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C"/>
    <a:srgbClr val="010B40"/>
    <a:srgbClr val="EFF6FE"/>
    <a:srgbClr val="001B46"/>
    <a:srgbClr val="F7F8FA"/>
    <a:srgbClr val="ECE0D2"/>
    <a:srgbClr val="702877"/>
    <a:srgbClr val="E6BD91"/>
    <a:srgbClr val="E9BF21"/>
    <a:srgbClr val="C571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5" autoAdjust="0"/>
  </p:normalViewPr>
  <p:slideViewPr>
    <p:cSldViewPr snapToGrid="0" showGuides="1">
      <p:cViewPr varScale="1">
        <p:scale>
          <a:sx n="108" d="100"/>
          <a:sy n="108" d="100"/>
        </p:scale>
        <p:origin x="714" y="12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7FBACB-9F50-4441-8ED3-B716FC3C3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4843" y="2007102"/>
            <a:ext cx="7910398" cy="1252437"/>
          </a:xfrm>
          <a:noFill/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5108AA0-6708-4354-A113-6D77F977D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843" y="3565225"/>
            <a:ext cx="7910398" cy="1252437"/>
          </a:xfrm>
          <a:noFill/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DF6A399-C931-4A0A-AE5C-DFFF4816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737880-2EBA-47EC-9021-3B75E1707F8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EB0B664-33BA-4E10-9711-E8824D108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C1616C-5913-4F6F-BC7E-042278A59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1D65DC0-92EF-44A8-B885-50DCCD99F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3B8BBF3-8DDC-415E-8A9F-4A821681F77C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18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86FF47A-51C3-4D57-AF90-8F3AF244B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4" y="1819441"/>
            <a:ext cx="11295733" cy="4297580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6FD23E0-3191-4599-BD5E-12527F2C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737880-2EBA-47EC-9021-3B75E1707F8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EA6F514-F402-4139-96B4-CC85A617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885B40-89D2-42AB-B0A3-0D1632E5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1D65DC0-92EF-44A8-B885-50DCCD99F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40C9D58-B66F-4283-A5DF-78695E7B4DF8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3F22BFD1-5D3D-4CCE-AA1F-3CB0A1CB0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4" y="300914"/>
            <a:ext cx="11295732" cy="1325563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479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6FD23E0-3191-4599-BD5E-12527F2C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16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737880-2EBA-47EC-9021-3B75E1707F8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EA6F514-F402-4139-96B4-CC85A617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29516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885B40-89D2-42AB-B0A3-0D1632E5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972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1D65DC0-92EF-44A8-B885-50DCCD99F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40C9D58-B66F-4283-A5DF-78695E7B4DF8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7D183F3B-3A92-4236-9C76-EA695DC56F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74482" y="1667835"/>
            <a:ext cx="7870785" cy="555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E134F98D-E894-44DB-A17F-CE5EEF1331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174481" y="2357922"/>
            <a:ext cx="7870785" cy="555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xmlns="" id="{85569958-0FF5-4BFB-BBE8-25A41BF9E8B9}"/>
              </a:ext>
            </a:extLst>
          </p:cNvPr>
          <p:cNvSpPr/>
          <p:nvPr userDrawn="1"/>
        </p:nvSpPr>
        <p:spPr>
          <a:xfrm>
            <a:off x="681594" y="1766002"/>
            <a:ext cx="358815" cy="358815"/>
          </a:xfrm>
          <a:custGeom>
            <a:avLst/>
            <a:gdLst>
              <a:gd name="connsiteX0" fmla="*/ 1267460 w 2534920"/>
              <a:gd name="connsiteY0" fmla="*/ 416560 h 2534920"/>
              <a:gd name="connsiteX1" fmla="*/ 416560 w 2534920"/>
              <a:gd name="connsiteY1" fmla="*/ 1267460 h 2534920"/>
              <a:gd name="connsiteX2" fmla="*/ 1267460 w 2534920"/>
              <a:gd name="connsiteY2" fmla="*/ 2118360 h 2534920"/>
              <a:gd name="connsiteX3" fmla="*/ 2118360 w 2534920"/>
              <a:gd name="connsiteY3" fmla="*/ 1267460 h 2534920"/>
              <a:gd name="connsiteX4" fmla="*/ 1267460 w 2534920"/>
              <a:gd name="connsiteY4" fmla="*/ 416560 h 2534920"/>
              <a:gd name="connsiteX5" fmla="*/ 1267460 w 2534920"/>
              <a:gd name="connsiteY5" fmla="*/ 0 h 2534920"/>
              <a:gd name="connsiteX6" fmla="*/ 2534920 w 2534920"/>
              <a:gd name="connsiteY6" fmla="*/ 1267460 h 2534920"/>
              <a:gd name="connsiteX7" fmla="*/ 1267460 w 2534920"/>
              <a:gd name="connsiteY7" fmla="*/ 2534920 h 2534920"/>
              <a:gd name="connsiteX8" fmla="*/ 0 w 2534920"/>
              <a:gd name="connsiteY8" fmla="*/ 1267460 h 2534920"/>
              <a:gd name="connsiteX9" fmla="*/ 1267460 w 2534920"/>
              <a:gd name="connsiteY9" fmla="*/ 0 h 25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4920" h="2534920">
                <a:moveTo>
                  <a:pt x="1267460" y="416560"/>
                </a:moveTo>
                <a:cubicBezTo>
                  <a:pt x="797521" y="416560"/>
                  <a:pt x="416560" y="797521"/>
                  <a:pt x="416560" y="1267460"/>
                </a:cubicBezTo>
                <a:cubicBezTo>
                  <a:pt x="416560" y="1737399"/>
                  <a:pt x="797521" y="2118360"/>
                  <a:pt x="1267460" y="2118360"/>
                </a:cubicBezTo>
                <a:cubicBezTo>
                  <a:pt x="1737399" y="2118360"/>
                  <a:pt x="2118360" y="1737399"/>
                  <a:pt x="2118360" y="1267460"/>
                </a:cubicBezTo>
                <a:cubicBezTo>
                  <a:pt x="2118360" y="797521"/>
                  <a:pt x="1737399" y="416560"/>
                  <a:pt x="1267460" y="416560"/>
                </a:cubicBezTo>
                <a:close/>
                <a:moveTo>
                  <a:pt x="1267460" y="0"/>
                </a:moveTo>
                <a:cubicBezTo>
                  <a:pt x="1967459" y="0"/>
                  <a:pt x="2534920" y="567461"/>
                  <a:pt x="2534920" y="1267460"/>
                </a:cubicBezTo>
                <a:cubicBezTo>
                  <a:pt x="2534920" y="1967459"/>
                  <a:pt x="1967459" y="2534920"/>
                  <a:pt x="1267460" y="2534920"/>
                </a:cubicBezTo>
                <a:cubicBezTo>
                  <a:pt x="567461" y="2534920"/>
                  <a:pt x="0" y="1967459"/>
                  <a:pt x="0" y="1267460"/>
                </a:cubicBezTo>
                <a:cubicBezTo>
                  <a:pt x="0" y="567461"/>
                  <a:pt x="567461" y="0"/>
                  <a:pt x="12674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1FE47FD2-6DAE-46C6-8AE3-1705CAEB573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59692" y="3243110"/>
            <a:ext cx="7870785" cy="555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28EC56F2-0C89-4A53-827A-1312C603D0D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159691" y="3933197"/>
            <a:ext cx="7870785" cy="555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xmlns="" id="{4DD4FCBF-1484-471E-A8F4-FB57BBD4C643}"/>
              </a:ext>
            </a:extLst>
          </p:cNvPr>
          <p:cNvSpPr/>
          <p:nvPr userDrawn="1"/>
        </p:nvSpPr>
        <p:spPr>
          <a:xfrm>
            <a:off x="681594" y="3341277"/>
            <a:ext cx="358815" cy="358815"/>
          </a:xfrm>
          <a:custGeom>
            <a:avLst/>
            <a:gdLst>
              <a:gd name="connsiteX0" fmla="*/ 1267460 w 2534920"/>
              <a:gd name="connsiteY0" fmla="*/ 416560 h 2534920"/>
              <a:gd name="connsiteX1" fmla="*/ 416560 w 2534920"/>
              <a:gd name="connsiteY1" fmla="*/ 1267460 h 2534920"/>
              <a:gd name="connsiteX2" fmla="*/ 1267460 w 2534920"/>
              <a:gd name="connsiteY2" fmla="*/ 2118360 h 2534920"/>
              <a:gd name="connsiteX3" fmla="*/ 2118360 w 2534920"/>
              <a:gd name="connsiteY3" fmla="*/ 1267460 h 2534920"/>
              <a:gd name="connsiteX4" fmla="*/ 1267460 w 2534920"/>
              <a:gd name="connsiteY4" fmla="*/ 416560 h 2534920"/>
              <a:gd name="connsiteX5" fmla="*/ 1267460 w 2534920"/>
              <a:gd name="connsiteY5" fmla="*/ 0 h 2534920"/>
              <a:gd name="connsiteX6" fmla="*/ 2534920 w 2534920"/>
              <a:gd name="connsiteY6" fmla="*/ 1267460 h 2534920"/>
              <a:gd name="connsiteX7" fmla="*/ 1267460 w 2534920"/>
              <a:gd name="connsiteY7" fmla="*/ 2534920 h 2534920"/>
              <a:gd name="connsiteX8" fmla="*/ 0 w 2534920"/>
              <a:gd name="connsiteY8" fmla="*/ 1267460 h 2534920"/>
              <a:gd name="connsiteX9" fmla="*/ 1267460 w 2534920"/>
              <a:gd name="connsiteY9" fmla="*/ 0 h 25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4920" h="2534920">
                <a:moveTo>
                  <a:pt x="1267460" y="416560"/>
                </a:moveTo>
                <a:cubicBezTo>
                  <a:pt x="797521" y="416560"/>
                  <a:pt x="416560" y="797521"/>
                  <a:pt x="416560" y="1267460"/>
                </a:cubicBezTo>
                <a:cubicBezTo>
                  <a:pt x="416560" y="1737399"/>
                  <a:pt x="797521" y="2118360"/>
                  <a:pt x="1267460" y="2118360"/>
                </a:cubicBezTo>
                <a:cubicBezTo>
                  <a:pt x="1737399" y="2118360"/>
                  <a:pt x="2118360" y="1737399"/>
                  <a:pt x="2118360" y="1267460"/>
                </a:cubicBezTo>
                <a:cubicBezTo>
                  <a:pt x="2118360" y="797521"/>
                  <a:pt x="1737399" y="416560"/>
                  <a:pt x="1267460" y="416560"/>
                </a:cubicBezTo>
                <a:close/>
                <a:moveTo>
                  <a:pt x="1267460" y="0"/>
                </a:moveTo>
                <a:cubicBezTo>
                  <a:pt x="1967459" y="0"/>
                  <a:pt x="2534920" y="567461"/>
                  <a:pt x="2534920" y="1267460"/>
                </a:cubicBezTo>
                <a:cubicBezTo>
                  <a:pt x="2534920" y="1967459"/>
                  <a:pt x="1967459" y="2534920"/>
                  <a:pt x="1267460" y="2534920"/>
                </a:cubicBezTo>
                <a:cubicBezTo>
                  <a:pt x="567461" y="2534920"/>
                  <a:pt x="0" y="1967459"/>
                  <a:pt x="0" y="1267460"/>
                </a:cubicBezTo>
                <a:cubicBezTo>
                  <a:pt x="0" y="567461"/>
                  <a:pt x="567461" y="0"/>
                  <a:pt x="1267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CFA3BAFF-7DE8-48A4-B2B0-B0085957F76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151332" y="4758221"/>
            <a:ext cx="7870785" cy="555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C0E22CB0-862D-49A8-B966-5F34D0022F3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151331" y="5448308"/>
            <a:ext cx="7870785" cy="555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xmlns="" id="{EAD0C562-F40F-4023-815B-144925507E09}"/>
              </a:ext>
            </a:extLst>
          </p:cNvPr>
          <p:cNvSpPr/>
          <p:nvPr userDrawn="1"/>
        </p:nvSpPr>
        <p:spPr>
          <a:xfrm>
            <a:off x="681594" y="4916552"/>
            <a:ext cx="358815" cy="358815"/>
          </a:xfrm>
          <a:custGeom>
            <a:avLst/>
            <a:gdLst>
              <a:gd name="connsiteX0" fmla="*/ 1267460 w 2534920"/>
              <a:gd name="connsiteY0" fmla="*/ 416560 h 2534920"/>
              <a:gd name="connsiteX1" fmla="*/ 416560 w 2534920"/>
              <a:gd name="connsiteY1" fmla="*/ 1267460 h 2534920"/>
              <a:gd name="connsiteX2" fmla="*/ 1267460 w 2534920"/>
              <a:gd name="connsiteY2" fmla="*/ 2118360 h 2534920"/>
              <a:gd name="connsiteX3" fmla="*/ 2118360 w 2534920"/>
              <a:gd name="connsiteY3" fmla="*/ 1267460 h 2534920"/>
              <a:gd name="connsiteX4" fmla="*/ 1267460 w 2534920"/>
              <a:gd name="connsiteY4" fmla="*/ 416560 h 2534920"/>
              <a:gd name="connsiteX5" fmla="*/ 1267460 w 2534920"/>
              <a:gd name="connsiteY5" fmla="*/ 0 h 2534920"/>
              <a:gd name="connsiteX6" fmla="*/ 2534920 w 2534920"/>
              <a:gd name="connsiteY6" fmla="*/ 1267460 h 2534920"/>
              <a:gd name="connsiteX7" fmla="*/ 1267460 w 2534920"/>
              <a:gd name="connsiteY7" fmla="*/ 2534920 h 2534920"/>
              <a:gd name="connsiteX8" fmla="*/ 0 w 2534920"/>
              <a:gd name="connsiteY8" fmla="*/ 1267460 h 2534920"/>
              <a:gd name="connsiteX9" fmla="*/ 1267460 w 2534920"/>
              <a:gd name="connsiteY9" fmla="*/ 0 h 25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4920" h="2534920">
                <a:moveTo>
                  <a:pt x="1267460" y="416560"/>
                </a:moveTo>
                <a:cubicBezTo>
                  <a:pt x="797521" y="416560"/>
                  <a:pt x="416560" y="797521"/>
                  <a:pt x="416560" y="1267460"/>
                </a:cubicBezTo>
                <a:cubicBezTo>
                  <a:pt x="416560" y="1737399"/>
                  <a:pt x="797521" y="2118360"/>
                  <a:pt x="1267460" y="2118360"/>
                </a:cubicBezTo>
                <a:cubicBezTo>
                  <a:pt x="1737399" y="2118360"/>
                  <a:pt x="2118360" y="1737399"/>
                  <a:pt x="2118360" y="1267460"/>
                </a:cubicBezTo>
                <a:cubicBezTo>
                  <a:pt x="2118360" y="797521"/>
                  <a:pt x="1737399" y="416560"/>
                  <a:pt x="1267460" y="416560"/>
                </a:cubicBezTo>
                <a:close/>
                <a:moveTo>
                  <a:pt x="1267460" y="0"/>
                </a:moveTo>
                <a:cubicBezTo>
                  <a:pt x="1967459" y="0"/>
                  <a:pt x="2534920" y="567461"/>
                  <a:pt x="2534920" y="1267460"/>
                </a:cubicBezTo>
                <a:cubicBezTo>
                  <a:pt x="2534920" y="1967459"/>
                  <a:pt x="1967459" y="2534920"/>
                  <a:pt x="1267460" y="2534920"/>
                </a:cubicBezTo>
                <a:cubicBezTo>
                  <a:pt x="567461" y="2534920"/>
                  <a:pt x="0" y="1967459"/>
                  <a:pt x="0" y="1267460"/>
                </a:cubicBezTo>
                <a:cubicBezTo>
                  <a:pt x="0" y="567461"/>
                  <a:pt x="567461" y="0"/>
                  <a:pt x="126746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BFE737D0-84E5-4473-8A7A-305424F59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4" y="300914"/>
            <a:ext cx="11295732" cy="1325563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6389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9994AA-8E37-49B9-B7FD-70C9EDB55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29D3217-5679-4BD5-9137-936BBEF04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A241DAA-6DAD-4AF1-92A7-80EA5983C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1F71DA9-CB59-43B2-BC65-168CA6DB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E9DDAF3-236F-45E6-8A32-CAB15B0A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70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4B75CB-2D4D-4ACD-8C8D-4C2BAD7AA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EC3ABA4-A807-4474-9B99-B3F3035634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A74E14E-F711-4893-A702-1E439BB6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CB79428-64FD-4048-868A-AF62FE78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F435336-5740-41F7-8C21-58393F7EF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7A9915-F2A9-4940-AD5E-18633F23D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95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847F47-3388-4C54-86ED-1F5AC9D5F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0EB5753-50F0-4209-B123-25FADDB51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91554F4-56DF-4692-B17F-B6D705D23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958255A-938B-4F58-BD82-7E759AF997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ED02AF3-9A33-42E0-932E-996CE9841E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B9055FB-1844-4EFC-AC3D-D0C069AC9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BDFBD12-6B72-40B5-B7A4-8BC668BFC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E826D7F-C774-4B3E-99F7-4A3F9D1C8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6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C5C167-DA4C-4DE7-8E6D-1438E673F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52AE09E-C067-4546-AABC-AF31901DA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7C63C74-25D6-413A-BF81-1BAC312C6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AF3BE6B-3F7C-44CA-89A7-39FB44B5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36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A83ACF7-0141-4CD0-9C08-29BFD52A1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3707B24-6D1E-4250-9F7C-B50DC6C2E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F281886-4B75-4555-843A-A14D28200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26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F95817-5E1D-4B28-9BB8-1CAFD7471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2FD6170-D32F-4D5E-A219-CE4EBE45F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D4CA122-ADD3-4BC3-94B6-FEFC10D36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6168CA4-CE35-4686-88C8-3BF6B0A0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9DCE16E-2FA2-448D-8001-A9876F2F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ED05DFA-02F3-40C2-9B8E-C5302CCBE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2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E7D842-145D-49C7-ADFC-42DF1DFF8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FB3922E-7741-4059-A65F-490977F4A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E61D1DD-C329-4C28-A753-5AFEBACE8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0E647DB-F800-4A7B-BA76-B05E52D80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856E5D4-6B17-4DAF-B284-FD912646A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CBD4B6B-30B6-4D67-8DD1-6CF5FC1A0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77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9C92BF-2752-4004-8342-065C4B60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7F91964-3980-49C8-B3A8-283781FC7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64790CE-5C53-47FC-8413-F89AF1759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19849BC-BAD9-4C0D-A675-70D978BF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665C67-270E-4DBC-8E4C-B0ED31CC0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74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B325CD4-7AAE-4D3B-B241-E41035B258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582F875-B04A-4E1A-8512-8C8F94B2E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EDD487A-1FC2-44CE-9930-7C7DED14F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1F2E820-E78E-4484-B653-D69D1C9CE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9CA4D89-658F-4150-961E-B5A3F7054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1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601465-D77B-4859-93D3-B80CB67F4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3FBDCF8-67DD-4258-A5FF-10C5CC11E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B82C6C-6CC4-4A72-A1A8-ED44642F44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37880-2EBA-47EC-9021-3B75E1707F8E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E087DCD-1CDE-49BB-AA51-F818D3611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ED8D0A-4ACE-4D47-88F3-AD2E99ACE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  <a:extLst>
              <a:ext uri="{FF2B5EF4-FFF2-40B4-BE49-F238E27FC236}">
                <a16:creationId xmlns:a16="http://schemas.microsoft.com/office/drawing/2014/main" xmlns="" id="{D3913BE6-3DBC-4A10-9146-D759F3AFA3C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58584" y="-1519762"/>
            <a:ext cx="757762" cy="75776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016054F-29B0-4A14-91DF-2DFA564505B0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E6E6E6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rgbClr val="E6E6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74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C9727D-B158-40CE-A1E3-961ADD932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4842" y="2575273"/>
            <a:ext cx="7910398" cy="1252437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Исполнение требований законодательства в части учета детей, подлежащих обучению</a:t>
            </a:r>
            <a:endParaRPr lang="ru-RU" sz="3600" b="1" dirty="0"/>
          </a:p>
        </p:txBody>
      </p:sp>
      <p:pic>
        <p:nvPicPr>
          <p:cNvPr id="4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168" y="709485"/>
            <a:ext cx="31686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9BBC206C-05FE-4771-B1BE-F8ADCB4B066B}"/>
              </a:ext>
            </a:extLst>
          </p:cNvPr>
          <p:cNvSpPr txBox="1">
            <a:spLocks/>
          </p:cNvSpPr>
          <p:nvPr/>
        </p:nvSpPr>
        <p:spPr>
          <a:xfrm>
            <a:off x="6205493" y="4794973"/>
            <a:ext cx="5354064" cy="125243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ru-RU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Лариса </a:t>
            </a:r>
            <a:r>
              <a:rPr lang="ru-RU" sz="18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Вацлавовна</a:t>
            </a:r>
            <a:r>
              <a:rPr lang="ru-RU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Фокина, </a:t>
            </a:r>
          </a:p>
          <a:p>
            <a:pPr algn="r">
              <a:defRPr/>
            </a:pPr>
            <a:r>
              <a:rPr lang="ru-RU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директор департамента по надзору </a:t>
            </a:r>
          </a:p>
          <a:p>
            <a:pPr algn="r">
              <a:defRPr/>
            </a:pPr>
            <a:r>
              <a:rPr lang="ru-RU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 контролю в сфере образования</a:t>
            </a:r>
            <a:endParaRPr lang="ru-RU" sz="1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4648" y="5961678"/>
            <a:ext cx="206229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16 октября 2026 года</a:t>
            </a:r>
            <a:endParaRPr lang="ru-RU" sz="1600" b="1" dirty="0">
              <a:solidFill>
                <a:schemeClr val="accent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37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466E52-30BE-4DC5-9336-0424DFF5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425" y="423194"/>
            <a:ext cx="11295732" cy="87981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Нормативные правовые обоснования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974520" y="1177567"/>
            <a:ext cx="10242959" cy="1"/>
          </a:xfrm>
          <a:prstGeom prst="line">
            <a:avLst/>
          </a:prstGeom>
          <a:ln w="1905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: скругленные углы 1">
            <a:extLst>
              <a:ext uri="{FF2B5EF4-FFF2-40B4-BE49-F238E27FC236}">
                <a16:creationId xmlns:a16="http://schemas.microsoft.com/office/drawing/2014/main" xmlns="" id="{B8F4D886-F196-4610-B853-8FFBDA2526EC}"/>
              </a:ext>
            </a:extLst>
          </p:cNvPr>
          <p:cNvSpPr/>
          <p:nvPr/>
        </p:nvSpPr>
        <p:spPr>
          <a:xfrm>
            <a:off x="974518" y="2938804"/>
            <a:ext cx="4325449" cy="1577040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">
            <a:extLst>
              <a:ext uri="{FF2B5EF4-FFF2-40B4-BE49-F238E27FC236}">
                <a16:creationId xmlns:a16="http://schemas.microsoft.com/office/drawing/2014/main" xmlns="" id="{B8F4D886-F196-4610-B853-8FFBDA2526EC}"/>
              </a:ext>
            </a:extLst>
          </p:cNvPr>
          <p:cNvSpPr/>
          <p:nvPr/>
        </p:nvSpPr>
        <p:spPr>
          <a:xfrm>
            <a:off x="6787808" y="2938804"/>
            <a:ext cx="4325449" cy="1575572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">
            <a:extLst>
              <a:ext uri="{FF2B5EF4-FFF2-40B4-BE49-F238E27FC236}">
                <a16:creationId xmlns:a16="http://schemas.microsoft.com/office/drawing/2014/main" xmlns="" id="{B8F4D886-F196-4610-B853-8FFBDA2526EC}"/>
              </a:ext>
            </a:extLst>
          </p:cNvPr>
          <p:cNvSpPr/>
          <p:nvPr/>
        </p:nvSpPr>
        <p:spPr>
          <a:xfrm>
            <a:off x="974518" y="4882719"/>
            <a:ext cx="4325449" cy="1607040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">
            <a:extLst>
              <a:ext uri="{FF2B5EF4-FFF2-40B4-BE49-F238E27FC236}">
                <a16:creationId xmlns:a16="http://schemas.microsoft.com/office/drawing/2014/main" xmlns="" id="{B8F4D886-F196-4610-B853-8FFBDA2526EC}"/>
              </a:ext>
            </a:extLst>
          </p:cNvPr>
          <p:cNvSpPr/>
          <p:nvPr/>
        </p:nvSpPr>
        <p:spPr>
          <a:xfrm>
            <a:off x="6787809" y="4882718"/>
            <a:ext cx="4325449" cy="1607041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: фигура 38">
            <a:extLst>
              <a:ext uri="{FF2B5EF4-FFF2-40B4-BE49-F238E27FC236}">
                <a16:creationId xmlns:a16="http://schemas.microsoft.com/office/drawing/2014/main" xmlns="" id="{352567C9-E050-4F8F-8BF6-546381DC7008}"/>
              </a:ext>
            </a:extLst>
          </p:cNvPr>
          <p:cNvSpPr/>
          <p:nvPr/>
        </p:nvSpPr>
        <p:spPr>
          <a:xfrm>
            <a:off x="866507" y="3962285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Полилиния: фигура 38">
            <a:extLst>
              <a:ext uri="{FF2B5EF4-FFF2-40B4-BE49-F238E27FC236}">
                <a16:creationId xmlns:a16="http://schemas.microsoft.com/office/drawing/2014/main" xmlns="" id="{352567C9-E050-4F8F-8BF6-546381DC7008}"/>
              </a:ext>
            </a:extLst>
          </p:cNvPr>
          <p:cNvSpPr/>
          <p:nvPr/>
        </p:nvSpPr>
        <p:spPr>
          <a:xfrm>
            <a:off x="6675463" y="3991721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9" name="Полилиния: фигура 38">
            <a:extLst>
              <a:ext uri="{FF2B5EF4-FFF2-40B4-BE49-F238E27FC236}">
                <a16:creationId xmlns:a16="http://schemas.microsoft.com/office/drawing/2014/main" xmlns="" id="{352567C9-E050-4F8F-8BF6-546381DC7008}"/>
              </a:ext>
            </a:extLst>
          </p:cNvPr>
          <p:cNvSpPr/>
          <p:nvPr/>
        </p:nvSpPr>
        <p:spPr>
          <a:xfrm>
            <a:off x="866507" y="5933854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0" name="Полилиния: фигура 38">
            <a:extLst>
              <a:ext uri="{FF2B5EF4-FFF2-40B4-BE49-F238E27FC236}">
                <a16:creationId xmlns:a16="http://schemas.microsoft.com/office/drawing/2014/main" xmlns="" id="{352567C9-E050-4F8F-8BF6-546381DC7008}"/>
              </a:ext>
            </a:extLst>
          </p:cNvPr>
          <p:cNvSpPr/>
          <p:nvPr/>
        </p:nvSpPr>
        <p:spPr>
          <a:xfrm>
            <a:off x="6675463" y="5882994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1" name="Объект 5">
            <a:extLst>
              <a:ext uri="{FF2B5EF4-FFF2-40B4-BE49-F238E27FC236}">
                <a16:creationId xmlns:a16="http://schemas.microsoft.com/office/drawing/2014/main" xmlns="" id="{377512A9-F238-4B19-8881-B5DB693C9C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41829" y="3119306"/>
            <a:ext cx="3725993" cy="198193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Обеспечение права каждого ребенка на получение общедоступного и бесплатного образования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Объект 5">
            <a:extLst>
              <a:ext uri="{FF2B5EF4-FFF2-40B4-BE49-F238E27FC236}">
                <a16:creationId xmlns:a16="http://schemas.microsoft.com/office/drawing/2014/main" xmlns="" id="{377512A9-F238-4B19-8881-B5DB693C9C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 rot="10800000" flipV="1">
            <a:off x="1270846" y="5101239"/>
            <a:ext cx="3667957" cy="16583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Планирование сети (анализ потребности в местах в детских садах и школах)</a:t>
            </a: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xmlns="" id="{377512A9-F238-4B19-8881-B5DB693C9C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 rot="10800000" flipV="1">
            <a:off x="6928181" y="3119306"/>
            <a:ext cx="4376966" cy="207929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Достижение 100% охвата детей школьного возраста (от 6,5лет)  основным общим образованием и недопущение безнадзорности</a:t>
            </a:r>
          </a:p>
        </p:txBody>
      </p:sp>
      <p:sp>
        <p:nvSpPr>
          <p:cNvPr id="24" name="Объект 5">
            <a:extLst>
              <a:ext uri="{FF2B5EF4-FFF2-40B4-BE49-F238E27FC236}">
                <a16:creationId xmlns:a16="http://schemas.microsoft.com/office/drawing/2014/main" xmlns="" id="{377512A9-F238-4B19-8881-B5DB693C9C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 rot="10800000" flipV="1">
            <a:off x="6848638" y="4919134"/>
            <a:ext cx="4376966" cy="207929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Адресная работа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выявление детей, не приступивших к занятиям, и организация работы с семьями, находящимися в трудной жизненной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ситуации)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068" y="1986812"/>
            <a:ext cx="1323111" cy="1270186"/>
          </a:xfrm>
          <a:prstGeom prst="rect">
            <a:avLst/>
          </a:prstGeom>
        </p:spPr>
      </p:pic>
      <p:sp>
        <p:nvSpPr>
          <p:cNvPr id="4" name="AutoShape 2" descr="20 ноября – всемирный день детей | Благотворительный центр &quot;Соучастие в  судьбе&quot; - правовая и социальная помощь детям-сирот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03748" y="1389288"/>
            <a:ext cx="1058450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Федеральный </a:t>
            </a:r>
            <a:r>
              <a:rPr lang="ru-RU" sz="2000" b="1" dirty="0">
                <a:solidFill>
                  <a:srgbClr val="0070C0"/>
                </a:solidFill>
              </a:rPr>
              <a:t>закон от 29.12.2012 № 273-ФЗ «Об образовании в Российской Федерации»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70C0"/>
                </a:solidFill>
              </a:rPr>
              <a:t>п. 6</a:t>
            </a:r>
            <a:r>
              <a:rPr lang="ru-RU" dirty="0">
                <a:solidFill>
                  <a:srgbClr val="0070C0"/>
                </a:solidFill>
              </a:rPr>
              <a:t>. ч</a:t>
            </a:r>
            <a:r>
              <a:rPr lang="ru-RU" dirty="0" smtClean="0">
                <a:solidFill>
                  <a:srgbClr val="0070C0"/>
                </a:solidFill>
              </a:rPr>
              <a:t>. 1   </a:t>
            </a:r>
            <a:r>
              <a:rPr lang="ru-RU" b="1" dirty="0" smtClean="0">
                <a:solidFill>
                  <a:srgbClr val="0070C0"/>
                </a:solidFill>
              </a:rPr>
              <a:t>ст</a:t>
            </a:r>
            <a:r>
              <a:rPr lang="ru-RU" b="1" dirty="0">
                <a:solidFill>
                  <a:srgbClr val="0070C0"/>
                </a:solidFill>
              </a:rPr>
              <a:t>. 9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70C0"/>
                </a:solidFill>
              </a:rPr>
              <a:t>ч. 5   </a:t>
            </a:r>
            <a:r>
              <a:rPr lang="ru-RU" b="1" dirty="0" smtClean="0">
                <a:solidFill>
                  <a:srgbClr val="0070C0"/>
                </a:solidFill>
              </a:rPr>
              <a:t>ст. 63</a:t>
            </a:r>
            <a:endParaRPr lang="ru-RU" b="1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xmlns="" id="{98466E52-30BE-4DC5-9336-0424DFF5053D}"/>
              </a:ext>
            </a:extLst>
          </p:cNvPr>
          <p:cNvSpPr txBox="1">
            <a:spLocks/>
          </p:cNvSpPr>
          <p:nvPr/>
        </p:nvSpPr>
        <p:spPr>
          <a:xfrm>
            <a:off x="155575" y="2025882"/>
            <a:ext cx="11295732" cy="87981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smtClean="0"/>
              <a:t>Цели и задачи: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17749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3" t="7420" r="15749" b="9325"/>
          <a:stretch/>
        </p:blipFill>
        <p:spPr>
          <a:xfrm>
            <a:off x="297285" y="1253734"/>
            <a:ext cx="1170005" cy="183378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466E52-30BE-4DC5-9336-0424DFF5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30" y="407447"/>
            <a:ext cx="11295732" cy="87981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Объекты и категории учета</a:t>
            </a:r>
            <a:endParaRPr lang="ru-RU" sz="3600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974520" y="1177567"/>
            <a:ext cx="10242959" cy="1"/>
          </a:xfrm>
          <a:prstGeom prst="line">
            <a:avLst/>
          </a:prstGeom>
          <a:ln w="1905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: скругленные углы 1">
            <a:extLst>
              <a:ext uri="{FF2B5EF4-FFF2-40B4-BE49-F238E27FC236}">
                <a16:creationId xmlns:a16="http://schemas.microsoft.com/office/drawing/2014/main" xmlns="" id="{B8F4D886-F196-4610-B853-8FFBDA2526EC}"/>
              </a:ext>
            </a:extLst>
          </p:cNvPr>
          <p:cNvSpPr/>
          <p:nvPr/>
        </p:nvSpPr>
        <p:spPr>
          <a:xfrm>
            <a:off x="1445060" y="1413399"/>
            <a:ext cx="4325449" cy="1247750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">
            <a:extLst>
              <a:ext uri="{FF2B5EF4-FFF2-40B4-BE49-F238E27FC236}">
                <a16:creationId xmlns:a16="http://schemas.microsoft.com/office/drawing/2014/main" xmlns="" id="{B8F4D886-F196-4610-B853-8FFBDA2526EC}"/>
              </a:ext>
            </a:extLst>
          </p:cNvPr>
          <p:cNvSpPr/>
          <p:nvPr/>
        </p:nvSpPr>
        <p:spPr>
          <a:xfrm>
            <a:off x="7147582" y="1354616"/>
            <a:ext cx="4325449" cy="1306534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">
            <a:extLst>
              <a:ext uri="{FF2B5EF4-FFF2-40B4-BE49-F238E27FC236}">
                <a16:creationId xmlns:a16="http://schemas.microsoft.com/office/drawing/2014/main" xmlns="" id="{B8F4D886-F196-4610-B853-8FFBDA2526EC}"/>
              </a:ext>
            </a:extLst>
          </p:cNvPr>
          <p:cNvSpPr/>
          <p:nvPr/>
        </p:nvSpPr>
        <p:spPr>
          <a:xfrm>
            <a:off x="1445059" y="4801509"/>
            <a:ext cx="4325449" cy="1709443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">
            <a:extLst>
              <a:ext uri="{FF2B5EF4-FFF2-40B4-BE49-F238E27FC236}">
                <a16:creationId xmlns:a16="http://schemas.microsoft.com/office/drawing/2014/main" xmlns="" id="{B8F4D886-F196-4610-B853-8FFBDA2526EC}"/>
              </a:ext>
            </a:extLst>
          </p:cNvPr>
          <p:cNvSpPr/>
          <p:nvPr/>
        </p:nvSpPr>
        <p:spPr>
          <a:xfrm>
            <a:off x="7125350" y="4763439"/>
            <a:ext cx="4325449" cy="1738208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: фигура 38">
            <a:extLst>
              <a:ext uri="{FF2B5EF4-FFF2-40B4-BE49-F238E27FC236}">
                <a16:creationId xmlns:a16="http://schemas.microsoft.com/office/drawing/2014/main" xmlns="" id="{352567C9-E050-4F8F-8BF6-546381DC7008}"/>
              </a:ext>
            </a:extLst>
          </p:cNvPr>
          <p:cNvSpPr/>
          <p:nvPr/>
        </p:nvSpPr>
        <p:spPr>
          <a:xfrm>
            <a:off x="1308708" y="2156779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Полилиния: фигура 38">
            <a:extLst>
              <a:ext uri="{FF2B5EF4-FFF2-40B4-BE49-F238E27FC236}">
                <a16:creationId xmlns:a16="http://schemas.microsoft.com/office/drawing/2014/main" xmlns="" id="{352567C9-E050-4F8F-8BF6-546381DC7008}"/>
              </a:ext>
            </a:extLst>
          </p:cNvPr>
          <p:cNvSpPr/>
          <p:nvPr/>
        </p:nvSpPr>
        <p:spPr>
          <a:xfrm>
            <a:off x="7034518" y="2161020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9" name="Полилиния: фигура 38">
            <a:extLst>
              <a:ext uri="{FF2B5EF4-FFF2-40B4-BE49-F238E27FC236}">
                <a16:creationId xmlns:a16="http://schemas.microsoft.com/office/drawing/2014/main" xmlns="" id="{352567C9-E050-4F8F-8BF6-546381DC7008}"/>
              </a:ext>
            </a:extLst>
          </p:cNvPr>
          <p:cNvSpPr/>
          <p:nvPr/>
        </p:nvSpPr>
        <p:spPr>
          <a:xfrm>
            <a:off x="1300904" y="5920388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0" name="Полилиния: фигура 38">
            <a:extLst>
              <a:ext uri="{FF2B5EF4-FFF2-40B4-BE49-F238E27FC236}">
                <a16:creationId xmlns:a16="http://schemas.microsoft.com/office/drawing/2014/main" xmlns="" id="{352567C9-E050-4F8F-8BF6-546381DC7008}"/>
              </a:ext>
            </a:extLst>
          </p:cNvPr>
          <p:cNvSpPr/>
          <p:nvPr/>
        </p:nvSpPr>
        <p:spPr>
          <a:xfrm>
            <a:off x="7018742" y="5920388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1" name="Объект 5">
            <a:extLst>
              <a:ext uri="{FF2B5EF4-FFF2-40B4-BE49-F238E27FC236}">
                <a16:creationId xmlns:a16="http://schemas.microsoft.com/office/drawing/2014/main" xmlns="" id="{377512A9-F238-4B19-8881-B5DB693C9C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05438" y="1509473"/>
            <a:ext cx="3725993" cy="198193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Дошкольное образование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(дети в возрасте от 2 месяцев   до 7 лет включительно)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Объект 5">
            <a:extLst>
              <a:ext uri="{FF2B5EF4-FFF2-40B4-BE49-F238E27FC236}">
                <a16:creationId xmlns:a16="http://schemas.microsoft.com/office/drawing/2014/main" xmlns="" id="{377512A9-F238-4B19-8881-B5DB693C9C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 rot="10800000" flipV="1">
            <a:off x="1651389" y="4910764"/>
            <a:ext cx="3667957" cy="165831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/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Органы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</a:rPr>
              <a:t>ЗАГСа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0"/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Миграционная служба</a:t>
            </a:r>
          </a:p>
          <a:p>
            <a:pPr marL="0"/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Медицинские учреждения</a:t>
            </a:r>
          </a:p>
          <a:p>
            <a:pPr marL="0"/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АИС «Комплектование»</a:t>
            </a:r>
          </a:p>
          <a:p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xmlns="" id="{377512A9-F238-4B19-8881-B5DB693C9C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 rot="10800000" flipV="1">
            <a:off x="7279699" y="1433269"/>
            <a:ext cx="4376966" cy="207929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Начальное, основное, среднее образование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(дети в возрасте от 6,5 лет до 18 лет)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Объект 5">
            <a:extLst>
              <a:ext uri="{FF2B5EF4-FFF2-40B4-BE49-F238E27FC236}">
                <a16:creationId xmlns:a16="http://schemas.microsoft.com/office/drawing/2014/main" xmlns="" id="{377512A9-F238-4B19-8881-B5DB693C9C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 rot="10800000" flipV="1">
            <a:off x="7377344" y="4823217"/>
            <a:ext cx="4180824" cy="166602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ТОР «Моя школа»</a:t>
            </a:r>
          </a:p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Миграционная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служба</a:t>
            </a:r>
          </a:p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Медицинские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учреждения</a:t>
            </a:r>
          </a:p>
          <a:p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Межведомственное взаимодействие с частными и областными ОО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3433181" y="2678526"/>
            <a:ext cx="4931" cy="34401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1" idx="2"/>
          </p:cNvCxnSpPr>
          <p:nvPr/>
        </p:nvCxnSpPr>
        <p:spPr>
          <a:xfrm>
            <a:off x="9310307" y="2661150"/>
            <a:ext cx="4930" cy="3892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700" y="1287263"/>
            <a:ext cx="898851" cy="1717550"/>
          </a:xfrm>
          <a:prstGeom prst="rect">
            <a:avLst/>
          </a:prstGeom>
        </p:spPr>
      </p:pic>
      <p:sp>
        <p:nvSpPr>
          <p:cNvPr id="25" name="Прямоугольник: скругленные углы 1">
            <a:extLst>
              <a:ext uri="{FF2B5EF4-FFF2-40B4-BE49-F238E27FC236}">
                <a16:creationId xmlns:a16="http://schemas.microsoft.com/office/drawing/2014/main" xmlns="" id="{B8F4D886-F196-4610-B853-8FFBDA2526EC}"/>
              </a:ext>
            </a:extLst>
          </p:cNvPr>
          <p:cNvSpPr/>
          <p:nvPr/>
        </p:nvSpPr>
        <p:spPr>
          <a:xfrm>
            <a:off x="7125350" y="3909679"/>
            <a:ext cx="4325449" cy="537638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Дети, осваивающие ОП в семейной  форме или форме самообразования</a:t>
            </a:r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9312337" y="3584337"/>
            <a:ext cx="4931" cy="34401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: скругленные углы 1">
            <a:extLst>
              <a:ext uri="{FF2B5EF4-FFF2-40B4-BE49-F238E27FC236}">
                <a16:creationId xmlns:a16="http://schemas.microsoft.com/office/drawing/2014/main" xmlns="" id="{B8F4D886-F196-4610-B853-8FFBDA2526EC}"/>
              </a:ext>
            </a:extLst>
          </p:cNvPr>
          <p:cNvSpPr/>
          <p:nvPr/>
        </p:nvSpPr>
        <p:spPr>
          <a:xfrm>
            <a:off x="2654423" y="3039919"/>
            <a:ext cx="8818608" cy="537638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Дети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 ОВЗ и инвалиды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9330306" y="4436058"/>
            <a:ext cx="4931" cy="34401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3438112" y="3577557"/>
            <a:ext cx="0" cy="123174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35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466E52-30BE-4DC5-9336-0424DFF5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133" y="267914"/>
            <a:ext cx="11295732" cy="8798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Муниципальный правовой акт об утверждении порядка учета детей, подлежащих обучению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974520" y="1177567"/>
            <a:ext cx="10242959" cy="1"/>
          </a:xfrm>
          <a:prstGeom prst="line">
            <a:avLst/>
          </a:prstGeom>
          <a:ln w="1905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: скругленные углы 1">
            <a:extLst>
              <a:ext uri="{FF2B5EF4-FFF2-40B4-BE49-F238E27FC236}">
                <a16:creationId xmlns:a16="http://schemas.microsoft.com/office/drawing/2014/main" xmlns="" id="{B8F4D886-F196-4610-B853-8FFBDA2526EC}"/>
              </a:ext>
            </a:extLst>
          </p:cNvPr>
          <p:cNvSpPr/>
          <p:nvPr/>
        </p:nvSpPr>
        <p:spPr>
          <a:xfrm>
            <a:off x="909088" y="2157053"/>
            <a:ext cx="8282115" cy="4123898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: фигура 38">
            <a:extLst>
              <a:ext uri="{FF2B5EF4-FFF2-40B4-BE49-F238E27FC236}">
                <a16:creationId xmlns:a16="http://schemas.microsoft.com/office/drawing/2014/main" xmlns="" id="{352567C9-E050-4F8F-8BF6-546381DC7008}"/>
              </a:ext>
            </a:extLst>
          </p:cNvPr>
          <p:cNvSpPr/>
          <p:nvPr/>
        </p:nvSpPr>
        <p:spPr>
          <a:xfrm>
            <a:off x="764268" y="5692060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Полилиния: фигура 38">
            <a:extLst>
              <a:ext uri="{FF2B5EF4-FFF2-40B4-BE49-F238E27FC236}">
                <a16:creationId xmlns:a16="http://schemas.microsoft.com/office/drawing/2014/main" xmlns="" id="{352567C9-E050-4F8F-8BF6-546381DC7008}"/>
              </a:ext>
            </a:extLst>
          </p:cNvPr>
          <p:cNvSpPr/>
          <p:nvPr/>
        </p:nvSpPr>
        <p:spPr>
          <a:xfrm rot="10800000">
            <a:off x="8635053" y="2030343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1" name="Объект 5">
            <a:extLst>
              <a:ext uri="{FF2B5EF4-FFF2-40B4-BE49-F238E27FC236}">
                <a16:creationId xmlns:a16="http://schemas.microsoft.com/office/drawing/2014/main" xmlns="" id="{377512A9-F238-4B19-8881-B5DB693C9C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46077" y="1544518"/>
            <a:ext cx="3725993" cy="198193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СТРУКТУРА: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5" name="Объект 5">
            <a:extLst>
              <a:ext uri="{FF2B5EF4-FFF2-40B4-BE49-F238E27FC236}">
                <a16:creationId xmlns:a16="http://schemas.microsoft.com/office/drawing/2014/main" xmlns="" id="{377512A9-F238-4B19-8881-B5DB693C9C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56519" y="2535484"/>
            <a:ext cx="7870785" cy="3512225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     Общие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положения (цели, задачи, НПА, основные понятия)</a:t>
            </a:r>
          </a:p>
          <a:p>
            <a:pPr marL="514350" indent="-514350">
              <a:buAutoNum type="arabicPeriod" startAt="2"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Категории детей (дошкольное, начальное, основное, среднее общее образование и т.д.)</a:t>
            </a:r>
          </a:p>
          <a:p>
            <a:pPr marL="514350" indent="-514350">
              <a:buAutoNum type="arabicPeriod" startAt="2"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Регламент работы и отчетность:</a:t>
            </a:r>
          </a:p>
          <a:p>
            <a:r>
              <a:rPr lang="ru-RU" sz="3200">
                <a:solidFill>
                  <a:schemeClr val="accent1">
                    <a:lumMod val="75000"/>
                  </a:schemeClr>
                </a:solidFill>
              </a:rPr>
              <a:t>с</a:t>
            </a:r>
            <a:r>
              <a:rPr lang="ru-RU" sz="3200" smtClean="0">
                <a:solidFill>
                  <a:schemeClr val="accent1">
                    <a:lumMod val="75000"/>
                  </a:schemeClr>
                </a:solidFill>
              </a:rPr>
              <a:t>роки: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периодичность сбора данных (первичный сбор данных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ежегодно);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о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тветственные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лица (отдел), отвечающие за сбор и актуализацию данных (сверка списков детей, зарегистрированных на территории, с данными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</a:rPr>
              <a:t>ЗАГСа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, миграционной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службы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и т.д.);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еречни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данных, подлежащих учету (например, ФИО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ребенка, возраст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, наименование ОО, в которой получает образование, форма получения образования и т.д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.);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отчетность. 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>
              <a:buAutoNum type="arabicPeriod" startAt="2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045" y="3953077"/>
            <a:ext cx="2018703" cy="232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4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9BE13806-2F6F-4C87-AF3C-28459D435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48" y="2766218"/>
            <a:ext cx="1151933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1500" b="1" dirty="0"/>
              <a:t>СПАСИБО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4648" y="5961678"/>
            <a:ext cx="206229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16 октября 2026 года</a:t>
            </a:r>
            <a:endParaRPr lang="ru-RU" sz="1600" b="1" dirty="0">
              <a:solidFill>
                <a:schemeClr val="accent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168" y="709485"/>
            <a:ext cx="31686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30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ндикатор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</TotalTime>
  <Words>323</Words>
  <Application>Microsoft Office PowerPoint</Application>
  <PresentationFormat>Широкоэкранный</PresentationFormat>
  <Paragraphs>40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Тема Office</vt:lpstr>
      <vt:lpstr>Исполнение требований законодательства в части учета детей, подлежащих обучению</vt:lpstr>
      <vt:lpstr>Нормативные правовые обоснования </vt:lpstr>
      <vt:lpstr>Объекты и категории учета</vt:lpstr>
      <vt:lpstr>Муниципальный правовой акт об утверждении порядка учета детей, подлежащих обучению</vt:lpstr>
      <vt:lpstr>СПАСИБО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Тонкая минималистичная рамка - шаблон презентации с сайта presentation-creation.ru</dc:title>
  <dc:creator>User Obstinate</dc:creator>
  <cp:lastModifiedBy>Романова Светлана Анатольевна</cp:lastModifiedBy>
  <cp:revision>89</cp:revision>
  <dcterms:created xsi:type="dcterms:W3CDTF">2025-04-04T15:20:50Z</dcterms:created>
  <dcterms:modified xsi:type="dcterms:W3CDTF">2026-10-15T08:43:53Z</dcterms:modified>
</cp:coreProperties>
</file>