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70" r:id="rId5"/>
    <p:sldId id="267" r:id="rId6"/>
    <p:sldId id="260" r:id="rId7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C"/>
    <a:srgbClr val="010B40"/>
    <a:srgbClr val="EFF6FE"/>
    <a:srgbClr val="001B46"/>
    <a:srgbClr val="F7F8FA"/>
    <a:srgbClr val="ECE0D2"/>
    <a:srgbClr val="702877"/>
    <a:srgbClr val="E6BD91"/>
    <a:srgbClr val="E9BF21"/>
    <a:srgbClr val="C571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57" autoAdjust="0"/>
  </p:normalViewPr>
  <p:slideViewPr>
    <p:cSldViewPr snapToGrid="0" showGuides="1">
      <p:cViewPr varScale="1">
        <p:scale>
          <a:sx n="83" d="100"/>
          <a:sy n="83" d="100"/>
        </p:scale>
        <p:origin x="686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" TargetMode="External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7FBACB-9F50-4441-8ED3-B716FC3C3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843" y="2007102"/>
            <a:ext cx="7910398" cy="1252437"/>
          </a:xfrm>
          <a:noFill/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45108AA0-6708-4354-A113-6D77F977D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843" y="3565225"/>
            <a:ext cx="7910398" cy="1252437"/>
          </a:xfrm>
          <a:noFill/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DF6A399-C931-4A0A-AE5C-DFFF4816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EB0B664-33BA-4E10-9711-E8824D108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7C1616C-5913-4F6F-BC7E-042278A59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3B8BBF3-8DDC-415E-8A9F-4A821681F77C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8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86FF47A-51C3-4D57-AF90-8F3AF244B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434" y="1819441"/>
            <a:ext cx="11295733" cy="4297580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3F22BFD1-5D3D-4CCE-AA1F-3CB0A1CB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7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6FD23E0-3191-4599-BD5E-12527F2CA3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9116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737880-2EBA-47EC-9021-3B75E1707F8E}" type="datetimeFigureOut">
              <a:rPr lang="ru-RU" smtClean="0"/>
              <a:pPr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EA6F514-F402-4139-96B4-CC85A617F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29516" y="6356350"/>
            <a:ext cx="41148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3885B40-89D2-42AB-B0A3-0D1632E58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972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1D65DC0-92EF-44A8-B885-50DCCD99F6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40C9D58-B66F-4283-A5DF-78695E7B4DF8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7D183F3B-3A92-4236-9C76-EA695DC56F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74482" y="1667835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E134F98D-E894-44DB-A17F-CE5EEF13317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174481" y="2357922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0" name="Полилиния: фигура 9">
            <a:extLst>
              <a:ext uri="{FF2B5EF4-FFF2-40B4-BE49-F238E27FC236}">
                <a16:creationId xmlns="" xmlns:a16="http://schemas.microsoft.com/office/drawing/2014/main" id="{85569958-0FF5-4BFB-BBE8-25A41BF9E8B9}"/>
              </a:ext>
            </a:extLst>
          </p:cNvPr>
          <p:cNvSpPr/>
          <p:nvPr userDrawn="1"/>
        </p:nvSpPr>
        <p:spPr>
          <a:xfrm>
            <a:off x="681594" y="176600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1" name="Объект 2">
            <a:extLst>
              <a:ext uri="{FF2B5EF4-FFF2-40B4-BE49-F238E27FC236}">
                <a16:creationId xmlns="" xmlns:a16="http://schemas.microsoft.com/office/drawing/2014/main" id="{1FE47FD2-6DAE-46C6-8AE3-1705CAEB573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59692" y="3243110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28EC56F2-0C89-4A53-827A-1312C603D0DB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59691" y="3933197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="" xmlns:a16="http://schemas.microsoft.com/office/drawing/2014/main" id="{4DD4FCBF-1484-471E-A8F4-FB57BBD4C643}"/>
              </a:ext>
            </a:extLst>
          </p:cNvPr>
          <p:cNvSpPr/>
          <p:nvPr userDrawn="1"/>
        </p:nvSpPr>
        <p:spPr>
          <a:xfrm>
            <a:off x="681594" y="3341277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="" xmlns:a16="http://schemas.microsoft.com/office/drawing/2014/main" id="{CFA3BAFF-7DE8-48A4-B2B0-B0085957F76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151332" y="4758221"/>
            <a:ext cx="7870785" cy="5551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="" xmlns:a16="http://schemas.microsoft.com/office/drawing/2014/main" id="{C0E22CB0-862D-49A8-B966-5F34D0022F3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151331" y="5448308"/>
            <a:ext cx="7870785" cy="55515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="" xmlns:a16="http://schemas.microsoft.com/office/drawing/2014/main" id="{EAD0C562-F40F-4023-815B-144925507E09}"/>
              </a:ext>
            </a:extLst>
          </p:cNvPr>
          <p:cNvSpPr/>
          <p:nvPr userDrawn="1"/>
        </p:nvSpPr>
        <p:spPr>
          <a:xfrm>
            <a:off x="681594" y="4916552"/>
            <a:ext cx="358815" cy="358815"/>
          </a:xfrm>
          <a:custGeom>
            <a:avLst/>
            <a:gdLst>
              <a:gd name="connsiteX0" fmla="*/ 1267460 w 2534920"/>
              <a:gd name="connsiteY0" fmla="*/ 416560 h 2534920"/>
              <a:gd name="connsiteX1" fmla="*/ 416560 w 2534920"/>
              <a:gd name="connsiteY1" fmla="*/ 1267460 h 2534920"/>
              <a:gd name="connsiteX2" fmla="*/ 1267460 w 2534920"/>
              <a:gd name="connsiteY2" fmla="*/ 2118360 h 2534920"/>
              <a:gd name="connsiteX3" fmla="*/ 2118360 w 2534920"/>
              <a:gd name="connsiteY3" fmla="*/ 1267460 h 2534920"/>
              <a:gd name="connsiteX4" fmla="*/ 1267460 w 2534920"/>
              <a:gd name="connsiteY4" fmla="*/ 416560 h 2534920"/>
              <a:gd name="connsiteX5" fmla="*/ 1267460 w 2534920"/>
              <a:gd name="connsiteY5" fmla="*/ 0 h 2534920"/>
              <a:gd name="connsiteX6" fmla="*/ 2534920 w 2534920"/>
              <a:gd name="connsiteY6" fmla="*/ 1267460 h 2534920"/>
              <a:gd name="connsiteX7" fmla="*/ 1267460 w 2534920"/>
              <a:gd name="connsiteY7" fmla="*/ 2534920 h 2534920"/>
              <a:gd name="connsiteX8" fmla="*/ 0 w 2534920"/>
              <a:gd name="connsiteY8" fmla="*/ 1267460 h 2534920"/>
              <a:gd name="connsiteX9" fmla="*/ 1267460 w 2534920"/>
              <a:gd name="connsiteY9" fmla="*/ 0 h 2534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34920" h="2534920">
                <a:moveTo>
                  <a:pt x="1267460" y="416560"/>
                </a:moveTo>
                <a:cubicBezTo>
                  <a:pt x="797521" y="416560"/>
                  <a:pt x="416560" y="797521"/>
                  <a:pt x="416560" y="1267460"/>
                </a:cubicBezTo>
                <a:cubicBezTo>
                  <a:pt x="416560" y="1737399"/>
                  <a:pt x="797521" y="2118360"/>
                  <a:pt x="1267460" y="2118360"/>
                </a:cubicBezTo>
                <a:cubicBezTo>
                  <a:pt x="1737399" y="2118360"/>
                  <a:pt x="2118360" y="1737399"/>
                  <a:pt x="2118360" y="1267460"/>
                </a:cubicBezTo>
                <a:cubicBezTo>
                  <a:pt x="2118360" y="797521"/>
                  <a:pt x="1737399" y="416560"/>
                  <a:pt x="1267460" y="416560"/>
                </a:cubicBezTo>
                <a:close/>
                <a:moveTo>
                  <a:pt x="1267460" y="0"/>
                </a:moveTo>
                <a:cubicBezTo>
                  <a:pt x="1967459" y="0"/>
                  <a:pt x="2534920" y="567461"/>
                  <a:pt x="2534920" y="1267460"/>
                </a:cubicBezTo>
                <a:cubicBezTo>
                  <a:pt x="2534920" y="1967459"/>
                  <a:pt x="1967459" y="2534920"/>
                  <a:pt x="1267460" y="2534920"/>
                </a:cubicBezTo>
                <a:cubicBezTo>
                  <a:pt x="567461" y="2534920"/>
                  <a:pt x="0" y="1967459"/>
                  <a:pt x="0" y="1267460"/>
                </a:cubicBezTo>
                <a:cubicBezTo>
                  <a:pt x="0" y="567461"/>
                  <a:pt x="567461" y="0"/>
                  <a:pt x="1267460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19" name="Заголовок 1">
            <a:extLst>
              <a:ext uri="{FF2B5EF4-FFF2-40B4-BE49-F238E27FC236}">
                <a16:creationId xmlns="" xmlns:a16="http://schemas.microsoft.com/office/drawing/2014/main" id="{BFE737D0-84E5-4473-8A7A-305424F5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34" y="300914"/>
            <a:ext cx="11295732" cy="1325563"/>
          </a:xfrm>
          <a:noFill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6389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69994AA-8E37-49B9-B7FD-70C9EDB5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29D3217-5679-4BD5-9137-936BBEF04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CA241DAA-6DAD-4AF1-92A7-80EA5983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1F71DA9-CB59-43B2-BC65-168CA6DB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E9DDAF3-236F-45E6-8A32-CAB15B0A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70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44B75CB-2D4D-4ACD-8C8D-4C2BAD7A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EC3ABA4-A807-4474-9B99-B3F3035634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4A74E14E-F711-4893-A702-1E439BB601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CB79428-64FD-4048-868A-AF62FE780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BF435336-5740-41F7-8C21-58393F7E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67A9915-F2A9-4940-AD5E-18633F23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95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4847F47-3388-4C54-86ED-1F5AC9D5F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0EB5753-50F0-4209-B123-25FADDB51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91554F4-56DF-4692-B17F-B6D705D23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0958255A-938B-4F58-BD82-7E759AF997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EED02AF3-9A33-42E0-932E-996CE9841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B9055FB-1844-4EFC-AC3D-D0C069AC9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BDFBD12-6B72-40B5-B7A4-8BC668BFC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E826D7F-C774-4B3E-99F7-4A3F9D1C8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7C5C167-DA4C-4DE7-8E6D-1438E673F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52AE09E-C067-4546-AABC-AF31901DA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7C63C74-25D6-413A-BF81-1BAC312C6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CAF3BE6B-3F7C-44CA-89A7-39FB44B54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36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4A83ACF7-0141-4CD0-9C08-29BFD52A1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3707B24-6D1E-4250-9F7C-B50DC6C2E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F281886-4B75-4555-843A-A14D2820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F95817-5E1D-4B28-9BB8-1CAFD747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2FD6170-D32F-4D5E-A219-CE4EBE45F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D4CA122-ADD3-4BC3-94B6-FEFC10D36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6168CA4-CE35-4686-88C8-3BF6B0A0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9DCE16E-2FA2-448D-8001-A9876F2F3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ED05DFA-02F3-40C2-9B8E-C5302CCBE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2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2E7D842-145D-49C7-ADFC-42DF1DFF8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FB3922E-7741-4059-A65F-490977F4A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E61D1DD-C329-4C28-A753-5AFEBACE8F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0E647DB-F800-4A7B-BA76-B05E52D80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856E5D4-6B17-4DAF-B284-FD912646A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7CBD4B6B-30B6-4D67-8DD1-6CF5FC1A0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77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9C92BF-2752-4004-8342-065C4B60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7F91964-3980-49C8-B3A8-283781FC7B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64790CE-5C53-47FC-8413-F89AF175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19849BC-BAD9-4C0D-A675-70D978BF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E665C67-270E-4DBC-8E4C-B0ED31CC0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74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B325CD4-7AAE-4D3B-B241-E41035B258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582F875-B04A-4E1A-8512-8C8F94B2EC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EDD487A-1FC2-44CE-9930-7C7DED14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1F2E820-E78E-4484-B653-D69D1C9CE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9CA4D89-658F-4150-961E-B5A3F7054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8085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601465-D77B-4859-93D3-B80CB67F4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33FBDCF8-67DD-4258-A5FF-10C5CC11E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0B82C6C-6CC4-4A72-A1A8-ED44642F44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37880-2EBA-47EC-9021-3B75E1707F8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E087DCD-1CDE-49BB-AA51-F818D3611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ED8D0A-4ACE-4D47-88F3-AD2E99ACE4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65DC0-92EF-44A8-B885-50DCCD99F6D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="" xmlns:a16="http://schemas.microsoft.com/office/drawing/2014/main" id="{D3913BE6-3DBC-4A10-9146-D759F3AFA3C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8584" y="-1519762"/>
            <a:ext cx="757762" cy="75776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016054F-29B0-4A14-91DF-2DFA564505B0}"/>
              </a:ext>
            </a:extLst>
          </p:cNvPr>
          <p:cNvSpPr/>
          <p:nvPr userDrawn="1"/>
        </p:nvSpPr>
        <p:spPr>
          <a:xfrm rot="16200000">
            <a:off x="13647006" y="1690688"/>
            <a:ext cx="2482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E6E6E6"/>
                </a:solidFill>
                <a:hlinkClick r:id="rId1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presentation-creation.ru</a:t>
            </a:r>
            <a:endParaRPr lang="ru-RU" dirty="0">
              <a:solidFill>
                <a:srgbClr val="E6E6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4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4.svg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C9727D-B158-40CE-A1E3-961ADD932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521" y="2007102"/>
            <a:ext cx="9966444" cy="1252437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+mn-lt"/>
                <a:cs typeface="Arial" panose="020B0604020202020204" pitchFamily="34" charset="0"/>
              </a:rPr>
              <a:t>Исполнение требований законодательства при организации обучения на дому</a:t>
            </a:r>
            <a:endParaRPr lang="ru-RU" sz="4000" dirty="0">
              <a:latin typeface="+mn-lt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9BBC206C-05FE-4771-B1BE-F8ADCB4B06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9486" y="4381970"/>
            <a:ext cx="4136995" cy="1252437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ru-RU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Лариса </a:t>
            </a:r>
            <a:r>
              <a:rPr lang="ru-RU" sz="1800" b="1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Вацлавовна</a:t>
            </a:r>
            <a:r>
              <a:rPr lang="ru-RU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Фокина, </a:t>
            </a:r>
          </a:p>
          <a:p>
            <a:pPr algn="r">
              <a:defRPr/>
            </a:pPr>
            <a:r>
              <a:rPr lang="ru-RU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директор департамента по надзору </a:t>
            </a:r>
          </a:p>
          <a:p>
            <a:pPr algn="r">
              <a:defRPr/>
            </a:pPr>
            <a:r>
              <a:rPr lang="ru-RU" sz="18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контролю в сфере образования</a:t>
            </a:r>
            <a:endParaRPr lang="ru-RU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312" y="506472"/>
            <a:ext cx="316865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57839" y="5902469"/>
            <a:ext cx="22953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521" y="4124785"/>
            <a:ext cx="2278381" cy="22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37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Прямоугольник 62">
            <a:extLst>
              <a:ext uri="{FF2B5EF4-FFF2-40B4-BE49-F238E27FC236}">
                <a16:creationId xmlns="" xmlns:a16="http://schemas.microsoft.com/office/drawing/2014/main" id="{721E7BCE-C774-4A62-B98D-27D461DB2519}"/>
              </a:ext>
            </a:extLst>
          </p:cNvPr>
          <p:cNvSpPr/>
          <p:nvPr/>
        </p:nvSpPr>
        <p:spPr>
          <a:xfrm>
            <a:off x="7011072" y="369000"/>
            <a:ext cx="4565410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верхние углы 2">
            <a:extLst>
              <a:ext uri="{FF2B5EF4-FFF2-40B4-BE49-F238E27FC236}">
                <a16:creationId xmlns="" xmlns:a16="http://schemas.microsoft.com/office/drawing/2014/main" id="{E5586399-C4E2-415C-975D-AAE02713CB2E}"/>
              </a:ext>
            </a:extLst>
          </p:cNvPr>
          <p:cNvSpPr/>
          <p:nvPr/>
        </p:nvSpPr>
        <p:spPr>
          <a:xfrm rot="5400000">
            <a:off x="6873347" y="535621"/>
            <a:ext cx="1081518" cy="1263487"/>
          </a:xfrm>
          <a:prstGeom prst="round2Same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ый треугольник 6">
            <a:extLst>
              <a:ext uri="{FF2B5EF4-FFF2-40B4-BE49-F238E27FC236}">
                <a16:creationId xmlns="" xmlns:a16="http://schemas.microsoft.com/office/drawing/2014/main" id="{E5786826-0EB4-4EE7-ACB6-23AA7DC7D37C}"/>
              </a:ext>
            </a:extLst>
          </p:cNvPr>
          <p:cNvSpPr/>
          <p:nvPr/>
        </p:nvSpPr>
        <p:spPr>
          <a:xfrm rot="16200000">
            <a:off x="6813732" y="42926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ый треугольник 9">
            <a:extLst>
              <a:ext uri="{FF2B5EF4-FFF2-40B4-BE49-F238E27FC236}">
                <a16:creationId xmlns="" xmlns:a16="http://schemas.microsoft.com/office/drawing/2014/main" id="{5C89C9A4-02ED-4066-81C7-B6CDBA22104A}"/>
              </a:ext>
            </a:extLst>
          </p:cNvPr>
          <p:cNvSpPr/>
          <p:nvPr/>
        </p:nvSpPr>
        <p:spPr>
          <a:xfrm rot="5400000" flipV="1">
            <a:off x="6813183" y="1676755"/>
            <a:ext cx="165970" cy="22871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BFA337A-8C22-4DAB-BD74-DC4414DF4B07}"/>
              </a:ext>
            </a:extLst>
          </p:cNvPr>
          <p:cNvSpPr/>
          <p:nvPr/>
        </p:nvSpPr>
        <p:spPr>
          <a:xfrm>
            <a:off x="6781264" y="635969"/>
            <a:ext cx="228710" cy="1072156"/>
          </a:xfrm>
          <a:prstGeom prst="rect">
            <a:avLst/>
          </a:prstGeom>
          <a:gradFill>
            <a:gsLst>
              <a:gs pos="46000">
                <a:schemeClr val="accent4"/>
              </a:gs>
              <a:gs pos="100000">
                <a:schemeClr val="accent4"/>
              </a:gs>
              <a:gs pos="25000">
                <a:srgbClr val="FDEDDD">
                  <a:alpha val="63000"/>
                </a:srgbClr>
              </a:gs>
              <a:gs pos="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4A76421-C57B-4415-A82B-0EC0606B3A30}"/>
              </a:ext>
            </a:extLst>
          </p:cNvPr>
          <p:cNvSpPr txBox="1"/>
          <p:nvPr/>
        </p:nvSpPr>
        <p:spPr>
          <a:xfrm>
            <a:off x="7109587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8471F1C2-118F-4D38-BEBD-DFD6B7B34E2E}"/>
              </a:ext>
            </a:extLst>
          </p:cNvPr>
          <p:cNvSpPr/>
          <p:nvPr/>
        </p:nvSpPr>
        <p:spPr>
          <a:xfrm>
            <a:off x="1825807" y="369000"/>
            <a:ext cx="4574994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41915FB1-6A15-428C-BE8E-343EB1589761}"/>
              </a:ext>
            </a:extLst>
          </p:cNvPr>
          <p:cNvSpPr txBox="1"/>
          <p:nvPr/>
        </p:nvSpPr>
        <p:spPr>
          <a:xfrm>
            <a:off x="3094784" y="1181598"/>
            <a:ext cx="241288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ч. 5 ст. 41;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ч. 10, 11 ст. 66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;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ч. 7.2. ст. 79</a:t>
            </a:r>
            <a:endParaRPr lang="ru-RU" sz="1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141F444D-7189-4618-9E50-430882A60B28}"/>
              </a:ext>
            </a:extLst>
          </p:cNvPr>
          <p:cNvSpPr txBox="1"/>
          <p:nvPr/>
        </p:nvSpPr>
        <p:spPr>
          <a:xfrm>
            <a:off x="3088197" y="484851"/>
            <a:ext cx="321494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Федеральный закон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   от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29.12.2012 </a:t>
            </a:r>
            <a:endParaRPr lang="ru-RU" sz="1300" b="1" cap="al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№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273-ФЗ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«Об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образовании в Российской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Федерации»</a:t>
            </a:r>
            <a:endParaRPr lang="ru-RU" sz="13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Прямоугольник: скругленные верхние углы 52">
            <a:extLst>
              <a:ext uri="{FF2B5EF4-FFF2-40B4-BE49-F238E27FC236}">
                <a16:creationId xmlns="" xmlns:a16="http://schemas.microsoft.com/office/drawing/2014/main" id="{7A4F8339-B66D-41AD-8E84-335226BA3074}"/>
              </a:ext>
            </a:extLst>
          </p:cNvPr>
          <p:cNvSpPr/>
          <p:nvPr/>
        </p:nvSpPr>
        <p:spPr>
          <a:xfrm rot="5400000">
            <a:off x="1688083" y="535621"/>
            <a:ext cx="1081518" cy="1263487"/>
          </a:xfrm>
          <a:prstGeom prst="round2Same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Прямоугольный треугольник 54">
            <a:extLst>
              <a:ext uri="{FF2B5EF4-FFF2-40B4-BE49-F238E27FC236}">
                <a16:creationId xmlns="" xmlns:a16="http://schemas.microsoft.com/office/drawing/2014/main" id="{24726CBE-F7EA-4638-8D4B-BD013E41A860}"/>
              </a:ext>
            </a:extLst>
          </p:cNvPr>
          <p:cNvSpPr/>
          <p:nvPr/>
        </p:nvSpPr>
        <p:spPr>
          <a:xfrm rot="16200000">
            <a:off x="1628468" y="42926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E1EAB89F-0246-4AE6-B12F-0DA57761CE81}"/>
              </a:ext>
            </a:extLst>
          </p:cNvPr>
          <p:cNvSpPr/>
          <p:nvPr/>
        </p:nvSpPr>
        <p:spPr>
          <a:xfrm rot="5400000" flipV="1">
            <a:off x="1627919" y="1676755"/>
            <a:ext cx="165970" cy="22871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>
            <a:extLst>
              <a:ext uri="{FF2B5EF4-FFF2-40B4-BE49-F238E27FC236}">
                <a16:creationId xmlns="" xmlns:a16="http://schemas.microsoft.com/office/drawing/2014/main" id="{799C4655-9EE6-4C23-A6EF-591D3188E097}"/>
              </a:ext>
            </a:extLst>
          </p:cNvPr>
          <p:cNvSpPr/>
          <p:nvPr/>
        </p:nvSpPr>
        <p:spPr>
          <a:xfrm>
            <a:off x="1596000" y="635969"/>
            <a:ext cx="228710" cy="1072156"/>
          </a:xfrm>
          <a:prstGeom prst="rect">
            <a:avLst/>
          </a:prstGeom>
          <a:gradFill>
            <a:gsLst>
              <a:gs pos="46000">
                <a:srgbClr val="F28D24"/>
              </a:gs>
              <a:gs pos="100000">
                <a:schemeClr val="accent1"/>
              </a:gs>
              <a:gs pos="25000">
                <a:srgbClr val="FDEDDD">
                  <a:alpha val="63000"/>
                </a:srgbClr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DB3EB750-0341-42D3-BF21-A9886C25E02F}"/>
              </a:ext>
            </a:extLst>
          </p:cNvPr>
          <p:cNvSpPr txBox="1"/>
          <p:nvPr/>
        </p:nvSpPr>
        <p:spPr>
          <a:xfrm>
            <a:off x="1924323" y="8300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49" name="Прямоугольник 148">
            <a:extLst>
              <a:ext uri="{FF2B5EF4-FFF2-40B4-BE49-F238E27FC236}">
                <a16:creationId xmlns="" xmlns:a16="http://schemas.microsoft.com/office/drawing/2014/main" id="{8FC57294-E526-4B3D-A2A2-0619C8458C3D}"/>
              </a:ext>
            </a:extLst>
          </p:cNvPr>
          <p:cNvSpPr/>
          <p:nvPr/>
        </p:nvSpPr>
        <p:spPr>
          <a:xfrm>
            <a:off x="7011072" y="2461500"/>
            <a:ext cx="4565410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TextBox 150">
            <a:extLst>
              <a:ext uri="{FF2B5EF4-FFF2-40B4-BE49-F238E27FC236}">
                <a16:creationId xmlns="" xmlns:a16="http://schemas.microsoft.com/office/drawing/2014/main" id="{1B154D90-8202-49C6-84C8-F75B24224C1F}"/>
              </a:ext>
            </a:extLst>
          </p:cNvPr>
          <p:cNvSpPr txBox="1"/>
          <p:nvPr/>
        </p:nvSpPr>
        <p:spPr>
          <a:xfrm>
            <a:off x="8199100" y="2835188"/>
            <a:ext cx="331523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от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19.12.2014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№ 1598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(Об утверждении ФГОС обучающихся с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ОВЗ)</a:t>
            </a:r>
            <a:endParaRPr lang="ru-RU" sz="13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от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19.12.2014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№ 1599 </a:t>
            </a: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(Об утверждении ФГОС обучающихся </a:t>
            </a:r>
            <a:r>
              <a:rPr lang="ru-RU" sz="1300" b="1" dirty="0" smtClean="0">
                <a:solidFill>
                  <a:schemeClr val="accent1">
                    <a:lumMod val="75000"/>
                  </a:schemeClr>
                </a:solidFill>
              </a:rPr>
              <a:t>с УО)</a:t>
            </a:r>
            <a:endParaRPr lang="ru-RU" sz="1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="" xmlns:a16="http://schemas.microsoft.com/office/drawing/2014/main" id="{A82BB6D3-9AB8-4B30-87CD-E37FB53CE098}"/>
              </a:ext>
            </a:extLst>
          </p:cNvPr>
          <p:cNvSpPr txBox="1"/>
          <p:nvPr/>
        </p:nvSpPr>
        <p:spPr>
          <a:xfrm>
            <a:off x="8427411" y="2455112"/>
            <a:ext cx="308692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 err="1" smtClean="0">
                <a:solidFill>
                  <a:schemeClr val="accent1">
                    <a:lumMod val="75000"/>
                  </a:schemeClr>
                </a:solidFill>
              </a:rPr>
              <a:t>ПриказЫ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МИНОБРНАУКИ РОССИИ</a:t>
            </a:r>
            <a:endParaRPr lang="ru-RU" sz="13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7" name="Прямоугольник: скругленные верхние углы 156">
            <a:extLst>
              <a:ext uri="{FF2B5EF4-FFF2-40B4-BE49-F238E27FC236}">
                <a16:creationId xmlns="" xmlns:a16="http://schemas.microsoft.com/office/drawing/2014/main" id="{C522B3D6-90BD-4590-B400-5AE3A875C888}"/>
              </a:ext>
            </a:extLst>
          </p:cNvPr>
          <p:cNvSpPr/>
          <p:nvPr/>
        </p:nvSpPr>
        <p:spPr>
          <a:xfrm rot="5400000">
            <a:off x="6873347" y="2628121"/>
            <a:ext cx="1081518" cy="1263487"/>
          </a:xfrm>
          <a:prstGeom prst="round2Same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Прямоугольный треугольник 158">
            <a:extLst>
              <a:ext uri="{FF2B5EF4-FFF2-40B4-BE49-F238E27FC236}">
                <a16:creationId xmlns="" xmlns:a16="http://schemas.microsoft.com/office/drawing/2014/main" id="{D9E03EE4-53DB-4310-B0E9-48B561E71314}"/>
              </a:ext>
            </a:extLst>
          </p:cNvPr>
          <p:cNvSpPr/>
          <p:nvPr/>
        </p:nvSpPr>
        <p:spPr>
          <a:xfrm rot="16200000">
            <a:off x="6813732" y="252176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1" name="Прямоугольный треугольник 160">
            <a:extLst>
              <a:ext uri="{FF2B5EF4-FFF2-40B4-BE49-F238E27FC236}">
                <a16:creationId xmlns="" xmlns:a16="http://schemas.microsoft.com/office/drawing/2014/main" id="{106915D9-2A65-4D1C-8AB1-BCA6D9D9735C}"/>
              </a:ext>
            </a:extLst>
          </p:cNvPr>
          <p:cNvSpPr/>
          <p:nvPr/>
        </p:nvSpPr>
        <p:spPr>
          <a:xfrm rot="5400000" flipV="1">
            <a:off x="6813183" y="3769255"/>
            <a:ext cx="165970" cy="22871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Прямоугольник 162">
            <a:extLst>
              <a:ext uri="{FF2B5EF4-FFF2-40B4-BE49-F238E27FC236}">
                <a16:creationId xmlns="" xmlns:a16="http://schemas.microsoft.com/office/drawing/2014/main" id="{3850E1FC-4794-4994-992A-507E936A0407}"/>
              </a:ext>
            </a:extLst>
          </p:cNvPr>
          <p:cNvSpPr/>
          <p:nvPr/>
        </p:nvSpPr>
        <p:spPr>
          <a:xfrm>
            <a:off x="6781264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5"/>
              </a:gs>
              <a:gs pos="100000">
                <a:schemeClr val="accent5"/>
              </a:gs>
              <a:gs pos="25000">
                <a:srgbClr val="FDEDDD">
                  <a:alpha val="63000"/>
                </a:srgbClr>
              </a:gs>
              <a:gs pos="0">
                <a:schemeClr val="accent5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TextBox 164">
            <a:extLst>
              <a:ext uri="{FF2B5EF4-FFF2-40B4-BE49-F238E27FC236}">
                <a16:creationId xmlns="" xmlns:a16="http://schemas.microsoft.com/office/drawing/2014/main" id="{03D20989-085A-402A-8A02-9FB499B9F2E7}"/>
              </a:ext>
            </a:extLst>
          </p:cNvPr>
          <p:cNvSpPr txBox="1"/>
          <p:nvPr/>
        </p:nvSpPr>
        <p:spPr>
          <a:xfrm>
            <a:off x="7109587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67" name="Прямоугольник 166">
            <a:extLst>
              <a:ext uri="{FF2B5EF4-FFF2-40B4-BE49-F238E27FC236}">
                <a16:creationId xmlns="" xmlns:a16="http://schemas.microsoft.com/office/drawing/2014/main" id="{7C7894A6-0A7B-491C-849E-00539A61BDEE}"/>
              </a:ext>
            </a:extLst>
          </p:cNvPr>
          <p:cNvSpPr/>
          <p:nvPr/>
        </p:nvSpPr>
        <p:spPr>
          <a:xfrm>
            <a:off x="1825807" y="2461500"/>
            <a:ext cx="4574994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3" name="TextBox 172">
            <a:extLst>
              <a:ext uri="{FF2B5EF4-FFF2-40B4-BE49-F238E27FC236}">
                <a16:creationId xmlns="" xmlns:a16="http://schemas.microsoft.com/office/drawing/2014/main" id="{B897030B-10F4-4E85-9CC9-530D16B2F57D}"/>
              </a:ext>
            </a:extLst>
          </p:cNvPr>
          <p:cNvSpPr txBox="1"/>
          <p:nvPr/>
        </p:nvSpPr>
        <p:spPr>
          <a:xfrm>
            <a:off x="3088197" y="2629557"/>
            <a:ext cx="3214947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Распоряжение </a:t>
            </a:r>
            <a:r>
              <a:rPr lang="ru-RU" sz="1300" b="1" cap="all" dirty="0" err="1">
                <a:solidFill>
                  <a:schemeClr val="accent1">
                    <a:lumMod val="75000"/>
                  </a:schemeClr>
                </a:solidFill>
              </a:rPr>
              <a:t>Минпросвещения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 России от 09.09.2019 № Р-93 </a:t>
            </a:r>
            <a:endParaRPr lang="ru-RU" sz="1300" b="1" cap="al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«Об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утверждении примерного Положения о психолого-педагогическом консилиуме образовательной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организации»</a:t>
            </a:r>
            <a:endParaRPr lang="ru-RU" sz="13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5" name="Прямоугольник: скругленные верхние углы 174">
            <a:extLst>
              <a:ext uri="{FF2B5EF4-FFF2-40B4-BE49-F238E27FC236}">
                <a16:creationId xmlns="" xmlns:a16="http://schemas.microsoft.com/office/drawing/2014/main" id="{6F1E7D82-7F73-41B9-AA6C-616D59160EC0}"/>
              </a:ext>
            </a:extLst>
          </p:cNvPr>
          <p:cNvSpPr/>
          <p:nvPr/>
        </p:nvSpPr>
        <p:spPr>
          <a:xfrm rot="5400000">
            <a:off x="1688083" y="2628121"/>
            <a:ext cx="1081518" cy="1263487"/>
          </a:xfrm>
          <a:prstGeom prst="round2Same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рямоугольный треугольник 176">
            <a:extLst>
              <a:ext uri="{FF2B5EF4-FFF2-40B4-BE49-F238E27FC236}">
                <a16:creationId xmlns="" xmlns:a16="http://schemas.microsoft.com/office/drawing/2014/main" id="{7F74B4D6-F573-4701-AF80-D5FCA4ACBA19}"/>
              </a:ext>
            </a:extLst>
          </p:cNvPr>
          <p:cNvSpPr/>
          <p:nvPr/>
        </p:nvSpPr>
        <p:spPr>
          <a:xfrm rot="16200000">
            <a:off x="1628468" y="252176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9" name="Прямоугольный треугольник 178">
            <a:extLst>
              <a:ext uri="{FF2B5EF4-FFF2-40B4-BE49-F238E27FC236}">
                <a16:creationId xmlns="" xmlns:a16="http://schemas.microsoft.com/office/drawing/2014/main" id="{3A53953E-A683-4ECC-9576-3691B7518401}"/>
              </a:ext>
            </a:extLst>
          </p:cNvPr>
          <p:cNvSpPr/>
          <p:nvPr/>
        </p:nvSpPr>
        <p:spPr>
          <a:xfrm rot="5400000" flipV="1">
            <a:off x="1627919" y="3769255"/>
            <a:ext cx="165970" cy="22871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рямоугольник 180">
            <a:extLst>
              <a:ext uri="{FF2B5EF4-FFF2-40B4-BE49-F238E27FC236}">
                <a16:creationId xmlns="" xmlns:a16="http://schemas.microsoft.com/office/drawing/2014/main" id="{FA0A0961-293E-437A-93F4-7BA6A1E5323D}"/>
              </a:ext>
            </a:extLst>
          </p:cNvPr>
          <p:cNvSpPr/>
          <p:nvPr/>
        </p:nvSpPr>
        <p:spPr>
          <a:xfrm>
            <a:off x="1596000" y="2728469"/>
            <a:ext cx="228710" cy="1072156"/>
          </a:xfrm>
          <a:prstGeom prst="rect">
            <a:avLst/>
          </a:prstGeom>
          <a:gradFill>
            <a:gsLst>
              <a:gs pos="46000">
                <a:schemeClr val="accent2"/>
              </a:gs>
              <a:gs pos="98000">
                <a:schemeClr val="accent2"/>
              </a:gs>
              <a:gs pos="0">
                <a:schemeClr val="accent2"/>
              </a:gs>
              <a:gs pos="25000">
                <a:srgbClr val="FDEDDD">
                  <a:alpha val="63000"/>
                </a:srgbClr>
              </a:gs>
              <a:gs pos="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3" name="TextBox 182">
            <a:extLst>
              <a:ext uri="{FF2B5EF4-FFF2-40B4-BE49-F238E27FC236}">
                <a16:creationId xmlns="" xmlns:a16="http://schemas.microsoft.com/office/drawing/2014/main" id="{FADB9D05-A199-4562-8D8F-E4E173828FB2}"/>
              </a:ext>
            </a:extLst>
          </p:cNvPr>
          <p:cNvSpPr txBox="1"/>
          <p:nvPr/>
        </p:nvSpPr>
        <p:spPr>
          <a:xfrm>
            <a:off x="1924323" y="292253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5" name="Прямоугольник 184">
            <a:extLst>
              <a:ext uri="{FF2B5EF4-FFF2-40B4-BE49-F238E27FC236}">
                <a16:creationId xmlns="" xmlns:a16="http://schemas.microsoft.com/office/drawing/2014/main" id="{58DE8EFF-FAB8-4B60-A7C2-56B1B9F8DF77}"/>
              </a:ext>
            </a:extLst>
          </p:cNvPr>
          <p:cNvSpPr/>
          <p:nvPr/>
        </p:nvSpPr>
        <p:spPr>
          <a:xfrm>
            <a:off x="7011071" y="4650384"/>
            <a:ext cx="4565411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1" name="TextBox 190">
            <a:extLst>
              <a:ext uri="{FF2B5EF4-FFF2-40B4-BE49-F238E27FC236}">
                <a16:creationId xmlns="" xmlns:a16="http://schemas.microsoft.com/office/drawing/2014/main" id="{2EC4FDAD-0C03-4995-AA6C-7CF05173CA3A}"/>
              </a:ext>
            </a:extLst>
          </p:cNvPr>
          <p:cNvSpPr txBox="1"/>
          <p:nvPr/>
        </p:nvSpPr>
        <p:spPr>
          <a:xfrm>
            <a:off x="8336132" y="4702390"/>
            <a:ext cx="3105857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Методические рекомендации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об организации обучения на дому обучающихся с ограниченными возможностями здоровья, с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инвалидностью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1300" b="1" cap="all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Письмо </a:t>
            </a:r>
            <a:r>
              <a:rPr lang="ru-RU" sz="1300" b="1" cap="all" dirty="0" err="1">
                <a:solidFill>
                  <a:schemeClr val="accent1">
                    <a:lumMod val="75000"/>
                  </a:schemeClr>
                </a:solidFill>
              </a:rPr>
              <a:t>Минпросвещения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 России от 24.11.2021 № ДГ-2121/07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3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3" name="Прямоугольник: скругленные верхние углы 192">
            <a:extLst>
              <a:ext uri="{FF2B5EF4-FFF2-40B4-BE49-F238E27FC236}">
                <a16:creationId xmlns="" xmlns:a16="http://schemas.microsoft.com/office/drawing/2014/main" id="{225478A2-2AE6-4482-9611-4E8FFF992386}"/>
              </a:ext>
            </a:extLst>
          </p:cNvPr>
          <p:cNvSpPr/>
          <p:nvPr/>
        </p:nvSpPr>
        <p:spPr>
          <a:xfrm rot="5400000">
            <a:off x="6873347" y="4817005"/>
            <a:ext cx="1081518" cy="1263487"/>
          </a:xfrm>
          <a:prstGeom prst="round2Same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5" name="Прямоугольный треугольник 194">
            <a:extLst>
              <a:ext uri="{FF2B5EF4-FFF2-40B4-BE49-F238E27FC236}">
                <a16:creationId xmlns="" xmlns:a16="http://schemas.microsoft.com/office/drawing/2014/main" id="{BD752895-7251-4294-B96D-C7D0A17BEB6B}"/>
              </a:ext>
            </a:extLst>
          </p:cNvPr>
          <p:cNvSpPr/>
          <p:nvPr/>
        </p:nvSpPr>
        <p:spPr>
          <a:xfrm rot="16200000">
            <a:off x="6813732" y="471064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7" name="Прямоугольный треугольник 196">
            <a:extLst>
              <a:ext uri="{FF2B5EF4-FFF2-40B4-BE49-F238E27FC236}">
                <a16:creationId xmlns="" xmlns:a16="http://schemas.microsoft.com/office/drawing/2014/main" id="{FC3E6DFF-ED85-4081-A872-A0CC7A2D452A}"/>
              </a:ext>
            </a:extLst>
          </p:cNvPr>
          <p:cNvSpPr/>
          <p:nvPr/>
        </p:nvSpPr>
        <p:spPr>
          <a:xfrm rot="5400000" flipV="1">
            <a:off x="6813183" y="5958139"/>
            <a:ext cx="165970" cy="22871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Прямоугольник 198">
            <a:extLst>
              <a:ext uri="{FF2B5EF4-FFF2-40B4-BE49-F238E27FC236}">
                <a16:creationId xmlns="" xmlns:a16="http://schemas.microsoft.com/office/drawing/2014/main" id="{063BD54A-E7BF-4CE3-A495-C561565A0AF9}"/>
              </a:ext>
            </a:extLst>
          </p:cNvPr>
          <p:cNvSpPr/>
          <p:nvPr/>
        </p:nvSpPr>
        <p:spPr>
          <a:xfrm>
            <a:off x="6781264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6"/>
              </a:gs>
              <a:gs pos="100000">
                <a:schemeClr val="accent6"/>
              </a:gs>
              <a:gs pos="25000">
                <a:srgbClr val="FDEDDD">
                  <a:alpha val="63000"/>
                </a:srgbClr>
              </a:gs>
              <a:gs pos="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TextBox 200">
            <a:extLst>
              <a:ext uri="{FF2B5EF4-FFF2-40B4-BE49-F238E27FC236}">
                <a16:creationId xmlns="" xmlns:a16="http://schemas.microsoft.com/office/drawing/2014/main" id="{F95C6DA4-0ED9-4A68-A9E9-D684ADF2A963}"/>
              </a:ext>
            </a:extLst>
          </p:cNvPr>
          <p:cNvSpPr txBox="1"/>
          <p:nvPr/>
        </p:nvSpPr>
        <p:spPr>
          <a:xfrm>
            <a:off x="7109587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03" name="Прямоугольник 202">
            <a:extLst>
              <a:ext uri="{FF2B5EF4-FFF2-40B4-BE49-F238E27FC236}">
                <a16:creationId xmlns="" xmlns:a16="http://schemas.microsoft.com/office/drawing/2014/main" id="{58790007-A187-4F2B-B3DC-C3F4861B3A53}"/>
              </a:ext>
            </a:extLst>
          </p:cNvPr>
          <p:cNvSpPr/>
          <p:nvPr/>
        </p:nvSpPr>
        <p:spPr>
          <a:xfrm>
            <a:off x="1825808" y="4650384"/>
            <a:ext cx="4574994" cy="1620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9" name="TextBox 208">
            <a:extLst>
              <a:ext uri="{FF2B5EF4-FFF2-40B4-BE49-F238E27FC236}">
                <a16:creationId xmlns="" xmlns:a16="http://schemas.microsoft.com/office/drawing/2014/main" id="{A70D42AA-FBD3-40CA-87E8-1C1483A7BFB1}"/>
              </a:ext>
            </a:extLst>
          </p:cNvPr>
          <p:cNvSpPr txBox="1"/>
          <p:nvPr/>
        </p:nvSpPr>
        <p:spPr>
          <a:xfrm>
            <a:off x="3088197" y="4814053"/>
            <a:ext cx="3039736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Приказ Минздрава России от 30.06.2016 № 436н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«Об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утверждении перечня заболеваний, наличие которых дает право на обучение по основным общеобразовательным программам на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дому»</a:t>
            </a:r>
            <a:endParaRPr lang="ru-RU" sz="13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11" name="Прямоугольник: скругленные верхние углы 210">
            <a:extLst>
              <a:ext uri="{FF2B5EF4-FFF2-40B4-BE49-F238E27FC236}">
                <a16:creationId xmlns="" xmlns:a16="http://schemas.microsoft.com/office/drawing/2014/main" id="{7B3EB410-3C9B-4F26-9A4A-4A8D96698C18}"/>
              </a:ext>
            </a:extLst>
          </p:cNvPr>
          <p:cNvSpPr/>
          <p:nvPr/>
        </p:nvSpPr>
        <p:spPr>
          <a:xfrm rot="5400000">
            <a:off x="1688083" y="4817005"/>
            <a:ext cx="1081518" cy="1263487"/>
          </a:xfrm>
          <a:prstGeom prst="round2Same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3" name="Прямоугольный треугольник 212">
            <a:extLst>
              <a:ext uri="{FF2B5EF4-FFF2-40B4-BE49-F238E27FC236}">
                <a16:creationId xmlns="" xmlns:a16="http://schemas.microsoft.com/office/drawing/2014/main" id="{97E73146-D14C-4CA2-AAC0-C4916015B140}"/>
              </a:ext>
            </a:extLst>
          </p:cNvPr>
          <p:cNvSpPr/>
          <p:nvPr/>
        </p:nvSpPr>
        <p:spPr>
          <a:xfrm rot="16200000">
            <a:off x="1628468" y="471064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Прямоугольный треугольник 214">
            <a:extLst>
              <a:ext uri="{FF2B5EF4-FFF2-40B4-BE49-F238E27FC236}">
                <a16:creationId xmlns="" xmlns:a16="http://schemas.microsoft.com/office/drawing/2014/main" id="{26B27C72-D396-4BB1-B3D6-D9F9A4114A86}"/>
              </a:ext>
            </a:extLst>
          </p:cNvPr>
          <p:cNvSpPr/>
          <p:nvPr/>
        </p:nvSpPr>
        <p:spPr>
          <a:xfrm rot="5400000" flipV="1">
            <a:off x="1627919" y="5958139"/>
            <a:ext cx="165970" cy="22871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7" name="Прямоугольник 216">
            <a:extLst>
              <a:ext uri="{FF2B5EF4-FFF2-40B4-BE49-F238E27FC236}">
                <a16:creationId xmlns="" xmlns:a16="http://schemas.microsoft.com/office/drawing/2014/main" id="{C3CB7461-10CC-4A72-806C-C64F2ABC7D8E}"/>
              </a:ext>
            </a:extLst>
          </p:cNvPr>
          <p:cNvSpPr/>
          <p:nvPr/>
        </p:nvSpPr>
        <p:spPr>
          <a:xfrm>
            <a:off x="1596000" y="4917353"/>
            <a:ext cx="228710" cy="1072156"/>
          </a:xfrm>
          <a:prstGeom prst="rect">
            <a:avLst/>
          </a:prstGeom>
          <a:gradFill>
            <a:gsLst>
              <a:gs pos="46000">
                <a:schemeClr val="accent3"/>
              </a:gs>
              <a:gs pos="100000">
                <a:schemeClr val="accent3"/>
              </a:gs>
              <a:gs pos="25000">
                <a:srgbClr val="FDEDDD">
                  <a:alpha val="63000"/>
                </a:srgbClr>
              </a:gs>
              <a:gs pos="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TextBox 218">
            <a:extLst>
              <a:ext uri="{FF2B5EF4-FFF2-40B4-BE49-F238E27FC236}">
                <a16:creationId xmlns="" xmlns:a16="http://schemas.microsoft.com/office/drawing/2014/main" id="{17710B1A-13B7-4268-A8C3-67162CE11312}"/>
              </a:ext>
            </a:extLst>
          </p:cNvPr>
          <p:cNvSpPr txBox="1"/>
          <p:nvPr/>
        </p:nvSpPr>
        <p:spPr>
          <a:xfrm>
            <a:off x="1924323" y="5111415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2A0623FA-748D-46FE-AB46-4062A76E93EF}"/>
              </a:ext>
            </a:extLst>
          </p:cNvPr>
          <p:cNvSpPr/>
          <p:nvPr/>
        </p:nvSpPr>
        <p:spPr>
          <a:xfrm flipH="1">
            <a:off x="1015540" y="0"/>
            <a:ext cx="5558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/>
              </a:solidFill>
            </a:endParaRPr>
          </a:p>
        </p:txBody>
      </p:sp>
      <p:sp>
        <p:nvSpPr>
          <p:cNvPr id="60" name="Заголовок 1">
            <a:extLst>
              <a:ext uri="{FF2B5EF4-FFF2-40B4-BE49-F238E27FC236}">
                <a16:creationId xmlns="" xmlns:a16="http://schemas.microsoft.com/office/drawing/2014/main" id="{98466E52-30BE-4DC5-9336-0424DFF5053D}"/>
              </a:ext>
            </a:extLst>
          </p:cNvPr>
          <p:cNvSpPr txBox="1">
            <a:spLocks/>
          </p:cNvSpPr>
          <p:nvPr/>
        </p:nvSpPr>
        <p:spPr>
          <a:xfrm rot="16200000">
            <a:off x="-1943448" y="3298051"/>
            <a:ext cx="5360578" cy="78462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НОРМАТИВНЫЕ ПРАВОВЫЕ АКТЫ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A82BB6D3-9AB8-4B30-87CD-E37FB53CE098}"/>
              </a:ext>
            </a:extLst>
          </p:cNvPr>
          <p:cNvSpPr txBox="1"/>
          <p:nvPr/>
        </p:nvSpPr>
        <p:spPr>
          <a:xfrm>
            <a:off x="8336132" y="621275"/>
            <a:ext cx="2965142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Постановления Администрации Смоленской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области</a:t>
            </a:r>
          </a:p>
          <a:p>
            <a:endParaRPr lang="ru-RU" sz="1300" b="1" cap="all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41915FB1-6A15-428C-BE8E-343EB1589761}"/>
              </a:ext>
            </a:extLst>
          </p:cNvPr>
          <p:cNvSpPr txBox="1"/>
          <p:nvPr/>
        </p:nvSpPr>
        <p:spPr>
          <a:xfrm>
            <a:off x="8360569" y="1210484"/>
            <a:ext cx="238590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от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31.12.2013 № 1184;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chemeClr val="accent1">
                    <a:lumMod val="75000"/>
                  </a:schemeClr>
                </a:solidFill>
              </a:rPr>
              <a:t>от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08.12.2021 </a:t>
            </a:r>
            <a:r>
              <a:rPr lang="ru-RU" sz="1300" b="1" cap="all" dirty="0">
                <a:solidFill>
                  <a:schemeClr val="accent1">
                    <a:lumMod val="75000"/>
                  </a:schemeClr>
                </a:solidFill>
              </a:rPr>
              <a:t>№ </a:t>
            </a:r>
            <a:r>
              <a:rPr lang="ru-RU" sz="1300" b="1" cap="all" dirty="0" smtClean="0">
                <a:solidFill>
                  <a:schemeClr val="accent1">
                    <a:lumMod val="75000"/>
                  </a:schemeClr>
                </a:solidFill>
              </a:rPr>
              <a:t>786</a:t>
            </a:r>
          </a:p>
        </p:txBody>
      </p:sp>
      <p:sp>
        <p:nvSpPr>
          <p:cNvPr id="49" name="Заголовок 2"/>
          <p:cNvSpPr txBox="1">
            <a:spLocks/>
          </p:cNvSpPr>
          <p:nvPr/>
        </p:nvSpPr>
        <p:spPr>
          <a:xfrm>
            <a:off x="4113304" y="9206"/>
            <a:ext cx="6005000" cy="5197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/>
                </a:solidFill>
                <a:latin typeface="+mn-lt"/>
              </a:rPr>
              <a:t>НОРМАТИВНЫЕ ПРАВОВЫЕ АКТЫ</a:t>
            </a:r>
            <a:endParaRPr lang="ru-RU" sz="20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8" y="169515"/>
            <a:ext cx="932907" cy="93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90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03A33CC3-F090-4616-969E-0A57420FD2E9}"/>
              </a:ext>
            </a:extLst>
          </p:cNvPr>
          <p:cNvSpPr/>
          <p:nvPr/>
        </p:nvSpPr>
        <p:spPr>
          <a:xfrm>
            <a:off x="0" y="0"/>
            <a:ext cx="3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17358E8-54EC-4357-9B91-64162D893ED3}"/>
              </a:ext>
            </a:extLst>
          </p:cNvPr>
          <p:cNvSpPr/>
          <p:nvPr/>
        </p:nvSpPr>
        <p:spPr>
          <a:xfrm flipH="1">
            <a:off x="3192000" y="0"/>
            <a:ext cx="9000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олилиния: фигура 74">
            <a:extLst>
              <a:ext uri="{FF2B5EF4-FFF2-40B4-BE49-F238E27FC236}">
                <a16:creationId xmlns="" xmlns:a16="http://schemas.microsoft.com/office/drawing/2014/main" id="{1B671E79-B3F3-4B44-8E3B-40ED3E3D78F3}"/>
              </a:ext>
            </a:extLst>
          </p:cNvPr>
          <p:cNvSpPr/>
          <p:nvPr/>
        </p:nvSpPr>
        <p:spPr>
          <a:xfrm rot="5400000">
            <a:off x="5530472" y="-1145777"/>
            <a:ext cx="1040592" cy="5966646"/>
          </a:xfrm>
          <a:custGeom>
            <a:avLst/>
            <a:gdLst>
              <a:gd name="connsiteX0" fmla="*/ 0 w 1040592"/>
              <a:gd name="connsiteY0" fmla="*/ 5966646 h 5966646"/>
              <a:gd name="connsiteX1" fmla="*/ 0 w 1040592"/>
              <a:gd name="connsiteY1" fmla="*/ 916078 h 5966646"/>
              <a:gd name="connsiteX2" fmla="*/ 5592 w 1040592"/>
              <a:gd name="connsiteY2" fmla="*/ 916078 h 5966646"/>
              <a:gd name="connsiteX3" fmla="*/ 523092 w 1040592"/>
              <a:gd name="connsiteY3" fmla="*/ 0 h 5966646"/>
              <a:gd name="connsiteX4" fmla="*/ 1040592 w 1040592"/>
              <a:gd name="connsiteY4" fmla="*/ 916078 h 5966646"/>
              <a:gd name="connsiteX5" fmla="*/ 1035001 w 1040592"/>
              <a:gd name="connsiteY5" fmla="*/ 916078 h 5966646"/>
              <a:gd name="connsiteX6" fmla="*/ 1035000 w 1040592"/>
              <a:gd name="connsiteY6" fmla="*/ 5966646 h 596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0592" h="5966646">
                <a:moveTo>
                  <a:pt x="0" y="5966646"/>
                </a:moveTo>
                <a:lnTo>
                  <a:pt x="0" y="916078"/>
                </a:lnTo>
                <a:lnTo>
                  <a:pt x="5592" y="916078"/>
                </a:lnTo>
                <a:lnTo>
                  <a:pt x="523092" y="0"/>
                </a:lnTo>
                <a:lnTo>
                  <a:pt x="1040592" y="916078"/>
                </a:lnTo>
                <a:lnTo>
                  <a:pt x="1035001" y="916078"/>
                </a:lnTo>
                <a:lnTo>
                  <a:pt x="1035000" y="596664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0">
                <a:schemeClr val="accent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6" name="Полилиния: фигура 75">
            <a:extLst>
              <a:ext uri="{FF2B5EF4-FFF2-40B4-BE49-F238E27FC236}">
                <a16:creationId xmlns="" xmlns:a16="http://schemas.microsoft.com/office/drawing/2014/main" id="{D0FB1712-55CE-49E9-AFC1-08BA227E3BC2}"/>
              </a:ext>
            </a:extLst>
          </p:cNvPr>
          <p:cNvSpPr/>
          <p:nvPr/>
        </p:nvSpPr>
        <p:spPr>
          <a:xfrm rot="5400000">
            <a:off x="5696919" y="-277134"/>
            <a:ext cx="1076660" cy="6335608"/>
          </a:xfrm>
          <a:custGeom>
            <a:avLst/>
            <a:gdLst>
              <a:gd name="connsiteX0" fmla="*/ 0 w 1038986"/>
              <a:gd name="connsiteY0" fmla="*/ 6335608 h 6335608"/>
              <a:gd name="connsiteX1" fmla="*/ 0 w 1038986"/>
              <a:gd name="connsiteY1" fmla="*/ 916078 h 6335608"/>
              <a:gd name="connsiteX2" fmla="*/ 3987 w 1038986"/>
              <a:gd name="connsiteY2" fmla="*/ 916078 h 6335608"/>
              <a:gd name="connsiteX3" fmla="*/ 521486 w 1038986"/>
              <a:gd name="connsiteY3" fmla="*/ 0 h 6335608"/>
              <a:gd name="connsiteX4" fmla="*/ 1038986 w 1038986"/>
              <a:gd name="connsiteY4" fmla="*/ 916079 h 6335608"/>
              <a:gd name="connsiteX5" fmla="*/ 1035001 w 1038986"/>
              <a:gd name="connsiteY5" fmla="*/ 916079 h 6335608"/>
              <a:gd name="connsiteX6" fmla="*/ 1035000 w 1038986"/>
              <a:gd name="connsiteY6" fmla="*/ 6335608 h 6335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8986" h="6335608">
                <a:moveTo>
                  <a:pt x="0" y="6335608"/>
                </a:moveTo>
                <a:lnTo>
                  <a:pt x="0" y="916078"/>
                </a:lnTo>
                <a:lnTo>
                  <a:pt x="3987" y="916078"/>
                </a:lnTo>
                <a:lnTo>
                  <a:pt x="521486" y="0"/>
                </a:lnTo>
                <a:lnTo>
                  <a:pt x="1038986" y="916079"/>
                </a:lnTo>
                <a:lnTo>
                  <a:pt x="1035001" y="916079"/>
                </a:lnTo>
                <a:lnTo>
                  <a:pt x="1035000" y="633560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0">
                <a:schemeClr val="accent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7" name="Полилиния: фигура 76">
            <a:extLst>
              <a:ext uri="{FF2B5EF4-FFF2-40B4-BE49-F238E27FC236}">
                <a16:creationId xmlns="" xmlns:a16="http://schemas.microsoft.com/office/drawing/2014/main" id="{6E7C9FF5-EA24-4BAD-8BEF-3B157B6A584F}"/>
              </a:ext>
            </a:extLst>
          </p:cNvPr>
          <p:cNvSpPr/>
          <p:nvPr/>
        </p:nvSpPr>
        <p:spPr>
          <a:xfrm rot="5400000">
            <a:off x="5888351" y="564588"/>
            <a:ext cx="1036850" cy="6678660"/>
          </a:xfrm>
          <a:custGeom>
            <a:avLst/>
            <a:gdLst>
              <a:gd name="connsiteX0" fmla="*/ 1849 w 1036850"/>
              <a:gd name="connsiteY0" fmla="*/ 6678660 h 6678660"/>
              <a:gd name="connsiteX1" fmla="*/ 1850 w 1036850"/>
              <a:gd name="connsiteY1" fmla="*/ 916413 h 6678660"/>
              <a:gd name="connsiteX2" fmla="*/ 1036850 w 1036850"/>
              <a:gd name="connsiteY2" fmla="*/ 916413 h 6678660"/>
              <a:gd name="connsiteX3" fmla="*/ 1036849 w 1036850"/>
              <a:gd name="connsiteY3" fmla="*/ 6678660 h 6678660"/>
              <a:gd name="connsiteX4" fmla="*/ 0 w 1036850"/>
              <a:gd name="connsiteY4" fmla="*/ 916076 h 6678660"/>
              <a:gd name="connsiteX5" fmla="*/ 517500 w 1036850"/>
              <a:gd name="connsiteY5" fmla="*/ 0 h 6678660"/>
              <a:gd name="connsiteX6" fmla="*/ 1035000 w 1036850"/>
              <a:gd name="connsiteY6" fmla="*/ 916076 h 6678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6850" h="6678660">
                <a:moveTo>
                  <a:pt x="1849" y="6678660"/>
                </a:moveTo>
                <a:lnTo>
                  <a:pt x="1850" y="916413"/>
                </a:lnTo>
                <a:lnTo>
                  <a:pt x="1036850" y="916413"/>
                </a:lnTo>
                <a:lnTo>
                  <a:pt x="1036849" y="6678660"/>
                </a:lnTo>
                <a:close/>
                <a:moveTo>
                  <a:pt x="0" y="916076"/>
                </a:moveTo>
                <a:lnTo>
                  <a:pt x="517500" y="0"/>
                </a:lnTo>
                <a:lnTo>
                  <a:pt x="1035000" y="91607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0">
                <a:schemeClr val="accent3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8" name="Полилиния: фигура 77">
            <a:extLst>
              <a:ext uri="{FF2B5EF4-FFF2-40B4-BE49-F238E27FC236}">
                <a16:creationId xmlns="" xmlns:a16="http://schemas.microsoft.com/office/drawing/2014/main" id="{5C2BF239-698B-4073-9923-9351F45AF507}"/>
              </a:ext>
            </a:extLst>
          </p:cNvPr>
          <p:cNvSpPr/>
          <p:nvPr/>
        </p:nvSpPr>
        <p:spPr>
          <a:xfrm rot="5400000">
            <a:off x="6079501" y="1410287"/>
            <a:ext cx="1035952" cy="7060065"/>
          </a:xfrm>
          <a:custGeom>
            <a:avLst/>
            <a:gdLst>
              <a:gd name="connsiteX0" fmla="*/ 0 w 1035952"/>
              <a:gd name="connsiteY0" fmla="*/ 916076 h 7060065"/>
              <a:gd name="connsiteX1" fmla="*/ 517500 w 1035952"/>
              <a:gd name="connsiteY1" fmla="*/ 0 h 7060065"/>
              <a:gd name="connsiteX2" fmla="*/ 1035000 w 1035952"/>
              <a:gd name="connsiteY2" fmla="*/ 916076 h 7060065"/>
              <a:gd name="connsiteX3" fmla="*/ 1035952 w 1035952"/>
              <a:gd name="connsiteY3" fmla="*/ 916076 h 7060065"/>
              <a:gd name="connsiteX4" fmla="*/ 1035951 w 1035952"/>
              <a:gd name="connsiteY4" fmla="*/ 7060065 h 7060065"/>
              <a:gd name="connsiteX5" fmla="*/ 951 w 1035952"/>
              <a:gd name="connsiteY5" fmla="*/ 7060065 h 7060065"/>
              <a:gd name="connsiteX6" fmla="*/ 952 w 1035952"/>
              <a:gd name="connsiteY6" fmla="*/ 916076 h 706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5952" h="7060065">
                <a:moveTo>
                  <a:pt x="0" y="916076"/>
                </a:moveTo>
                <a:lnTo>
                  <a:pt x="517500" y="0"/>
                </a:lnTo>
                <a:lnTo>
                  <a:pt x="1035000" y="916076"/>
                </a:lnTo>
                <a:lnTo>
                  <a:pt x="1035952" y="916076"/>
                </a:lnTo>
                <a:lnTo>
                  <a:pt x="1035951" y="7060065"/>
                </a:lnTo>
                <a:lnTo>
                  <a:pt x="951" y="7060065"/>
                </a:lnTo>
                <a:lnTo>
                  <a:pt x="952" y="916076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74" name="Полилиния: фигура 73">
            <a:extLst>
              <a:ext uri="{FF2B5EF4-FFF2-40B4-BE49-F238E27FC236}">
                <a16:creationId xmlns="" xmlns:a16="http://schemas.microsoft.com/office/drawing/2014/main" id="{566F269E-B76C-4F95-BF8F-5A3CF9F71E0D}"/>
              </a:ext>
            </a:extLst>
          </p:cNvPr>
          <p:cNvSpPr/>
          <p:nvPr/>
        </p:nvSpPr>
        <p:spPr>
          <a:xfrm>
            <a:off x="21240" y="733172"/>
            <a:ext cx="3062791" cy="1618215"/>
          </a:xfrm>
          <a:custGeom>
            <a:avLst/>
            <a:gdLst>
              <a:gd name="connsiteX0" fmla="*/ 2791 w 3062791"/>
              <a:gd name="connsiteY0" fmla="*/ 583215 h 1618215"/>
              <a:gd name="connsiteX1" fmla="*/ 3062791 w 3062791"/>
              <a:gd name="connsiteY1" fmla="*/ 583215 h 1618215"/>
              <a:gd name="connsiteX2" fmla="*/ 3062791 w 3062791"/>
              <a:gd name="connsiteY2" fmla="*/ 1618215 h 1618215"/>
              <a:gd name="connsiteX3" fmla="*/ 3058583 w 3062791"/>
              <a:gd name="connsiteY3" fmla="*/ 1618215 h 1618215"/>
              <a:gd name="connsiteX4" fmla="*/ 3058583 w 3062791"/>
              <a:gd name="connsiteY4" fmla="*/ 1618155 h 1618215"/>
              <a:gd name="connsiteX5" fmla="*/ 2791 w 3062791"/>
              <a:gd name="connsiteY5" fmla="*/ 1618155 h 1618215"/>
              <a:gd name="connsiteX6" fmla="*/ 2791 w 3062791"/>
              <a:gd name="connsiteY6" fmla="*/ 1618065 h 1618215"/>
              <a:gd name="connsiteX7" fmla="*/ 3060889 w 3062791"/>
              <a:gd name="connsiteY7" fmla="*/ 1618065 h 1618215"/>
              <a:gd name="connsiteX8" fmla="*/ 2791 w 3062791"/>
              <a:gd name="connsiteY8" fmla="*/ 1215303 h 1618215"/>
              <a:gd name="connsiteX9" fmla="*/ 0 w 3062791"/>
              <a:gd name="connsiteY9" fmla="*/ 0 h 1618215"/>
              <a:gd name="connsiteX10" fmla="*/ 3060000 w 3062791"/>
              <a:gd name="connsiteY10" fmla="*/ 582261 h 1618215"/>
              <a:gd name="connsiteX11" fmla="*/ 0 w 3062791"/>
              <a:gd name="connsiteY11" fmla="*/ 582261 h 1618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62791" h="1618215">
                <a:moveTo>
                  <a:pt x="2791" y="583215"/>
                </a:moveTo>
                <a:lnTo>
                  <a:pt x="3062791" y="583215"/>
                </a:lnTo>
                <a:lnTo>
                  <a:pt x="3062791" y="1618215"/>
                </a:lnTo>
                <a:lnTo>
                  <a:pt x="3058583" y="1618215"/>
                </a:lnTo>
                <a:lnTo>
                  <a:pt x="3058583" y="1618155"/>
                </a:lnTo>
                <a:lnTo>
                  <a:pt x="2791" y="1618155"/>
                </a:lnTo>
                <a:lnTo>
                  <a:pt x="2791" y="1618065"/>
                </a:lnTo>
                <a:lnTo>
                  <a:pt x="3060889" y="1618065"/>
                </a:lnTo>
                <a:lnTo>
                  <a:pt x="2791" y="1215303"/>
                </a:lnTo>
                <a:close/>
                <a:moveTo>
                  <a:pt x="0" y="0"/>
                </a:moveTo>
                <a:lnTo>
                  <a:pt x="3060000" y="582261"/>
                </a:lnTo>
                <a:lnTo>
                  <a:pt x="0" y="582261"/>
                </a:lnTo>
                <a:close/>
              </a:path>
            </a:pathLst>
          </a:custGeom>
          <a:gradFill flip="none" rotWithShape="1">
            <a:gsLst>
              <a:gs pos="78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="" xmlns:a16="http://schemas.microsoft.com/office/drawing/2014/main" id="{7CC22705-3CB8-421C-9EF1-ABE0CA8E2B4D}"/>
              </a:ext>
            </a:extLst>
          </p:cNvPr>
          <p:cNvSpPr/>
          <p:nvPr/>
        </p:nvSpPr>
        <p:spPr>
          <a:xfrm flipH="1">
            <a:off x="21550" y="1948295"/>
            <a:ext cx="3060889" cy="1439046"/>
          </a:xfrm>
          <a:custGeom>
            <a:avLst/>
            <a:gdLst>
              <a:gd name="connsiteX0" fmla="*/ 3060889 w 3060889"/>
              <a:gd name="connsiteY0" fmla="*/ 402736 h 1437736"/>
              <a:gd name="connsiteX1" fmla="*/ 2306 w 3060889"/>
              <a:gd name="connsiteY1" fmla="*/ 402736 h 1437736"/>
              <a:gd name="connsiteX2" fmla="*/ 2306 w 3060889"/>
              <a:gd name="connsiteY2" fmla="*/ 1437736 h 1437736"/>
              <a:gd name="connsiteX3" fmla="*/ 3060889 w 3060889"/>
              <a:gd name="connsiteY3" fmla="*/ 1437736 h 1437736"/>
              <a:gd name="connsiteX4" fmla="*/ 3060000 w 3060889"/>
              <a:gd name="connsiteY4" fmla="*/ 0 h 1437736"/>
              <a:gd name="connsiteX5" fmla="*/ 0 w 3060889"/>
              <a:gd name="connsiteY5" fmla="*/ 402646 h 1437736"/>
              <a:gd name="connsiteX6" fmla="*/ 3060000 w 3060889"/>
              <a:gd name="connsiteY6" fmla="*/ 402646 h 143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0889" h="1437736">
                <a:moveTo>
                  <a:pt x="3060889" y="402736"/>
                </a:moveTo>
                <a:lnTo>
                  <a:pt x="2306" y="402736"/>
                </a:lnTo>
                <a:lnTo>
                  <a:pt x="2306" y="1437736"/>
                </a:lnTo>
                <a:lnTo>
                  <a:pt x="3060889" y="1437736"/>
                </a:lnTo>
                <a:close/>
                <a:moveTo>
                  <a:pt x="3060000" y="0"/>
                </a:moveTo>
                <a:lnTo>
                  <a:pt x="0" y="402646"/>
                </a:lnTo>
                <a:lnTo>
                  <a:pt x="3060000" y="402646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/>
              </a:gs>
              <a:gs pos="0">
                <a:schemeClr val="accent2">
                  <a:lumMod val="40000"/>
                  <a:lumOff val="60000"/>
                </a:schemeClr>
              </a:gs>
              <a:gs pos="80000">
                <a:schemeClr val="accent2"/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3" name="Полилиния: фигура 32">
            <a:extLst>
              <a:ext uri="{FF2B5EF4-FFF2-40B4-BE49-F238E27FC236}">
                <a16:creationId xmlns="" xmlns:a16="http://schemas.microsoft.com/office/drawing/2014/main" id="{B656DD60-D590-48E9-BB8B-429E67DD81DC}"/>
              </a:ext>
            </a:extLst>
          </p:cNvPr>
          <p:cNvSpPr/>
          <p:nvPr/>
        </p:nvSpPr>
        <p:spPr>
          <a:xfrm flipH="1" flipV="1">
            <a:off x="21335" y="3388295"/>
            <a:ext cx="3060889" cy="1484046"/>
          </a:xfrm>
          <a:custGeom>
            <a:avLst/>
            <a:gdLst>
              <a:gd name="connsiteX0" fmla="*/ 3060889 w 3060889"/>
              <a:gd name="connsiteY0" fmla="*/ 402736 h 1437736"/>
              <a:gd name="connsiteX1" fmla="*/ 2306 w 3060889"/>
              <a:gd name="connsiteY1" fmla="*/ 402736 h 1437736"/>
              <a:gd name="connsiteX2" fmla="*/ 2306 w 3060889"/>
              <a:gd name="connsiteY2" fmla="*/ 1437736 h 1437736"/>
              <a:gd name="connsiteX3" fmla="*/ 3060889 w 3060889"/>
              <a:gd name="connsiteY3" fmla="*/ 1437736 h 1437736"/>
              <a:gd name="connsiteX4" fmla="*/ 3060000 w 3060889"/>
              <a:gd name="connsiteY4" fmla="*/ 0 h 1437736"/>
              <a:gd name="connsiteX5" fmla="*/ 0 w 3060889"/>
              <a:gd name="connsiteY5" fmla="*/ 402646 h 1437736"/>
              <a:gd name="connsiteX6" fmla="*/ 3060000 w 3060889"/>
              <a:gd name="connsiteY6" fmla="*/ 402646 h 143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0889" h="1437736">
                <a:moveTo>
                  <a:pt x="3060889" y="402736"/>
                </a:moveTo>
                <a:lnTo>
                  <a:pt x="2306" y="402736"/>
                </a:lnTo>
                <a:lnTo>
                  <a:pt x="2306" y="1437736"/>
                </a:lnTo>
                <a:lnTo>
                  <a:pt x="3060889" y="1437736"/>
                </a:lnTo>
                <a:close/>
                <a:moveTo>
                  <a:pt x="3060000" y="0"/>
                </a:moveTo>
                <a:lnTo>
                  <a:pt x="0" y="402646"/>
                </a:lnTo>
                <a:lnTo>
                  <a:pt x="3060000" y="402646"/>
                </a:lnTo>
                <a:close/>
              </a:path>
            </a:pathLst>
          </a:custGeom>
          <a:gradFill flip="none" rotWithShape="1">
            <a:gsLst>
              <a:gs pos="100000">
                <a:schemeClr val="accent3"/>
              </a:gs>
              <a:gs pos="0">
                <a:schemeClr val="accent3">
                  <a:lumMod val="40000"/>
                  <a:lumOff val="60000"/>
                </a:schemeClr>
              </a:gs>
              <a:gs pos="80000">
                <a:schemeClr val="accent3"/>
              </a:gs>
            </a:gsLst>
            <a:lin ang="1080000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2" name="Полилиния: фигура 61">
            <a:extLst>
              <a:ext uri="{FF2B5EF4-FFF2-40B4-BE49-F238E27FC236}">
                <a16:creationId xmlns="" xmlns:a16="http://schemas.microsoft.com/office/drawing/2014/main" id="{90098ABA-5DA1-4E35-AE5F-8A13680EEB72}"/>
              </a:ext>
            </a:extLst>
          </p:cNvPr>
          <p:cNvSpPr/>
          <p:nvPr/>
        </p:nvSpPr>
        <p:spPr>
          <a:xfrm flipV="1">
            <a:off x="21000" y="4429728"/>
            <a:ext cx="3060000" cy="1519272"/>
          </a:xfrm>
          <a:custGeom>
            <a:avLst/>
            <a:gdLst>
              <a:gd name="connsiteX0" fmla="*/ 0 w 3060000"/>
              <a:gd name="connsiteY0" fmla="*/ 494404 h 1519272"/>
              <a:gd name="connsiteX1" fmla="*/ 3058046 w 3060000"/>
              <a:gd name="connsiteY1" fmla="*/ 494404 h 1519272"/>
              <a:gd name="connsiteX2" fmla="*/ 3058046 w 3060000"/>
              <a:gd name="connsiteY2" fmla="*/ 1518817 h 1519272"/>
              <a:gd name="connsiteX3" fmla="*/ 818 w 3060000"/>
              <a:gd name="connsiteY3" fmla="*/ 1116536 h 1519272"/>
              <a:gd name="connsiteX4" fmla="*/ 818 w 3060000"/>
              <a:gd name="connsiteY4" fmla="*/ 1519182 h 1519272"/>
              <a:gd name="connsiteX5" fmla="*/ 3058046 w 3060000"/>
              <a:gd name="connsiteY5" fmla="*/ 1519182 h 1519272"/>
              <a:gd name="connsiteX6" fmla="*/ 3058046 w 3060000"/>
              <a:gd name="connsiteY6" fmla="*/ 1519272 h 1519272"/>
              <a:gd name="connsiteX7" fmla="*/ 0 w 3060000"/>
              <a:gd name="connsiteY7" fmla="*/ 1519272 h 1519272"/>
              <a:gd name="connsiteX8" fmla="*/ 1954 w 3060000"/>
              <a:gd name="connsiteY8" fmla="*/ 0 h 1519272"/>
              <a:gd name="connsiteX9" fmla="*/ 3060000 w 3060000"/>
              <a:gd name="connsiteY9" fmla="*/ 493004 h 1519272"/>
              <a:gd name="connsiteX10" fmla="*/ 1954 w 3060000"/>
              <a:gd name="connsiteY10" fmla="*/ 493004 h 151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60000" h="1519272">
                <a:moveTo>
                  <a:pt x="0" y="494404"/>
                </a:moveTo>
                <a:lnTo>
                  <a:pt x="3058046" y="494404"/>
                </a:lnTo>
                <a:lnTo>
                  <a:pt x="3058046" y="1518817"/>
                </a:lnTo>
                <a:lnTo>
                  <a:pt x="818" y="1116536"/>
                </a:lnTo>
                <a:lnTo>
                  <a:pt x="818" y="1519182"/>
                </a:lnTo>
                <a:lnTo>
                  <a:pt x="3058046" y="1519182"/>
                </a:lnTo>
                <a:lnTo>
                  <a:pt x="3058046" y="1519272"/>
                </a:lnTo>
                <a:lnTo>
                  <a:pt x="0" y="1519272"/>
                </a:lnTo>
                <a:close/>
                <a:moveTo>
                  <a:pt x="1954" y="0"/>
                </a:moveTo>
                <a:lnTo>
                  <a:pt x="3060000" y="493004"/>
                </a:lnTo>
                <a:lnTo>
                  <a:pt x="1954" y="493004"/>
                </a:lnTo>
                <a:close/>
              </a:path>
            </a:pathLst>
          </a:custGeom>
          <a:gradFill flip="none" rotWithShape="1">
            <a:gsLst>
              <a:gs pos="80000">
                <a:schemeClr val="accent4"/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79" name="Рисунок 78">
            <a:extLst>
              <a:ext uri="{FF2B5EF4-FFF2-40B4-BE49-F238E27FC236}">
                <a16:creationId xmlns="" xmlns:a16="http://schemas.microsoft.com/office/drawing/2014/main" id="{6F19084B-5778-4559-AF7D-BCF1A6358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41549" y="1563915"/>
            <a:ext cx="540000" cy="5400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="" xmlns:a16="http://schemas.microsoft.com/office/drawing/2014/main" id="{37B3E376-8D05-457C-95E5-7DE1652B4B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141549" y="2596445"/>
            <a:ext cx="540000" cy="5400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="" xmlns:a16="http://schemas.microsoft.com/office/drawing/2014/main" id="{9B6BEE0C-AA4D-4EE3-BFD2-84BF207458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41549" y="3630493"/>
            <a:ext cx="540000" cy="5400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="" xmlns:a16="http://schemas.microsoft.com/office/drawing/2014/main" id="{A9B36A45-3592-4427-A493-16F1FF5F51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41549" y="4665055"/>
            <a:ext cx="540000" cy="54000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00254346-7E4D-4575-AE6D-D110AD0D414E}"/>
              </a:ext>
            </a:extLst>
          </p:cNvPr>
          <p:cNvSpPr txBox="1"/>
          <p:nvPr/>
        </p:nvSpPr>
        <p:spPr>
          <a:xfrm>
            <a:off x="3806103" y="1422596"/>
            <a:ext cx="4702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Положение об организации обучения на дому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Заголовок 2"/>
          <p:cNvSpPr txBox="1">
            <a:spLocks/>
          </p:cNvSpPr>
          <p:nvPr/>
        </p:nvSpPr>
        <p:spPr>
          <a:xfrm>
            <a:off x="1496110" y="179765"/>
            <a:ext cx="10858277" cy="8176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+mn-lt"/>
              </a:rPr>
              <a:t>ОРГАНИЗАЦИЯ ОБРАЗОВАТЕЛЬНОГО ПРОЦЕССА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=""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21240" y="669982"/>
            <a:ext cx="12148368" cy="829"/>
          </a:xfrm>
          <a:prstGeom prst="line">
            <a:avLst/>
          </a:prstGeom>
          <a:ln w="38100">
            <a:solidFill>
              <a:srgbClr val="067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00254346-7E4D-4575-AE6D-D110AD0D414E}"/>
              </a:ext>
            </a:extLst>
          </p:cNvPr>
          <p:cNvSpPr txBox="1"/>
          <p:nvPr/>
        </p:nvSpPr>
        <p:spPr>
          <a:xfrm>
            <a:off x="3806103" y="2361589"/>
            <a:ext cx="4702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Положение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о психолого-педагогическом консилиуме образовательной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организации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00254346-7E4D-4575-AE6D-D110AD0D414E}"/>
              </a:ext>
            </a:extLst>
          </p:cNvPr>
          <p:cNvSpPr txBox="1"/>
          <p:nvPr/>
        </p:nvSpPr>
        <p:spPr>
          <a:xfrm>
            <a:off x="3806103" y="3384950"/>
            <a:ext cx="52388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Приказ об ответственном лице, осуществляющем контроль за организацией обучения на дому (зам. директора)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00254346-7E4D-4575-AE6D-D110AD0D414E}"/>
              </a:ext>
            </a:extLst>
          </p:cNvPr>
          <p:cNvSpPr txBox="1"/>
          <p:nvPr/>
        </p:nvSpPr>
        <p:spPr>
          <a:xfrm>
            <a:off x="3806103" y="4576337"/>
            <a:ext cx="52388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План мероприятий по контролю за организацией обучения на дому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8235" y="788020"/>
            <a:ext cx="2026201" cy="2026201"/>
          </a:xfrm>
          <a:prstGeom prst="rect">
            <a:avLst/>
          </a:prstGeom>
        </p:spPr>
      </p:pic>
      <p:sp>
        <p:nvSpPr>
          <p:cNvPr id="35" name="Заголовок 3">
            <a:extLst>
              <a:ext uri="{FF2B5EF4-FFF2-40B4-BE49-F238E27FC236}">
                <a16:creationId xmlns="" xmlns:a16="http://schemas.microsoft.com/office/drawing/2014/main" id="{EB10182B-68CF-44ED-B36D-E3BB63DB53D6}"/>
              </a:ext>
            </a:extLst>
          </p:cNvPr>
          <p:cNvSpPr txBox="1">
            <a:spLocks/>
          </p:cNvSpPr>
          <p:nvPr/>
        </p:nvSpPr>
        <p:spPr>
          <a:xfrm>
            <a:off x="3519099" y="5595124"/>
            <a:ext cx="9979388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+mn-lt"/>
              </a:rPr>
              <a:t>ДОКУМЕНТЫ РОДИТЕЛЯ (ЗАКОННОГО ПРЕДСТАВИТЕЛЯ):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+mn-lt"/>
              </a:rPr>
              <a:t>заявление </a:t>
            </a:r>
            <a:r>
              <a:rPr lang="ru-RU" sz="1800" dirty="0">
                <a:latin typeface="+mn-lt"/>
              </a:rPr>
              <a:t>об обучении на </a:t>
            </a:r>
            <a:r>
              <a:rPr lang="ru-RU" sz="1800" dirty="0" smtClean="0">
                <a:latin typeface="+mn-lt"/>
              </a:rPr>
              <a:t>дому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+mn-lt"/>
              </a:rPr>
              <a:t>заключение (мед. справка) с рекомендацией обучения на дому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>
                <a:latin typeface="+mn-lt"/>
              </a:rPr>
              <a:t>з</a:t>
            </a:r>
            <a:r>
              <a:rPr lang="ru-RU" sz="1800" dirty="0" smtClean="0">
                <a:latin typeface="+mn-lt"/>
              </a:rPr>
              <a:t>аключение ПМПК (при необходимости)</a:t>
            </a:r>
            <a:endParaRPr lang="ru-RU" sz="1800" dirty="0">
              <a:latin typeface="+mn-lt"/>
            </a:endParaRPr>
          </a:p>
          <a:p>
            <a:endParaRPr lang="ru-RU" sz="1800" b="1" dirty="0">
              <a:latin typeface="+mn-l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072" y="5041902"/>
            <a:ext cx="1729365" cy="1729365"/>
          </a:xfrm>
          <a:prstGeom prst="rect">
            <a:avLst/>
          </a:prstGeom>
        </p:spPr>
      </p:pic>
      <p:sp>
        <p:nvSpPr>
          <p:cNvPr id="27" name="Заголовок 2"/>
          <p:cNvSpPr txBox="1">
            <a:spLocks/>
          </p:cNvSpPr>
          <p:nvPr/>
        </p:nvSpPr>
        <p:spPr>
          <a:xfrm>
            <a:off x="3695644" y="817989"/>
            <a:ext cx="6005000" cy="51970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/>
                </a:solidFill>
                <a:latin typeface="+mn-lt"/>
              </a:rPr>
              <a:t>ЛОКАЛЬНЫЕ НОРМАТИВНЫЕ АКТЫ</a:t>
            </a:r>
            <a:endParaRPr lang="ru-RU" sz="2000" b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015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вал 16">
            <a:extLst>
              <a:ext uri="{FF2B5EF4-FFF2-40B4-BE49-F238E27FC236}">
                <a16:creationId xmlns="" xmlns:a16="http://schemas.microsoft.com/office/drawing/2014/main" id="{9DBD38AE-0044-479A-8C9F-89AE44A4CB02}"/>
              </a:ext>
            </a:extLst>
          </p:cNvPr>
          <p:cNvSpPr/>
          <p:nvPr/>
        </p:nvSpPr>
        <p:spPr>
          <a:xfrm>
            <a:off x="4198948" y="6232618"/>
            <a:ext cx="6075150" cy="827574"/>
          </a:xfrm>
          <a:prstGeom prst="ellipse">
            <a:avLst/>
          </a:prstGeom>
          <a:gradFill flip="none" rotWithShape="1">
            <a:gsLst>
              <a:gs pos="86000">
                <a:schemeClr val="bg1">
                  <a:lumMod val="85000"/>
                  <a:alpha val="51000"/>
                </a:schemeClr>
              </a:gs>
              <a:gs pos="39000">
                <a:schemeClr val="tx1"/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="" xmlns:a16="http://schemas.microsoft.com/office/drawing/2014/main" id="{B5D64320-A065-4DA9-BF91-79EC74731B94}"/>
              </a:ext>
            </a:extLst>
          </p:cNvPr>
          <p:cNvGrpSpPr/>
          <p:nvPr/>
        </p:nvGrpSpPr>
        <p:grpSpPr>
          <a:xfrm>
            <a:off x="5177357" y="5520682"/>
            <a:ext cx="3379007" cy="1253008"/>
            <a:chOff x="7491000" y="3879000"/>
            <a:chExt cx="1845000" cy="1980000"/>
          </a:xfrm>
        </p:grpSpPr>
        <p:sp>
          <p:nvSpPr>
            <p:cNvPr id="48" name="Полилиния: фигура 47">
              <a:extLst>
                <a:ext uri="{FF2B5EF4-FFF2-40B4-BE49-F238E27FC236}">
                  <a16:creationId xmlns="" xmlns:a16="http://schemas.microsoft.com/office/drawing/2014/main" id="{DECBB69F-6D8A-4A9A-9D7B-C6BF9C724445}"/>
                </a:ext>
              </a:extLst>
            </p:cNvPr>
            <p:cNvSpPr/>
            <p:nvPr/>
          </p:nvSpPr>
          <p:spPr>
            <a:xfrm>
              <a:off x="7491000" y="4149000"/>
              <a:ext cx="1845000" cy="1710000"/>
            </a:xfrm>
            <a:custGeom>
              <a:avLst/>
              <a:gdLst>
                <a:gd name="connsiteX0" fmla="*/ 0 w 1845000"/>
                <a:gd name="connsiteY0" fmla="*/ 0 h 1710000"/>
                <a:gd name="connsiteX1" fmla="*/ 1845000 w 1845000"/>
                <a:gd name="connsiteY1" fmla="*/ 0 h 1710000"/>
                <a:gd name="connsiteX2" fmla="*/ 1845000 w 1845000"/>
                <a:gd name="connsiteY2" fmla="*/ 1440000 h 1710000"/>
                <a:gd name="connsiteX3" fmla="*/ 922500 w 1845000"/>
                <a:gd name="connsiteY3" fmla="*/ 1710000 h 1710000"/>
                <a:gd name="connsiteX4" fmla="*/ 0 w 1845000"/>
                <a:gd name="connsiteY4" fmla="*/ 1440000 h 17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1710000">
                  <a:moveTo>
                    <a:pt x="0" y="0"/>
                  </a:moveTo>
                  <a:lnTo>
                    <a:pt x="1845000" y="0"/>
                  </a:lnTo>
                  <a:lnTo>
                    <a:pt x="1845000" y="1440000"/>
                  </a:lnTo>
                  <a:cubicBezTo>
                    <a:pt x="1845000" y="1589117"/>
                    <a:pt x="1431983" y="1710000"/>
                    <a:pt x="922500" y="1710000"/>
                  </a:cubicBezTo>
                  <a:cubicBezTo>
                    <a:pt x="413017" y="1710000"/>
                    <a:pt x="0" y="1589117"/>
                    <a:pt x="0" y="144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1"/>
                </a:gs>
                <a:gs pos="92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9" name="Овал 48">
              <a:extLst>
                <a:ext uri="{FF2B5EF4-FFF2-40B4-BE49-F238E27FC236}">
                  <a16:creationId xmlns="" xmlns:a16="http://schemas.microsoft.com/office/drawing/2014/main" id="{270AE5FE-64A7-449E-B29F-46FBA38157CB}"/>
                </a:ext>
              </a:extLst>
            </p:cNvPr>
            <p:cNvSpPr/>
            <p:nvPr/>
          </p:nvSpPr>
          <p:spPr>
            <a:xfrm>
              <a:off x="7491000" y="3879000"/>
              <a:ext cx="1845000" cy="54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="" xmlns:a16="http://schemas.microsoft.com/office/drawing/2014/main" id="{9B014078-1096-483C-8114-E8404ED125F7}"/>
              </a:ext>
            </a:extLst>
          </p:cNvPr>
          <p:cNvGrpSpPr/>
          <p:nvPr/>
        </p:nvGrpSpPr>
        <p:grpSpPr>
          <a:xfrm>
            <a:off x="4198948" y="4503904"/>
            <a:ext cx="3506885" cy="1206677"/>
            <a:chOff x="7491000" y="3879000"/>
            <a:chExt cx="1845000" cy="1980000"/>
          </a:xfrm>
        </p:grpSpPr>
        <p:sp>
          <p:nvSpPr>
            <p:cNvPr id="39" name="Полилиния: фигура 38">
              <a:extLst>
                <a:ext uri="{FF2B5EF4-FFF2-40B4-BE49-F238E27FC236}">
                  <a16:creationId xmlns="" xmlns:a16="http://schemas.microsoft.com/office/drawing/2014/main" id="{E29EBA48-2124-440E-A476-204C005CB436}"/>
                </a:ext>
              </a:extLst>
            </p:cNvPr>
            <p:cNvSpPr/>
            <p:nvPr/>
          </p:nvSpPr>
          <p:spPr>
            <a:xfrm>
              <a:off x="7491000" y="4149000"/>
              <a:ext cx="1845000" cy="1710000"/>
            </a:xfrm>
            <a:custGeom>
              <a:avLst/>
              <a:gdLst>
                <a:gd name="connsiteX0" fmla="*/ 0 w 1845000"/>
                <a:gd name="connsiteY0" fmla="*/ 0 h 1710000"/>
                <a:gd name="connsiteX1" fmla="*/ 1845000 w 1845000"/>
                <a:gd name="connsiteY1" fmla="*/ 0 h 1710000"/>
                <a:gd name="connsiteX2" fmla="*/ 1845000 w 1845000"/>
                <a:gd name="connsiteY2" fmla="*/ 1440000 h 1710000"/>
                <a:gd name="connsiteX3" fmla="*/ 922500 w 1845000"/>
                <a:gd name="connsiteY3" fmla="*/ 1710000 h 1710000"/>
                <a:gd name="connsiteX4" fmla="*/ 0 w 1845000"/>
                <a:gd name="connsiteY4" fmla="*/ 1440000 h 17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1710000">
                  <a:moveTo>
                    <a:pt x="0" y="0"/>
                  </a:moveTo>
                  <a:lnTo>
                    <a:pt x="1845000" y="0"/>
                  </a:lnTo>
                  <a:lnTo>
                    <a:pt x="1845000" y="1440000"/>
                  </a:lnTo>
                  <a:cubicBezTo>
                    <a:pt x="1845000" y="1589117"/>
                    <a:pt x="1431983" y="1710000"/>
                    <a:pt x="922500" y="1710000"/>
                  </a:cubicBezTo>
                  <a:cubicBezTo>
                    <a:pt x="413017" y="1710000"/>
                    <a:pt x="0" y="1589117"/>
                    <a:pt x="0" y="144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2"/>
                </a:gs>
                <a:gs pos="92000">
                  <a:schemeClr val="accent2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0" name="Овал 39">
              <a:extLst>
                <a:ext uri="{FF2B5EF4-FFF2-40B4-BE49-F238E27FC236}">
                  <a16:creationId xmlns="" xmlns:a16="http://schemas.microsoft.com/office/drawing/2014/main" id="{9A68F921-CB3C-44C3-8552-4270AFDEE186}"/>
                </a:ext>
              </a:extLst>
            </p:cNvPr>
            <p:cNvSpPr/>
            <p:nvPr/>
          </p:nvSpPr>
          <p:spPr>
            <a:xfrm>
              <a:off x="7491000" y="3879000"/>
              <a:ext cx="1845000" cy="540000"/>
            </a:xfrm>
            <a:prstGeom prst="ellipse">
              <a:avLst/>
            </a:prstGeom>
            <a:solidFill>
              <a:schemeClr val="accent2"/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5545656" y="2668622"/>
            <a:ext cx="44144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В течение 3-х рабочих дней со дня регистрации заявления/ в течение 2-х рабочих дней </a:t>
            </a:r>
            <a:endParaRPr lang="en-US" sz="1300" dirty="0"/>
          </a:p>
        </p:txBody>
      </p:sp>
      <p:sp>
        <p:nvSpPr>
          <p:cNvPr id="50" name="Заголовок 2"/>
          <p:cNvSpPr txBox="1">
            <a:spLocks/>
          </p:cNvSpPr>
          <p:nvPr/>
        </p:nvSpPr>
        <p:spPr>
          <a:xfrm>
            <a:off x="3153645" y="766039"/>
            <a:ext cx="10858277" cy="8176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chemeClr val="accent1"/>
                </a:solidFill>
                <a:latin typeface="+mn-lt"/>
              </a:rPr>
              <a:t>ДОКУМЕНТЫ ОБРАЗОВАТЕЛЬНОЙ ОРГАНИЗАЦИИ</a:t>
            </a:r>
            <a:endParaRPr lang="ru-RU" sz="2000" b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=""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21240" y="669982"/>
            <a:ext cx="12148368" cy="829"/>
          </a:xfrm>
          <a:prstGeom prst="line">
            <a:avLst/>
          </a:prstGeom>
          <a:ln w="38100">
            <a:solidFill>
              <a:srgbClr val="067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9" name="Группа 78">
            <a:extLst>
              <a:ext uri="{FF2B5EF4-FFF2-40B4-BE49-F238E27FC236}">
                <a16:creationId xmlns="" xmlns:a16="http://schemas.microsoft.com/office/drawing/2014/main" id="{B5D64320-A065-4DA9-BF91-79EC74731B94}"/>
              </a:ext>
            </a:extLst>
          </p:cNvPr>
          <p:cNvGrpSpPr/>
          <p:nvPr/>
        </p:nvGrpSpPr>
        <p:grpSpPr>
          <a:xfrm>
            <a:off x="3253525" y="3446083"/>
            <a:ext cx="3379007" cy="1265497"/>
            <a:chOff x="7491000" y="3879000"/>
            <a:chExt cx="1845000" cy="1980000"/>
          </a:xfrm>
        </p:grpSpPr>
        <p:sp>
          <p:nvSpPr>
            <p:cNvPr id="80" name="Полилиния: фигура 47">
              <a:extLst>
                <a:ext uri="{FF2B5EF4-FFF2-40B4-BE49-F238E27FC236}">
                  <a16:creationId xmlns="" xmlns:a16="http://schemas.microsoft.com/office/drawing/2014/main" id="{DECBB69F-6D8A-4A9A-9D7B-C6BF9C724445}"/>
                </a:ext>
              </a:extLst>
            </p:cNvPr>
            <p:cNvSpPr/>
            <p:nvPr/>
          </p:nvSpPr>
          <p:spPr>
            <a:xfrm>
              <a:off x="7491000" y="4149000"/>
              <a:ext cx="1845000" cy="1710000"/>
            </a:xfrm>
            <a:custGeom>
              <a:avLst/>
              <a:gdLst>
                <a:gd name="connsiteX0" fmla="*/ 0 w 1845000"/>
                <a:gd name="connsiteY0" fmla="*/ 0 h 1710000"/>
                <a:gd name="connsiteX1" fmla="*/ 1845000 w 1845000"/>
                <a:gd name="connsiteY1" fmla="*/ 0 h 1710000"/>
                <a:gd name="connsiteX2" fmla="*/ 1845000 w 1845000"/>
                <a:gd name="connsiteY2" fmla="*/ 1440000 h 1710000"/>
                <a:gd name="connsiteX3" fmla="*/ 922500 w 1845000"/>
                <a:gd name="connsiteY3" fmla="*/ 1710000 h 1710000"/>
                <a:gd name="connsiteX4" fmla="*/ 0 w 1845000"/>
                <a:gd name="connsiteY4" fmla="*/ 1440000 h 17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1710000">
                  <a:moveTo>
                    <a:pt x="0" y="0"/>
                  </a:moveTo>
                  <a:lnTo>
                    <a:pt x="1845000" y="0"/>
                  </a:lnTo>
                  <a:lnTo>
                    <a:pt x="1845000" y="1440000"/>
                  </a:lnTo>
                  <a:cubicBezTo>
                    <a:pt x="1845000" y="1589117"/>
                    <a:pt x="1431983" y="1710000"/>
                    <a:pt x="922500" y="1710000"/>
                  </a:cubicBezTo>
                  <a:cubicBezTo>
                    <a:pt x="413017" y="1710000"/>
                    <a:pt x="0" y="1589117"/>
                    <a:pt x="0" y="144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1"/>
                </a:gs>
                <a:gs pos="92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81" name="Овал 80">
              <a:extLst>
                <a:ext uri="{FF2B5EF4-FFF2-40B4-BE49-F238E27FC236}">
                  <a16:creationId xmlns="" xmlns:a16="http://schemas.microsoft.com/office/drawing/2014/main" id="{270AE5FE-64A7-449E-B29F-46FBA38157CB}"/>
                </a:ext>
              </a:extLst>
            </p:cNvPr>
            <p:cNvSpPr/>
            <p:nvPr/>
          </p:nvSpPr>
          <p:spPr>
            <a:xfrm>
              <a:off x="7491000" y="3879000"/>
              <a:ext cx="1845000" cy="5400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="" xmlns:a16="http://schemas.microsoft.com/office/drawing/2014/main" id="{120B5170-3E9C-48A2-A725-EFA70A879158}"/>
              </a:ext>
            </a:extLst>
          </p:cNvPr>
          <p:cNvGrpSpPr/>
          <p:nvPr/>
        </p:nvGrpSpPr>
        <p:grpSpPr>
          <a:xfrm>
            <a:off x="2204316" y="2452353"/>
            <a:ext cx="3243739" cy="1194353"/>
            <a:chOff x="7491000" y="3879000"/>
            <a:chExt cx="1845000" cy="1980004"/>
          </a:xfrm>
        </p:grpSpPr>
        <p:sp>
          <p:nvSpPr>
            <p:cNvPr id="53" name="Полилиния: фигура 44">
              <a:extLst>
                <a:ext uri="{FF2B5EF4-FFF2-40B4-BE49-F238E27FC236}">
                  <a16:creationId xmlns="" xmlns:a16="http://schemas.microsoft.com/office/drawing/2014/main" id="{7B4BE493-665C-4E9F-BA32-8B6890EFCC6B}"/>
                </a:ext>
              </a:extLst>
            </p:cNvPr>
            <p:cNvSpPr/>
            <p:nvPr/>
          </p:nvSpPr>
          <p:spPr>
            <a:xfrm>
              <a:off x="7491000" y="4149003"/>
              <a:ext cx="1845000" cy="1710001"/>
            </a:xfrm>
            <a:custGeom>
              <a:avLst/>
              <a:gdLst>
                <a:gd name="connsiteX0" fmla="*/ 0 w 1845000"/>
                <a:gd name="connsiteY0" fmla="*/ 0 h 1710000"/>
                <a:gd name="connsiteX1" fmla="*/ 1845000 w 1845000"/>
                <a:gd name="connsiteY1" fmla="*/ 0 h 1710000"/>
                <a:gd name="connsiteX2" fmla="*/ 1845000 w 1845000"/>
                <a:gd name="connsiteY2" fmla="*/ 1440000 h 1710000"/>
                <a:gd name="connsiteX3" fmla="*/ 922500 w 1845000"/>
                <a:gd name="connsiteY3" fmla="*/ 1710000 h 1710000"/>
                <a:gd name="connsiteX4" fmla="*/ 0 w 1845000"/>
                <a:gd name="connsiteY4" fmla="*/ 1440000 h 17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1710000">
                  <a:moveTo>
                    <a:pt x="0" y="0"/>
                  </a:moveTo>
                  <a:lnTo>
                    <a:pt x="1845000" y="0"/>
                  </a:lnTo>
                  <a:lnTo>
                    <a:pt x="1845000" y="1440000"/>
                  </a:lnTo>
                  <a:cubicBezTo>
                    <a:pt x="1845000" y="1589117"/>
                    <a:pt x="1431983" y="1710000"/>
                    <a:pt x="922500" y="1710000"/>
                  </a:cubicBezTo>
                  <a:cubicBezTo>
                    <a:pt x="413017" y="1710000"/>
                    <a:pt x="0" y="1589117"/>
                    <a:pt x="0" y="144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4"/>
                </a:gs>
                <a:gs pos="92000">
                  <a:schemeClr val="accent4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54" name="Овал 53">
              <a:extLst>
                <a:ext uri="{FF2B5EF4-FFF2-40B4-BE49-F238E27FC236}">
                  <a16:creationId xmlns="" xmlns:a16="http://schemas.microsoft.com/office/drawing/2014/main" id="{FD92C483-57DF-422C-82BF-2C6B8DD7D82C}"/>
                </a:ext>
              </a:extLst>
            </p:cNvPr>
            <p:cNvSpPr/>
            <p:nvPr/>
          </p:nvSpPr>
          <p:spPr>
            <a:xfrm>
              <a:off x="7491000" y="3879000"/>
              <a:ext cx="1845000" cy="54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="" xmlns:a16="http://schemas.microsoft.com/office/drawing/2014/main" id="{7C848D5D-17B8-4C4D-9693-C685D52527C8}"/>
              </a:ext>
            </a:extLst>
          </p:cNvPr>
          <p:cNvGrpSpPr/>
          <p:nvPr/>
        </p:nvGrpSpPr>
        <p:grpSpPr>
          <a:xfrm>
            <a:off x="1033588" y="1354608"/>
            <a:ext cx="3404708" cy="1260611"/>
            <a:chOff x="7491000" y="3879000"/>
            <a:chExt cx="1845000" cy="1980000"/>
          </a:xfrm>
        </p:grpSpPr>
        <p:sp>
          <p:nvSpPr>
            <p:cNvPr id="42" name="Полилиния: фигура 41">
              <a:extLst>
                <a:ext uri="{FF2B5EF4-FFF2-40B4-BE49-F238E27FC236}">
                  <a16:creationId xmlns="" xmlns:a16="http://schemas.microsoft.com/office/drawing/2014/main" id="{EBE36FE9-A780-450C-BDE4-870317D08460}"/>
                </a:ext>
              </a:extLst>
            </p:cNvPr>
            <p:cNvSpPr/>
            <p:nvPr/>
          </p:nvSpPr>
          <p:spPr>
            <a:xfrm>
              <a:off x="7491000" y="4149000"/>
              <a:ext cx="1845000" cy="1710000"/>
            </a:xfrm>
            <a:custGeom>
              <a:avLst/>
              <a:gdLst>
                <a:gd name="connsiteX0" fmla="*/ 0 w 1845000"/>
                <a:gd name="connsiteY0" fmla="*/ 0 h 1710000"/>
                <a:gd name="connsiteX1" fmla="*/ 1845000 w 1845000"/>
                <a:gd name="connsiteY1" fmla="*/ 0 h 1710000"/>
                <a:gd name="connsiteX2" fmla="*/ 1845000 w 1845000"/>
                <a:gd name="connsiteY2" fmla="*/ 1440000 h 1710000"/>
                <a:gd name="connsiteX3" fmla="*/ 922500 w 1845000"/>
                <a:gd name="connsiteY3" fmla="*/ 1710000 h 1710000"/>
                <a:gd name="connsiteX4" fmla="*/ 0 w 1845000"/>
                <a:gd name="connsiteY4" fmla="*/ 1440000 h 17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5000" h="1710000">
                  <a:moveTo>
                    <a:pt x="0" y="0"/>
                  </a:moveTo>
                  <a:lnTo>
                    <a:pt x="1845000" y="0"/>
                  </a:lnTo>
                  <a:lnTo>
                    <a:pt x="1845000" y="1440000"/>
                  </a:lnTo>
                  <a:cubicBezTo>
                    <a:pt x="1845000" y="1589117"/>
                    <a:pt x="1431983" y="1710000"/>
                    <a:pt x="922500" y="1710000"/>
                  </a:cubicBezTo>
                  <a:cubicBezTo>
                    <a:pt x="413017" y="1710000"/>
                    <a:pt x="0" y="1589117"/>
                    <a:pt x="0" y="1440000"/>
                  </a:cubicBezTo>
                  <a:close/>
                </a:path>
              </a:pathLst>
            </a:custGeom>
            <a:gradFill flip="none" rotWithShape="1">
              <a:gsLst>
                <a:gs pos="22000">
                  <a:schemeClr val="accent3"/>
                </a:gs>
                <a:gs pos="92000">
                  <a:schemeClr val="accent3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>
                <a:solidFill>
                  <a:schemeClr val="accent2"/>
                </a:solidFill>
              </a:endParaRPr>
            </a:p>
          </p:txBody>
        </p:sp>
        <p:sp>
          <p:nvSpPr>
            <p:cNvPr id="43" name="Овал 42">
              <a:extLst>
                <a:ext uri="{FF2B5EF4-FFF2-40B4-BE49-F238E27FC236}">
                  <a16:creationId xmlns="" xmlns:a16="http://schemas.microsoft.com/office/drawing/2014/main" id="{FE4F8DBC-0D6D-453C-8298-87592AE41C98}"/>
                </a:ext>
              </a:extLst>
            </p:cNvPr>
            <p:cNvSpPr/>
            <p:nvPr/>
          </p:nvSpPr>
          <p:spPr>
            <a:xfrm>
              <a:off x="7491000" y="3879000"/>
              <a:ext cx="1845000" cy="540000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gradFill>
                <a:gsLst>
                  <a:gs pos="39000">
                    <a:schemeClr val="bg1">
                      <a:lumMod val="95000"/>
                      <a:alpha val="0"/>
                    </a:schemeClr>
                  </a:gs>
                  <a:gs pos="0">
                    <a:schemeClr val="bg1"/>
                  </a:gs>
                  <a:gs pos="70000">
                    <a:schemeClr val="bg1">
                      <a:lumMod val="95000"/>
                      <a:alpha val="0"/>
                    </a:schemeClr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00" y="3757530"/>
            <a:ext cx="2830995" cy="2830995"/>
          </a:xfrm>
          <a:prstGeom prst="rect">
            <a:avLst/>
          </a:prstGeom>
        </p:spPr>
      </p:pic>
      <p:sp>
        <p:nvSpPr>
          <p:cNvPr id="82" name="Заголовок 2"/>
          <p:cNvSpPr txBox="1">
            <a:spLocks/>
          </p:cNvSpPr>
          <p:nvPr/>
        </p:nvSpPr>
        <p:spPr>
          <a:xfrm>
            <a:off x="1902052" y="92957"/>
            <a:ext cx="10858277" cy="8176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solidFill>
                  <a:schemeClr val="accent1"/>
                </a:solidFill>
                <a:latin typeface="+mn-lt"/>
              </a:rPr>
              <a:t>ОРГАНИЗАЦИЯ ОБРАЗОВАТЕЛЬНОГО ПРОЦЕССА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1228948" y="1943385"/>
            <a:ext cx="32093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cap="all" dirty="0" smtClean="0">
                <a:solidFill>
                  <a:schemeClr val="bg1"/>
                </a:solidFill>
              </a:rPr>
              <a:t>1. </a:t>
            </a:r>
            <a:r>
              <a:rPr lang="ru-RU" sz="1400" b="1" cap="all" dirty="0" smtClean="0">
                <a:solidFill>
                  <a:schemeClr val="bg1"/>
                </a:solidFill>
              </a:rPr>
              <a:t>ЖУРНАЛ </a:t>
            </a:r>
            <a:r>
              <a:rPr lang="ru-RU" sz="1400" b="1" cap="all" dirty="0">
                <a:solidFill>
                  <a:schemeClr val="bg1"/>
                </a:solidFill>
              </a:rPr>
              <a:t>РЕГИСТРАЦИИ ЗАЯВЛЕНИЙ</a:t>
            </a:r>
            <a:endParaRPr lang="en-US" sz="1400" b="1" cap="all" dirty="0">
              <a:solidFill>
                <a:schemeClr val="bg1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2259181" y="2829722"/>
            <a:ext cx="31888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cap="all" dirty="0" smtClean="0">
                <a:solidFill>
                  <a:schemeClr val="bg1"/>
                </a:solidFill>
              </a:rPr>
              <a:t>2</a:t>
            </a:r>
            <a:r>
              <a:rPr lang="ru-RU" sz="1400" b="1" cap="all" dirty="0" smtClean="0">
                <a:solidFill>
                  <a:schemeClr val="bg1"/>
                </a:solidFill>
              </a:rPr>
              <a:t>. Приказ об организации обучения на дому/ уведомление об отказе в обучении</a:t>
            </a:r>
            <a:endParaRPr lang="en-US" sz="1400" b="1" cap="all" dirty="0">
              <a:solidFill>
                <a:schemeClr val="bg1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3465075" y="3914828"/>
            <a:ext cx="31340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cap="all" dirty="0">
                <a:solidFill>
                  <a:schemeClr val="bg1"/>
                </a:solidFill>
              </a:rPr>
              <a:t>3</a:t>
            </a:r>
            <a:r>
              <a:rPr lang="ru-RU" sz="1300" b="1" cap="all" dirty="0" smtClean="0">
                <a:solidFill>
                  <a:schemeClr val="bg1"/>
                </a:solidFill>
              </a:rPr>
              <a:t>. </a:t>
            </a:r>
            <a:r>
              <a:rPr lang="ru-RU" sz="1400" b="1" cap="all" dirty="0">
                <a:solidFill>
                  <a:schemeClr val="bg1"/>
                </a:solidFill>
              </a:rPr>
              <a:t>Индивидуальный учебный план/ </a:t>
            </a:r>
            <a:r>
              <a:rPr lang="ru-RU" sz="1400" b="1" cap="all" dirty="0" err="1">
                <a:solidFill>
                  <a:schemeClr val="bg1"/>
                </a:solidFill>
              </a:rPr>
              <a:t>Сипр</a:t>
            </a:r>
            <a:endParaRPr lang="en-US" sz="1400" b="1" cap="all" dirty="0">
              <a:solidFill>
                <a:schemeClr val="bg1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6731962" y="3585320"/>
            <a:ext cx="441446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В течение 2-х рабочих дней со дня издания приказа, согласуется с родителями</a:t>
            </a:r>
            <a:endParaRPr lang="en-US" sz="1300" dirty="0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4317711" y="4889072"/>
            <a:ext cx="33881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cap="all" dirty="0" smtClean="0">
                <a:solidFill>
                  <a:schemeClr val="bg1"/>
                </a:solidFill>
              </a:rPr>
              <a:t>4. </a:t>
            </a:r>
            <a:r>
              <a:rPr lang="ru-RU" sz="1400" b="1" cap="all" dirty="0">
                <a:solidFill>
                  <a:schemeClr val="bg1"/>
                </a:solidFill>
              </a:rPr>
              <a:t>Договор об оказании образовательных услуг</a:t>
            </a:r>
            <a:r>
              <a:rPr lang="ru-RU" sz="1400" b="1" cap="all" dirty="0" smtClean="0">
                <a:solidFill>
                  <a:schemeClr val="bg1"/>
                </a:solidFill>
              </a:rPr>
              <a:t>/</a:t>
            </a:r>
          </a:p>
          <a:p>
            <a:r>
              <a:rPr lang="ru-RU" sz="1400" b="1" cap="all" dirty="0" smtClean="0">
                <a:solidFill>
                  <a:schemeClr val="bg1"/>
                </a:solidFill>
              </a:rPr>
              <a:t>о </a:t>
            </a:r>
            <a:r>
              <a:rPr lang="ru-RU" sz="1400" b="1" cap="all" dirty="0">
                <a:solidFill>
                  <a:schemeClr val="bg1"/>
                </a:solidFill>
              </a:rPr>
              <a:t>получении образования на дому</a:t>
            </a:r>
            <a:endParaRPr lang="en-US" sz="1400" b="1" cap="all" dirty="0">
              <a:solidFill>
                <a:schemeClr val="bg1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5584490" y="6033276"/>
            <a:ext cx="3269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cap="all" dirty="0" smtClean="0">
                <a:solidFill>
                  <a:schemeClr val="bg1"/>
                </a:solidFill>
              </a:rPr>
              <a:t>5. </a:t>
            </a:r>
            <a:r>
              <a:rPr lang="ru-RU" sz="1400" b="1" cap="all" dirty="0">
                <a:solidFill>
                  <a:schemeClr val="bg1"/>
                </a:solidFill>
              </a:rPr>
              <a:t>Расписание </a:t>
            </a:r>
            <a:r>
              <a:rPr lang="ru-RU" sz="1400" b="1" cap="all" dirty="0" smtClean="0">
                <a:solidFill>
                  <a:schemeClr val="bg1"/>
                </a:solidFill>
              </a:rPr>
              <a:t>занятий</a:t>
            </a:r>
            <a:r>
              <a:rPr lang="ru-RU" sz="1300" b="1" cap="all" dirty="0" smtClean="0">
                <a:solidFill>
                  <a:schemeClr val="bg1"/>
                </a:solidFill>
              </a:rPr>
              <a:t> </a:t>
            </a:r>
            <a:endParaRPr lang="en-US" sz="1300" b="1" cap="all" dirty="0">
              <a:solidFill>
                <a:schemeClr val="bg1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8853846" y="5950923"/>
            <a:ext cx="24680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/>
              <a:t>Согласуется с родителями</a:t>
            </a:r>
            <a:endParaRPr lang="en-US" sz="1300" dirty="0"/>
          </a:p>
        </p:txBody>
      </p:sp>
      <p:sp>
        <p:nvSpPr>
          <p:cNvPr id="91" name="TextBox 90">
            <a:extLst>
              <a:ext uri="{FF2B5EF4-FFF2-40B4-BE49-F238E27FC236}">
                <a16:creationId xmlns="" xmlns:a16="http://schemas.microsoft.com/office/drawing/2014/main" id="{B00A4BCF-A940-415E-B3C6-EE5CA7CFA9B4}"/>
              </a:ext>
            </a:extLst>
          </p:cNvPr>
          <p:cNvSpPr txBox="1"/>
          <p:nvPr/>
        </p:nvSpPr>
        <p:spPr>
          <a:xfrm>
            <a:off x="7752890" y="4168726"/>
            <a:ext cx="4487867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Права и обязанности сторон;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/>
              <a:t>п</a:t>
            </a:r>
            <a:r>
              <a:rPr lang="ru-RU" sz="1300" dirty="0" smtClean="0"/>
              <a:t>орядок и проведение промежуточной аттестации;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порядок обеспечения обучающихся специалистами из числа педагогических работников;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 smtClean="0"/>
              <a:t> оказание методической и консультативной помощи;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00" dirty="0"/>
              <a:t>п</a:t>
            </a:r>
            <a:r>
              <a:rPr lang="ru-RU" sz="1300" dirty="0" smtClean="0"/>
              <a:t>орядок предоставления учебников и иных средств обучения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90803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04342" y="10663"/>
            <a:ext cx="10858277" cy="817672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+mn-lt"/>
              </a:rPr>
              <a:t>ОРГАНИЗАЦИЯ ОБРАЗОВАТЕЛЬНОГО ПРОЦЕССА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B695FD78-1CD6-42D8-A26F-87BD5CC34CF5}"/>
              </a:ext>
            </a:extLst>
          </p:cNvPr>
          <p:cNvCxnSpPr>
            <a:cxnSpLocks/>
          </p:cNvCxnSpPr>
          <p:nvPr/>
        </p:nvCxnSpPr>
        <p:spPr>
          <a:xfrm flipV="1">
            <a:off x="450368" y="686983"/>
            <a:ext cx="11525665" cy="18904"/>
          </a:xfrm>
          <a:prstGeom prst="line">
            <a:avLst/>
          </a:prstGeom>
          <a:ln w="38100">
            <a:solidFill>
              <a:srgbClr val="0670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2"/>
          <p:cNvSpPr txBox="1">
            <a:spLocks/>
          </p:cNvSpPr>
          <p:nvPr/>
        </p:nvSpPr>
        <p:spPr>
          <a:xfrm>
            <a:off x="405847" y="521566"/>
            <a:ext cx="5515480" cy="81767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+mn-lt"/>
              </a:rPr>
              <a:t>Индивидуальный учебный план (ИУП)</a:t>
            </a:r>
            <a:endParaRPr lang="ru-RU" sz="2000" b="1" dirty="0">
              <a:latin typeface="+mn-lt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05F8B71-B3F0-4B5B-9889-A669C9287628}"/>
              </a:ext>
            </a:extLst>
          </p:cNvPr>
          <p:cNvSpPr/>
          <p:nvPr/>
        </p:nvSpPr>
        <p:spPr>
          <a:xfrm>
            <a:off x="298938" y="1278027"/>
            <a:ext cx="4433989" cy="37944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Объект 2">
            <a:extLst>
              <a:ext uri="{FF2B5EF4-FFF2-40B4-BE49-F238E27FC236}">
                <a16:creationId xmlns="" xmlns:a16="http://schemas.microsoft.com/office/drawing/2014/main" id="{567BF8CF-92D0-4336-9F80-A47053D85D66}"/>
              </a:ext>
            </a:extLst>
          </p:cNvPr>
          <p:cNvSpPr txBox="1">
            <a:spLocks/>
          </p:cNvSpPr>
          <p:nvPr/>
        </p:nvSpPr>
        <p:spPr>
          <a:xfrm>
            <a:off x="450368" y="1150112"/>
            <a:ext cx="3912576" cy="335953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b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1400" b="1" dirty="0" smtClean="0">
                <a:solidFill>
                  <a:schemeClr val="bg1"/>
                </a:solidFill>
              </a:rPr>
              <a:t> Включает в себя:</a:t>
            </a:r>
            <a:endParaRPr lang="ru-RU" sz="1400" b="1" dirty="0">
              <a:solidFill>
                <a:schemeClr val="bg1"/>
              </a:solidFill>
            </a:endParaRPr>
          </a:p>
          <a:p>
            <a:r>
              <a:rPr lang="ru-RU" sz="1400" b="1" dirty="0" smtClean="0">
                <a:solidFill>
                  <a:schemeClr val="bg1"/>
                </a:solidFill>
              </a:rPr>
              <a:t>обязательные занятия с учителем, с использованием дистанционных и (или) электронных образовательных технологий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часы самоподготовки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перечень учебных предметов и (или) коррекционных курсов с указанием часов, объема педагогической нагрузки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часы внеурочной деятельности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общий объем учебной нагрузки</a:t>
            </a:r>
          </a:p>
          <a:p>
            <a:r>
              <a:rPr lang="ru-RU" sz="1400" b="1" dirty="0" smtClean="0">
                <a:solidFill>
                  <a:schemeClr val="bg1"/>
                </a:solidFill>
              </a:rPr>
              <a:t>формы промежуточной аттестации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4967944" y="521168"/>
            <a:ext cx="6974265" cy="7829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+mn-lt"/>
              </a:rPr>
              <a:t>С</a:t>
            </a:r>
            <a:r>
              <a:rPr lang="ru-RU" sz="2000" b="1" dirty="0" smtClean="0">
                <a:latin typeface="+mn-lt"/>
              </a:rPr>
              <a:t>пециальная </a:t>
            </a:r>
            <a:r>
              <a:rPr lang="ru-RU" sz="2000" b="1" dirty="0">
                <a:latin typeface="+mn-lt"/>
              </a:rPr>
              <a:t>индивидуальная программа </a:t>
            </a:r>
            <a:r>
              <a:rPr lang="ru-RU" sz="2000" b="1" dirty="0" smtClean="0">
                <a:latin typeface="+mn-lt"/>
              </a:rPr>
              <a:t>развития (СИПР)</a:t>
            </a:r>
            <a:endParaRPr lang="ru-RU" sz="2000" b="1" dirty="0">
              <a:latin typeface="+mn-lt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CE8D1042-DD36-4B2C-B3A2-D1C9C9A0154B}"/>
              </a:ext>
            </a:extLst>
          </p:cNvPr>
          <p:cNvSpPr/>
          <p:nvPr/>
        </p:nvSpPr>
        <p:spPr>
          <a:xfrm>
            <a:off x="4988392" y="1278027"/>
            <a:ext cx="6881224" cy="536895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2">
            <a:extLst>
              <a:ext uri="{FF2B5EF4-FFF2-40B4-BE49-F238E27FC236}">
                <a16:creationId xmlns="" xmlns:a16="http://schemas.microsoft.com/office/drawing/2014/main" id="{567BF8CF-92D0-4336-9F80-A47053D85D66}"/>
              </a:ext>
            </a:extLst>
          </p:cNvPr>
          <p:cNvSpPr txBox="1">
            <a:spLocks/>
          </p:cNvSpPr>
          <p:nvPr/>
        </p:nvSpPr>
        <p:spPr>
          <a:xfrm>
            <a:off x="5026992" y="1416636"/>
            <a:ext cx="6842624" cy="46698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400" b="1" dirty="0">
                <a:solidFill>
                  <a:schemeClr val="bg1"/>
                </a:solidFill>
              </a:rPr>
              <a:t>Включает в себя</a:t>
            </a:r>
            <a:r>
              <a:rPr lang="ru-RU" sz="1400" b="1" dirty="0" smtClean="0">
                <a:solidFill>
                  <a:schemeClr val="bg1"/>
                </a:solidFill>
              </a:rPr>
              <a:t>:</a:t>
            </a: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о</a:t>
            </a:r>
            <a:r>
              <a:rPr lang="ru-RU" sz="1400" b="1" dirty="0" smtClean="0">
                <a:solidFill>
                  <a:schemeClr val="bg1"/>
                </a:solidFill>
              </a:rPr>
              <a:t>бщие сведения, содержащие персональные данные о ребенке и его родителях</a:t>
            </a:r>
          </a:p>
          <a:p>
            <a:pPr>
              <a:lnSpc>
                <a:spcPct val="10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характеристику </a:t>
            </a:r>
            <a:r>
              <a:rPr lang="ru-RU" sz="1400" b="1" dirty="0">
                <a:solidFill>
                  <a:schemeClr val="bg1"/>
                </a:solidFill>
              </a:rPr>
              <a:t>обучающегося </a:t>
            </a:r>
            <a:r>
              <a:rPr lang="ru-RU" sz="1400" b="1" dirty="0" smtClean="0">
                <a:solidFill>
                  <a:schemeClr val="bg1"/>
                </a:solidFill>
              </a:rPr>
              <a:t>(на </a:t>
            </a:r>
            <a:r>
              <a:rPr lang="ru-RU" sz="1400" b="1" dirty="0">
                <a:solidFill>
                  <a:schemeClr val="bg1"/>
                </a:solidFill>
              </a:rPr>
              <a:t>основе психолого-педагогического </a:t>
            </a:r>
            <a:r>
              <a:rPr lang="ru-RU" sz="1400" b="1" dirty="0" smtClean="0">
                <a:solidFill>
                  <a:schemeClr val="bg1"/>
                </a:solidFill>
              </a:rPr>
              <a:t>обследования)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ИУП (учебные </a:t>
            </a:r>
            <a:r>
              <a:rPr lang="ru-RU" sz="1400" b="1" dirty="0">
                <a:solidFill>
                  <a:schemeClr val="bg1"/>
                </a:solidFill>
              </a:rPr>
              <a:t>предметы, коррекционные занятия, внеурочную деятельность, соответствующие уровню актуального развития обучающегося, и устанавливает объем недельной нагрузки на обучающегося</a:t>
            </a:r>
            <a:r>
              <a:rPr lang="ru-RU" sz="1400" b="1" dirty="0" smtClean="0">
                <a:solidFill>
                  <a:schemeClr val="bg1"/>
                </a:solidFill>
              </a:rPr>
              <a:t>)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с</a:t>
            </a:r>
            <a:r>
              <a:rPr lang="ru-RU" sz="1400" b="1" dirty="0" smtClean="0">
                <a:solidFill>
                  <a:schemeClr val="bg1"/>
                </a:solidFill>
              </a:rPr>
              <a:t>одержание </a:t>
            </a:r>
            <a:r>
              <a:rPr lang="ru-RU" sz="1400" b="1" dirty="0">
                <a:solidFill>
                  <a:schemeClr val="bg1"/>
                </a:solidFill>
              </a:rPr>
              <a:t>образования СИПР </a:t>
            </a:r>
            <a:r>
              <a:rPr lang="ru-RU" sz="1400" b="1" dirty="0" smtClean="0">
                <a:solidFill>
                  <a:schemeClr val="bg1"/>
                </a:solidFill>
              </a:rPr>
              <a:t>(конкретные </a:t>
            </a:r>
            <a:r>
              <a:rPr lang="ru-RU" sz="1400" b="1" dirty="0">
                <a:solidFill>
                  <a:schemeClr val="bg1"/>
                </a:solidFill>
              </a:rPr>
              <a:t>задачи по формированию представлений, действий (операций) по каждой из программ учебных предметов, коррекционных занятий и других программ</a:t>
            </a:r>
            <a:r>
              <a:rPr lang="ru-RU" sz="1400" b="1" dirty="0" smtClean="0">
                <a:solidFill>
                  <a:schemeClr val="bg1"/>
                </a:solidFill>
              </a:rPr>
              <a:t>)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у</a:t>
            </a:r>
            <a:r>
              <a:rPr lang="ru-RU" sz="1400" b="1" dirty="0" smtClean="0">
                <a:solidFill>
                  <a:schemeClr val="bg1"/>
                </a:solidFill>
              </a:rPr>
              <a:t>словия </a:t>
            </a:r>
            <a:r>
              <a:rPr lang="ru-RU" sz="1400" b="1" dirty="0">
                <a:solidFill>
                  <a:schemeClr val="bg1"/>
                </a:solidFill>
              </a:rPr>
              <a:t>реализации СИПР для ряда обучающихся (организация ухода и присмотра</a:t>
            </a:r>
            <a:r>
              <a:rPr lang="ru-RU" sz="1400" b="1" dirty="0" smtClean="0">
                <a:solidFill>
                  <a:schemeClr val="bg1"/>
                </a:solidFill>
              </a:rPr>
              <a:t>)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с</a:t>
            </a:r>
            <a:r>
              <a:rPr lang="ru-RU" sz="1400" b="1" dirty="0" smtClean="0">
                <a:solidFill>
                  <a:schemeClr val="bg1"/>
                </a:solidFill>
              </a:rPr>
              <a:t>ведения о специалистах, участвующих </a:t>
            </a:r>
            <a:r>
              <a:rPr lang="ru-RU" sz="1400" b="1" dirty="0">
                <a:solidFill>
                  <a:schemeClr val="bg1"/>
                </a:solidFill>
              </a:rPr>
              <a:t>в реализации </a:t>
            </a:r>
            <a:r>
              <a:rPr lang="ru-RU" sz="1400" b="1" dirty="0" smtClean="0">
                <a:solidFill>
                  <a:schemeClr val="bg1"/>
                </a:solidFill>
              </a:rPr>
              <a:t>СИПР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 smtClean="0">
                <a:solidFill>
                  <a:schemeClr val="bg1"/>
                </a:solidFill>
              </a:rPr>
              <a:t>программу </a:t>
            </a:r>
            <a:r>
              <a:rPr lang="ru-RU" sz="1400" b="1" dirty="0">
                <a:solidFill>
                  <a:schemeClr val="bg1"/>
                </a:solidFill>
              </a:rPr>
              <a:t>сотрудничества специалистов с семьей </a:t>
            </a:r>
            <a:r>
              <a:rPr lang="ru-RU" sz="1400" b="1" dirty="0" smtClean="0">
                <a:solidFill>
                  <a:schemeClr val="bg1"/>
                </a:solidFill>
              </a:rPr>
              <a:t>обучающегося</a:t>
            </a:r>
            <a:endParaRPr lang="ru-RU" sz="1400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п</a:t>
            </a:r>
            <a:r>
              <a:rPr lang="ru-RU" sz="1400" b="1" dirty="0" smtClean="0">
                <a:solidFill>
                  <a:schemeClr val="bg1"/>
                </a:solidFill>
              </a:rPr>
              <a:t>еречень </a:t>
            </a:r>
            <a:r>
              <a:rPr lang="ru-RU" sz="1400" b="1" dirty="0">
                <a:solidFill>
                  <a:schemeClr val="bg1"/>
                </a:solidFill>
              </a:rPr>
              <a:t>необходимых </a:t>
            </a:r>
            <a:r>
              <a:rPr lang="ru-RU" sz="1400" b="1" dirty="0" smtClean="0">
                <a:solidFill>
                  <a:schemeClr val="bg1"/>
                </a:solidFill>
              </a:rPr>
              <a:t>технических средств общего и </a:t>
            </a:r>
            <a:r>
              <a:rPr lang="ru-RU" sz="1400" b="1" dirty="0">
                <a:solidFill>
                  <a:schemeClr val="bg1"/>
                </a:solidFill>
              </a:rPr>
              <a:t>индивидуального назначения, дидактических материалов, индивидуальных средств </a:t>
            </a:r>
            <a:r>
              <a:rPr lang="ru-RU" sz="1400" b="1" dirty="0" smtClean="0">
                <a:solidFill>
                  <a:schemeClr val="bg1"/>
                </a:solidFill>
              </a:rPr>
              <a:t>реабилитации</a:t>
            </a: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chemeClr val="bg1"/>
                </a:solidFill>
              </a:rPr>
              <a:t>с</a:t>
            </a:r>
            <a:r>
              <a:rPr lang="ru-RU" sz="1400" b="1" dirty="0" smtClean="0">
                <a:solidFill>
                  <a:schemeClr val="bg1"/>
                </a:solidFill>
              </a:rPr>
              <a:t>редства </a:t>
            </a:r>
            <a:r>
              <a:rPr lang="ru-RU" sz="1400" b="1" dirty="0">
                <a:solidFill>
                  <a:schemeClr val="bg1"/>
                </a:solidFill>
              </a:rPr>
              <a:t>мониторинга и оценки динамики </a:t>
            </a:r>
            <a:r>
              <a:rPr lang="ru-RU" sz="1400" b="1" dirty="0" smtClean="0">
                <a:solidFill>
                  <a:schemeClr val="bg1"/>
                </a:solidFill>
              </a:rPr>
              <a:t>обучения (проводится </a:t>
            </a:r>
            <a:r>
              <a:rPr lang="ru-RU" sz="1400" b="1" dirty="0">
                <a:solidFill>
                  <a:schemeClr val="bg1"/>
                </a:solidFill>
              </a:rPr>
              <a:t>не реже одного раза в </a:t>
            </a:r>
            <a:r>
              <a:rPr lang="ru-RU" sz="1400" b="1" dirty="0" smtClean="0">
                <a:solidFill>
                  <a:schemeClr val="bg1"/>
                </a:solidFill>
              </a:rPr>
              <a:t>полугодие)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EC52AB29-A1C9-4B9C-92D3-604138A44B04}"/>
              </a:ext>
            </a:extLst>
          </p:cNvPr>
          <p:cNvSpPr/>
          <p:nvPr/>
        </p:nvSpPr>
        <p:spPr>
          <a:xfrm>
            <a:off x="298938" y="5200382"/>
            <a:ext cx="4443545" cy="144660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567BF8CF-92D0-4336-9F80-A47053D85D66}"/>
              </a:ext>
            </a:extLst>
          </p:cNvPr>
          <p:cNvSpPr txBox="1">
            <a:spLocks/>
          </p:cNvSpPr>
          <p:nvPr/>
        </p:nvSpPr>
        <p:spPr>
          <a:xfrm>
            <a:off x="573664" y="5355179"/>
            <a:ext cx="3450256" cy="116389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 smtClean="0">
                <a:solidFill>
                  <a:schemeClr val="bg1"/>
                </a:solidFill>
              </a:rPr>
              <a:t>Результаты освоения программ вносятся в электронный журнал класса, в который зачислен обучающийся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392" y="5490094"/>
            <a:ext cx="1092934" cy="1092934"/>
          </a:xfrm>
          <a:prstGeom prst="rect">
            <a:avLst/>
          </a:prstGeom>
        </p:spPr>
      </p:pic>
      <p:sp>
        <p:nvSpPr>
          <p:cNvPr id="13" name="Заголовок 2"/>
          <p:cNvSpPr txBox="1">
            <a:spLocks/>
          </p:cNvSpPr>
          <p:nvPr/>
        </p:nvSpPr>
        <p:spPr>
          <a:xfrm>
            <a:off x="3030637" y="719204"/>
            <a:ext cx="11151841" cy="81767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b="1" dirty="0">
                <a:latin typeface="+mn-lt"/>
              </a:rPr>
              <a:t>Разрабатываются</a:t>
            </a:r>
            <a:r>
              <a:rPr lang="ru-RU" sz="1500" b="1" dirty="0" smtClean="0">
                <a:solidFill>
                  <a:srgbClr val="0070C0"/>
                </a:solidFill>
              </a:rPr>
              <a:t> </a:t>
            </a:r>
            <a:r>
              <a:rPr lang="ru-RU" sz="1500" b="1" dirty="0">
                <a:latin typeface="+mn-lt"/>
              </a:rPr>
              <a:t>психолого-педагогическим консилиумом</a:t>
            </a:r>
            <a:endParaRPr lang="en-US" sz="15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5878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9BE13806-2F6F-4C87-AF3C-28459D435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253" y="2273849"/>
            <a:ext cx="11519338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+mn-lt"/>
              </a:rPr>
              <a:t>СПАСИБО ЗА ВНИМАНИЕ</a:t>
            </a:r>
            <a:endParaRPr lang="ru-RU" sz="4800" b="1" dirty="0">
              <a:latin typeface="+mn-lt"/>
            </a:endParaRPr>
          </a:p>
        </p:txBody>
      </p:sp>
      <p:pic>
        <p:nvPicPr>
          <p:cNvPr id="3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884" y="506472"/>
            <a:ext cx="3148077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401A1D1-CA2F-4EFC-B2EF-6B64DAF0B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3918" y="6206622"/>
            <a:ext cx="272725" cy="2748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046643" y="5959340"/>
            <a:ext cx="58732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GB" sz="1600" dirty="0">
                <a:solidFill>
                  <a:schemeClr val="accent1">
                    <a:lumMod val="75000"/>
                  </a:schemeClr>
                </a:solidFill>
              </a:rPr>
              <a:t>https://edu.admin-smolensk.ru/upravlenie-po-nadzoru-i-kontrolyu/</a:t>
            </a:r>
            <a:endParaRPr lang="ru-RU" sz="16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3884" y="5518632"/>
            <a:ext cx="22953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+mn-lt"/>
                <a:cs typeface="Times New Roman" panose="02020603050405020304" pitchFamily="18" charset="0"/>
              </a:rPr>
              <a:t>16 октября 2026 года</a:t>
            </a:r>
            <a:endParaRPr lang="ru-RU" b="1" dirty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52" y="4151681"/>
            <a:ext cx="2278381" cy="227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02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589</Words>
  <Application>Microsoft Office PowerPoint</Application>
  <PresentationFormat>Широкоэкранный</PresentationFormat>
  <Paragraphs>82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Тема Office</vt:lpstr>
      <vt:lpstr>Исполнение требований законодательства при организации обучения на дому</vt:lpstr>
      <vt:lpstr>Презентация PowerPoint</vt:lpstr>
      <vt:lpstr>Презентация PowerPoint</vt:lpstr>
      <vt:lpstr>Презентация PowerPoint</vt:lpstr>
      <vt:lpstr>ОРГАНИЗАЦИЯ ОБРАЗОВАТЕЛЬНОГО ПРОЦЕССА</vt:lpstr>
      <vt:lpstr>СПАСИБО ЗА ВНИМАНИЕ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Тонкая минималистичная рамка - шаблон презентации с сайта presentation-creation.ru</dc:title>
  <dc:creator>User Obstinate</dc:creator>
  <cp:lastModifiedBy>Fokina_LV</cp:lastModifiedBy>
  <cp:revision>117</cp:revision>
  <cp:lastPrinted>2026-10-05T06:50:36Z</cp:lastPrinted>
  <dcterms:created xsi:type="dcterms:W3CDTF">2025-04-04T15:20:50Z</dcterms:created>
  <dcterms:modified xsi:type="dcterms:W3CDTF">2026-10-05T06:50:47Z</dcterms:modified>
</cp:coreProperties>
</file>