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0" r:id="rId3"/>
    <p:sldId id="276" r:id="rId4"/>
    <p:sldId id="277" r:id="rId5"/>
    <p:sldId id="278" r:id="rId6"/>
    <p:sldId id="279" r:id="rId7"/>
    <p:sldId id="280" r:id="rId8"/>
    <p:sldId id="282" r:id="rId9"/>
    <p:sldId id="283" r:id="rId10"/>
    <p:sldId id="281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95B3D7"/>
    <a:srgbClr val="E3E8F1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266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1AC5AF-12D7-46AE-88F1-2DE018A7DFD0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D8EEC1-7374-4FD9-B76D-8E44CD91A37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452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D8EEC1-7374-4FD9-B76D-8E44CD91A37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335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0" y="0"/>
            <a:ext cx="9144000" cy="764704"/>
          </a:xfrm>
          <a:prstGeom prst="rect">
            <a:avLst/>
          </a:prstGeom>
          <a:gradFill flip="none" rotWithShape="1">
            <a:gsLst>
              <a:gs pos="65002">
                <a:schemeClr val="accent1">
                  <a:lumMod val="40000"/>
                  <a:lumOff val="60000"/>
                </a:schemeClr>
              </a:gs>
              <a:gs pos="77508">
                <a:schemeClr val="accent1">
                  <a:lumMod val="75000"/>
                </a:schemeClr>
              </a:gs>
              <a:gs pos="92000">
                <a:schemeClr val="accent1">
                  <a:lumMod val="50000"/>
                </a:schemeClr>
              </a:gs>
              <a:gs pos="68000">
                <a:schemeClr val="accent1">
                  <a:lumMod val="40000"/>
                  <a:lumOff val="60000"/>
                </a:schemeClr>
              </a:gs>
              <a:gs pos="51000">
                <a:schemeClr val="accent1">
                  <a:lumMod val="75000"/>
                </a:schemeClr>
              </a:gs>
              <a:gs pos="84000">
                <a:srgbClr val="355C8B"/>
              </a:gs>
              <a:gs pos="10000">
                <a:schemeClr val="accent1">
                  <a:lumMod val="75000"/>
                </a:schemeClr>
              </a:gs>
              <a:gs pos="0">
                <a:schemeClr val="accent1">
                  <a:lumMod val="40000"/>
                  <a:lumOff val="60000"/>
                </a:schemeClr>
              </a:gs>
              <a:gs pos="38000">
                <a:schemeClr val="accent1">
                  <a:lumMod val="5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4704"/>
          </a:xfrm>
        </p:spPr>
        <p:txBody>
          <a:bodyPr>
            <a:normAutofit/>
          </a:bodyPr>
          <a:lstStyle>
            <a:lvl1pPr algn="l">
              <a:defRPr sz="2800"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du.admin-smolensk.ru/upravlenie-po-nadzoru-i-kontrolyu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s://edu.admin-smolensk.ru/upravlenie-po-nadzoru-i-kontrolyu/kontroliruemym-licam/obscheobrazovatelnye-organizacii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Группа 8"/>
          <p:cNvGrpSpPr/>
          <p:nvPr/>
        </p:nvGrpSpPr>
        <p:grpSpPr>
          <a:xfrm>
            <a:off x="237975" y="171240"/>
            <a:ext cx="2520280" cy="2636763"/>
            <a:chOff x="107504" y="241837"/>
            <a:chExt cx="3041600" cy="3182178"/>
          </a:xfrm>
        </p:grpSpPr>
        <p:pic>
          <p:nvPicPr>
            <p:cNvPr id="10" name="Picture 5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7504" y="261301"/>
              <a:ext cx="3041600" cy="31627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6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1521" y="241837"/>
              <a:ext cx="1097072" cy="12429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Прямоугольник 7"/>
          <p:cNvSpPr/>
          <p:nvPr/>
        </p:nvSpPr>
        <p:spPr>
          <a:xfrm flipH="1">
            <a:off x="0" y="4083149"/>
            <a:ext cx="9144000" cy="1440160"/>
          </a:xfrm>
          <a:prstGeom prst="rect">
            <a:avLst/>
          </a:prstGeom>
          <a:gradFill flip="none" rotWithShape="1">
            <a:gsLst>
              <a:gs pos="65002">
                <a:schemeClr val="accent1">
                  <a:lumMod val="40000"/>
                  <a:lumOff val="60000"/>
                </a:schemeClr>
              </a:gs>
              <a:gs pos="77508">
                <a:schemeClr val="accent1">
                  <a:lumMod val="75000"/>
                </a:schemeClr>
              </a:gs>
              <a:gs pos="92000">
                <a:schemeClr val="accent1">
                  <a:lumMod val="50000"/>
                </a:schemeClr>
              </a:gs>
              <a:gs pos="68000">
                <a:schemeClr val="accent1">
                  <a:lumMod val="40000"/>
                  <a:lumOff val="60000"/>
                </a:schemeClr>
              </a:gs>
              <a:gs pos="51000">
                <a:schemeClr val="accent1">
                  <a:lumMod val="75000"/>
                </a:schemeClr>
              </a:gs>
              <a:gs pos="84000">
                <a:srgbClr val="355C8B"/>
              </a:gs>
              <a:gs pos="10000">
                <a:schemeClr val="accent1">
                  <a:lumMod val="75000"/>
                </a:schemeClr>
              </a:gs>
              <a:gs pos="0">
                <a:schemeClr val="accent1">
                  <a:lumMod val="40000"/>
                  <a:lumOff val="60000"/>
                </a:schemeClr>
              </a:gs>
              <a:gs pos="38000">
                <a:schemeClr val="accent1">
                  <a:lumMod val="5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597352"/>
            <a:ext cx="9144000" cy="2606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 Box 11"/>
          <p:cNvSpPr txBox="1">
            <a:spLocks noGrp="1" noChangeArrowheads="1"/>
          </p:cNvSpPr>
          <p:nvPr>
            <p:ph type="subTitle" idx="1"/>
          </p:nvPr>
        </p:nvSpPr>
        <p:spPr bwMode="auto">
          <a:xfrm>
            <a:off x="4283968" y="4149080"/>
            <a:ext cx="4744616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ru-RU" sz="2000" b="1" i="1" dirty="0">
                <a:solidFill>
                  <a:schemeClr val="bg1"/>
                </a:solidFill>
              </a:rPr>
              <a:t>Лариса </a:t>
            </a:r>
            <a:r>
              <a:rPr lang="ru-RU" sz="2000" b="1" i="1" dirty="0" err="1">
                <a:solidFill>
                  <a:schemeClr val="bg1"/>
                </a:solidFill>
              </a:rPr>
              <a:t>Вацлавовна</a:t>
            </a:r>
            <a:r>
              <a:rPr lang="ru-RU" sz="2000" b="1" i="1" dirty="0">
                <a:solidFill>
                  <a:schemeClr val="bg1"/>
                </a:solidFill>
              </a:rPr>
              <a:t> Фокина, </a:t>
            </a:r>
          </a:p>
          <a:p>
            <a:pPr algn="r">
              <a:defRPr/>
            </a:pPr>
            <a:r>
              <a:rPr lang="ru-RU" sz="2000" b="1" i="1" dirty="0">
                <a:solidFill>
                  <a:schemeClr val="bg1"/>
                </a:solidFill>
              </a:rPr>
              <a:t>директор департамента по надзору </a:t>
            </a:r>
          </a:p>
          <a:p>
            <a:pPr algn="r">
              <a:defRPr/>
            </a:pPr>
            <a:r>
              <a:rPr lang="ru-RU" sz="2000" b="1" i="1" dirty="0">
                <a:solidFill>
                  <a:schemeClr val="bg1"/>
                </a:solidFill>
              </a:rPr>
              <a:t>и контролю в сфере образования</a:t>
            </a:r>
            <a:endParaRPr lang="ru-RU" sz="2000" i="1" dirty="0">
              <a:solidFill>
                <a:schemeClr val="bg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2387695"/>
            <a:ext cx="6478339" cy="1459631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002060"/>
                </a:solidFill>
              </a:rPr>
              <a:t>Обзор правоприменительной практики в сфере образования </a:t>
            </a:r>
            <a:r>
              <a:rPr lang="ru-RU" sz="3600" b="1" dirty="0" smtClean="0">
                <a:solidFill>
                  <a:srgbClr val="002060"/>
                </a:solidFill>
              </a:rPr>
              <a:t>      за </a:t>
            </a:r>
            <a:r>
              <a:rPr lang="ru-RU" sz="3600" b="1" dirty="0">
                <a:solidFill>
                  <a:srgbClr val="002060"/>
                </a:solidFill>
              </a:rPr>
              <a:t>1 квартал 2025 года</a:t>
            </a:r>
            <a:br>
              <a:rPr lang="ru-RU" sz="3600" b="1" dirty="0">
                <a:solidFill>
                  <a:srgbClr val="002060"/>
                </a:solidFill>
              </a:rPr>
            </a:br>
            <a:r>
              <a:rPr lang="ru-RU" sz="3600" b="1" dirty="0" smtClean="0">
                <a:solidFill>
                  <a:srgbClr val="002060"/>
                </a:solidFill>
              </a:rPr>
              <a:t/>
            </a:r>
            <a:br>
              <a:rPr lang="ru-RU" sz="3600" b="1" dirty="0" smtClean="0">
                <a:solidFill>
                  <a:srgbClr val="002060"/>
                </a:solidFill>
              </a:rPr>
            </a:br>
            <a:endParaRPr lang="ru-RU" sz="3600" dirty="0">
              <a:solidFill>
                <a:srgbClr val="002060"/>
              </a:solidFill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18" y="4840586"/>
            <a:ext cx="2786193" cy="160117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900494" y="6057198"/>
            <a:ext cx="188782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15 </a:t>
            </a:r>
            <a:r>
              <a:rPr lang="ru-RU" b="1" dirty="0" smtClean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апреля 2025 </a:t>
            </a:r>
            <a:r>
              <a:rPr lang="ru-RU" b="1" dirty="0">
                <a:solidFill>
                  <a:srgbClr val="002060"/>
                </a:solidFill>
                <a:latin typeface="+mn-lt"/>
                <a:cs typeface="Times New Roman" panose="02020603050405020304" pitchFamily="18" charset="0"/>
              </a:rPr>
              <a:t>г.</a:t>
            </a:r>
          </a:p>
        </p:txBody>
      </p:sp>
      <p:pic>
        <p:nvPicPr>
          <p:cNvPr id="15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14025"/>
            <a:ext cx="316865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824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6093296"/>
            <a:ext cx="9144000" cy="792088"/>
          </a:xfrm>
          <a:prstGeom prst="rect">
            <a:avLst/>
          </a:prstGeom>
          <a:gradFill flip="none" rotWithShape="1">
            <a:gsLst>
              <a:gs pos="65002">
                <a:schemeClr val="accent1">
                  <a:lumMod val="40000"/>
                  <a:lumOff val="60000"/>
                </a:schemeClr>
              </a:gs>
              <a:gs pos="77508">
                <a:schemeClr val="accent1">
                  <a:lumMod val="75000"/>
                </a:schemeClr>
              </a:gs>
              <a:gs pos="92000">
                <a:schemeClr val="accent1">
                  <a:lumMod val="50000"/>
                </a:schemeClr>
              </a:gs>
              <a:gs pos="68000">
                <a:schemeClr val="accent1">
                  <a:lumMod val="40000"/>
                  <a:lumOff val="60000"/>
                </a:schemeClr>
              </a:gs>
              <a:gs pos="51000">
                <a:schemeClr val="accent1">
                  <a:lumMod val="75000"/>
                </a:schemeClr>
              </a:gs>
              <a:gs pos="84000">
                <a:srgbClr val="355C8B"/>
              </a:gs>
              <a:gs pos="10000">
                <a:schemeClr val="accent1">
                  <a:lumMod val="75000"/>
                </a:schemeClr>
              </a:gs>
              <a:gs pos="0">
                <a:schemeClr val="accent1">
                  <a:lumMod val="40000"/>
                  <a:lumOff val="60000"/>
                </a:schemeClr>
              </a:gs>
              <a:gs pos="38000">
                <a:schemeClr val="accent1">
                  <a:lumMod val="5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dirty="0" smtClean="0"/>
              <a:t>МОНИТОРИНГ БЕЗОПАСНОСТИ № 3</a:t>
            </a:r>
            <a:endParaRPr lang="ru-RU" sz="1800" dirty="0"/>
          </a:p>
        </p:txBody>
      </p:sp>
      <p:sp>
        <p:nvSpPr>
          <p:cNvPr id="16" name="Прямоугольник: скругленные углы 17">
            <a:extLst>
              <a:ext uri="{FF2B5EF4-FFF2-40B4-BE49-F238E27FC236}"/>
            </a:extLst>
          </p:cNvPr>
          <p:cNvSpPr/>
          <p:nvPr/>
        </p:nvSpPr>
        <p:spPr>
          <a:xfrm>
            <a:off x="179512" y="1099711"/>
            <a:ext cx="8784976" cy="960411"/>
          </a:xfrm>
          <a:prstGeom prst="roundRect">
            <a:avLst>
              <a:gd name="adj" fmla="val 9099"/>
            </a:avLst>
          </a:prstGeom>
          <a:solidFill>
            <a:schemeClr val="accent1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06461" y="1087724"/>
            <a:ext cx="83803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chemeClr val="tx2">
                    <a:lumMod val="75000"/>
                  </a:schemeClr>
                </a:solidFill>
              </a:rPr>
              <a:t>Соответствие локальных нормативных актов, регламентирующих правила приема 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в 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</a:rPr>
              <a:t>организации, реализующих программы дошкольного образования, обязательным требованиям, установленным законодательством в сфере образования </a:t>
            </a: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971600" y="3694995"/>
            <a:ext cx="5933692" cy="75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kern="120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ru-RU" altLang="ru-RU" sz="3600" b="1" dirty="0" smtClean="0">
              <a:solidFill>
                <a:schemeClr val="tx2"/>
              </a:solidFill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421" y="2287442"/>
            <a:ext cx="391610" cy="391610"/>
          </a:xfrm>
          <a:prstGeom prst="rect">
            <a:avLst/>
          </a:prstGeom>
        </p:spPr>
      </p:pic>
      <p:sp>
        <p:nvSpPr>
          <p:cNvPr id="26" name="Прямоугольник 25"/>
          <p:cNvSpPr/>
          <p:nvPr/>
        </p:nvSpPr>
        <p:spPr>
          <a:xfrm>
            <a:off x="618903" y="2250253"/>
            <a:ext cx="829126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   ВЫЯВЛЕННЫЕ НАРУШЕНИЯ:</a:t>
            </a:r>
          </a:p>
          <a:p>
            <a:endParaRPr lang="ru-RU" sz="800" b="1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первоочередное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, внеочередное и преимущественное право (семьи в трудной жизненной ситуации</a:t>
            </a:r>
            <a:r>
              <a:rPr lang="ru-RU" sz="160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1600" smtClean="0">
                <a:solidFill>
                  <a:schemeClr val="accent1">
                    <a:lumMod val="50000"/>
                  </a:schemeClr>
                </a:solidFill>
              </a:rPr>
              <a:t>родители-студенты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, …)</a:t>
            </a:r>
            <a:endParaRPr lang="ru-RU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направленность групп</a:t>
            </a:r>
            <a:endParaRPr lang="ru-RU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д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окументы, предъявляемые в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организацию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с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ведения, указываемые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в заявлении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по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уставу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«муниципальный округ»</a:t>
            </a:r>
            <a:endParaRPr lang="ru-RU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ссылки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на старые редакции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документов</a:t>
            </a:r>
            <a:endParaRPr lang="ru-RU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в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сведениях, которые указываются в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заявлении,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нет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«записи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акта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о рождении ребенка» и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соответственно дальше в документах только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«свидетельство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о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рождении»</a:t>
            </a:r>
            <a:endParaRPr lang="ru-RU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нарушен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п. 6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приказа №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236 в части размещения на сайте распорядительного акта о закреплении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территории</a:t>
            </a:r>
            <a:endParaRPr lang="ru-RU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ссылки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на пункты, не содержащие нужной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информации</a:t>
            </a:r>
            <a:endParaRPr lang="ru-RU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правила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приема не размещены на сайте ОО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212154" y="2218881"/>
            <a:ext cx="8752334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519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3167968"/>
            <a:ext cx="8229600" cy="334523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 smtClean="0">
                <a:solidFill>
                  <a:schemeClr val="tx2">
                    <a:lumMod val="50000"/>
                  </a:schemeClr>
                </a:solidFill>
              </a:rPr>
              <a:t>Спасибо за внимание!</a:t>
            </a:r>
            <a:endParaRPr lang="ru-RU" sz="40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6309320"/>
            <a:ext cx="9144000" cy="576064"/>
          </a:xfrm>
          <a:prstGeom prst="rect">
            <a:avLst/>
          </a:prstGeom>
          <a:gradFill flip="none" rotWithShape="1">
            <a:gsLst>
              <a:gs pos="65002">
                <a:schemeClr val="accent1">
                  <a:lumMod val="40000"/>
                  <a:lumOff val="60000"/>
                </a:schemeClr>
              </a:gs>
              <a:gs pos="77508">
                <a:schemeClr val="accent1">
                  <a:lumMod val="75000"/>
                </a:schemeClr>
              </a:gs>
              <a:gs pos="92000">
                <a:schemeClr val="accent1">
                  <a:lumMod val="50000"/>
                </a:schemeClr>
              </a:gs>
              <a:gs pos="68000">
                <a:schemeClr val="accent1">
                  <a:lumMod val="40000"/>
                  <a:lumOff val="60000"/>
                </a:schemeClr>
              </a:gs>
              <a:gs pos="51000">
                <a:schemeClr val="accent1">
                  <a:lumMod val="75000"/>
                </a:schemeClr>
              </a:gs>
              <a:gs pos="84000">
                <a:srgbClr val="355C8B"/>
              </a:gs>
              <a:gs pos="10000">
                <a:schemeClr val="accent1">
                  <a:lumMod val="75000"/>
                </a:schemeClr>
              </a:gs>
              <a:gs pos="0">
                <a:schemeClr val="accent1">
                  <a:lumMod val="40000"/>
                  <a:lumOff val="60000"/>
                </a:schemeClr>
              </a:gs>
              <a:gs pos="38000">
                <a:schemeClr val="accent1">
                  <a:lumMod val="5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18" y="4840586"/>
            <a:ext cx="2786193" cy="160117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866910" y="5786100"/>
            <a:ext cx="531296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hlinkClick r:id="rId3"/>
              </a:rPr>
              <a:t>https://edu.admin-smolensk.ru/upravlenie-po-nadzoru-i-kontrolyu</a:t>
            </a:r>
            <a:r>
              <a:rPr lang="ru-RU" sz="1400" dirty="0" smtClean="0">
                <a:hlinkClick r:id="rId3"/>
              </a:rPr>
              <a:t>/</a:t>
            </a:r>
            <a:endParaRPr lang="ru-RU" sz="1400" dirty="0" smtClean="0"/>
          </a:p>
          <a:p>
            <a:endParaRPr lang="ru-RU" sz="1400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1171531"/>
            <a:ext cx="3168650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212154" y="2218881"/>
            <a:ext cx="8752334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68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: скругленные углы 17">
            <a:extLst>
              <a:ext uri="{FF2B5EF4-FFF2-40B4-BE49-F238E27FC236}"/>
            </a:extLst>
          </p:cNvPr>
          <p:cNvSpPr/>
          <p:nvPr/>
        </p:nvSpPr>
        <p:spPr>
          <a:xfrm>
            <a:off x="1423016" y="3483440"/>
            <a:ext cx="7613479" cy="2443497"/>
          </a:xfrm>
          <a:prstGeom prst="roundRect">
            <a:avLst>
              <a:gd name="adj" fmla="val 9099"/>
            </a:avLst>
          </a:prstGeom>
          <a:solidFill>
            <a:schemeClr val="accent1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3" name="Прямоугольник: скругленные углы 17">
            <a:extLst>
              <a:ext uri="{FF2B5EF4-FFF2-40B4-BE49-F238E27FC236}"/>
            </a:extLst>
          </p:cNvPr>
          <p:cNvSpPr/>
          <p:nvPr/>
        </p:nvSpPr>
        <p:spPr>
          <a:xfrm>
            <a:off x="1439658" y="1317606"/>
            <a:ext cx="7596838" cy="1647341"/>
          </a:xfrm>
          <a:prstGeom prst="roundRect">
            <a:avLst>
              <a:gd name="adj" fmla="val 9099"/>
            </a:avLst>
          </a:prstGeom>
          <a:solidFill>
            <a:schemeClr val="accent1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0" y="6093296"/>
            <a:ext cx="9144000" cy="792088"/>
          </a:xfrm>
          <a:prstGeom prst="rect">
            <a:avLst/>
          </a:prstGeom>
          <a:gradFill flip="none" rotWithShape="1">
            <a:gsLst>
              <a:gs pos="65002">
                <a:schemeClr val="accent1">
                  <a:lumMod val="40000"/>
                  <a:lumOff val="60000"/>
                </a:schemeClr>
              </a:gs>
              <a:gs pos="77508">
                <a:schemeClr val="accent1">
                  <a:lumMod val="75000"/>
                </a:schemeClr>
              </a:gs>
              <a:gs pos="92000">
                <a:schemeClr val="accent1">
                  <a:lumMod val="50000"/>
                </a:schemeClr>
              </a:gs>
              <a:gs pos="68000">
                <a:schemeClr val="accent1">
                  <a:lumMod val="40000"/>
                  <a:lumOff val="60000"/>
                </a:schemeClr>
              </a:gs>
              <a:gs pos="51000">
                <a:schemeClr val="accent1">
                  <a:lumMod val="75000"/>
                </a:schemeClr>
              </a:gs>
              <a:gs pos="84000">
                <a:srgbClr val="355C8B"/>
              </a:gs>
              <a:gs pos="10000">
                <a:schemeClr val="accent1">
                  <a:lumMod val="75000"/>
                </a:schemeClr>
              </a:gs>
              <a:gs pos="0">
                <a:schemeClr val="accent1">
                  <a:lumMod val="40000"/>
                  <a:lumOff val="60000"/>
                </a:schemeClr>
              </a:gs>
              <a:gs pos="38000">
                <a:schemeClr val="accent1">
                  <a:lumMod val="5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dirty="0" smtClean="0"/>
              <a:t>ЦЕЛИ И ЗАДАЧИ ОБОБЩЕНИЯ И АНАЛИЗА ПРАВОПРИМЕНИТЕЛЬНОЙ ПРАКТИКИ</a:t>
            </a:r>
            <a:endParaRPr lang="ru-RU" sz="1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488601" y="1426806"/>
            <a:ext cx="748883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Снижение количества нарушений обязательных требований и повышение уровня защищенности охраняемых законом ценностей за счет обеспечения информированности подконтрольных объектов о практике применения обязательных требований законодательства в сфере образования.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510655" y="3654281"/>
            <a:ext cx="7596336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формирование 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</a:rPr>
              <a:t>единого понимания обязательных требований законодательства Российской Федерации в сфере 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образования</a:t>
            </a:r>
            <a:endParaRPr lang="ru-RU" sz="1700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17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обзор 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</a:rPr>
              <a:t>типичных нарушений законодательства в сфере образования и выработка оптимальных решений проблемных вопросов правоприменительной практики, в том числе реализация профилактических мероприятий для их 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предупреждения</a:t>
            </a:r>
            <a:endParaRPr lang="ru-RU" sz="1700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обеспечение 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</a:rPr>
              <a:t>доступности сведений о правоприменительной практике контрольной (надзорной) деятельности департамента Министерства. </a:t>
            </a:r>
          </a:p>
        </p:txBody>
      </p:sp>
      <p:grpSp>
        <p:nvGrpSpPr>
          <p:cNvPr id="15" name="Группа 76"/>
          <p:cNvGrpSpPr>
            <a:grpSpLocks/>
          </p:cNvGrpSpPr>
          <p:nvPr/>
        </p:nvGrpSpPr>
        <p:grpSpPr bwMode="auto">
          <a:xfrm>
            <a:off x="191844" y="1810080"/>
            <a:ext cx="1222350" cy="648072"/>
            <a:chOff x="72008" y="2060851"/>
            <a:chExt cx="5796136" cy="4648105"/>
          </a:xfrm>
        </p:grpSpPr>
        <p:sp>
          <p:nvSpPr>
            <p:cNvPr id="16" name="AutoShape 4"/>
            <p:cNvSpPr>
              <a:spLocks/>
            </p:cNvSpPr>
            <p:nvPr/>
          </p:nvSpPr>
          <p:spPr bwMode="auto">
            <a:xfrm>
              <a:off x="72008" y="2060851"/>
              <a:ext cx="5796136" cy="4648105"/>
            </a:xfrm>
            <a:prstGeom prst="rightArrow">
              <a:avLst>
                <a:gd name="adj1" fmla="val 79306"/>
                <a:gd name="adj2" fmla="val 32393"/>
              </a:avLst>
            </a:prstGeom>
            <a:solidFill>
              <a:srgbClr val="002060">
                <a:alpha val="69803"/>
              </a:srgbClr>
            </a:solidFill>
            <a:ln w="19050">
              <a:solidFill>
                <a:srgbClr val="00206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defTabSz="45720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45720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4572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4572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4572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endParaRPr>
            </a:p>
          </p:txBody>
        </p:sp>
        <p:grpSp>
          <p:nvGrpSpPr>
            <p:cNvPr id="17" name="Group 8"/>
            <p:cNvGrpSpPr>
              <a:grpSpLocks/>
            </p:cNvGrpSpPr>
            <p:nvPr/>
          </p:nvGrpSpPr>
          <p:grpSpPr bwMode="auto">
            <a:xfrm>
              <a:off x="153108" y="2798082"/>
              <a:ext cx="4741627" cy="3085323"/>
              <a:chOff x="5" y="-1006471"/>
              <a:chExt cx="5492698" cy="2921344"/>
            </a:xfrm>
            <a:solidFill>
              <a:schemeClr val="tx2">
                <a:lumMod val="40000"/>
                <a:lumOff val="60000"/>
              </a:schemeClr>
            </a:solidFill>
          </p:grpSpPr>
          <p:sp>
            <p:nvSpPr>
              <p:cNvPr id="18" name="AutoShape 9"/>
              <p:cNvSpPr>
                <a:spLocks/>
              </p:cNvSpPr>
              <p:nvPr/>
            </p:nvSpPr>
            <p:spPr bwMode="auto">
              <a:xfrm>
                <a:off x="5" y="-1006471"/>
                <a:ext cx="5492698" cy="2921344"/>
              </a:xfrm>
              <a:prstGeom prst="roundRect">
                <a:avLst>
                  <a:gd name="adj" fmla="val 9106"/>
                </a:avLst>
              </a:prstGeom>
              <a:grpFill/>
              <a:ln>
                <a:solidFill>
                  <a:srgbClr val="002879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lIns="38100" tIns="38100" rIns="38100" bIns="38100"/>
              <a:lstStyle/>
              <a:p>
                <a:pPr defTabSz="457200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defRPr/>
                </a:pPr>
                <a:endParaRPr lang="ru-RU">
                  <a:solidFill>
                    <a:srgbClr val="000000"/>
                  </a:solidFill>
                  <a:latin typeface="Arial" charset="0"/>
                  <a:sym typeface="Arial" charset="0"/>
                </a:endParaRPr>
              </a:p>
            </p:txBody>
          </p:sp>
          <p:sp>
            <p:nvSpPr>
              <p:cNvPr id="19" name="Rectangle 10"/>
              <p:cNvSpPr>
                <a:spLocks/>
              </p:cNvSpPr>
              <p:nvPr/>
            </p:nvSpPr>
            <p:spPr bwMode="auto">
              <a:xfrm>
                <a:off x="284559" y="-816065"/>
                <a:ext cx="5000990" cy="240363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lIns="38100" tIns="38100" rIns="38100" bIns="38100" anchor="ctr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defRPr/>
                </a:pPr>
                <a:r>
                  <a:rPr lang="ru-RU" b="1" dirty="0" smtClean="0">
                    <a:solidFill>
                      <a:schemeClr val="bg1"/>
                    </a:solidFill>
                    <a:cs typeface="Gill Sans" charset="0"/>
                    <a:sym typeface="Arial" charset="0"/>
                  </a:rPr>
                  <a:t>ЦЕЛЬ</a:t>
                </a:r>
                <a:endParaRPr lang="ru-RU" b="1" dirty="0">
                  <a:solidFill>
                    <a:schemeClr val="bg1"/>
                  </a:solidFill>
                  <a:cs typeface="Gill Sans" charset="0"/>
                  <a:sym typeface="Arial" charset="0"/>
                </a:endParaRPr>
              </a:p>
            </p:txBody>
          </p:sp>
        </p:grpSp>
      </p:grpSp>
      <p:grpSp>
        <p:nvGrpSpPr>
          <p:cNvPr id="20" name="Группа 76"/>
          <p:cNvGrpSpPr>
            <a:grpSpLocks/>
          </p:cNvGrpSpPr>
          <p:nvPr/>
        </p:nvGrpSpPr>
        <p:grpSpPr bwMode="auto">
          <a:xfrm>
            <a:off x="191844" y="4270780"/>
            <a:ext cx="1222350" cy="648072"/>
            <a:chOff x="72008" y="2060848"/>
            <a:chExt cx="5796136" cy="4648103"/>
          </a:xfrm>
        </p:grpSpPr>
        <p:sp>
          <p:nvSpPr>
            <p:cNvPr id="21" name="AutoShape 4"/>
            <p:cNvSpPr>
              <a:spLocks/>
            </p:cNvSpPr>
            <p:nvPr/>
          </p:nvSpPr>
          <p:spPr bwMode="auto">
            <a:xfrm>
              <a:off x="72008" y="2060848"/>
              <a:ext cx="5796136" cy="4648103"/>
            </a:xfrm>
            <a:prstGeom prst="rightArrow">
              <a:avLst>
                <a:gd name="adj1" fmla="val 79306"/>
                <a:gd name="adj2" fmla="val 32393"/>
              </a:avLst>
            </a:prstGeom>
            <a:solidFill>
              <a:srgbClr val="002060">
                <a:alpha val="69803"/>
              </a:srgbClr>
            </a:solidFill>
            <a:ln w="19050">
              <a:solidFill>
                <a:srgbClr val="00206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defTabSz="45720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45720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4572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4572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4572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endParaRPr>
            </a:p>
          </p:txBody>
        </p:sp>
        <p:grpSp>
          <p:nvGrpSpPr>
            <p:cNvPr id="22" name="Group 8"/>
            <p:cNvGrpSpPr>
              <a:grpSpLocks/>
            </p:cNvGrpSpPr>
            <p:nvPr/>
          </p:nvGrpSpPr>
          <p:grpSpPr bwMode="auto">
            <a:xfrm>
              <a:off x="153108" y="2798082"/>
              <a:ext cx="4741627" cy="3085323"/>
              <a:chOff x="5" y="-1006471"/>
              <a:chExt cx="5492698" cy="2921344"/>
            </a:xfrm>
            <a:solidFill>
              <a:schemeClr val="tx2">
                <a:lumMod val="40000"/>
                <a:lumOff val="60000"/>
              </a:schemeClr>
            </a:solidFill>
          </p:grpSpPr>
          <p:sp>
            <p:nvSpPr>
              <p:cNvPr id="23" name="AutoShape 9"/>
              <p:cNvSpPr>
                <a:spLocks/>
              </p:cNvSpPr>
              <p:nvPr/>
            </p:nvSpPr>
            <p:spPr bwMode="auto">
              <a:xfrm>
                <a:off x="5" y="-1006471"/>
                <a:ext cx="5492698" cy="2921344"/>
              </a:xfrm>
              <a:prstGeom prst="roundRect">
                <a:avLst>
                  <a:gd name="adj" fmla="val 9106"/>
                </a:avLst>
              </a:prstGeom>
              <a:grpFill/>
              <a:ln>
                <a:solidFill>
                  <a:srgbClr val="002879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lIns="38100" tIns="38100" rIns="38100" bIns="38100"/>
              <a:lstStyle/>
              <a:p>
                <a:pPr defTabSz="457200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defRPr/>
                </a:pPr>
                <a:endParaRPr lang="ru-RU">
                  <a:solidFill>
                    <a:srgbClr val="000000"/>
                  </a:solidFill>
                  <a:latin typeface="Arial" charset="0"/>
                  <a:sym typeface="Arial" charset="0"/>
                </a:endParaRPr>
              </a:p>
            </p:txBody>
          </p:sp>
          <p:sp>
            <p:nvSpPr>
              <p:cNvPr id="24" name="Rectangle 10"/>
              <p:cNvSpPr>
                <a:spLocks/>
              </p:cNvSpPr>
              <p:nvPr/>
            </p:nvSpPr>
            <p:spPr bwMode="auto">
              <a:xfrm>
                <a:off x="284559" y="-816065"/>
                <a:ext cx="5000990" cy="240363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lIns="38100" tIns="38100" rIns="38100" bIns="38100" anchor="ctr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defRPr/>
                </a:pPr>
                <a:r>
                  <a:rPr lang="ru-RU" b="1" dirty="0" smtClean="0">
                    <a:solidFill>
                      <a:schemeClr val="bg1"/>
                    </a:solidFill>
                    <a:cs typeface="Gill Sans" charset="0"/>
                    <a:sym typeface="Arial" charset="0"/>
                  </a:rPr>
                  <a:t>ЗАДАЧИ</a:t>
                </a:r>
                <a:endParaRPr lang="ru-RU" b="1" dirty="0">
                  <a:solidFill>
                    <a:schemeClr val="bg1"/>
                  </a:solidFill>
                  <a:cs typeface="Gill Sans" charset="0"/>
                  <a:sym typeface="Arial" charset="0"/>
                </a:endParaRPr>
              </a:p>
            </p:txBody>
          </p:sp>
        </p:grpSp>
      </p:grpSp>
      <p:pic>
        <p:nvPicPr>
          <p:cNvPr id="25" name="Рисунок 3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258" y="2964947"/>
            <a:ext cx="957263" cy="77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" name="Прямоугольник 31"/>
          <p:cNvSpPr/>
          <p:nvPr/>
        </p:nvSpPr>
        <p:spPr>
          <a:xfrm>
            <a:off x="1510655" y="3201334"/>
            <a:ext cx="7309817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32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6093296"/>
            <a:ext cx="9144000" cy="792088"/>
          </a:xfrm>
          <a:prstGeom prst="rect">
            <a:avLst/>
          </a:prstGeom>
          <a:gradFill flip="none" rotWithShape="1">
            <a:gsLst>
              <a:gs pos="65002">
                <a:schemeClr val="accent1">
                  <a:lumMod val="40000"/>
                  <a:lumOff val="60000"/>
                </a:schemeClr>
              </a:gs>
              <a:gs pos="77508">
                <a:schemeClr val="accent1">
                  <a:lumMod val="75000"/>
                </a:schemeClr>
              </a:gs>
              <a:gs pos="92000">
                <a:schemeClr val="accent1">
                  <a:lumMod val="50000"/>
                </a:schemeClr>
              </a:gs>
              <a:gs pos="68000">
                <a:schemeClr val="accent1">
                  <a:lumMod val="40000"/>
                  <a:lumOff val="60000"/>
                </a:schemeClr>
              </a:gs>
              <a:gs pos="51000">
                <a:schemeClr val="accent1">
                  <a:lumMod val="75000"/>
                </a:schemeClr>
              </a:gs>
              <a:gs pos="84000">
                <a:srgbClr val="355C8B"/>
              </a:gs>
              <a:gs pos="10000">
                <a:schemeClr val="accent1">
                  <a:lumMod val="75000"/>
                </a:schemeClr>
              </a:gs>
              <a:gs pos="0">
                <a:schemeClr val="accent1">
                  <a:lumMod val="40000"/>
                  <a:lumOff val="60000"/>
                </a:schemeClr>
              </a:gs>
              <a:gs pos="38000">
                <a:schemeClr val="accent1">
                  <a:lumMod val="5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dirty="0" smtClean="0"/>
              <a:t>РЕЗУЛЬТАТЫ ЗА 1 КВАРТАЛ 2025 ГОДА</a:t>
            </a:r>
            <a:endParaRPr lang="ru-RU" sz="1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811561"/>
            <a:ext cx="8496944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проведение 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</a:rPr>
              <a:t>регионального этапа 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ВСОШ</a:t>
            </a:r>
            <a:endParaRPr lang="ru-RU" sz="1700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особенности 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</a:rPr>
              <a:t>проведения 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ГИА</a:t>
            </a:r>
            <a:endParaRPr lang="ru-RU" sz="1700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порядок 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</a:rPr>
              <a:t>приема на обучение по 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ОП начального 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</a:rPr>
              <a:t>общего, основного общего и среднего общего 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образования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целевое обучение</a:t>
            </a:r>
            <a:endParaRPr lang="ru-RU" sz="1700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требования 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</a:rPr>
              <a:t>к структуре официального сайта 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ОО и 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</a:rPr>
              <a:t>формату представления 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информации</a:t>
            </a:r>
            <a:endParaRPr lang="ru-RU" sz="1700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тестирование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</a:rPr>
              <a:t> иностранных граждан при приеме в 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ОО</a:t>
            </a:r>
            <a:endParaRPr lang="ru-RU" sz="1700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проведение ВПР</a:t>
            </a:r>
            <a:endParaRPr lang="ru-RU" sz="1700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формирование 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</a:rPr>
              <a:t>и 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ведение ФИС ФРДО</a:t>
            </a:r>
            <a:endParaRPr lang="ru-RU" sz="1700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перечень 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</a:rPr>
              <a:t>документов, подготовка которых осуществляется педагогическими работниками при реализации 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ООП, ОП СПО</a:t>
            </a:r>
            <a:endParaRPr lang="ru-RU" sz="1700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порядок 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</a:rPr>
              <a:t>и 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условия 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</a:rPr>
              <a:t>осуществления перевода обучающихся из одной 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дошкольной организации в другую организацию соответствующих 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</a:rPr>
              <a:t>уровня и 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направленности</a:t>
            </a:r>
            <a:endParaRPr lang="ru-RU" sz="1700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разъяснения </a:t>
            </a:r>
            <a:r>
              <a:rPr lang="ru-RU" sz="1700" dirty="0">
                <a:solidFill>
                  <a:schemeClr val="tx2">
                    <a:lumMod val="50000"/>
                  </a:schemeClr>
                </a:solidFill>
              </a:rPr>
              <a:t>по применению риск-ориентированного подхода при организации федерального государственного контроля (надзора) в сфере </a:t>
            </a:r>
            <a:r>
              <a:rPr lang="ru-RU" sz="1700" dirty="0" smtClean="0">
                <a:solidFill>
                  <a:schemeClr val="tx2">
                    <a:lumMod val="50000"/>
                  </a:schemeClr>
                </a:solidFill>
              </a:rPr>
              <a:t>образования</a:t>
            </a:r>
            <a:endParaRPr lang="ru-RU" sz="17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26" name="Заголовок 1"/>
          <p:cNvSpPr txBox="1">
            <a:spLocks/>
          </p:cNvSpPr>
          <p:nvPr/>
        </p:nvSpPr>
        <p:spPr>
          <a:xfrm>
            <a:off x="289476" y="865026"/>
            <a:ext cx="6840760" cy="75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kern="120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b="1" dirty="0" smtClean="0">
                <a:solidFill>
                  <a:schemeClr val="tx2"/>
                </a:solidFill>
              </a:rPr>
              <a:t>ИНФОРМИРОВАНИЕ  - </a:t>
            </a:r>
            <a:r>
              <a:rPr lang="ru-RU" altLang="ru-RU" sz="3600" b="1" dirty="0" smtClean="0">
                <a:solidFill>
                  <a:schemeClr val="tx2"/>
                </a:solidFill>
              </a:rPr>
              <a:t>62</a:t>
            </a:r>
          </a:p>
        </p:txBody>
      </p:sp>
      <p:pic>
        <p:nvPicPr>
          <p:cNvPr id="27" name="Рисунок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5062" y="1060534"/>
            <a:ext cx="1658938" cy="124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" name="Прямоугольник 32"/>
          <p:cNvSpPr/>
          <p:nvPr/>
        </p:nvSpPr>
        <p:spPr>
          <a:xfrm>
            <a:off x="255426" y="1640911"/>
            <a:ext cx="6908861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188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6093296"/>
            <a:ext cx="9144000" cy="792088"/>
          </a:xfrm>
          <a:prstGeom prst="rect">
            <a:avLst/>
          </a:prstGeom>
          <a:gradFill flip="none" rotWithShape="1">
            <a:gsLst>
              <a:gs pos="65002">
                <a:schemeClr val="accent1">
                  <a:lumMod val="40000"/>
                  <a:lumOff val="60000"/>
                </a:schemeClr>
              </a:gs>
              <a:gs pos="77508">
                <a:schemeClr val="accent1">
                  <a:lumMod val="75000"/>
                </a:schemeClr>
              </a:gs>
              <a:gs pos="92000">
                <a:schemeClr val="accent1">
                  <a:lumMod val="50000"/>
                </a:schemeClr>
              </a:gs>
              <a:gs pos="68000">
                <a:schemeClr val="accent1">
                  <a:lumMod val="40000"/>
                  <a:lumOff val="60000"/>
                </a:schemeClr>
              </a:gs>
              <a:gs pos="51000">
                <a:schemeClr val="accent1">
                  <a:lumMod val="75000"/>
                </a:schemeClr>
              </a:gs>
              <a:gs pos="84000">
                <a:srgbClr val="355C8B"/>
              </a:gs>
              <a:gs pos="10000">
                <a:schemeClr val="accent1">
                  <a:lumMod val="75000"/>
                </a:schemeClr>
              </a:gs>
              <a:gs pos="0">
                <a:schemeClr val="accent1">
                  <a:lumMod val="40000"/>
                  <a:lumOff val="60000"/>
                </a:schemeClr>
              </a:gs>
              <a:gs pos="38000">
                <a:schemeClr val="accent1">
                  <a:lumMod val="5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dirty="0" smtClean="0"/>
              <a:t>РЕЗУЛЬТАТЫ ЗА 1 КВАРТАЛ 2025 ГОДА</a:t>
            </a:r>
            <a:endParaRPr lang="ru-RU" sz="1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1683627"/>
            <a:ext cx="813690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особенности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проведения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ГИА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требования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к структуре официального сайта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ОО и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формату представления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информации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выполнение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лицензионных требований и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условий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разработка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и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принятие ЛНА по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основным вопросам организации и осуществления образовательной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деятельности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осуществление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текущего контроля и промежуточной аттестации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обучающихся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соблюдение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требований при аттестации педагогических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работников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разработка ОП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обучение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в форме семейного образования и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самообразования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обучение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иностранных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граждан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организация </a:t>
            </a:r>
            <a:r>
              <a:rPr lang="ru-RU" dirty="0">
                <a:solidFill>
                  <a:schemeClr val="tx2">
                    <a:lumMod val="50000"/>
                  </a:schemeClr>
                </a:solidFill>
              </a:rPr>
              <a:t>обучения по программам дополнительного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образования</a:t>
            </a:r>
          </a:p>
          <a:p>
            <a:endParaRPr lang="ru-RU" sz="800" dirty="0"/>
          </a:p>
          <a:p>
            <a:r>
              <a:rPr lang="ru-RU" sz="2000" b="1" dirty="0">
                <a:solidFill>
                  <a:srgbClr val="C00000"/>
                </a:solidFill>
              </a:rPr>
              <a:t>И</a:t>
            </a:r>
            <a:r>
              <a:rPr lang="ru-RU" sz="2000" b="1" dirty="0" smtClean="0">
                <a:solidFill>
                  <a:srgbClr val="C00000"/>
                </a:solidFill>
              </a:rPr>
              <a:t>з </a:t>
            </a:r>
            <a:r>
              <a:rPr lang="ru-RU" sz="2000" b="1" dirty="0">
                <a:solidFill>
                  <a:srgbClr val="C00000"/>
                </a:solidFill>
              </a:rPr>
              <a:t>них в рамках профилактических визитов </a:t>
            </a:r>
            <a:r>
              <a:rPr lang="ru-RU" sz="2000" b="1" dirty="0" smtClean="0">
                <a:solidFill>
                  <a:srgbClr val="C00000"/>
                </a:solidFill>
              </a:rPr>
              <a:t>- </a:t>
            </a:r>
            <a:r>
              <a:rPr lang="ru-RU" sz="2800" b="1" dirty="0" smtClean="0">
                <a:solidFill>
                  <a:srgbClr val="C00000"/>
                </a:solidFill>
              </a:rPr>
              <a:t>34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255426" y="1640911"/>
            <a:ext cx="6908861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23528" y="877676"/>
            <a:ext cx="6840760" cy="75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kern="120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b="1" dirty="0" smtClean="0">
                <a:solidFill>
                  <a:schemeClr val="tx2"/>
                </a:solidFill>
              </a:rPr>
              <a:t>КОНСУЛЬТАЦИИ  - </a:t>
            </a:r>
            <a:r>
              <a:rPr lang="ru-RU" altLang="ru-RU" sz="3600" b="1" dirty="0" smtClean="0">
                <a:solidFill>
                  <a:schemeClr val="tx2"/>
                </a:solidFill>
              </a:rPr>
              <a:t>55</a:t>
            </a:r>
          </a:p>
        </p:txBody>
      </p:sp>
      <p:pic>
        <p:nvPicPr>
          <p:cNvPr id="10" name="Рисунок 9">
            <a:extLst>
              <a:ext uri="{FF2B5EF4-FFF2-40B4-BE49-F238E27FC236}"/>
            </a:extLst>
          </p:cNvPr>
          <p:cNvPicPr>
            <a:picLocks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8134250" y="1087232"/>
            <a:ext cx="652364" cy="5859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Asset 29.png" descr="Asset 29.pn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8133065" y="2090144"/>
            <a:ext cx="669774" cy="6158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Asset 72.png">
            <a:extLst>
              <a:ext uri="{FF2B5EF4-FFF2-40B4-BE49-F238E27FC236}"/>
            </a:extLst>
          </p:cNvPr>
          <p:cNvPicPr>
            <a:picLocks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8201759" y="4123285"/>
            <a:ext cx="653549" cy="5859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Asset 55.png" descr="Asset 55.png">
            <a:extLst>
              <a:ext uri="{FF2B5EF4-FFF2-40B4-BE49-F238E27FC236}"/>
            </a:extLst>
          </p:cNvPr>
          <p:cNvPicPr>
            <a:picLocks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8134251" y="3123313"/>
            <a:ext cx="652363" cy="5859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Asset 64.png">
            <a:extLst>
              <a:ext uri="{FF2B5EF4-FFF2-40B4-BE49-F238E27FC236}"/>
            </a:extLst>
          </p:cNvPr>
          <p:cNvPicPr>
            <a:picLocks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8201759" y="5123257"/>
            <a:ext cx="653549" cy="5761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9761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6093296"/>
            <a:ext cx="9144000" cy="792088"/>
          </a:xfrm>
          <a:prstGeom prst="rect">
            <a:avLst/>
          </a:prstGeom>
          <a:gradFill flip="none" rotWithShape="1">
            <a:gsLst>
              <a:gs pos="65002">
                <a:schemeClr val="accent1">
                  <a:lumMod val="40000"/>
                  <a:lumOff val="60000"/>
                </a:schemeClr>
              </a:gs>
              <a:gs pos="77508">
                <a:schemeClr val="accent1">
                  <a:lumMod val="75000"/>
                </a:schemeClr>
              </a:gs>
              <a:gs pos="92000">
                <a:schemeClr val="accent1">
                  <a:lumMod val="50000"/>
                </a:schemeClr>
              </a:gs>
              <a:gs pos="68000">
                <a:schemeClr val="accent1">
                  <a:lumMod val="40000"/>
                  <a:lumOff val="60000"/>
                </a:schemeClr>
              </a:gs>
              <a:gs pos="51000">
                <a:schemeClr val="accent1">
                  <a:lumMod val="75000"/>
                </a:schemeClr>
              </a:gs>
              <a:gs pos="84000">
                <a:srgbClr val="355C8B"/>
              </a:gs>
              <a:gs pos="10000">
                <a:schemeClr val="accent1">
                  <a:lumMod val="75000"/>
                </a:schemeClr>
              </a:gs>
              <a:gs pos="0">
                <a:schemeClr val="accent1">
                  <a:lumMod val="40000"/>
                  <a:lumOff val="60000"/>
                </a:schemeClr>
              </a:gs>
              <a:gs pos="38000">
                <a:schemeClr val="accent1">
                  <a:lumMod val="5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dirty="0" smtClean="0"/>
              <a:t>РЕЗУЛЬТАТЫ ЗА 1 КВАРТАЛ 2025 ГОДА</a:t>
            </a:r>
            <a:endParaRPr lang="ru-RU" sz="18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239510" y="1992225"/>
            <a:ext cx="6908861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239510" y="3119761"/>
            <a:ext cx="6840760" cy="75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kern="120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b="1" dirty="0" smtClean="0">
                <a:solidFill>
                  <a:schemeClr val="tx2"/>
                </a:solidFill>
              </a:rPr>
              <a:t>МОНИТОРИНГ БЕЗОПАСНОСТИ  - </a:t>
            </a:r>
            <a:r>
              <a:rPr lang="ru-RU" altLang="ru-RU" sz="3600" b="1" dirty="0" smtClean="0">
                <a:solidFill>
                  <a:schemeClr val="tx2"/>
                </a:solidFill>
              </a:rPr>
              <a:t>2</a:t>
            </a:r>
          </a:p>
        </p:txBody>
      </p:sp>
      <p:pic>
        <p:nvPicPr>
          <p:cNvPr id="10" name="Рисунок 9">
            <a:extLst>
              <a:ext uri="{FF2B5EF4-FFF2-40B4-BE49-F238E27FC236}"/>
            </a:extLst>
          </p:cNvPr>
          <p:cNvPicPr>
            <a:picLocks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497726" y="4794392"/>
            <a:ext cx="652364" cy="5859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1" name="Asset 29.png" descr="Asset 29.png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2411760" y="4795275"/>
            <a:ext cx="669774" cy="61587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Asset 72.png">
            <a:extLst>
              <a:ext uri="{FF2B5EF4-FFF2-40B4-BE49-F238E27FC236}"/>
            </a:extLst>
          </p:cNvPr>
          <p:cNvPicPr>
            <a:picLocks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6263793" y="4810252"/>
            <a:ext cx="653549" cy="5859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4" name="Asset 55.png" descr="Asset 55.png">
            <a:extLst>
              <a:ext uri="{FF2B5EF4-FFF2-40B4-BE49-F238E27FC236}"/>
            </a:extLst>
          </p:cNvPr>
          <p:cNvPicPr>
            <a:picLocks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4346482" y="4820056"/>
            <a:ext cx="652363" cy="58592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5" name="Asset 64.png">
            <a:extLst>
              <a:ext uri="{FF2B5EF4-FFF2-40B4-BE49-F238E27FC236}"/>
            </a:extLst>
          </p:cNvPr>
          <p:cNvPicPr>
            <a:picLocks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8181104" y="4820056"/>
            <a:ext cx="653549" cy="5761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289476" y="1144899"/>
            <a:ext cx="6840760" cy="75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kern="120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b="1" dirty="0" smtClean="0">
                <a:solidFill>
                  <a:schemeClr val="tx2"/>
                </a:solidFill>
              </a:rPr>
              <a:t>ПРОФИЛАКТИЧЕСКИЙ ВИЗИТ  - </a:t>
            </a:r>
            <a:r>
              <a:rPr lang="ru-RU" altLang="ru-RU" sz="3600" b="1" dirty="0" smtClean="0">
                <a:solidFill>
                  <a:schemeClr val="tx2"/>
                </a:solidFill>
              </a:rPr>
              <a:t>34</a:t>
            </a: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239510" y="2088279"/>
            <a:ext cx="6840760" cy="75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kern="120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b="1" dirty="0" smtClean="0">
                <a:solidFill>
                  <a:schemeClr val="tx2"/>
                </a:solidFill>
              </a:rPr>
              <a:t>ОБЪЯВЛЕНИЕ ПРЕДОСТЕРЕЖЕНИЯ  - </a:t>
            </a:r>
            <a:r>
              <a:rPr lang="ru-RU" altLang="ru-RU" sz="3600" b="1" dirty="0" smtClean="0">
                <a:solidFill>
                  <a:schemeClr val="tx2"/>
                </a:solidFill>
              </a:rPr>
              <a:t>116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35938" y="2935605"/>
            <a:ext cx="6908861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35938" y="4051552"/>
            <a:ext cx="6908861" cy="4571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69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6093296"/>
            <a:ext cx="9144000" cy="792088"/>
          </a:xfrm>
          <a:prstGeom prst="rect">
            <a:avLst/>
          </a:prstGeom>
          <a:gradFill flip="none" rotWithShape="1">
            <a:gsLst>
              <a:gs pos="65002">
                <a:schemeClr val="accent1">
                  <a:lumMod val="40000"/>
                  <a:lumOff val="60000"/>
                </a:schemeClr>
              </a:gs>
              <a:gs pos="77508">
                <a:schemeClr val="accent1">
                  <a:lumMod val="75000"/>
                </a:schemeClr>
              </a:gs>
              <a:gs pos="92000">
                <a:schemeClr val="accent1">
                  <a:lumMod val="50000"/>
                </a:schemeClr>
              </a:gs>
              <a:gs pos="68000">
                <a:schemeClr val="accent1">
                  <a:lumMod val="40000"/>
                  <a:lumOff val="60000"/>
                </a:schemeClr>
              </a:gs>
              <a:gs pos="51000">
                <a:schemeClr val="accent1">
                  <a:lumMod val="75000"/>
                </a:schemeClr>
              </a:gs>
              <a:gs pos="84000">
                <a:srgbClr val="355C8B"/>
              </a:gs>
              <a:gs pos="10000">
                <a:schemeClr val="accent1">
                  <a:lumMod val="75000"/>
                </a:schemeClr>
              </a:gs>
              <a:gs pos="0">
                <a:schemeClr val="accent1">
                  <a:lumMod val="40000"/>
                  <a:lumOff val="60000"/>
                </a:schemeClr>
              </a:gs>
              <a:gs pos="38000">
                <a:schemeClr val="accent1">
                  <a:lumMod val="5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dirty="0" smtClean="0"/>
              <a:t>МОНИТОРИНГ БЕЗОПАСНОСТИ № 1</a:t>
            </a:r>
            <a:endParaRPr lang="ru-RU" sz="1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27584" y="3679070"/>
            <a:ext cx="84352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</a:rPr>
              <a:t>МО </a:t>
            </a:r>
            <a:r>
              <a:rPr lang="ru-RU" sz="1700" dirty="0">
                <a:solidFill>
                  <a:schemeClr val="accent1">
                    <a:lumMod val="50000"/>
                  </a:schemeClr>
                </a:solidFill>
              </a:rPr>
              <a:t>«Демидовский муниципальный округ» Смоленской </a:t>
            </a: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</a:rPr>
              <a:t>области</a:t>
            </a:r>
            <a:endParaRPr lang="ru-RU" sz="1700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>
                <a:solidFill>
                  <a:schemeClr val="accent1">
                    <a:lumMod val="50000"/>
                  </a:schemeClr>
                </a:solidFill>
              </a:rPr>
              <a:t>МО «</a:t>
            </a: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</a:rPr>
              <a:t>Дорогобужский </a:t>
            </a:r>
            <a:r>
              <a:rPr lang="ru-RU" sz="1700" dirty="0">
                <a:solidFill>
                  <a:schemeClr val="accent1">
                    <a:lumMod val="50000"/>
                  </a:schemeClr>
                </a:solidFill>
              </a:rPr>
              <a:t>муниципальный округ» Смоленской области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>
                <a:solidFill>
                  <a:schemeClr val="accent1">
                    <a:lumMod val="50000"/>
                  </a:schemeClr>
                </a:solidFill>
              </a:rPr>
              <a:t>МО «</a:t>
            </a: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</a:rPr>
              <a:t>Духовщинский </a:t>
            </a:r>
            <a:r>
              <a:rPr lang="ru-RU" sz="1700" dirty="0">
                <a:solidFill>
                  <a:schemeClr val="accent1">
                    <a:lumMod val="50000"/>
                  </a:schemeClr>
                </a:solidFill>
              </a:rPr>
              <a:t>муниципальный округ» Смоленской области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</a:rPr>
              <a:t>МО «Глинковский муниципальный округ» Смоленской области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</a:rPr>
              <a:t>МО «Краснинский </a:t>
            </a:r>
            <a:r>
              <a:rPr lang="ru-RU" sz="1700" dirty="0">
                <a:solidFill>
                  <a:schemeClr val="accent1">
                    <a:lumMod val="50000"/>
                  </a:schemeClr>
                </a:solidFill>
              </a:rPr>
              <a:t>муниципальный округ» Смоленской области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>
                <a:solidFill>
                  <a:schemeClr val="accent1">
                    <a:lumMod val="50000"/>
                  </a:schemeClr>
                </a:solidFill>
              </a:rPr>
              <a:t>МО </a:t>
            </a: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</a:rPr>
              <a:t>«Монастырщинский </a:t>
            </a:r>
            <a:r>
              <a:rPr lang="ru-RU" sz="1700" dirty="0">
                <a:solidFill>
                  <a:schemeClr val="accent1">
                    <a:lumMod val="50000"/>
                  </a:schemeClr>
                </a:solidFill>
              </a:rPr>
              <a:t>муниципальный округ» Смоленской области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>
                <a:solidFill>
                  <a:schemeClr val="accent1">
                    <a:lumMod val="50000"/>
                  </a:schemeClr>
                </a:solidFill>
              </a:rPr>
              <a:t>МО </a:t>
            </a: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</a:rPr>
              <a:t>«</a:t>
            </a:r>
            <a:r>
              <a:rPr lang="ru-RU" sz="1700" dirty="0" err="1" smtClean="0">
                <a:solidFill>
                  <a:schemeClr val="accent1">
                    <a:lumMod val="50000"/>
                  </a:schemeClr>
                </a:solidFill>
              </a:rPr>
              <a:t>Руднянский</a:t>
            </a: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700" dirty="0">
                <a:solidFill>
                  <a:schemeClr val="accent1">
                    <a:lumMod val="50000"/>
                  </a:schemeClr>
                </a:solidFill>
              </a:rPr>
              <a:t>муниципальный округ» Смоленской области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</a:rPr>
              <a:t>МО «Хиславичский </a:t>
            </a:r>
            <a:r>
              <a:rPr lang="ru-RU" sz="1700" dirty="0">
                <a:solidFill>
                  <a:schemeClr val="accent1">
                    <a:lumMod val="50000"/>
                  </a:schemeClr>
                </a:solidFill>
              </a:rPr>
              <a:t>муниципальный округ» Смоленской </a:t>
            </a: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</a:rPr>
              <a:t>области </a:t>
            </a:r>
            <a:endParaRPr lang="ru-RU" sz="17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8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251520" y="3014194"/>
            <a:ext cx="8568952" cy="4572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Прямоугольник: скругленные углы 17">
            <a:extLst>
              <a:ext uri="{FF2B5EF4-FFF2-40B4-BE49-F238E27FC236}"/>
            </a:extLst>
          </p:cNvPr>
          <p:cNvSpPr/>
          <p:nvPr/>
        </p:nvSpPr>
        <p:spPr>
          <a:xfrm>
            <a:off x="396023" y="1021630"/>
            <a:ext cx="7632362" cy="1101830"/>
          </a:xfrm>
          <a:prstGeom prst="roundRect">
            <a:avLst>
              <a:gd name="adj" fmla="val 9099"/>
            </a:avLst>
          </a:prstGeom>
          <a:solidFill>
            <a:schemeClr val="accent1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39552" y="1110880"/>
            <a:ext cx="79928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оответствие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официального сайта образовательных организаций, реализующих программы дополнительного образования, требованиям законодательства в сфере образования </a:t>
            </a:r>
          </a:p>
        </p:txBody>
      </p:sp>
      <p:grpSp>
        <p:nvGrpSpPr>
          <p:cNvPr id="18" name="Группа 76"/>
          <p:cNvGrpSpPr>
            <a:grpSpLocks/>
          </p:cNvGrpSpPr>
          <p:nvPr/>
        </p:nvGrpSpPr>
        <p:grpSpPr bwMode="auto">
          <a:xfrm>
            <a:off x="539552" y="2212710"/>
            <a:ext cx="1222350" cy="648072"/>
            <a:chOff x="72008" y="2060848"/>
            <a:chExt cx="5796136" cy="4648103"/>
          </a:xfrm>
        </p:grpSpPr>
        <p:sp>
          <p:nvSpPr>
            <p:cNvPr id="19" name="AutoShape 4"/>
            <p:cNvSpPr>
              <a:spLocks/>
            </p:cNvSpPr>
            <p:nvPr/>
          </p:nvSpPr>
          <p:spPr bwMode="auto">
            <a:xfrm>
              <a:off x="72008" y="2060848"/>
              <a:ext cx="5796136" cy="4648103"/>
            </a:xfrm>
            <a:prstGeom prst="rightArrow">
              <a:avLst>
                <a:gd name="adj1" fmla="val 79306"/>
                <a:gd name="adj2" fmla="val 32393"/>
              </a:avLst>
            </a:prstGeom>
            <a:solidFill>
              <a:srgbClr val="002060">
                <a:alpha val="69803"/>
              </a:srgbClr>
            </a:solidFill>
            <a:ln w="19050">
              <a:solidFill>
                <a:srgbClr val="00206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defTabSz="45720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45720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4572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4572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4572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endParaRPr>
            </a:p>
          </p:txBody>
        </p:sp>
        <p:grpSp>
          <p:nvGrpSpPr>
            <p:cNvPr id="20" name="Group 8"/>
            <p:cNvGrpSpPr>
              <a:grpSpLocks/>
            </p:cNvGrpSpPr>
            <p:nvPr/>
          </p:nvGrpSpPr>
          <p:grpSpPr bwMode="auto">
            <a:xfrm>
              <a:off x="153108" y="2798082"/>
              <a:ext cx="4741627" cy="3085323"/>
              <a:chOff x="5" y="-1006471"/>
              <a:chExt cx="5492698" cy="2921344"/>
            </a:xfrm>
            <a:solidFill>
              <a:schemeClr val="tx2">
                <a:lumMod val="40000"/>
                <a:lumOff val="60000"/>
              </a:schemeClr>
            </a:solidFill>
          </p:grpSpPr>
          <p:sp>
            <p:nvSpPr>
              <p:cNvPr id="21" name="AutoShape 9"/>
              <p:cNvSpPr>
                <a:spLocks/>
              </p:cNvSpPr>
              <p:nvPr/>
            </p:nvSpPr>
            <p:spPr bwMode="auto">
              <a:xfrm>
                <a:off x="5" y="-1006471"/>
                <a:ext cx="5492698" cy="2921344"/>
              </a:xfrm>
              <a:prstGeom prst="roundRect">
                <a:avLst>
                  <a:gd name="adj" fmla="val 9106"/>
                </a:avLst>
              </a:prstGeom>
              <a:grpFill/>
              <a:ln>
                <a:solidFill>
                  <a:srgbClr val="002879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lIns="38100" tIns="38100" rIns="38100" bIns="38100"/>
              <a:lstStyle/>
              <a:p>
                <a:pPr defTabSz="457200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defRPr/>
                </a:pPr>
                <a:endParaRPr lang="ru-RU">
                  <a:solidFill>
                    <a:srgbClr val="000000"/>
                  </a:solidFill>
                  <a:latin typeface="Arial" charset="0"/>
                  <a:sym typeface="Arial" charset="0"/>
                </a:endParaRPr>
              </a:p>
            </p:txBody>
          </p:sp>
          <p:sp>
            <p:nvSpPr>
              <p:cNvPr id="22" name="Rectangle 10"/>
              <p:cNvSpPr>
                <a:spLocks/>
              </p:cNvSpPr>
              <p:nvPr/>
            </p:nvSpPr>
            <p:spPr bwMode="auto">
              <a:xfrm>
                <a:off x="245856" y="-692978"/>
                <a:ext cx="5000990" cy="240363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lIns="38100" tIns="38100" rIns="38100" bIns="38100" anchor="ctr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defRPr/>
                </a:pPr>
                <a:r>
                  <a:rPr lang="ru-RU" b="1" dirty="0" smtClean="0">
                    <a:solidFill>
                      <a:schemeClr val="bg1"/>
                    </a:solidFill>
                    <a:cs typeface="Gill Sans" charset="0"/>
                    <a:sym typeface="Arial" charset="0"/>
                  </a:rPr>
                  <a:t>ИТОГ</a:t>
                </a:r>
                <a:endParaRPr lang="ru-RU" b="1" dirty="0">
                  <a:solidFill>
                    <a:schemeClr val="bg1"/>
                  </a:solidFill>
                  <a:cs typeface="Gill Sans" charset="0"/>
                  <a:sym typeface="Arial" charset="0"/>
                </a:endParaRPr>
              </a:p>
            </p:txBody>
          </p:sp>
        </p:grpSp>
      </p:grpSp>
      <p:sp>
        <p:nvSpPr>
          <p:cNvPr id="23" name="Заголовок 1"/>
          <p:cNvSpPr txBox="1">
            <a:spLocks/>
          </p:cNvSpPr>
          <p:nvPr/>
        </p:nvSpPr>
        <p:spPr>
          <a:xfrm>
            <a:off x="2195736" y="2144789"/>
            <a:ext cx="5933692" cy="75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kern="120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3600" b="1" dirty="0" smtClean="0">
                <a:solidFill>
                  <a:schemeClr val="tx2"/>
                </a:solidFill>
              </a:rPr>
              <a:t>14</a:t>
            </a:r>
            <a:r>
              <a:rPr lang="ru-RU" altLang="ru-RU" b="1" dirty="0" smtClean="0">
                <a:solidFill>
                  <a:schemeClr val="tx2"/>
                </a:solidFill>
              </a:rPr>
              <a:t> ПРЕДОСТЕРЕЖЕНИЙ  </a:t>
            </a:r>
            <a:endParaRPr lang="ru-RU" altLang="ru-RU" sz="3600" b="1" dirty="0" smtClean="0">
              <a:solidFill>
                <a:schemeClr val="tx2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76128" y="3219226"/>
            <a:ext cx="8116352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</a:t>
            </a:r>
            <a:r>
              <a:rPr lang="ru-RU" sz="17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 </a:t>
            </a:r>
            <a:r>
              <a:rPr lang="ru-RU" sz="17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период с 2023 по 2025 годы </a:t>
            </a:r>
            <a:r>
              <a:rPr lang="ru-RU" sz="17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предостережения объявлены организациям дважды: </a:t>
            </a:r>
            <a:endParaRPr lang="ru-RU" sz="1700" dirty="0">
              <a:solidFill>
                <a:srgbClr val="FF0000"/>
              </a:solidFill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850" y="3236053"/>
            <a:ext cx="391610" cy="39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4135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6093296"/>
            <a:ext cx="9144000" cy="792088"/>
          </a:xfrm>
          <a:prstGeom prst="rect">
            <a:avLst/>
          </a:prstGeom>
          <a:gradFill flip="none" rotWithShape="1">
            <a:gsLst>
              <a:gs pos="65002">
                <a:schemeClr val="accent1">
                  <a:lumMod val="40000"/>
                  <a:lumOff val="60000"/>
                </a:schemeClr>
              </a:gs>
              <a:gs pos="77508">
                <a:schemeClr val="accent1">
                  <a:lumMod val="75000"/>
                </a:schemeClr>
              </a:gs>
              <a:gs pos="92000">
                <a:schemeClr val="accent1">
                  <a:lumMod val="50000"/>
                </a:schemeClr>
              </a:gs>
              <a:gs pos="68000">
                <a:schemeClr val="accent1">
                  <a:lumMod val="40000"/>
                  <a:lumOff val="60000"/>
                </a:schemeClr>
              </a:gs>
              <a:gs pos="51000">
                <a:schemeClr val="accent1">
                  <a:lumMod val="75000"/>
                </a:schemeClr>
              </a:gs>
              <a:gs pos="84000">
                <a:srgbClr val="355C8B"/>
              </a:gs>
              <a:gs pos="10000">
                <a:schemeClr val="accent1">
                  <a:lumMod val="75000"/>
                </a:schemeClr>
              </a:gs>
              <a:gs pos="0">
                <a:schemeClr val="accent1">
                  <a:lumMod val="40000"/>
                  <a:lumOff val="60000"/>
                </a:schemeClr>
              </a:gs>
              <a:gs pos="38000">
                <a:schemeClr val="accent1">
                  <a:lumMod val="5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dirty="0" smtClean="0"/>
              <a:t>МОНИТОРИНГ БЕЗОПАСНОСТИ № 1</a:t>
            </a:r>
            <a:endParaRPr lang="ru-RU" sz="1800" dirty="0"/>
          </a:p>
        </p:txBody>
      </p:sp>
      <p:sp>
        <p:nvSpPr>
          <p:cNvPr id="16" name="Прямоугольник: скругленные углы 17">
            <a:extLst>
              <a:ext uri="{FF2B5EF4-FFF2-40B4-BE49-F238E27FC236}"/>
            </a:extLst>
          </p:cNvPr>
          <p:cNvSpPr/>
          <p:nvPr/>
        </p:nvSpPr>
        <p:spPr>
          <a:xfrm>
            <a:off x="179512" y="1099711"/>
            <a:ext cx="8784976" cy="1850596"/>
          </a:xfrm>
          <a:prstGeom prst="roundRect">
            <a:avLst>
              <a:gd name="adj" fmla="val 9099"/>
            </a:avLst>
          </a:prstGeom>
          <a:solidFill>
            <a:schemeClr val="accent1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06461" y="1087724"/>
            <a:ext cx="8380339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chemeClr val="tx2">
                    <a:lumMod val="75000"/>
                  </a:schemeClr>
                </a:solidFill>
              </a:rPr>
              <a:t>Оценочный лист для самостоятельной оценки контролируемыми лицами соблюдения обязательных требований к структуре и формату представления информации на официальном сайте образовательной организации в информационно-телекоммуникационной сети «Интернет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</a:rPr>
              <a:t>»</a:t>
            </a:r>
          </a:p>
          <a:p>
            <a:endParaRPr lang="ru-RU" sz="1600" dirty="0">
              <a:solidFill>
                <a:schemeClr val="tx2">
                  <a:lumMod val="75000"/>
                </a:schemeClr>
              </a:solidFill>
              <a:hlinkClick r:id="rId2"/>
            </a:endParaRPr>
          </a:p>
          <a:p>
            <a:r>
              <a:rPr lang="en-GB" sz="1400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https</a:t>
            </a:r>
            <a:r>
              <a:rPr lang="en-GB" sz="1400" dirty="0">
                <a:solidFill>
                  <a:schemeClr val="tx2">
                    <a:lumMod val="75000"/>
                  </a:schemeClr>
                </a:solidFill>
                <a:hlinkClick r:id="rId2"/>
              </a:rPr>
              <a:t>://</a:t>
            </a:r>
            <a:r>
              <a:rPr lang="en-GB" sz="1400" dirty="0" smtClean="0">
                <a:solidFill>
                  <a:schemeClr val="tx2">
                    <a:lumMod val="75000"/>
                  </a:schemeClr>
                </a:solidFill>
                <a:hlinkClick r:id="rId2"/>
              </a:rPr>
              <a:t>edu.admin-smolensk.ru/upravlenie-po-nadzoru-i-kontrolyu/kontroliruemym-licam/obscheobrazovatelnye-organizacii/</a:t>
            </a:r>
            <a:endParaRPr lang="ru-RU" sz="14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971600" y="3694995"/>
            <a:ext cx="5933692" cy="75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kern="120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endParaRPr lang="ru-RU" altLang="ru-RU" sz="3600" b="1" dirty="0" smtClean="0">
              <a:solidFill>
                <a:schemeClr val="tx2"/>
              </a:solidFill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767" y="3048724"/>
            <a:ext cx="391610" cy="391610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7503" y="1892550"/>
            <a:ext cx="2198141" cy="715371"/>
          </a:xfrm>
          <a:prstGeom prst="rect">
            <a:avLst/>
          </a:prstGeom>
        </p:spPr>
      </p:pic>
      <p:sp>
        <p:nvSpPr>
          <p:cNvPr id="26" name="Прямоугольник 25"/>
          <p:cNvSpPr/>
          <p:nvPr/>
        </p:nvSpPr>
        <p:spPr>
          <a:xfrm>
            <a:off x="852736" y="2997240"/>
            <a:ext cx="8291264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Обратите </a:t>
            </a:r>
            <a:r>
              <a:rPr lang="ru-RU" b="1" dirty="0">
                <a:solidFill>
                  <a:srgbClr val="FF0000"/>
                </a:solidFill>
              </a:rPr>
              <a:t>внимание</a:t>
            </a:r>
            <a:r>
              <a:rPr lang="ru-RU" b="1" dirty="0" smtClean="0">
                <a:solidFill>
                  <a:srgbClr val="FF0000"/>
                </a:solidFill>
              </a:rPr>
              <a:t>:</a:t>
            </a:r>
          </a:p>
          <a:p>
            <a:endParaRPr lang="ru-RU" sz="800" b="1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документы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, которые разрабатываются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ОО, должны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быть своевременно размещены на сайте, в том числе изменения в них, и подписаны электронной подписью (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</a:rPr>
              <a:t>пп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. 16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, 18 Правил размещения на официальном сайте образовательной организации в информационно-телекоммуникационной сети «Интернет» и обновления информации об образовательной организации, утвержденных постановлением Правительства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РФ            от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20.10.2021 № 1802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раздел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«Сведения об образовательной организации» должен содержать все обязательные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подразделы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сведения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, предусмотренные приказом 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</a:rPr>
              <a:t>Рособрнадзора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 от 04.08.2023 №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1493,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должны быть все размещены и обновляться каждых 10 дней </a:t>
            </a:r>
          </a:p>
        </p:txBody>
      </p:sp>
    </p:spTree>
    <p:extLst>
      <p:ext uri="{BB962C8B-B14F-4D97-AF65-F5344CB8AC3E}">
        <p14:creationId xmlns:p14="http://schemas.microsoft.com/office/powerpoint/2010/main" val="2681781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6381328"/>
            <a:ext cx="9144000" cy="473968"/>
          </a:xfrm>
          <a:prstGeom prst="rect">
            <a:avLst/>
          </a:prstGeom>
          <a:gradFill flip="none" rotWithShape="1">
            <a:gsLst>
              <a:gs pos="65002">
                <a:schemeClr val="accent1">
                  <a:lumMod val="40000"/>
                  <a:lumOff val="60000"/>
                </a:schemeClr>
              </a:gs>
              <a:gs pos="77508">
                <a:schemeClr val="accent1">
                  <a:lumMod val="75000"/>
                </a:schemeClr>
              </a:gs>
              <a:gs pos="92000">
                <a:schemeClr val="accent1">
                  <a:lumMod val="50000"/>
                </a:schemeClr>
              </a:gs>
              <a:gs pos="68000">
                <a:schemeClr val="accent1">
                  <a:lumMod val="40000"/>
                  <a:lumOff val="60000"/>
                </a:schemeClr>
              </a:gs>
              <a:gs pos="51000">
                <a:schemeClr val="accent1">
                  <a:lumMod val="75000"/>
                </a:schemeClr>
              </a:gs>
              <a:gs pos="84000">
                <a:srgbClr val="355C8B"/>
              </a:gs>
              <a:gs pos="10000">
                <a:schemeClr val="accent1">
                  <a:lumMod val="75000"/>
                </a:schemeClr>
              </a:gs>
              <a:gs pos="0">
                <a:schemeClr val="accent1">
                  <a:lumMod val="40000"/>
                  <a:lumOff val="60000"/>
                </a:schemeClr>
              </a:gs>
              <a:gs pos="38000">
                <a:schemeClr val="accent1">
                  <a:lumMod val="5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dirty="0" smtClean="0"/>
              <a:t>МОНИТОРИНГ БЕЗОПАСНОСТИ № 2</a:t>
            </a:r>
            <a:endParaRPr lang="ru-RU" sz="1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14395" y="3358819"/>
            <a:ext cx="843528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МО </a:t>
            </a: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«Велижский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муниципальный округ» Смоленской области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МО «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Вяземский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муниципальный округ» Смоленской области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МО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«Гагаринский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муниципальный округ» Смоленской области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МО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«Глинковский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муниципальный округ» Смоленской области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МО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«Дорогобужский муниципальный округ» Смоленской области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МО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«Ельнинский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муниципальный округ» Смоленской области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МО «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</a:rPr>
              <a:t>Ершичский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муниципальный округ» Смоленской области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МО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«</a:t>
            </a:r>
            <a:r>
              <a:rPr lang="ru-RU" sz="1600" dirty="0" err="1">
                <a:solidFill>
                  <a:schemeClr val="accent1">
                    <a:lumMod val="50000"/>
                  </a:schemeClr>
                </a:solidFill>
              </a:rPr>
              <a:t>Починковский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муниципальный округ» Смоленской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области</a:t>
            </a:r>
            <a:endParaRPr lang="ru-RU" sz="1600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МО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«Сафоновский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муниципальный округ» Смоленской области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МО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«Сычевский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муниципальный округ» Смоленской области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МО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«Хиславичский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муниципальный округ» Смоленской области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МО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города Смоленска</a:t>
            </a:r>
            <a:endParaRPr lang="ru-RU" sz="16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8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287524" y="2962895"/>
            <a:ext cx="8568952" cy="4572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Прямоугольник: скругленные углы 17">
            <a:extLst>
              <a:ext uri="{FF2B5EF4-FFF2-40B4-BE49-F238E27FC236}"/>
            </a:extLst>
          </p:cNvPr>
          <p:cNvSpPr/>
          <p:nvPr/>
        </p:nvSpPr>
        <p:spPr>
          <a:xfrm>
            <a:off x="396022" y="1021630"/>
            <a:ext cx="8290777" cy="1101830"/>
          </a:xfrm>
          <a:prstGeom prst="roundRect">
            <a:avLst>
              <a:gd name="adj" fmla="val 9099"/>
            </a:avLst>
          </a:prstGeom>
          <a:solidFill>
            <a:schemeClr val="accent1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39552" y="1110880"/>
            <a:ext cx="79928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Соответствие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локальных нормативных актов, регламентирующих правила приема в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общеобразовательные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организации, обязательным требованиям, установленным законодательством в сфере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образования 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18" name="Группа 76"/>
          <p:cNvGrpSpPr>
            <a:grpSpLocks/>
          </p:cNvGrpSpPr>
          <p:nvPr/>
        </p:nvGrpSpPr>
        <p:grpSpPr bwMode="auto">
          <a:xfrm>
            <a:off x="539552" y="2212710"/>
            <a:ext cx="1222350" cy="648072"/>
            <a:chOff x="72008" y="2060848"/>
            <a:chExt cx="5796136" cy="4648103"/>
          </a:xfrm>
        </p:grpSpPr>
        <p:sp>
          <p:nvSpPr>
            <p:cNvPr id="19" name="AutoShape 4"/>
            <p:cNvSpPr>
              <a:spLocks/>
            </p:cNvSpPr>
            <p:nvPr/>
          </p:nvSpPr>
          <p:spPr bwMode="auto">
            <a:xfrm>
              <a:off x="72008" y="2060848"/>
              <a:ext cx="5796136" cy="4648103"/>
            </a:xfrm>
            <a:prstGeom prst="rightArrow">
              <a:avLst>
                <a:gd name="adj1" fmla="val 79306"/>
                <a:gd name="adj2" fmla="val 32393"/>
              </a:avLst>
            </a:prstGeom>
            <a:solidFill>
              <a:srgbClr val="002060">
                <a:alpha val="69803"/>
              </a:srgbClr>
            </a:solidFill>
            <a:ln w="19050">
              <a:solidFill>
                <a:srgbClr val="002060"/>
              </a:solidFill>
              <a:miter lim="800000"/>
              <a:headEnd/>
              <a:tailEnd/>
            </a:ln>
          </p:spPr>
          <p:txBody>
            <a:bodyPr lIns="0" tIns="0" rIns="0" bIns="0"/>
            <a:lstStyle>
              <a:lvl1pPr defTabSz="45720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 defTabSz="45720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 defTabSz="4572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 defTabSz="4572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 defTabSz="4572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ru-RU" altLang="ru-RU" sz="1200">
                <a:solidFill>
                  <a:srgbClr val="000000"/>
                </a:solidFill>
                <a:latin typeface="Helvetica" panose="020B0604020202020204" pitchFamily="34" charset="0"/>
                <a:ea typeface="Helvetica" panose="020B0604020202020204" pitchFamily="34" charset="0"/>
                <a:cs typeface="Helvetica" panose="020B0604020202020204" pitchFamily="34" charset="0"/>
                <a:sym typeface="Helvetica" panose="020B0604020202020204" pitchFamily="34" charset="0"/>
              </a:endParaRPr>
            </a:p>
          </p:txBody>
        </p:sp>
        <p:grpSp>
          <p:nvGrpSpPr>
            <p:cNvPr id="20" name="Group 8"/>
            <p:cNvGrpSpPr>
              <a:grpSpLocks/>
            </p:cNvGrpSpPr>
            <p:nvPr/>
          </p:nvGrpSpPr>
          <p:grpSpPr bwMode="auto">
            <a:xfrm>
              <a:off x="153108" y="2798082"/>
              <a:ext cx="4741627" cy="3085323"/>
              <a:chOff x="5" y="-1006471"/>
              <a:chExt cx="5492698" cy="2921344"/>
            </a:xfrm>
            <a:solidFill>
              <a:schemeClr val="tx2">
                <a:lumMod val="40000"/>
                <a:lumOff val="60000"/>
              </a:schemeClr>
            </a:solidFill>
          </p:grpSpPr>
          <p:sp>
            <p:nvSpPr>
              <p:cNvPr id="21" name="AutoShape 9"/>
              <p:cNvSpPr>
                <a:spLocks/>
              </p:cNvSpPr>
              <p:nvPr/>
            </p:nvSpPr>
            <p:spPr bwMode="auto">
              <a:xfrm>
                <a:off x="5" y="-1006471"/>
                <a:ext cx="5492698" cy="2921344"/>
              </a:xfrm>
              <a:prstGeom prst="roundRect">
                <a:avLst>
                  <a:gd name="adj" fmla="val 9106"/>
                </a:avLst>
              </a:prstGeom>
              <a:grpFill/>
              <a:ln>
                <a:solidFill>
                  <a:srgbClr val="002879"/>
                </a:solidFill>
                <a:headEnd type="none" w="med" len="med"/>
                <a:tailEnd type="none" w="med" len="med"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lIns="38100" tIns="38100" rIns="38100" bIns="38100"/>
              <a:lstStyle/>
              <a:p>
                <a:pPr defTabSz="457200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defRPr/>
                </a:pPr>
                <a:endParaRPr lang="ru-RU">
                  <a:solidFill>
                    <a:srgbClr val="000000"/>
                  </a:solidFill>
                  <a:latin typeface="Arial" charset="0"/>
                  <a:sym typeface="Arial" charset="0"/>
                </a:endParaRPr>
              </a:p>
            </p:txBody>
          </p:sp>
          <p:sp>
            <p:nvSpPr>
              <p:cNvPr id="22" name="Rectangle 10"/>
              <p:cNvSpPr>
                <a:spLocks/>
              </p:cNvSpPr>
              <p:nvPr/>
            </p:nvSpPr>
            <p:spPr bwMode="auto">
              <a:xfrm>
                <a:off x="245856" y="-692978"/>
                <a:ext cx="5000990" cy="240363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lIns="38100" tIns="38100" rIns="38100" bIns="38100" anchor="ctr">
                <a:spAutoFit/>
              </a:bodyPr>
              <a:lstStyle/>
              <a:p>
                <a:pPr algn="ctr" eaLnBrk="1" fontAlgn="auto" hangingPunct="1">
                  <a:spcBef>
                    <a:spcPts val="0"/>
                  </a:spcBef>
                  <a:spcAft>
                    <a:spcPts val="0"/>
                  </a:spcAft>
                  <a:buClr>
                    <a:srgbClr val="FFFFFF"/>
                  </a:buClr>
                  <a:defRPr/>
                </a:pPr>
                <a:r>
                  <a:rPr lang="ru-RU" b="1" dirty="0" smtClean="0">
                    <a:solidFill>
                      <a:schemeClr val="bg1"/>
                    </a:solidFill>
                    <a:cs typeface="Gill Sans" charset="0"/>
                    <a:sym typeface="Arial" charset="0"/>
                  </a:rPr>
                  <a:t>ИТОГ</a:t>
                </a:r>
                <a:endParaRPr lang="ru-RU" b="1" dirty="0">
                  <a:solidFill>
                    <a:schemeClr val="bg1"/>
                  </a:solidFill>
                  <a:cs typeface="Gill Sans" charset="0"/>
                  <a:sym typeface="Arial" charset="0"/>
                </a:endParaRPr>
              </a:p>
            </p:txBody>
          </p:sp>
        </p:grpSp>
      </p:grpSp>
      <p:sp>
        <p:nvSpPr>
          <p:cNvPr id="23" name="Заголовок 1"/>
          <p:cNvSpPr txBox="1">
            <a:spLocks/>
          </p:cNvSpPr>
          <p:nvPr/>
        </p:nvSpPr>
        <p:spPr>
          <a:xfrm>
            <a:off x="2195736" y="2144789"/>
            <a:ext cx="4320480" cy="758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kern="120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3600" b="1" dirty="0" smtClean="0">
                <a:solidFill>
                  <a:schemeClr val="tx2"/>
                </a:solidFill>
              </a:rPr>
              <a:t>49</a:t>
            </a:r>
            <a:r>
              <a:rPr lang="ru-RU" altLang="ru-RU" b="1" dirty="0" smtClean="0">
                <a:solidFill>
                  <a:schemeClr val="tx2"/>
                </a:solidFill>
              </a:rPr>
              <a:t> ПРЕДОСТЕРЕЖЕНИЙ  </a:t>
            </a:r>
            <a:endParaRPr lang="ru-RU" altLang="ru-RU" sz="3600" b="1" dirty="0" smtClean="0">
              <a:solidFill>
                <a:schemeClr val="tx2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94369" y="2992864"/>
            <a:ext cx="81163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Приняли 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участие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</a:rPr>
              <a:t>117</a:t>
            </a: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</a:rPr>
              <a:t> организаций </a:t>
            </a:r>
            <a:r>
              <a:rPr lang="ru-RU" sz="1700" b="1" dirty="0" smtClean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17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828" y="3090932"/>
            <a:ext cx="391610" cy="39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95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0" y="6309320"/>
            <a:ext cx="9144000" cy="576064"/>
          </a:xfrm>
          <a:prstGeom prst="rect">
            <a:avLst/>
          </a:prstGeom>
          <a:gradFill flip="none" rotWithShape="1">
            <a:gsLst>
              <a:gs pos="65002">
                <a:schemeClr val="accent1">
                  <a:lumMod val="40000"/>
                  <a:lumOff val="60000"/>
                </a:schemeClr>
              </a:gs>
              <a:gs pos="77508">
                <a:schemeClr val="accent1">
                  <a:lumMod val="75000"/>
                </a:schemeClr>
              </a:gs>
              <a:gs pos="92000">
                <a:schemeClr val="accent1">
                  <a:lumMod val="50000"/>
                </a:schemeClr>
              </a:gs>
              <a:gs pos="68000">
                <a:schemeClr val="accent1">
                  <a:lumMod val="40000"/>
                  <a:lumOff val="60000"/>
                </a:schemeClr>
              </a:gs>
              <a:gs pos="51000">
                <a:schemeClr val="accent1">
                  <a:lumMod val="75000"/>
                </a:schemeClr>
              </a:gs>
              <a:gs pos="84000">
                <a:srgbClr val="355C8B"/>
              </a:gs>
              <a:gs pos="10000">
                <a:schemeClr val="accent1">
                  <a:lumMod val="75000"/>
                </a:schemeClr>
              </a:gs>
              <a:gs pos="0">
                <a:schemeClr val="accent1">
                  <a:lumMod val="40000"/>
                  <a:lumOff val="60000"/>
                </a:schemeClr>
              </a:gs>
              <a:gs pos="38000">
                <a:schemeClr val="accent1">
                  <a:lumMod val="50000"/>
                </a:schemeClr>
              </a:gs>
              <a:gs pos="100000">
                <a:schemeClr val="accent1">
                  <a:lumMod val="20000"/>
                  <a:lumOff val="8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dirty="0" smtClean="0"/>
              <a:t>МОНИТОРИНГ БЕЗОПАСНОСТИ № 2</a:t>
            </a:r>
            <a:endParaRPr lang="ru-RU" sz="1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4280998"/>
            <a:ext cx="8435280" cy="19236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</a:rPr>
              <a:t>МО «Вяземский </a:t>
            </a:r>
            <a:r>
              <a:rPr lang="ru-RU" sz="1700" dirty="0">
                <a:solidFill>
                  <a:schemeClr val="accent1">
                    <a:lumMod val="50000"/>
                  </a:schemeClr>
                </a:solidFill>
              </a:rPr>
              <a:t>муниципальный округ» Смоленской </a:t>
            </a: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</a:rPr>
              <a:t>области</a:t>
            </a:r>
            <a:endParaRPr lang="ru-RU" sz="1700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>
                <a:solidFill>
                  <a:schemeClr val="accent1">
                    <a:lumMod val="50000"/>
                  </a:schemeClr>
                </a:solidFill>
              </a:rPr>
              <a:t>МО «</a:t>
            </a: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</a:rPr>
              <a:t>Дорогобужский </a:t>
            </a:r>
            <a:r>
              <a:rPr lang="ru-RU" sz="1700" dirty="0">
                <a:solidFill>
                  <a:schemeClr val="accent1">
                    <a:lumMod val="50000"/>
                  </a:schemeClr>
                </a:solidFill>
              </a:rPr>
              <a:t>муниципальный округ» Смоленской области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</a:rPr>
              <a:t>МО «Глинковский муниципальный округ» Смоленской области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>
                <a:solidFill>
                  <a:schemeClr val="accent1">
                    <a:lumMod val="50000"/>
                  </a:schemeClr>
                </a:solidFill>
              </a:rPr>
              <a:t>МО </a:t>
            </a: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</a:rPr>
              <a:t>«Ельнинский </a:t>
            </a:r>
            <a:r>
              <a:rPr lang="ru-RU" sz="1700" dirty="0">
                <a:solidFill>
                  <a:schemeClr val="accent1">
                    <a:lumMod val="50000"/>
                  </a:schemeClr>
                </a:solidFill>
              </a:rPr>
              <a:t>муниципальный округ» Смоленской области</a:t>
            </a:r>
            <a:endParaRPr lang="ru-RU" sz="17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</a:rPr>
              <a:t>МО «</a:t>
            </a:r>
            <a:r>
              <a:rPr lang="ru-RU" sz="1700" dirty="0" err="1" smtClean="0">
                <a:solidFill>
                  <a:schemeClr val="accent1">
                    <a:lumMod val="50000"/>
                  </a:schemeClr>
                </a:solidFill>
              </a:rPr>
              <a:t>Починковский</a:t>
            </a: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700" dirty="0">
                <a:solidFill>
                  <a:schemeClr val="accent1">
                    <a:lumMod val="50000"/>
                  </a:schemeClr>
                </a:solidFill>
              </a:rPr>
              <a:t>муниципальный округ» Смоленской области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>
                <a:solidFill>
                  <a:schemeClr val="accent1">
                    <a:lumMod val="50000"/>
                  </a:schemeClr>
                </a:solidFill>
              </a:rPr>
              <a:t>МО </a:t>
            </a: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</a:rPr>
              <a:t>«Сафоновский </a:t>
            </a:r>
            <a:r>
              <a:rPr lang="ru-RU" sz="1700" dirty="0">
                <a:solidFill>
                  <a:schemeClr val="accent1">
                    <a:lumMod val="50000"/>
                  </a:schemeClr>
                </a:solidFill>
              </a:rPr>
              <a:t>муниципальный округ» Смоленской области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700" dirty="0">
                <a:solidFill>
                  <a:schemeClr val="accent1">
                    <a:lumMod val="50000"/>
                  </a:schemeClr>
                </a:solidFill>
              </a:rPr>
              <a:t>МО </a:t>
            </a:r>
            <a:r>
              <a:rPr lang="ru-RU" sz="1700" dirty="0" smtClean="0">
                <a:solidFill>
                  <a:schemeClr val="accent1">
                    <a:lumMod val="50000"/>
                  </a:schemeClr>
                </a:solidFill>
              </a:rPr>
              <a:t>города Смоленска</a:t>
            </a:r>
            <a:endParaRPr lang="ru-RU" sz="17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90364" y="2215613"/>
            <a:ext cx="8568952" cy="4572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Прямоугольник: скругленные углы 17">
            <a:extLst>
              <a:ext uri="{FF2B5EF4-FFF2-40B4-BE49-F238E27FC236}"/>
            </a:extLst>
          </p:cNvPr>
          <p:cNvSpPr/>
          <p:nvPr/>
        </p:nvSpPr>
        <p:spPr>
          <a:xfrm>
            <a:off x="398693" y="1018133"/>
            <a:ext cx="8424449" cy="1101830"/>
          </a:xfrm>
          <a:prstGeom prst="roundRect">
            <a:avLst>
              <a:gd name="adj" fmla="val 9099"/>
            </a:avLst>
          </a:prstGeom>
          <a:solidFill>
            <a:schemeClr val="accent1">
              <a:lumMod val="20000"/>
              <a:lumOff val="80000"/>
              <a:alpha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16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endParaRPr lang="ru-RU" sz="16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21755" y="1105414"/>
            <a:ext cx="79928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Соответствие локальных нормативных актов, регламентирующих правила приема в общеобразовательные организации, обязательным требованиям, установленным законодательством в сфере образования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84822" y="3961155"/>
            <a:ext cx="865167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</a:t>
            </a:r>
            <a:r>
              <a:rPr lang="ru-RU" sz="17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 </a:t>
            </a:r>
            <a:r>
              <a:rPr lang="ru-RU" sz="17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период с 2023 по 2025 годы </a:t>
            </a:r>
            <a:r>
              <a:rPr lang="ru-RU" sz="17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предостережения объявлены организациям </a:t>
            </a:r>
            <a:r>
              <a:rPr lang="ru-RU" sz="17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неоднократно: </a:t>
            </a:r>
            <a:endParaRPr lang="ru-RU" sz="1700" dirty="0">
              <a:solidFill>
                <a:srgbClr val="FF0000"/>
              </a:solidFill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22" y="3980699"/>
            <a:ext cx="334649" cy="334649"/>
          </a:xfrm>
          <a:prstGeom prst="rect">
            <a:avLst/>
          </a:prstGeom>
        </p:spPr>
      </p:pic>
      <p:sp>
        <p:nvSpPr>
          <p:cNvPr id="25" name="Прямоугольник 24"/>
          <p:cNvSpPr/>
          <p:nvPr/>
        </p:nvSpPr>
        <p:spPr>
          <a:xfrm>
            <a:off x="390364" y="2205715"/>
            <a:ext cx="829126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Обратите </a:t>
            </a:r>
            <a:r>
              <a:rPr lang="ru-RU" b="1" dirty="0">
                <a:solidFill>
                  <a:srgbClr val="FF0000"/>
                </a:solidFill>
              </a:rPr>
              <a:t>внимание</a:t>
            </a:r>
            <a:r>
              <a:rPr lang="ru-RU" b="1" dirty="0" smtClean="0">
                <a:solidFill>
                  <a:srgbClr val="FF0000"/>
                </a:solidFill>
              </a:rPr>
              <a:t>:</a:t>
            </a:r>
            <a:endParaRPr lang="ru-RU" sz="800" b="1" dirty="0">
              <a:solidFill>
                <a:srgbClr val="FF000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внеочередное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, первоочередное, преимущественное право приема на обучение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прием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документов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сведения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, указываемые в заявлении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способы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подачи заявления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сроки издания распорядительных актов о прием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600" dirty="0" smtClean="0">
                <a:solidFill>
                  <a:schemeClr val="accent1">
                    <a:lumMod val="50000"/>
                  </a:schemeClr>
                </a:solidFill>
              </a:rPr>
              <a:t>отсутствие </a:t>
            </a:r>
            <a:r>
              <a:rPr lang="ru-RU" sz="1600" dirty="0">
                <a:solidFill>
                  <a:schemeClr val="accent1">
                    <a:lumMod val="50000"/>
                  </a:schemeClr>
                </a:solidFill>
              </a:rPr>
              <a:t>правил приема на сайте ОО</a:t>
            </a:r>
          </a:p>
        </p:txBody>
      </p:sp>
    </p:spTree>
    <p:extLst>
      <p:ext uri="{BB962C8B-B14F-4D97-AF65-F5344CB8AC3E}">
        <p14:creationId xmlns:p14="http://schemas.microsoft.com/office/powerpoint/2010/main" val="2303088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868</Words>
  <Application>Microsoft Office PowerPoint</Application>
  <PresentationFormat>Экран (4:3)</PresentationFormat>
  <Paragraphs>116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Gill Sans</vt:lpstr>
      <vt:lpstr>Helvetica</vt:lpstr>
      <vt:lpstr>Times New Roman</vt:lpstr>
      <vt:lpstr>Wingdings</vt:lpstr>
      <vt:lpstr>Тема Office</vt:lpstr>
      <vt:lpstr>Обзор правоприменительной практики в сфере образования       за 1 квартал 2025 года  </vt:lpstr>
      <vt:lpstr>ЦЕЛИ И ЗАДАЧИ ОБОБЩЕНИЯ И АНАЛИЗА ПРАВОПРИМЕНИТЕЛЬНОЙ ПРАКТИКИ</vt:lpstr>
      <vt:lpstr>РЕЗУЛЬТАТЫ ЗА 1 КВАРТАЛ 2025 ГОДА</vt:lpstr>
      <vt:lpstr>РЕЗУЛЬТАТЫ ЗА 1 КВАРТАЛ 2025 ГОДА</vt:lpstr>
      <vt:lpstr>РЕЗУЛЬТАТЫ ЗА 1 КВАРТАЛ 2025 ГОДА</vt:lpstr>
      <vt:lpstr>МОНИТОРИНГ БЕЗОПАСНОСТИ № 1</vt:lpstr>
      <vt:lpstr>МОНИТОРИНГ БЕЗОПАСНОСТИ № 1</vt:lpstr>
      <vt:lpstr>МОНИТОРИНГ БЕЗОПАСНОСТИ № 2</vt:lpstr>
      <vt:lpstr>МОНИТОРИНГ БЕЗОПАСНОСТИ № 2</vt:lpstr>
      <vt:lpstr>МОНИТОРИНГ БЕЗОПАСНОСТИ № 3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Ирина</dc:creator>
  <cp:lastModifiedBy>Романова Светлана Анатольевна</cp:lastModifiedBy>
  <cp:revision>65</cp:revision>
  <dcterms:created xsi:type="dcterms:W3CDTF">2018-05-03T21:17:06Z</dcterms:created>
  <dcterms:modified xsi:type="dcterms:W3CDTF">2025-04-14T11:29:18Z</dcterms:modified>
</cp:coreProperties>
</file>