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4"/>
  </p:sldMasterIdLst>
  <p:notesMasterIdLst>
    <p:notesMasterId r:id="rId26"/>
  </p:notesMasterIdLst>
  <p:sldIdLst>
    <p:sldId id="256" r:id="rId5"/>
    <p:sldId id="257" r:id="rId6"/>
    <p:sldId id="270" r:id="rId7"/>
    <p:sldId id="271" r:id="rId8"/>
    <p:sldId id="264" r:id="rId9"/>
    <p:sldId id="278" r:id="rId10"/>
    <p:sldId id="277" r:id="rId11"/>
    <p:sldId id="279" r:id="rId12"/>
    <p:sldId id="272" r:id="rId13"/>
    <p:sldId id="280" r:id="rId14"/>
    <p:sldId id="281" r:id="rId15"/>
    <p:sldId id="282" r:id="rId16"/>
    <p:sldId id="275" r:id="rId17"/>
    <p:sldId id="283" r:id="rId18"/>
    <p:sldId id="284" r:id="rId19"/>
    <p:sldId id="276" r:id="rId20"/>
    <p:sldId id="259" r:id="rId21"/>
    <p:sldId id="274" r:id="rId22"/>
    <p:sldId id="287" r:id="rId23"/>
    <p:sldId id="288" r:id="rId24"/>
    <p:sldId id="286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9" d="100"/>
          <a:sy n="89" d="100"/>
        </p:scale>
        <p:origin x="126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5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52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4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6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32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5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46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54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80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94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3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Начальные сведения о курсе, пособия и материалы, необходимые для занятий или проекта.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64BE98-274F-4FDE-9C32-7D8445E42A6F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91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24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0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8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7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5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8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1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6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5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4/23/2024 11:10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4/23/2024 11:10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4/23/2024 11:10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4/23/2024 11:10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4/23/2024 11:10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4/23/2024 11:10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4/23/2024 11:10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4/23/2024 11:10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4/23/2024 11:10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4/23/2024 11:10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4/23/2024 11:10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4/23/2024 11:10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A2096906807F6FC7E377FDFDA7513477EF7F42E397921E792D7F92C74BECE5A2A245C38177D2E7696B7DE48DBAC8D4E98AA62B58EDB674Cd35C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consultantplus://offline/ref=2A2096906807F6FC7E377FDFDA7513477EF7F42E397921E792D7F92C74BECE5A2A245C38177D2E7792B7DE48DBAC8D4E98AA62B58EDB674Cd35C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B&amp;n=463082&amp;dst=10001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ogin.consultant.ru/link/?req=doc&amp;base=RZB&amp;n=463082&amp;dst=10000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39552" y="835934"/>
            <a:ext cx="8007424" cy="1008112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СМОЛЕНСКОЙ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И КОНТРОЛЮ В СФЕРЕ ОБРАЗОВАНИЯ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(ДЕПАРТАМЕНТ)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5498018"/>
            <a:ext cx="6705600" cy="1237745"/>
          </a:xfrm>
        </p:spPr>
        <p:txBody>
          <a:bodyPr>
            <a:noAutofit/>
          </a:bodyPr>
          <a:lstStyle/>
          <a:p>
            <a:pPr algn="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Вацлавовна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Фокина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0" y="116632"/>
            <a:ext cx="581025" cy="657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5" name="Rectangle 1"/>
          <p:cNvSpPr txBox="1">
            <a:spLocks/>
          </p:cNvSpPr>
          <p:nvPr/>
        </p:nvSpPr>
        <p:spPr bwMode="auto">
          <a:xfrm>
            <a:off x="512241" y="1628800"/>
            <a:ext cx="800742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63261"/>
            <a:ext cx="8007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документы, регламентирующие организацию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территории муниципальных районов и городских округов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7200" cy="869950"/>
          </a:xfrm>
        </p:spPr>
        <p:txBody>
          <a:bodyPr/>
          <a:lstStyle/>
          <a:p>
            <a:pPr lvl="0" algn="ctr" eaLnBrk="0" hangingPunct="0">
              <a:buSzPct val="100000"/>
              <a:defRPr/>
            </a:pP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Постановление Правительства Российской Федерации от 18.09.2020 № 1490                             «О лицензировании образовательной деятельности» (пункт 7</a:t>
            </a:r>
            <a:r>
              <a:rPr 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rgbClr val="C00000"/>
              </a:solidFill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2411760" y="1700808"/>
            <a:ext cx="6472808" cy="4606099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на праве собственности или ином законном основании зданий, строений, сооружений, помещений, необходимых для осуществления 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материально-технического обеспечения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оборудование помещений, необходимых для осуществления 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разработанных и утвержденных организацией, осуществляющей образовательную деятельность,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санитарно-эпидемиологического заключения;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педагогических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b="1" dirty="0">
              <a:solidFill>
                <a:srgbClr val="FFFFFF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61535" y="44624"/>
            <a:ext cx="6414053" cy="4331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7779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583375" y="330851"/>
            <a:ext cx="8077200" cy="869950"/>
          </a:xfrm>
        </p:spPr>
        <p:txBody>
          <a:bodyPr/>
          <a:lstStyle/>
          <a:p>
            <a:pPr lvl="0" algn="ctr" eaLnBrk="0" hangingPunct="0">
              <a:buSzPct val="100000"/>
              <a:defRPr/>
            </a:pPr>
            <a:r>
              <a:rPr lang="ru-R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Нормативные правовые обоснования</a:t>
            </a:r>
            <a:endParaRPr lang="ru-RU" sz="3600" dirty="0">
              <a:solidFill>
                <a:srgbClr val="FF0000"/>
              </a:solidFill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2460568" y="1668792"/>
            <a:ext cx="3119544" cy="165618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08.04.2014 № 293</a:t>
            </a:r>
          </a:p>
          <a:p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30.08.2013 № 1014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rgbClr val="FFFFFF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555776" y="1880063"/>
            <a:ext cx="1579984" cy="1129843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87592" y="1855880"/>
            <a:ext cx="1651992" cy="1178208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>
            <a:off x="5073846" y="2172848"/>
            <a:ext cx="9001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6342" y="1640589"/>
            <a:ext cx="3154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15.05.2020 № 236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31.07.2020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направлении и 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78026"/>
            <a:ext cx="3908594" cy="217527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53297" y="44624"/>
            <a:ext cx="6422291" cy="4414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1287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0" hangingPunct="0">
              <a:buSzPct val="100000"/>
              <a:defRPr/>
            </a:pPr>
            <a:r>
              <a:rPr lang="ru-RU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Нормативные правовые обоснования</a:t>
            </a:r>
            <a:endParaRPr lang="ru-RU" sz="3600" dirty="0">
              <a:solidFill>
                <a:srgbClr val="FF0000"/>
              </a:solidFill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772816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опеки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психолого-медико-педагогической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(при необходимости)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потребность в обучении в группе оздоровительной направленности (при необходимости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подтверждающий наличие права на специальные меры поддержки (гарантии) отдельных категорий граждан и их семей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1786415"/>
            <a:ext cx="33123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опеки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психолого-медико-педагогической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потребность в обучении в группе оздоровительной направленности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наличие права на специальные меры поддержки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рождении ребенка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ребенка по месту жительства или по месту пребывания на закрепленной территории или документ, содержащий сведения о месте пребывания, месте фактического проживания ребенка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2434" y="5455804"/>
            <a:ext cx="4679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24.02.2022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03-217 «О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НАПРАВЛЕНИИ МЕТОДИЧЕСКИХ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РЕКОМЕНДАЦИЙ»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обеспечению права получения дошкольного образования детей ДНР и ЛНР)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5" y="5805263"/>
            <a:ext cx="794410" cy="62452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28585" y="44624"/>
            <a:ext cx="6447004" cy="449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88922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7712" y="332656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C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Нормативные правовые акты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2741358"/>
              </p:ext>
            </p:extLst>
          </p:nvPr>
        </p:nvGraphicFramePr>
        <p:xfrm>
          <a:off x="601362" y="1589904"/>
          <a:ext cx="8164813" cy="5157348"/>
        </p:xfrm>
        <a:graphic>
          <a:graphicData uri="http://schemas.openxmlformats.org/drawingml/2006/table">
            <a:tbl>
              <a:tblPr/>
              <a:tblGrid>
                <a:gridCol w="8164813"/>
              </a:tblGrid>
              <a:tr h="1557558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образования и науки Российской Федерации от 28.12.2015           № 1527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17642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Приказы от 05.08.2020 Министерства науки и высшего образования Российской Федерации № 882 и Министерства просвещения Российской Федерации № 391                              «Об организации и осуществлении образовательной деятельности при сетевой форме реализации образовательных программ»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13235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РФ от 20.10.2021 № 1802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организации, а также о признании утратившими силу некоторых актов и отдельных положений некоторых актов Правительства Российской Федерации»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8913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Федеральной службы по надзору в сфере образования и науки от 14.08.2020                    № 831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20346" y="44624"/>
            <a:ext cx="6455243" cy="4331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5639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539552" y="334336"/>
            <a:ext cx="8424936" cy="86995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РФ от </a:t>
            </a: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28.12.2015 № </a:t>
            </a:r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1527</a:t>
            </a: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(в </a:t>
            </a: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ред. приказов </a:t>
            </a:r>
            <a:r>
              <a:rPr lang="ru-RU" sz="2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 России от 21.01.2019 </a:t>
            </a:r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№ 30</a:t>
            </a: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от </a:t>
            </a: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25.06.2020 № </a:t>
            </a:r>
            <a:r>
              <a:rPr lang="en-US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32</a:t>
            </a:r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0)</a:t>
            </a:r>
            <a:r>
              <a:rPr lang="en-US" sz="2000" dirty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77281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1786415"/>
            <a:ext cx="29523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муниципальную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организацию, родители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для направления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муниципальную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организацию в рамках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порядке, предусмотренном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пунктами 8,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9 Порядка приема (приказ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Минпросвещения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России  от 15.05.2020 № 236)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720840"/>
            <a:ext cx="3222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перевода обучающегося по инициативе родители (законные представители)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-осуществляют выбор принимающей организации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обращаются в выбранную организацию с запросом о наличии свободных мест соответствующей возрастной категории обучающегося и необходимой направленности группы, в том числе с использованием информационно-телекоммуникационной сети «Интернет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12955" y="2055081"/>
            <a:ext cx="1963745" cy="2421964"/>
          </a:xfrm>
          <a:prstGeom prst="line">
            <a:avLst/>
          </a:prstGeom>
          <a:ln w="920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661638" y="2097679"/>
            <a:ext cx="2115062" cy="2448272"/>
          </a:xfrm>
          <a:prstGeom prst="line">
            <a:avLst/>
          </a:prstGeom>
          <a:ln w="984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112108" y="44624"/>
            <a:ext cx="6463481" cy="4166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8739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8238" y="332656"/>
            <a:ext cx="9135762" cy="911258"/>
          </a:xfrm>
        </p:spPr>
        <p:txBody>
          <a:bodyPr/>
          <a:lstStyle/>
          <a:p>
            <a:pPr lvl="0" algn="ctr" eaLnBrk="0" hangingPunct="0">
              <a:buSzPct val="100000"/>
            </a:pP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Приказ </a:t>
            </a:r>
            <a:r>
              <a:rPr lang="ru-RU" sz="1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Рособрнадзора</a:t>
            </a:r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от </a:t>
            </a: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14.08.2020 </a:t>
            </a:r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831 </a:t>
            </a:r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«Об утверждении </a:t>
            </a: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требований к структуре официального сайта образовательной организации </a:t>
            </a:r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 информационно-телекоммуникационной </a:t>
            </a: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сети «Интернет» и формату представления на </a:t>
            </a:r>
            <a:r>
              <a:rPr lang="ru-RU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нем информации</a:t>
            </a:r>
            <a:r>
              <a:rPr lang="ru-RU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C00000"/>
              </a:solidFill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587261"/>
            <a:ext cx="64210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раздел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Подразделы: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сведения»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«Структура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органы управления 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«Руководство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Педагогический (научно-педагогический)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«Материально-техническое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 оснащенность образовательного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«Платные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«Финансово-хозяйственная деятельность»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«Вакантные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приема (перевода)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«Международное сотрудничество»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утрачивает силу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 сентября 2024 года в связи с изданием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Приказа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Рособрнадзора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от 04.08.2023 N 1493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03870" y="-29517"/>
            <a:ext cx="6475227" cy="4166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5533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C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Нормативные правовые акты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6813766"/>
              </p:ext>
            </p:extLst>
          </p:nvPr>
        </p:nvGraphicFramePr>
        <p:xfrm>
          <a:off x="539552" y="1484784"/>
          <a:ext cx="8153400" cy="5085024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2304256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просвещения Российской Федерации от 18.09.2020 № 508                           «Об утверждении Порядка допуска лиц, обучающихся по образовательным программам высшего образования, к занятию педагогической деятельностью по общеобразовательным программам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Приказ Министерства просвещения Российской Федерации от 16.10.2023 № 771 «Об утверждении Порядка допуска совершеннолетних лиц, обучающихся по образовательным программам среднего профессионального образования, к занятию педагогической деятельностью по образовательным программам дошкольного образования и начального общего образования»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(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Начало действия документа – 01.09.2024)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650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риказ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14.06.2013 № 462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утверждении Порядка проведения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самообследования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образовательной организацией»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424">
                <a:tc>
                  <a:txBody>
                    <a:bodyPr/>
                    <a:lstStyle/>
                    <a:p>
                      <a:pPr marL="285750" lvl="0" indent="-285750" algn="just" eaLnBrk="0" hangingPunct="0"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Приказ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Минобрнауки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 России от 10.12.2013 № 1324 «Об утверждении показателей деятельности образовательной организации, подлежащей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самообследованию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5694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Минобрнауки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 России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 17.10.2013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1155 «Об утверждении федерального государственного образовательного стандарта дошкольного образования»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25.11.2022 № 1028 «Об утверждении федеральной образовательной программы дошкольного образования»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116632"/>
            <a:ext cx="6445783" cy="4434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809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>
          <a:xfrm>
            <a:off x="611560" y="269132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>
                <a:solidFill>
                  <a:srgbClr val="C00000"/>
                </a:solidFill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Нормативные правовые акты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5058032" y="2132855"/>
            <a:ext cx="3598274" cy="3936751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1600200"/>
            <a:ext cx="4464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занятию педагогической деятельностью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допускаются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обучающиеся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высшего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 специальностям и направлениям подготовки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педагогические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успешно прошедшие промежуточную аттестацию не менее чем за три 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18.09.2020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№ 508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/>
              <a:t> </a:t>
            </a: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занятию педагогической деятельностью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ОПДО и НОО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год обучения допускаются совершеннолетние лица, обучающиеся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по специальностям, входящим в укрупненную группу специальностей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педагогические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успешно прошедшие промежуточные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 (приказ  </a:t>
            </a:r>
            <a:r>
              <a:rPr lang="ru-RU" sz="1600" dirty="0"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от 16.10.2023 № 771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/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календарный год, до 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14.06.2013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462)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16632"/>
            <a:ext cx="5901766" cy="449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20346" y="17850"/>
            <a:ext cx="6454021" cy="435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C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Нормативные правовые акты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6016676"/>
              </p:ext>
            </p:extLst>
          </p:nvPr>
        </p:nvGraphicFramePr>
        <p:xfrm>
          <a:off x="624188" y="1844824"/>
          <a:ext cx="8156575" cy="4120498"/>
        </p:xfrm>
        <a:graphic>
          <a:graphicData uri="http://schemas.openxmlformats.org/drawingml/2006/table">
            <a:tbl>
              <a:tblPr/>
              <a:tblGrid>
                <a:gridCol w="8156575"/>
              </a:tblGrid>
              <a:tr h="720080">
                <a:tc>
                  <a:txBody>
                    <a:bodyPr/>
                    <a:lstStyle/>
                    <a:p>
                      <a:pPr marL="285750" indent="-285750" algn="just" eaLnBrk="0" hangingPunct="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Российской Федерации от 15.09.2020 № 1441                             «Об утверждении Правил оказания платных образовательных услуг»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3464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Распоряжение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Минпросвещения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 России от 06.08.2020 № Р-75 «Об утверждении примерного Положения об оказании логопедической помощи в организациях, осуществляющих образовательную деятельность»</a:t>
                      </a:r>
                    </a:p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24.11.2022 № 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</a:t>
                      </a:r>
                      <a:endParaRPr lang="ru-RU" sz="1600" dirty="0" smtClean="0"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9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61671"/>
            <a:ext cx="5901766" cy="449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20346" y="17850"/>
            <a:ext cx="6454021" cy="435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  <p:pic>
        <p:nvPicPr>
          <p:cNvPr id="8" name="Content Placeholder 4" descr="book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372200" y="4149081"/>
            <a:ext cx="1984180" cy="1656184"/>
          </a:xfrm>
          <a:prstGeom prst="rect">
            <a:avLst/>
          </a:prstGeo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260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C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Методические письма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0101934"/>
              </p:ext>
            </p:extLst>
          </p:nvPr>
        </p:nvGraphicFramePr>
        <p:xfrm>
          <a:off x="624188" y="1844824"/>
          <a:ext cx="8156575" cy="4777434"/>
        </p:xfrm>
        <a:graphic>
          <a:graphicData uri="http://schemas.openxmlformats.org/drawingml/2006/table">
            <a:tbl>
              <a:tblPr/>
              <a:tblGrid>
                <a:gridCol w="8156575"/>
              </a:tblGrid>
              <a:tr h="144016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3464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16.07.2021  № АЗ-288/06 «О направлении примерной рабочей программы воспитания для образовательных организаций, реализующих образовательные программы дошкольного образования»</a:t>
                      </a:r>
                    </a:p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03.03.2023 № 03-350 «О направлении методических рекомендаций» (вместе с «Методическими рекомендациями по реализации Федеральной образовательной программы дошкольного образования»)</a:t>
                      </a:r>
                    </a:p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Письмо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Минпросвещения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 России от 24.02.2022 № 03-217 «О направлении методических рекомендаций» (ДНР, ЛНР)</a:t>
                      </a:r>
                    </a:p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Письмо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Минпросвещения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 России от 01.09.2022 № 03-1255 «О направлении методических рекомендаций" (вместе с «Методическими рекомендациями «Организация перевозок обучающихся общеобразовательных и дошкольных образовательных организаций»)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9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61671"/>
            <a:ext cx="5901766" cy="449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20346" y="17850"/>
            <a:ext cx="6454021" cy="435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  <p:pic>
        <p:nvPicPr>
          <p:cNvPr id="8" name="Content Placeholder 4" descr="book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7177491" y="5542138"/>
            <a:ext cx="1302091" cy="1080120"/>
          </a:xfrm>
          <a:prstGeom prst="rect">
            <a:avLst/>
          </a:prstGeo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231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>
          <a:xfrm>
            <a:off x="609600" y="269447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C00000"/>
                </a:solidFill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Типичные нарушения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Отсутствие закрепления ОО за конкретными территориями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Осуществление ненадлежащим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образом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полномочий по учету детей, подлежащих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обучение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Возложение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обязанностей на ОО полномочий по учету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детей,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подлежащих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обучению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Информация на сайтах ОО не соответствует требованиям законодательства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Отсутствие информации на сайтах ОО о количестве свободных мест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НПА и ЛНА не соответствуют требованиям законодательства</a:t>
            </a: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Несоответствие уставов требованиям законодательства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45050" y="1752600"/>
            <a:ext cx="3886200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                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273-ФЗ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w Cen MT" pitchFamily="34" charset="0"/>
                <a:cs typeface="Times New Roman" panose="02020603050405020304" pitchFamily="18" charset="0"/>
                <a:sym typeface="Tw Cen MT" pitchFamily="34" charset="0"/>
              </a:rPr>
              <a:t>(п. 6 ч. 1 ст. 9) </a:t>
            </a: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sz="2500" dirty="0">
              <a:solidFill>
                <a:srgbClr val="000000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sz="2500" dirty="0" smtClean="0">
              <a:solidFill>
                <a:srgbClr val="000000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sz="2500" dirty="0" smtClean="0">
              <a:solidFill>
                <a:srgbClr val="000000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sz="2500" dirty="0">
              <a:solidFill>
                <a:srgbClr val="000000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273-ФЗ (ст.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29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), постановление Правительства РФ от 20.10.2021                     № 1802, приказ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Рособрнадзора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                      от 14.08.2020 № 831</a:t>
            </a: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273-ФЗ (ст.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30)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273-ФЗ (ст. 23, 25-27,  30,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w Cen MT" pitchFamily="34" charset="0"/>
              </a:rPr>
              <a:t>51)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94486" y="44624"/>
            <a:ext cx="6381102" cy="449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601846" y="386104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C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Методические письма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7521802"/>
              </p:ext>
            </p:extLst>
          </p:nvPr>
        </p:nvGraphicFramePr>
        <p:xfrm>
          <a:off x="624188" y="1844824"/>
          <a:ext cx="8156575" cy="3735698"/>
        </p:xfrm>
        <a:graphic>
          <a:graphicData uri="http://schemas.openxmlformats.org/drawingml/2006/table">
            <a:tbl>
              <a:tblPr/>
              <a:tblGrid>
                <a:gridCol w="8156575"/>
              </a:tblGrid>
              <a:tr h="144016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3464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  <a:p>
                      <a:pPr marL="285750" marR="0" lvl="0" indent="-28575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16.08.2023 № 03-1321 «О направлении методических рекомендаций» (вместе с «Методическими рекомендациями по планированию и реализации образовательной деятельности ДОО в соответствии с федеральной образовательной программой дошкольного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образования», «Ответами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типовые вопросы по внедрению Федеральной образовательной программы дошкольного образования в образовательную практику»)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9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61671"/>
            <a:ext cx="5901766" cy="449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20346" y="17850"/>
            <a:ext cx="6454021" cy="435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  <p:pic>
        <p:nvPicPr>
          <p:cNvPr id="8" name="Content Placeholder 4" descr="book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6300192" y="4149080"/>
            <a:ext cx="2179390" cy="1753098"/>
          </a:xfrm>
          <a:prstGeom prst="rect">
            <a:avLst/>
          </a:prstGeom>
          <a:ln w="50800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969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образования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61671"/>
            <a:ext cx="5901766" cy="449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Content Placeholder 4" descr="book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827584" y="1659936"/>
            <a:ext cx="1984180" cy="2170825"/>
          </a:xfrm>
          <a:prstGeom prst="rect">
            <a:avLst/>
          </a:prstGeo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         СПАСИБО!!!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15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609600" y="330510"/>
            <a:ext cx="8077200" cy="8699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Нарушения</a:t>
            </a: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Утратившие силу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79317"/>
            <a:ext cx="1990725" cy="2061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232248" cy="1656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8200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разработанного административного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4486" y="5212384"/>
            <a:ext cx="6725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разработки  административного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ст. 6 Федерального закона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27.07.2010 № 210-ФЗ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02724" y="44624"/>
            <a:ext cx="6372864" cy="4249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6893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609600" y="370597"/>
            <a:ext cx="8077200" cy="8699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Нарушения</a:t>
            </a: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Утратившие силу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79317"/>
            <a:ext cx="1990725" cy="2061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232248" cy="1656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82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разработанных ЛНА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212384"/>
            <a:ext cx="565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разработки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(ст. 28,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02724" y="44624"/>
            <a:ext cx="6372864" cy="4249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1917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C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Нормативные правовые акты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6181630"/>
              </p:ext>
            </p:extLst>
          </p:nvPr>
        </p:nvGraphicFramePr>
        <p:xfrm>
          <a:off x="601363" y="1573427"/>
          <a:ext cx="8164812" cy="5631389"/>
        </p:xfrm>
        <a:graphic>
          <a:graphicData uri="http://schemas.openxmlformats.org/drawingml/2006/table">
            <a:tbl>
              <a:tblPr/>
              <a:tblGrid>
                <a:gridCol w="8164812"/>
              </a:tblGrid>
              <a:tr h="593249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1 статьи 9 Федерального закона от 24.07.1998 № 124-ФЗ «Об основных гарантиях прав ребенка в Российской Федерации»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w Cen MT" pitchFamily="34" charset="0"/>
                          <a:cs typeface="Times New Roman" panose="02020603050405020304" pitchFamily="18" charset="0"/>
                          <a:sym typeface="Tw Cen MT" pitchFamily="34" charset="0"/>
                        </a:rPr>
                        <a:t>                                             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262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статьи 12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часть</a:t>
                      </a:r>
                      <a:r>
                        <a:rPr lang="ru-RU" sz="18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статьи 12.1;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2 статьи 12.2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статьи 13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статьи 14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2 статьи 15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3 статьи 16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1,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статьи 18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3 статьи 21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3 статьи 25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4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статьи 26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4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статьи 27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3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статьи 28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статьи 29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6 статьи 31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1 статьи 37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статьи 41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5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статьи 43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3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статьи 45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 статьи 46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3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статьи 47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1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статьи 48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2 статьи 49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3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статьи 51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1,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статьи 53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2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статьи 54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2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5, 9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статьи 55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3 статьи 57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статьи 58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61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3 статьи 65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2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 статьи 67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2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статьи 75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статьи 79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статья 91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статьи 101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1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статьи 102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01750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образования и науки Российской Федерации от 27.06.2017 № 602 «Об утверждении Порядка расследования и учета несчастных случаев с обучающимися во время пребывания в организации, осуществляющей образовательную деятельность»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01750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94486" y="44624"/>
            <a:ext cx="6381102" cy="4249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611560" y="371398"/>
            <a:ext cx="8077200" cy="8699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273-ФЗ (статья 12.1)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2411760" y="1743291"/>
            <a:ext cx="6400800" cy="4419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7161" y="1965248"/>
            <a:ext cx="5652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2849714"/>
            <a:ext cx="1152128" cy="56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91680" y="3712470"/>
            <a:ext cx="2475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ориентиры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результаты, цели программы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929848" y="2852936"/>
            <a:ext cx="0" cy="680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66873" y="3865612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87930" y="3792251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007777" y="2870469"/>
            <a:ext cx="1440160" cy="80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186249" y="44624"/>
            <a:ext cx="6389339" cy="4331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по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7094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611560" y="378359"/>
            <a:ext cx="8077200" cy="8699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Аттестация педагогических работников</a:t>
            </a:r>
            <a:br>
              <a:rPr lang="ru-RU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273-ФЗ  (статья 49)</a:t>
            </a:r>
            <a:endParaRPr lang="ru-RU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2411760" y="1556792"/>
            <a:ext cx="6400800" cy="4606099"/>
          </a:xfrm>
        </p:spPr>
        <p:txBody>
          <a:bodyPr/>
          <a:lstStyle/>
          <a:p>
            <a:pPr marL="285750" lvl="0" indent="-285750" algn="just" eaLnBrk="0" hangingPunct="0">
              <a:spcBef>
                <a:spcPct val="0"/>
              </a:spcBef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endParaRPr lang="ru-RU" sz="1800" b="1" dirty="0">
              <a:solidFill>
                <a:srgbClr val="FFFFFF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996952"/>
            <a:ext cx="56025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распорядительные акты организации о создании аттестационной комиссии;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распорядительные акты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аттестации педагогических работников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графики проведения аттестации педагогических работников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внесенные в аттестационную комиссию представления образовательной организации на педагогических работников, привлеченных к реализации основных и дополнительных образовательных программ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оформленные протоколы по итогам результатов аттестации педагогических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6249" y="44624"/>
            <a:ext cx="6389339" cy="4331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1078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539552" y="401737"/>
            <a:ext cx="8077200" cy="8699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273-ФЗ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(статья 55)</a:t>
            </a:r>
            <a:endParaRPr lang="ru-RU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2339752" y="1644824"/>
            <a:ext cx="6400800" cy="4606099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уставом, со сведениями о дате предоставления и регистрационном номере лицензии на осуществление образовательной деятельности,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принимаются на обучение по адаптированной основной общеобразовательной программе только с согласия родителей (законных представителей) и на основании рекомендаций психолого-медико-педагогической комиссии;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в конкретную организацию, осуществляющую образовательную деятельность, на обучение по образовательным программам устанавливаются в части, не урегулированной законодательством об образовании, организацией, осуществляющей образовательную деятельность,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Pct val="100000"/>
              <a:buNone/>
            </a:pPr>
            <a:endParaRPr lang="ru-RU" sz="1800" b="1" dirty="0">
              <a:solidFill>
                <a:srgbClr val="FFFFFF"/>
              </a:solidFill>
              <a:latin typeface="Times New Roman" panose="02020603050405020304" pitchFamily="18" charset="0"/>
              <a:ea typeface="Tw Cen MT" pitchFamily="34" charset="0"/>
              <a:cs typeface="Times New Roman" panose="02020603050405020304" pitchFamily="18" charset="0"/>
              <a:sym typeface="Tw Cen MT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6249" y="44624"/>
            <a:ext cx="6389339" cy="4331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5025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99474" y="332656"/>
            <a:ext cx="8153400" cy="990600"/>
          </a:xfrm>
        </p:spPr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C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Нормативные правовые акты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7978582"/>
              </p:ext>
            </p:extLst>
          </p:nvPr>
        </p:nvGraphicFramePr>
        <p:xfrm>
          <a:off x="539552" y="1844824"/>
          <a:ext cx="8153400" cy="4336364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820688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Российской Федерации от 18.09.2020 № 1490                             «О лицензировании образовательной деятельности»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7)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67723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просвещения Российской Федерации от 31.07.2020 № 373                      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67723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Министерства образования и науки Российской Федерации от 09.11.2015          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7958"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просвещения Российской Федерации от 15.05.2020 № 236                     «Об утверждении Порядка приема на обучение по образовательным программам дошкольного образования»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w Cen MT" pitchFamily="34" charset="0"/>
                        <a:cs typeface="Times New Roman" panose="02020603050405020304" pitchFamily="18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78011" y="44624"/>
            <a:ext cx="6397577" cy="4414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Департамент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</a:rPr>
              <a:t>по надзору и контролю в сфере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95272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 Progress</ApprovalStatus>
    <MarketSpecific xmlns="9d035d7d-02e5-4a00-8b62-9a556aabc7b5" xsi:nil="true"/>
    <LocLastLocAttemptVersionTypeLookup xmlns="9d035d7d-02e5-4a00-8b62-9a556aabc7b5" xsi:nil="true"/>
    <LocComments xmlns="9d035d7d-02e5-4a00-8b62-9a556aabc7b5" xsi:nil="true"/>
    <DirectSourceMarket xmlns="9d035d7d-02e5-4a00-8b62-9a556aabc7b5">english</DirectSourceMarket>
    <LocPublishedLinkedAssetsLookup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LocNewPublishedVersionLookup xmlns="9d035d7d-02e5-4a00-8b62-9a556aabc7b5" xsi:nil="true"/>
    <NumericId xmlns="9d035d7d-02e5-4a00-8b62-9a556aabc7b5">-1</NumericId>
    <TPFriendlyName xmlns="9d035d7d-02e5-4a00-8b62-9a556aabc7b5">Academic presentation for college course (textbook design)</TPFriendlyName>
    <BusinessGroup xmlns="9d035d7d-02e5-4a00-8b62-9a556aabc7b5" xsi:nil="true"/>
    <BlockPublish xmlns="9d035d7d-02e5-4a00-8b62-9a556aabc7b5" xsi:nil="true"/>
    <LocRecommendedHandoff xmlns="9d035d7d-02e5-4a00-8b62-9a556aabc7b5" xsi:nil="true"/>
    <LocOverallPublishStatusLook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Academic presentation for college course (textbook design)</SourceTitle>
    <OpenTemplate xmlns="9d035d7d-02e5-4a00-8b62-9a556aabc7b5">true</OpenTemplate>
    <LocOverallLocStatusLookup xmlns="9d035d7d-02e5-4a00-8b62-9a556aabc7b5" xsi:nil="true"/>
    <UALocComments xmlns="9d035d7d-02e5-4a00-8b62-9a556aabc7b5" xsi:nil="true"/>
    <ParentAssetId xmlns="9d035d7d-02e5-4a00-8b62-9a556aabc7b5" xsi:nil="true"/>
    <PublishStatusLookup xmlns="9d035d7d-02e5-4a00-8b62-9a556aabc7b5">
      <Value>82096</Value>
      <Value>359710</Value>
    </PublishStatusLookup>
    <IntlLangReviewDate xmlns="9d035d7d-02e5-4a00-8b62-9a556aabc7b5" xsi:nil="true"/>
    <LastPublishResultLookup xmlns="9d035d7d-02e5-4a00-8b62-9a556aabc7b5"/>
    <FeatureTagsTaxHTField0 xmlns="9d035d7d-02e5-4a00-8b62-9a556aabc7b5">
      <Terms xmlns="http://schemas.microsoft.com/office/infopath/2007/PartnerControls"/>
    </FeatureTagsTaxHTField0>
    <MachineTranslated xmlns="9d035d7d-02e5-4a00-8b62-9a556aabc7b5" xsi:nil="true"/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APDescription xmlns="9d035d7d-02e5-4a00-8b62-9a556aabc7b5" xsi:nil="true"/>
    <ClipArtFilename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ssetStart xmlns="9d035d7d-02e5-4a00-8b62-9a556aabc7b5">2009-06-18T10:05:47+00:00</AssetStart>
    <AcquiredFrom xmlns="9d035d7d-02e5-4a00-8b62-9a556aabc7b5" xsi:nil="true"/>
    <FriendlyTitle xmlns="9d035d7d-02e5-4a00-8b62-9a556aabc7b5" xsi:nil="true"/>
    <TPClientViewer xmlns="9d035d7d-02e5-4a00-8b62-9a556aabc7b5">Microsoft Office PowerPoint</TPClientViewer>
    <IsDeleted xmlns="9d035d7d-02e5-4a00-8b62-9a556aabc7b5">false</IsDeleted>
    <TemplateStatus xmlns="9d035d7d-02e5-4a00-8b62-9a556aabc7b5">Complete</TemplateStatus>
    <OOCacheId xmlns="9d035d7d-02e5-4a00-8b62-9a556aabc7b5" xsi:nil="true"/>
    <Downloads xmlns="9d035d7d-02e5-4a00-8b62-9a556aabc7b5">0</Downloads>
    <LocPublishedDependentAssetsLookup xmlns="9d035d7d-02e5-4a00-8b62-9a556aabc7b5" xsi:nil="true"/>
    <SubmitterId xmlns="9d035d7d-02e5-4a00-8b62-9a556aabc7b5" xsi:nil="true"/>
    <TPExecutable xmlns="9d035d7d-02e5-4a00-8b62-9a556aabc7b5" xsi:nil="true"/>
    <EditorialTags xmlns="9d035d7d-02e5-4a00-8b62-9a556aabc7b5" xsi:nil="true"/>
    <AssetType xmlns="9d035d7d-02e5-4a00-8b62-9a556aabc7b5">TP</AssetType>
    <BugNumber xmlns="9d035d7d-02e5-4a00-8b62-9a556aabc7b5">91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RecommendationsModifier xmlns="9d035d7d-02e5-4a00-8b62-9a556aabc7b5" xsi:nil="true"/>
    <AssetId xmlns="9d035d7d-02e5-4a00-8b62-9a556aabc7b5">TP010352480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LocLastLocAttemptVersionLookup xmlns="9d035d7d-02e5-4a00-8b62-9a556aabc7b5">70831</LocLastLocAttemptVersionLookup>
    <LocProcessedForHandoffsLookup xmlns="9d035d7d-02e5-4a00-8b62-9a556aabc7b5" xsi:nil="true"/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CampaignTagsTaxHTField0 xmlns="9d035d7d-02e5-4a00-8b62-9a556aabc7b5">
      <Terms xmlns="http://schemas.microsoft.com/office/infopath/2007/PartnerControls"/>
    </CampaignTagsTaxHTField0>
    <TaxCatchAll xmlns="9d035d7d-02e5-4a00-8b62-9a556aabc7b5"/>
    <LocOverallPreviewStatusLookup xmlns="9d035d7d-02e5-4a00-8b62-9a556aabc7b5" xsi:nil="true"/>
    <Markets xmlns="9d035d7d-02e5-4a00-8b62-9a556aabc7b5"/>
    <AverageRating xmlns="9d035d7d-02e5-4a00-8b62-9a556aabc7b5" xsi:nil="true"/>
    <IntlLangReview xmlns="9d035d7d-02e5-4a00-8b62-9a556aabc7b5" xsi:nil="true"/>
    <UAProjectedTotalWords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LocManualTestRequired xmlns="9d035d7d-02e5-4a00-8b62-9a556aabc7b5" xsi:nil="true"/>
    <EditorialStatus xmlns="9d035d7d-02e5-4a00-8b62-9a556aabc7b5" xsi:nil="true"/>
    <TPLaunchHelpLinkType xmlns="9d035d7d-02e5-4a00-8b62-9a556aabc7b5">Template</TPLaunchHelpLinkType>
    <LastModifiedDateTime xmlns="9d035d7d-02e5-4a00-8b62-9a556aabc7b5" xsi:nil="true"/>
    <LocProcessedForMarketsLookup xmlns="9d035d7d-02e5-4a00-8b62-9a556aabc7b5" xsi:nil="true"/>
    <ScenarioTagsTaxHTField0 xmlns="9d035d7d-02e5-4a00-8b62-9a556aabc7b5">
      <Terms xmlns="http://schemas.microsoft.com/office/infopath/2007/PartnerControls"/>
    </ScenarioTagsTaxHTField0>
    <LocalizationTagsTaxHTField0 xmlns="9d035d7d-02e5-4a00-8b62-9a556aabc7b5">
      <Terms xmlns="http://schemas.microsoft.com/office/infopath/2007/PartnerControls"/>
    </LocalizationTagsTaxHTField0>
    <ArtSampleDocs xmlns="9d035d7d-02e5-4a00-8b62-9a556aabc7b5" xsi:nil="true"/>
    <UACurrentWords xmlns="9d035d7d-02e5-4a00-8b62-9a556aabc7b5">0</UACurrentWords>
    <UALocRecommendation xmlns="9d035d7d-02e5-4a00-8b62-9a556aabc7b5">Localize</UALocRecommendation>
    <Manager xmlns="9d035d7d-02e5-4a00-8b62-9a556aabc7b5" xsi:nil="true"/>
    <LocOverallHandbackStatusLookup xmlns="9d035d7d-02e5-4a00-8b62-9a556aabc7b5" xsi:nil="true"/>
    <ShowIn xmlns="9d035d7d-02e5-4a00-8b62-9a556aabc7b5" xsi:nil="true"/>
    <UANotes xmlns="9d035d7d-02e5-4a00-8b62-9a556aabc7b5" xsi:nil="true"/>
    <VoteCount xmlns="9d035d7d-02e5-4a00-8b62-9a556aabc7b5" xsi:nil="true"/>
    <CSXHash xmlns="9d035d7d-02e5-4a00-8b62-9a556aabc7b5" xsi:nil="true"/>
    <InternalTagsTaxHTField0 xmlns="9d035d7d-02e5-4a00-8b62-9a556aabc7b5">
      <Terms xmlns="http://schemas.microsoft.com/office/infopath/2007/PartnerControls"/>
    </InternalTagsTaxHTField0>
    <AssetExpire xmlns="9d035d7d-02e5-4a00-8b62-9a556aabc7b5">2100-01-01T00:00:00+00:00</AssetExpire>
    <DSATActionTaken xmlns="9d035d7d-02e5-4a00-8b62-9a556aabc7b5" xsi:nil="true"/>
    <CSXSubmissionMarket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3576F-0A8E-40D5-A874-C92473CC6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58E007-7821-41BD-AE70-3419E313FDE1}">
  <ds:schemaRefs>
    <ds:schemaRef ds:uri="91e8d559-4d54-460d-ba58-5d5027f88b4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d035d7d-02e5-4a00-8b62-9a556aabc7b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tf10352480</Template>
  <TotalTime>0</TotalTime>
  <Words>2149</Words>
  <Application>Microsoft Office PowerPoint</Application>
  <PresentationFormat>Экран (4:3)</PresentationFormat>
  <Paragraphs>244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Wingdings</vt:lpstr>
      <vt:lpstr>Wingdings 2</vt:lpstr>
      <vt:lpstr>Student presentation</vt:lpstr>
      <vt:lpstr>Министерство Образования И Науки СМОЛЕНСКОЙ ОБЛАСТИ   ДЕПАРТАМЕНТ ПО НАДЗОРУ И КОНТРОЛЮ В СФЕРЕ ОБРАЗОВАНИЯ (ДЕПАРТАМЕНТ) </vt:lpstr>
      <vt:lpstr>Типичные нарушения</vt:lpstr>
      <vt:lpstr>Нарушения</vt:lpstr>
      <vt:lpstr>Нарушения</vt:lpstr>
      <vt:lpstr>Нормативные правовые акты</vt:lpstr>
      <vt:lpstr>273-ФЗ (статья 12.1)</vt:lpstr>
      <vt:lpstr>Аттестация педагогических работников 273-ФЗ  (статья 49)</vt:lpstr>
      <vt:lpstr>273-ФЗ (статья 55)</vt:lpstr>
      <vt:lpstr>Нормативные правовые акты</vt:lpstr>
      <vt:lpstr>Постановление Правительства Российской Федерации от 18.09.2020 № 1490                             «О лицензировании образовательной деятельности» (пункт 7)</vt:lpstr>
      <vt:lpstr>Нормативные правовые обоснования</vt:lpstr>
      <vt:lpstr>Нормативные правовые обоснования</vt:lpstr>
      <vt:lpstr>Нормативные правовые акты</vt:lpstr>
      <vt:lpstr> Приказ Минобрнауки РФ от 28.12.2015 № 1527 (в ред. приказов Минпросвещения России от 21.01.2019 № 30, от 25.06.2020 № 320) </vt:lpstr>
      <vt:lpstr>Приказ Рособрнадзора от 14.08.2020 № 831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информации»</vt:lpstr>
      <vt:lpstr>Нормативные правовые акты</vt:lpstr>
      <vt:lpstr>Нормативные правовые акты</vt:lpstr>
      <vt:lpstr>Нормативные правовые акты</vt:lpstr>
      <vt:lpstr>Методические письма</vt:lpstr>
      <vt:lpstr>Методические письма</vt:lpstr>
      <vt:lpstr>Департамент по надзору и контролю в сфере образования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2022-05-24T05:45:32Z</dcterms:created>
  <dcterms:modified xsi:type="dcterms:W3CDTF">2024-04-23T08:20:59Z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6648700</vt:r8>
  </property>
  <property fmtid="{D5CDD505-2E9C-101B-9397-08002B2CF9AE}" pid="3" name="_TemplateID">
    <vt:lpwstr>TC101671251049</vt:lpwstr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ImageGenStatus">
    <vt:i4>0</vt:i4>
  </property>
  <property fmtid="{D5CDD505-2E9C-101B-9397-08002B2CF9AE}" pid="8" name="Applications">
    <vt:lpwstr>67;#Template 12;#53;#PowerPoint 12;#407;#PowerPoint 14</vt:lpwstr>
  </property>
  <property fmtid="{D5CDD505-2E9C-101B-9397-08002B2CF9AE}" pid="9" name="PolicheckCounter">
    <vt:i4>0</vt:i4>
  </property>
  <property fmtid="{D5CDD505-2E9C-101B-9397-08002B2CF9AE}" pid="10" name="PolicheckStatus">
    <vt:i4>0</vt:i4>
  </property>
</Properties>
</file>