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1" r:id="rId2"/>
    <p:sldId id="352" r:id="rId3"/>
    <p:sldId id="335" r:id="rId4"/>
    <p:sldId id="351" r:id="rId5"/>
    <p:sldId id="344" r:id="rId6"/>
    <p:sldId id="353" r:id="rId7"/>
    <p:sldId id="336" r:id="rId8"/>
    <p:sldId id="354" r:id="rId9"/>
    <p:sldId id="355" r:id="rId10"/>
    <p:sldId id="357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065A9-4DAB-4060-A06D-AE6F01158ACA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36248-F838-492D-8936-BC6F31212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36248-F838-492D-8936-BC6F312129C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06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8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03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31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5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44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8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61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8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5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9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2C845-C39C-408B-9FEC-793E23982C59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A765-8805-4489-99E2-703122F60A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61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A2096906807F6FC7E377FDFDA7513477EF7F42E397921E792D7F92C74BECE5A2A245C38177D2E7792B7DE48DBAC8D4E98AA62B58EDB674Cd35CK" TargetMode="External"/><Relationship Id="rId2" Type="http://schemas.openxmlformats.org/officeDocument/2006/relationships/hyperlink" Target="consultantplus://offline/ref=2A2096906807F6FC7E377FDFDA7513477EF7F42E397921E792D7F92C74BECE5A2A245C38177D2E7696B7DE48DBAC8D4E98AA62B58EDB674Cd35CK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2420887"/>
            <a:ext cx="7416823" cy="2736305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b="1" dirty="0" smtClean="0"/>
              <a:t>Нормативные правовые документы, регламентирующие организацию общего и дошкольного образования на территории муниципальных районов и городских округов Смоленской области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301208"/>
            <a:ext cx="6408712" cy="1296144"/>
          </a:xfrm>
        </p:spPr>
        <p:txBody>
          <a:bodyPr>
            <a:noAutofit/>
          </a:bodyPr>
          <a:lstStyle/>
          <a:p>
            <a:pPr algn="r"/>
            <a:r>
              <a:rPr lang="ru-RU" sz="1200" b="1" i="1" dirty="0" smtClean="0">
                <a:solidFill>
                  <a:schemeClr val="tx1"/>
                </a:solidFill>
              </a:rPr>
              <a:t>Лариса </a:t>
            </a:r>
            <a:r>
              <a:rPr lang="ru-RU" sz="1200" b="1" i="1" dirty="0" err="1" smtClean="0">
                <a:solidFill>
                  <a:schemeClr val="tx1"/>
                </a:solidFill>
              </a:rPr>
              <a:t>Вацлавовна</a:t>
            </a:r>
            <a:r>
              <a:rPr lang="ru-RU" sz="1200" b="1" i="1" dirty="0" smtClean="0">
                <a:solidFill>
                  <a:schemeClr val="tx1"/>
                </a:solidFill>
              </a:rPr>
              <a:t> Фокина</a:t>
            </a:r>
            <a:r>
              <a:rPr lang="ru-RU" sz="1200" i="1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sz="1200" i="1" dirty="0">
                <a:solidFill>
                  <a:schemeClr val="tx1"/>
                </a:solidFill>
              </a:rPr>
              <a:t>д</a:t>
            </a:r>
            <a:r>
              <a:rPr lang="ru-RU" sz="1200" i="1" dirty="0" smtClean="0">
                <a:solidFill>
                  <a:schemeClr val="tx1"/>
                </a:solidFill>
              </a:rPr>
              <a:t>иректор департамента</a:t>
            </a:r>
            <a:endParaRPr lang="ru-RU" sz="1200" i="1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572000" y="5229200"/>
            <a:ext cx="45720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дзаголовок 2"/>
          <p:cNvSpPr txBox="1">
            <a:spLocks/>
          </p:cNvSpPr>
          <p:nvPr/>
        </p:nvSpPr>
        <p:spPr>
          <a:xfrm>
            <a:off x="2483767" y="5301208"/>
            <a:ext cx="6408712" cy="888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74615" y="1772816"/>
            <a:ext cx="727280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Департамент по  надзору и контролю в сфере образования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9811" y="836712"/>
            <a:ext cx="4608512" cy="9643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923" y="666943"/>
            <a:ext cx="3996190" cy="113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49890" y="1785300"/>
            <a:ext cx="39604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1181390" y="101981"/>
            <a:ext cx="6054906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/>
              <a:t>Департамент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692696"/>
            <a:ext cx="78387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Положение о формах, периодичности и порядке текущего контроля успеваемости и промежуточной аттестации обучающихся (</a:t>
            </a:r>
            <a:r>
              <a:rPr lang="ru-RU" sz="2400" b="1" u="sng" dirty="0">
                <a:solidFill>
                  <a:srgbClr val="C00000"/>
                </a:solidFill>
              </a:rPr>
              <a:t>для общеобразовательных организациях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1390" y="2777989"/>
            <a:ext cx="763284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Прохождение  промежуточной аттестации обучающимися (ч. 1 ст. 58 Закона об образовании)</a:t>
            </a:r>
          </a:p>
          <a:p>
            <a:pPr algn="just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2. Сроки ликвидации академической задолженности                        (ч. 5, 9  ст. 58 Закона об образовании)</a:t>
            </a:r>
          </a:p>
          <a:p>
            <a:pPr algn="just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AutoNum type="arabicPeriod"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267691" y="1290559"/>
            <a:ext cx="762478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 Правила приема в образовательную организацию.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ежим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занятий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обучающихся.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3.  Положение о формах, периодичности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порядке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текущего контроля успеваемости и промежуточной аттестации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обучающихся (</a:t>
            </a: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для общеобразовательных организациях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орядок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и основания перевода, отчисления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обучающихся.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орядок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оформления возникновения, приостановления и прекращения отношений между образовательной организацией и обучающимися и (или) родителями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(законными представителями) несовершеннолетних обучающихся.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5. Правила внутреннего распорядка обучающихся.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6. Правила внутреннего трудового  распорядка.</a:t>
            </a: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7. Коллективный договор (при его наличии).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971600" y="101981"/>
            <a:ext cx="6264696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/>
              <a:t>Департамент 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15616" y="66316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Локальные нормативные акты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(ч. 3, ст.  29, ч. 2 ст. 30 Закона об образовании)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400092" y="1186387"/>
            <a:ext cx="33911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России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 15.05.2020 № 236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России от 31.07.2020 № 373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06.04.2023 N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240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22.03.2021 №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115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03695" y="1186386"/>
            <a:ext cx="323230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инобрнауки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РФ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т 08.04.2014 № 293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риказ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РФ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30.08.2013 № 1014 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12.03.2014 N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177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РФ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30.08.2013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1015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28.08.2020 № 442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1115616" y="101981"/>
            <a:ext cx="6120680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/>
              <a:t>Департамент 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63688" y="66316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Нормативные правовые обоснования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4175827" y="3116695"/>
            <a:ext cx="90010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499992" y="1556792"/>
            <a:ext cx="72008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30858" y="2076682"/>
            <a:ext cx="2968779" cy="3352707"/>
          </a:xfrm>
          <a:prstGeom prst="line">
            <a:avLst/>
          </a:prstGeom>
          <a:ln w="920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094483" y="2076682"/>
            <a:ext cx="2982032" cy="3493592"/>
          </a:xfrm>
          <a:prstGeom prst="line">
            <a:avLst/>
          </a:prstGeom>
          <a:ln w="984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0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211554" y="1322265"/>
            <a:ext cx="357966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27.07.2022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№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629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постановление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Правительства РФ от 11.10.2023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№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1678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(вступает в силу с 01.09.2024, за исключением п. 14 вступившего в силу)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Минпросвещения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России от 02.09.2020 №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4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Федеральный закон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29.12.2012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№ 273-ФЗ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1" y="1268760"/>
            <a:ext cx="35283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РФ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29.08.2013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№ 1008</a:t>
            </a:r>
            <a:r>
              <a:rPr lang="ru-RU" sz="2000" dirty="0"/>
              <a:t>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РФ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23.08.2017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816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РФ 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15.02.2012 № 107 </a:t>
            </a: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 РФ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от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22.01.2014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32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Закон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РФ от 10.07.1992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№ 3266-1 «Об образовании»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971601" y="101981"/>
            <a:ext cx="6264695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/>
              <a:t>Департамент 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63688" y="66316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Нормативные правовые обоснования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4103948" y="3429000"/>
            <a:ext cx="90010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455418" y="1554763"/>
            <a:ext cx="72008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30858" y="2076682"/>
            <a:ext cx="2968779" cy="3352707"/>
          </a:xfrm>
          <a:prstGeom prst="line">
            <a:avLst/>
          </a:prstGeom>
          <a:ln w="920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094483" y="2076682"/>
            <a:ext cx="2982032" cy="3493592"/>
          </a:xfrm>
          <a:prstGeom prst="line">
            <a:avLst/>
          </a:prstGeom>
          <a:ln w="984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60032" y="927351"/>
            <a:ext cx="396044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Ребенок, в том числе усыновленный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или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находящийся под опекой или попечительством в семье, включая приемную семью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патронатную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семью, имеет право преимущественного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приема,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 которой обучаются его брат и (или) сестра (полнородные и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неполнородные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усыновленные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дети…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Отсутствие 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Внеочередное право в общеобразовательных организациях при наличии интерната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83968" y="1772816"/>
            <a:ext cx="36402" cy="445254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1"/>
          <p:cNvSpPr txBox="1">
            <a:spLocks/>
          </p:cNvSpPr>
          <p:nvPr/>
        </p:nvSpPr>
        <p:spPr>
          <a:xfrm>
            <a:off x="1156691" y="101981"/>
            <a:ext cx="6079605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/>
              <a:t>Департамент 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63688" y="66316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Правила приема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3964508" y="3408330"/>
            <a:ext cx="900100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54155" y="924776"/>
            <a:ext cx="304233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Полнородный и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неполнородный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брат (сестра)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Медицинское заключение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4. Первоочередное и внеочередное право</a:t>
            </a: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49890" y="1785300"/>
            <a:ext cx="39604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1056412" y="101981"/>
            <a:ext cx="6179884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/>
              <a:t>Департамент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63688" y="69269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Правила приема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56412" y="1215916"/>
            <a:ext cx="7784723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Форма заявления ( п. 9 приказа № 236, п. 24 приказа № 458).</a:t>
            </a:r>
          </a:p>
          <a:p>
            <a:pPr marL="342900" indent="-342900" algn="just">
              <a:buAutoNum type="arabicPeriod"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2. Выбор родного языка (ч. 6 ст. 14 Закона об образовании).</a:t>
            </a: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3. Документы при приеме (п. 9 приказа № 236, п. 26 приказа № 458).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4. Сроки приема заявлений и зачисления в образовательную организацию (п. 17 приказа № 458, в течение всего календарного года).</a:t>
            </a:r>
          </a:p>
          <a:p>
            <a:pPr algn="just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5. Подача обучающимся заявления в 10 класс ( п. 1 ч. 1 ст. 34 Закона об образовании, п. 24 приказа № 458)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63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80896" y="1109525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Минобрнауки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РФ от 28.12.2015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№ 1527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16016" y="2687807"/>
            <a:ext cx="0" cy="38884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1"/>
          <p:cNvSpPr txBox="1">
            <a:spLocks/>
          </p:cNvSpPr>
          <p:nvPr/>
        </p:nvSpPr>
        <p:spPr>
          <a:xfrm>
            <a:off x="1187624" y="101981"/>
            <a:ext cx="6048672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/>
              <a:t>Департамент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6316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Порядок перевода и отчисления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272098"/>
            <a:ext cx="30243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4.  </a:t>
            </a:r>
            <a:r>
              <a:rPr lang="ru-RU" sz="1600" dirty="0">
                <a:solidFill>
                  <a:srgbClr val="002060"/>
                </a:solidFill>
              </a:rPr>
              <a:t>В случае перевода обучающегося по инициативе </a:t>
            </a:r>
            <a:r>
              <a:rPr lang="ru-RU" sz="1600" dirty="0" smtClean="0">
                <a:solidFill>
                  <a:srgbClr val="002060"/>
                </a:solidFill>
              </a:rPr>
              <a:t>родители (законные представители) 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-</a:t>
            </a:r>
            <a:r>
              <a:rPr lang="ru-RU" sz="1600" dirty="0" smtClean="0">
                <a:solidFill>
                  <a:srgbClr val="002060"/>
                </a:solidFill>
              </a:rPr>
              <a:t>осуществляют </a:t>
            </a:r>
            <a:r>
              <a:rPr lang="ru-RU" sz="1600" dirty="0">
                <a:solidFill>
                  <a:srgbClr val="002060"/>
                </a:solidFill>
              </a:rPr>
              <a:t>выбор принимающей организации;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- обращаются </a:t>
            </a:r>
            <a:r>
              <a:rPr lang="ru-RU" sz="1600" dirty="0">
                <a:solidFill>
                  <a:srgbClr val="002060"/>
                </a:solidFill>
              </a:rPr>
              <a:t>в выбранную организацию с запросом о наличии свободных мест соответствующей возрастной категории обучающегося и необходимой направленности группы, в том числе с использованием информационно-телекоммуникационной сети </a:t>
            </a:r>
            <a:r>
              <a:rPr lang="ru-RU" sz="1600" dirty="0" smtClean="0">
                <a:solidFill>
                  <a:srgbClr val="002060"/>
                </a:solidFill>
              </a:rPr>
              <a:t>«Интернет»;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17300" y="2279901"/>
            <a:ext cx="39307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4.1</a:t>
            </a:r>
            <a:r>
              <a:rPr lang="ru-RU" sz="1600" dirty="0">
                <a:solidFill>
                  <a:srgbClr val="002060"/>
                </a:solidFill>
              </a:rPr>
              <a:t>. При переводе в государственную или муниципальную образовательную организацию, </a:t>
            </a:r>
            <a:r>
              <a:rPr lang="ru-RU" sz="1600" dirty="0" smtClean="0">
                <a:solidFill>
                  <a:srgbClr val="002060"/>
                </a:solidFill>
              </a:rPr>
              <a:t>родители </a:t>
            </a:r>
            <a:r>
              <a:rPr lang="ru-RU" sz="1600" dirty="0">
                <a:solidFill>
                  <a:srgbClr val="002060"/>
                </a:solidFill>
              </a:rPr>
              <a:t>(законные представители):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обращаются в орган исполнительной власти субъекта Российской Федерации или орган местного самоуправления для направления в государственную или муниципальную образовательную организацию в рамках государственной или муниципальной услуги в порядке, предусмотренном </a:t>
            </a:r>
            <a:r>
              <a:rPr lang="ru-RU" sz="1600" dirty="0">
                <a:solidFill>
                  <a:srgbClr val="002060"/>
                </a:solidFill>
                <a:hlinkClick r:id="rId2"/>
              </a:rPr>
              <a:t>пунктами 8, </a:t>
            </a:r>
            <a:r>
              <a:rPr lang="ru-RU" sz="1600" dirty="0">
                <a:solidFill>
                  <a:srgbClr val="002060"/>
                </a:solidFill>
                <a:hlinkClick r:id="rId3"/>
              </a:rPr>
              <a:t>9 Порядка </a:t>
            </a:r>
            <a:r>
              <a:rPr lang="ru-RU" sz="1600" dirty="0" smtClean="0">
                <a:solidFill>
                  <a:srgbClr val="002060"/>
                </a:solidFill>
                <a:hlinkClick r:id="rId3"/>
              </a:rPr>
              <a:t>приема (приказ </a:t>
            </a:r>
            <a:r>
              <a:rPr lang="ru-RU" sz="1600" dirty="0" err="1" smtClean="0">
                <a:solidFill>
                  <a:srgbClr val="002060"/>
                </a:solidFill>
                <a:hlinkClick r:id="rId3"/>
              </a:rPr>
              <a:t>Минпросвещения</a:t>
            </a:r>
            <a:r>
              <a:rPr lang="ru-RU" sz="1600" dirty="0" smtClean="0">
                <a:solidFill>
                  <a:srgbClr val="002060"/>
                </a:solidFill>
                <a:hlinkClick r:id="rId3"/>
              </a:rPr>
              <a:t> России  от 15.05.2020 № 236)</a:t>
            </a:r>
            <a:endParaRPr lang="ru-RU" sz="1600" dirty="0">
              <a:solidFill>
                <a:srgbClr val="002060"/>
              </a:solidFill>
              <a:hlinkClick r:id="rId3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154804" y="356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151347" y="2687807"/>
            <a:ext cx="2982032" cy="3493592"/>
          </a:xfrm>
          <a:prstGeom prst="line">
            <a:avLst/>
          </a:prstGeom>
          <a:ln w="984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15189" y="2695245"/>
            <a:ext cx="2968779" cy="3352707"/>
          </a:xfrm>
          <a:prstGeom prst="line">
            <a:avLst/>
          </a:prstGeom>
          <a:ln w="920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3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75656" y="1052736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1043608" y="101981"/>
            <a:ext cx="6192688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smtClean="0"/>
              <a:t>Департамент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63166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Порядок перевода и отчисления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303157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Документы при приеме в порядке перевода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8840" y="2002355"/>
            <a:ext cx="2159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личное дело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2011768"/>
            <a:ext cx="3600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документы, содержащие информацию об успеваемости обучающегося в текущем учебном году (выписка из классного журнала с текущими отметками и результатами промежуточной аттестации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50598" y="3325679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Справка-подтверждение</a:t>
            </a:r>
            <a:endParaRPr lang="ru-RU" sz="2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595434" y="2554081"/>
            <a:ext cx="2159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заявление</a:t>
            </a:r>
            <a:endParaRPr lang="ru-RU" sz="20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6012160" y="1764822"/>
            <a:ext cx="432048" cy="246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2339752" y="1764822"/>
            <a:ext cx="288620" cy="246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707904" y="1764822"/>
            <a:ext cx="0" cy="87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499992" y="1761347"/>
            <a:ext cx="0" cy="1612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23107" y="4940153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Основания отчисления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ст. 43, 61 Закона об образовании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201614" y="3042318"/>
            <a:ext cx="1031136" cy="1110108"/>
          </a:xfrm>
          <a:prstGeom prst="line">
            <a:avLst/>
          </a:prstGeom>
          <a:ln w="920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223401" y="3010752"/>
            <a:ext cx="880547" cy="1173241"/>
          </a:xfrm>
          <a:prstGeom prst="line">
            <a:avLst/>
          </a:prstGeom>
          <a:ln w="984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86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49890" y="1785300"/>
            <a:ext cx="396044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1331640" y="101981"/>
            <a:ext cx="5904656" cy="44441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dirty="0" err="1" smtClean="0"/>
              <a:t>Департампент</a:t>
            </a:r>
            <a:r>
              <a:rPr lang="ru-RU" sz="1800" dirty="0" smtClean="0"/>
              <a:t> </a:t>
            </a:r>
            <a:r>
              <a:rPr lang="ru-RU" sz="1800" dirty="0"/>
              <a:t>по надзору и контролю в сфере образования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692696"/>
            <a:ext cx="78387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Порядок оформления возникновения, приостановления и прекращения отношений между образовательной организацией и обучающимися и (или) родителями ( законными представителями) несовершеннолетних </a:t>
            </a:r>
            <a:r>
              <a:rPr lang="ru-RU" sz="2400" b="1" dirty="0" smtClean="0">
                <a:solidFill>
                  <a:srgbClr val="C00000"/>
                </a:solidFill>
              </a:rPr>
              <a:t>обучающихся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7483" y="2852936"/>
            <a:ext cx="763284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Основания возникновения образовательных отношений  (ст. 53 Закона об образовании).</a:t>
            </a:r>
          </a:p>
          <a:p>
            <a:pPr marL="342900" indent="-342900" algn="just">
              <a:buAutoNum type="arabicPeriod"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2. Основания приостановления образовательных отношений.</a:t>
            </a: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3. Основания прекращения образовательных отношений (ст. 61 Закона об образовании).</a:t>
            </a: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7891" y="101981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2919</TotalTime>
  <Words>837</Words>
  <Application>Microsoft Office PowerPoint</Application>
  <PresentationFormat>Экран (4:3)</PresentationFormat>
  <Paragraphs>164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 Нормативные правовые документы, регламентирующие организацию общего и дошкольного образования на территории муниципальных районов и городских округов Смоленской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Моисеенков Владислав Николаевич</cp:lastModifiedBy>
  <cp:revision>200</cp:revision>
  <cp:lastPrinted>2022-10-25T05:48:04Z</cp:lastPrinted>
  <dcterms:created xsi:type="dcterms:W3CDTF">2020-12-03T08:14:33Z</dcterms:created>
  <dcterms:modified xsi:type="dcterms:W3CDTF">2024-04-22T09:25:18Z</dcterms:modified>
</cp:coreProperties>
</file>