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68" r:id="rId5"/>
    <p:sldId id="269" r:id="rId6"/>
    <p:sldId id="270" r:id="rId7"/>
    <p:sldId id="272" r:id="rId8"/>
    <p:sldId id="271" r:id="rId9"/>
    <p:sldId id="26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113" d="100"/>
          <a:sy n="113" d="100"/>
        </p:scale>
        <p:origin x="9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B8C548-0BAF-4DD3-B543-F582398A3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126811-5463-41B2-B91B-B2AF31E27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086905-6264-49A1-A177-4587560F0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00526-881B-4EFB-A2B1-E2EC6E673644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701AC9-E6D9-424A-B3E9-04833A53B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5F9D72-D2C3-4734-AED1-8C844D06F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E403C-4EB7-40BC-9395-955F62C49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17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79BCEF47-5A67-42EF-A67E-11824BFD7C57}"/>
              </a:ext>
            </a:extLst>
          </p:cNvPr>
          <p:cNvSpPr/>
          <p:nvPr userDrawn="1"/>
        </p:nvSpPr>
        <p:spPr>
          <a:xfrm>
            <a:off x="0" y="2214000"/>
            <a:ext cx="12192000" cy="4644000"/>
          </a:xfrm>
          <a:custGeom>
            <a:avLst/>
            <a:gdLst>
              <a:gd name="connsiteX0" fmla="*/ 0 w 12192000"/>
              <a:gd name="connsiteY0" fmla="*/ 0 h 4644000"/>
              <a:gd name="connsiteX1" fmla="*/ 4813500 w 12192000"/>
              <a:gd name="connsiteY1" fmla="*/ 0 h 4644000"/>
              <a:gd name="connsiteX2" fmla="*/ 6096000 w 12192000"/>
              <a:gd name="connsiteY2" fmla="*/ 1282500 h 4644000"/>
              <a:gd name="connsiteX3" fmla="*/ 7378500 w 12192000"/>
              <a:gd name="connsiteY3" fmla="*/ 0 h 4644000"/>
              <a:gd name="connsiteX4" fmla="*/ 12192000 w 12192000"/>
              <a:gd name="connsiteY4" fmla="*/ 0 h 4644000"/>
              <a:gd name="connsiteX5" fmla="*/ 12192000 w 12192000"/>
              <a:gd name="connsiteY5" fmla="*/ 4644000 h 4644000"/>
              <a:gd name="connsiteX6" fmla="*/ 0 w 12192000"/>
              <a:gd name="connsiteY6" fmla="*/ 4644000 h 46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4644000">
                <a:moveTo>
                  <a:pt x="0" y="0"/>
                </a:moveTo>
                <a:lnTo>
                  <a:pt x="4813500" y="0"/>
                </a:lnTo>
                <a:cubicBezTo>
                  <a:pt x="4813500" y="708305"/>
                  <a:pt x="5387695" y="1282500"/>
                  <a:pt x="6096000" y="1282500"/>
                </a:cubicBezTo>
                <a:cubicBezTo>
                  <a:pt x="6804305" y="1282500"/>
                  <a:pt x="7378500" y="708305"/>
                  <a:pt x="7378500" y="0"/>
                </a:cubicBezTo>
                <a:lnTo>
                  <a:pt x="12192000" y="0"/>
                </a:lnTo>
                <a:lnTo>
                  <a:pt x="12192000" y="4644000"/>
                </a:lnTo>
                <a:lnTo>
                  <a:pt x="0" y="4644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544D0F5-96A6-457B-8523-7A11250FC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34000"/>
            <a:ext cx="10515600" cy="90578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D37E7F66-7731-4BEA-89E2-DFEF3F9044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5189794"/>
            <a:ext cx="10529887" cy="11699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6313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11ABB4-84E6-4957-916D-CC332F6B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C7823A-AB17-46E4-B7FA-475AC7D0D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6528C9-5884-4B4D-B36C-1A614FA16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00526-881B-4EFB-A2B1-E2EC6E673644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A9552C-5650-405C-942C-79F245E32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EA733B-55B7-42F8-B642-7A4DC9DAF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E403C-4EB7-40BC-9395-955F62C492F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40E1113-501F-42FF-A817-B71D295CCD2C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39F007F-2479-4E1B-962F-B6FEF354E7FF}"/>
              </a:ext>
            </a:extLst>
          </p:cNvPr>
          <p:cNvSpPr/>
          <p:nvPr userDrawn="1"/>
        </p:nvSpPr>
        <p:spPr>
          <a:xfrm>
            <a:off x="0" y="675900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FBB389D-F645-4EF0-A313-F1760EDDD65D}"/>
              </a:ext>
            </a:extLst>
          </p:cNvPr>
          <p:cNvGrpSpPr/>
          <p:nvPr userDrawn="1"/>
        </p:nvGrpSpPr>
        <p:grpSpPr>
          <a:xfrm>
            <a:off x="9347250" y="37980"/>
            <a:ext cx="2844750" cy="286020"/>
            <a:chOff x="9347250" y="37980"/>
            <a:chExt cx="2844750" cy="286020"/>
          </a:xfrm>
          <a:solidFill>
            <a:schemeClr val="accent1"/>
          </a:solidFill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E8DDD8ED-37DB-433B-9BE3-ED56AB186990}"/>
                </a:ext>
              </a:extLst>
            </p:cNvPr>
            <p:cNvSpPr/>
            <p:nvPr userDrawn="1"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3" name="Блок-схема: объединение 12">
              <a:extLst>
                <a:ext uri="{FF2B5EF4-FFF2-40B4-BE49-F238E27FC236}">
                  <a16:creationId xmlns:a16="http://schemas.microsoft.com/office/drawing/2014/main" id="{8A9AC1B6-7038-462A-A7C2-D0F29619BF17}"/>
                </a:ext>
              </a:extLst>
            </p:cNvPr>
            <p:cNvSpPr/>
            <p:nvPr userDrawn="1"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E463789D-0C7C-454D-BFD9-1DE51E4C5BFC}"/>
              </a:ext>
            </a:extLst>
          </p:cNvPr>
          <p:cNvGrpSpPr/>
          <p:nvPr userDrawn="1"/>
        </p:nvGrpSpPr>
        <p:grpSpPr>
          <a:xfrm>
            <a:off x="-35250" y="6583500"/>
            <a:ext cx="2844750" cy="274500"/>
            <a:chOff x="-35250" y="6583500"/>
            <a:chExt cx="2844750" cy="274500"/>
          </a:xfrm>
          <a:solidFill>
            <a:schemeClr val="accent1"/>
          </a:solidFill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84D431FD-AB15-4701-9AC6-CDB8CE4C764C}"/>
                </a:ext>
              </a:extLst>
            </p:cNvPr>
            <p:cNvSpPr/>
            <p:nvPr userDrawn="1"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6" name="Блок-схема: объединение 15">
              <a:extLst>
                <a:ext uri="{FF2B5EF4-FFF2-40B4-BE49-F238E27FC236}">
                  <a16:creationId xmlns:a16="http://schemas.microsoft.com/office/drawing/2014/main" id="{E7D3F83A-004E-403A-8F03-CC8948CF9F67}"/>
                </a:ext>
              </a:extLst>
            </p:cNvPr>
            <p:cNvSpPr/>
            <p:nvPr userDrawn="1"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249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4B881EB-1784-473B-8081-FDC8508B7613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119E31C-4778-49B4-88E9-494EF71DCCA4}"/>
              </a:ext>
            </a:extLst>
          </p:cNvPr>
          <p:cNvSpPr/>
          <p:nvPr userDrawn="1"/>
        </p:nvSpPr>
        <p:spPr>
          <a:xfrm>
            <a:off x="0" y="675900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B8690DA-5449-464D-80A9-DCC9C148D31F}"/>
              </a:ext>
            </a:extLst>
          </p:cNvPr>
          <p:cNvGrpSpPr/>
          <p:nvPr userDrawn="1"/>
        </p:nvGrpSpPr>
        <p:grpSpPr>
          <a:xfrm>
            <a:off x="9347250" y="37980"/>
            <a:ext cx="2844750" cy="286020"/>
            <a:chOff x="9347250" y="37980"/>
            <a:chExt cx="2844750" cy="286020"/>
          </a:xfrm>
          <a:solidFill>
            <a:schemeClr val="accent1"/>
          </a:solidFill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15118C4-713A-4AB9-B08B-BD62864C2E6A}"/>
                </a:ext>
              </a:extLst>
            </p:cNvPr>
            <p:cNvSpPr/>
            <p:nvPr userDrawn="1"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3" name="Блок-схема: объединение 12">
              <a:extLst>
                <a:ext uri="{FF2B5EF4-FFF2-40B4-BE49-F238E27FC236}">
                  <a16:creationId xmlns:a16="http://schemas.microsoft.com/office/drawing/2014/main" id="{A0898C5B-FFF0-4624-824E-84E4C17CBB18}"/>
                </a:ext>
              </a:extLst>
            </p:cNvPr>
            <p:cNvSpPr/>
            <p:nvPr userDrawn="1"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7BCAD506-BA00-4E33-B68C-E5911E34BEAB}"/>
              </a:ext>
            </a:extLst>
          </p:cNvPr>
          <p:cNvGrpSpPr/>
          <p:nvPr userDrawn="1"/>
        </p:nvGrpSpPr>
        <p:grpSpPr>
          <a:xfrm>
            <a:off x="-35250" y="6583500"/>
            <a:ext cx="2844750" cy="274500"/>
            <a:chOff x="-35250" y="6583500"/>
            <a:chExt cx="2844750" cy="274500"/>
          </a:xfrm>
          <a:solidFill>
            <a:schemeClr val="accent1"/>
          </a:solidFill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01341E1-EFB0-48B5-8780-45599BABAF41}"/>
                </a:ext>
              </a:extLst>
            </p:cNvPr>
            <p:cNvSpPr/>
            <p:nvPr userDrawn="1"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6" name="Блок-схема: объединение 15">
              <a:extLst>
                <a:ext uri="{FF2B5EF4-FFF2-40B4-BE49-F238E27FC236}">
                  <a16:creationId xmlns:a16="http://schemas.microsoft.com/office/drawing/2014/main" id="{DE8C835F-D205-4D6A-8A82-F0DFE38F02AB}"/>
                </a:ext>
              </a:extLst>
            </p:cNvPr>
            <p:cNvSpPr/>
            <p:nvPr userDrawn="1"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666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1">
            <a:extLst>
              <a:ext uri="{FF2B5EF4-FFF2-40B4-BE49-F238E27FC236}">
                <a16:creationId xmlns:a16="http://schemas.microsoft.com/office/drawing/2014/main" id="{212017C5-14B7-48BC-B8BE-D5D4F4B45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0" y="234000"/>
            <a:ext cx="11341100" cy="103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Рисунок 2">
            <a:extLst>
              <a:ext uri="{FF2B5EF4-FFF2-40B4-BE49-F238E27FC236}">
                <a16:creationId xmlns:a16="http://schemas.microsoft.com/office/drawing/2014/main" id="{36831F7D-B09F-4F32-A572-FF1722AB40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5450" y="2303463"/>
            <a:ext cx="4005550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id="{491E53D3-0B88-498D-A9DC-A437A9E4F85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95341" y="2303463"/>
            <a:ext cx="4005550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Рисунок 2">
            <a:extLst>
              <a:ext uri="{FF2B5EF4-FFF2-40B4-BE49-F238E27FC236}">
                <a16:creationId xmlns:a16="http://schemas.microsoft.com/office/drawing/2014/main" id="{CA28B859-26E1-497E-B38C-EB350280E0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61675" y="2303463"/>
            <a:ext cx="3004875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Рисунок 2">
            <a:extLst>
              <a:ext uri="{FF2B5EF4-FFF2-40B4-BE49-F238E27FC236}">
                <a16:creationId xmlns:a16="http://schemas.microsoft.com/office/drawing/2014/main" id="{83794A95-742B-476B-A491-D78B55E6ACE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5450" y="4058163"/>
            <a:ext cx="3004875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Рисунок 2">
            <a:extLst>
              <a:ext uri="{FF2B5EF4-FFF2-40B4-BE49-F238E27FC236}">
                <a16:creationId xmlns:a16="http://schemas.microsoft.com/office/drawing/2014/main" id="{0A08D924-CC38-4A36-8978-268388CC3B4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6109" y="4058163"/>
            <a:ext cx="4005550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Рисунок 2">
            <a:extLst>
              <a:ext uri="{FF2B5EF4-FFF2-40B4-BE49-F238E27FC236}">
                <a16:creationId xmlns:a16="http://schemas.microsoft.com/office/drawing/2014/main" id="{88B833B7-5777-405E-B3BD-11A5DD0A9C4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776000" y="4058163"/>
            <a:ext cx="4005550" cy="16208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Текст 4">
            <a:extLst>
              <a:ext uri="{FF2B5EF4-FFF2-40B4-BE49-F238E27FC236}">
                <a16:creationId xmlns:a16="http://schemas.microsoft.com/office/drawing/2014/main" id="{2B4081C9-FF26-4F20-A23C-5DFDD3FDC0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9739" y="1493838"/>
            <a:ext cx="11341100" cy="62706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FC03AC4-0ACD-47AD-9F9F-E09327CAEA24}"/>
              </a:ext>
            </a:extLst>
          </p:cNvPr>
          <p:cNvSpPr/>
          <p:nvPr userDrawn="1"/>
        </p:nvSpPr>
        <p:spPr>
          <a:xfrm>
            <a:off x="0" y="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F9B881F-8C58-47D0-A3FE-B4A2C623BC40}"/>
              </a:ext>
            </a:extLst>
          </p:cNvPr>
          <p:cNvSpPr/>
          <p:nvPr userDrawn="1"/>
        </p:nvSpPr>
        <p:spPr>
          <a:xfrm>
            <a:off x="0" y="6759000"/>
            <a:ext cx="12192000" cy="9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98F3764-7851-4610-B9E9-DA778617CECE}"/>
              </a:ext>
            </a:extLst>
          </p:cNvPr>
          <p:cNvGrpSpPr/>
          <p:nvPr userDrawn="1"/>
        </p:nvGrpSpPr>
        <p:grpSpPr>
          <a:xfrm>
            <a:off x="9347250" y="37980"/>
            <a:ext cx="2844750" cy="286020"/>
            <a:chOff x="9347250" y="37980"/>
            <a:chExt cx="2844750" cy="286020"/>
          </a:xfrm>
          <a:solidFill>
            <a:schemeClr val="accent1"/>
          </a:solidFill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868FCF22-56EA-4317-B9C7-E294C17D24D3}"/>
                </a:ext>
              </a:extLst>
            </p:cNvPr>
            <p:cNvSpPr/>
            <p:nvPr userDrawn="1"/>
          </p:nvSpPr>
          <p:spPr>
            <a:xfrm>
              <a:off x="9651000" y="49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18" name="Блок-схема: объединение 17">
              <a:extLst>
                <a:ext uri="{FF2B5EF4-FFF2-40B4-BE49-F238E27FC236}">
                  <a16:creationId xmlns:a16="http://schemas.microsoft.com/office/drawing/2014/main" id="{2953430D-E015-4EDE-A77A-2E6F8F7B7A73}"/>
                </a:ext>
              </a:extLst>
            </p:cNvPr>
            <p:cNvSpPr/>
            <p:nvPr userDrawn="1"/>
          </p:nvSpPr>
          <p:spPr>
            <a:xfrm>
              <a:off x="9347250" y="3798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550034EE-489F-492F-88F5-8607CA789417}"/>
              </a:ext>
            </a:extLst>
          </p:cNvPr>
          <p:cNvGrpSpPr/>
          <p:nvPr userDrawn="1"/>
        </p:nvGrpSpPr>
        <p:grpSpPr>
          <a:xfrm>
            <a:off x="-35250" y="6583500"/>
            <a:ext cx="2844750" cy="274500"/>
            <a:chOff x="-35250" y="6583500"/>
            <a:chExt cx="2844750" cy="274500"/>
          </a:xfrm>
          <a:solidFill>
            <a:schemeClr val="accent1"/>
          </a:solidFill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4050F1EC-7E55-40B0-BE07-C108BF7EE986}"/>
                </a:ext>
              </a:extLst>
            </p:cNvPr>
            <p:cNvSpPr/>
            <p:nvPr userDrawn="1"/>
          </p:nvSpPr>
          <p:spPr>
            <a:xfrm>
              <a:off x="-35250" y="6583500"/>
              <a:ext cx="2541000" cy="274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accent1"/>
                </a:solidFill>
              </a:endParaRPr>
            </a:p>
          </p:txBody>
        </p:sp>
        <p:sp>
          <p:nvSpPr>
            <p:cNvPr id="21" name="Блок-схема: объединение 20">
              <a:extLst>
                <a:ext uri="{FF2B5EF4-FFF2-40B4-BE49-F238E27FC236}">
                  <a16:creationId xmlns:a16="http://schemas.microsoft.com/office/drawing/2014/main" id="{E675CAD4-0442-4ED3-A796-158AFA773B44}"/>
                </a:ext>
              </a:extLst>
            </p:cNvPr>
            <p:cNvSpPr/>
            <p:nvPr userDrawn="1"/>
          </p:nvSpPr>
          <p:spPr>
            <a:xfrm rot="10800000">
              <a:off x="2202000" y="6583500"/>
              <a:ext cx="607500" cy="274500"/>
            </a:xfrm>
            <a:prstGeom prst="flowChartMerg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55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4756F5F-238C-4EA5-953D-83BC7A40E2A5}"/>
              </a:ext>
            </a:extLst>
          </p:cNvPr>
          <p:cNvSpPr/>
          <p:nvPr userDrawn="1"/>
        </p:nvSpPr>
        <p:spPr>
          <a:xfrm>
            <a:off x="0" y="1674000"/>
            <a:ext cx="12192000" cy="1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A24F890-6633-4AD3-9C24-3D0B92AF4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2BC0BA3-1E1F-4BDD-8E19-DB8F68551C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294063"/>
            <a:ext cx="10515600" cy="29702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4560B685-5836-4067-85B7-2D3D4F5E09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989138"/>
            <a:ext cx="10515600" cy="80962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37574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EF441D-A1A1-48BA-B9DE-0AAA8224B7D0}"/>
              </a:ext>
            </a:extLst>
          </p:cNvPr>
          <p:cNvSpPr/>
          <p:nvPr userDrawn="1"/>
        </p:nvSpPr>
        <p:spPr>
          <a:xfrm>
            <a:off x="0" y="0"/>
            <a:ext cx="59188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307CA8-65BF-4D7F-BB9A-49ACF57E72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0"/>
            <a:ext cx="5918850" cy="5918850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5701238B-17B1-4DAB-9C27-FC7BE9B87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02" y="1359000"/>
            <a:ext cx="5280898" cy="1325563"/>
          </a:xfrm>
        </p:spPr>
        <p:txBody>
          <a:bodyPr>
            <a:noAutofit/>
          </a:bodyPr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318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975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B3BE18-66DB-4AAA-A464-A49C7350A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61F556-4C27-4545-81FF-A3D081C7F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52913A-6AB7-4074-A970-BAD33C37F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00526-881B-4EFB-A2B1-E2EC6E673644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1F05DD-018A-44C6-913B-25EBC4ABD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F4B298-E8C1-4720-877E-1FF0797AE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E403C-4EB7-40BC-9395-955F62C49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97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7568ED-5BA7-4610-8C81-F1F0F5E60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5F916D-BF57-434B-B569-FCC0323374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AD18AF-A3D1-4C26-82CA-9B12FC636D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3EECB12-AF95-4823-A896-C9CF8AD0C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00526-881B-4EFB-A2B1-E2EC6E673644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F046F2-67BB-4C46-88ED-1A0AC7632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CD352C-415F-4E97-BCA4-0BDD14D68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E403C-4EB7-40BC-9395-955F62C49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17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E72E41-1DB3-4A3F-9274-B394628EB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B0DC5A-BCCE-4AEE-8306-AB27C1D1B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720D09-FD34-4983-8EF6-E99DD07C5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FE80837-9A1C-4C3F-B636-2E8E85C9E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1060367-273D-48D9-88EB-ABBFC1698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6383E5D-8D29-4F10-AB14-DD75AC2AF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00526-881B-4EFB-A2B1-E2EC6E673644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9200AD1-8CA8-4641-A836-1364F3A19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2AA4E0-0761-4F51-B223-985859E06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E403C-4EB7-40BC-9395-955F62C49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14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F6FFE3-C71B-4791-B3EE-4D68C8A36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6982DD0-AF87-44F4-B3DA-16DAE384F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00526-881B-4EFB-A2B1-E2EC6E673644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80696C-27AF-40FE-8EEE-9C12E7FE1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202341C-63DD-4565-8E97-0E86B5989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E403C-4EB7-40BC-9395-955F62C49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06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6D48678-5F24-4CE7-9B9F-36CE6E46D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00526-881B-4EFB-A2B1-E2EC6E673644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52E5571-247B-4893-BC6D-7B631690F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534437-C494-4D7E-B98A-068475749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E403C-4EB7-40BC-9395-955F62C49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48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1D2E93-E23A-446F-AF68-25CB9AE3D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BBF875-BAD2-40B3-BB65-74F28C564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8C434BF-4AA5-48D9-B3DF-DBE509082D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6C262B-FA24-4021-934A-08220E37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00526-881B-4EFB-A2B1-E2EC6E673644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7DEA1A-803D-462E-A8F3-41DB46276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2860C9B-AACB-4950-93E4-086E93A0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E403C-4EB7-40BC-9395-955F62C49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80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15269B-8EC8-47CF-94A2-1F160F171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5F239FC-6D37-4243-8433-C440233B9F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E249BA-FBDB-4AA0-834A-BF55E39954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915A18-EA85-4C4B-B32A-7D5B919FB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00526-881B-4EFB-A2B1-E2EC6E673644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8585FE-A718-4D47-A647-748BFD73B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619EC6-5626-4147-8DE1-EA44FDC6A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E403C-4EB7-40BC-9395-955F62C49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41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8F845B-9362-47CA-BC1E-F07B4D390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AD6097B-498A-4C5F-A535-790DB2E88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F312FE-7387-4D7A-BD10-BD67A4CBC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00526-881B-4EFB-A2B1-E2EC6E673644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8C56E5-14D7-492C-A6DB-B8600539C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487D89-90E7-492B-AD00-9BF53121F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E403C-4EB7-40BC-9395-955F62C49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88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901F69C-8F4F-42AC-990B-B3945C3ED6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DF6EE2-C59E-4700-A496-59BE3B14B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1BC98B-3E86-4B3C-AE8B-1BF1BB0F3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00526-881B-4EFB-A2B1-E2EC6E673644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5D0B42-02FC-494A-AFAD-03CC1FA61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E1DBE6-4E4E-40F4-9012-A8F91F75D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E403C-4EB7-40BC-9395-955F62C49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hyperlink" Target="https://presentation-creation.ru/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54B752-120C-4487-89CB-4AFC41A57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EDBCFC-8BE1-484E-93D1-993134499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1D03DA-1971-43A2-9891-AECDBDC88D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00526-881B-4EFB-A2B1-E2EC6E673644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4EDF10-5999-44E6-BD5E-221AAAE482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3C934A-D5FA-4C37-A39B-4A4DD281E3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E403C-4EB7-40BC-9395-955F62C492F5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9"/>
            <a:extLst>
              <a:ext uri="{FF2B5EF4-FFF2-40B4-BE49-F238E27FC236}">
                <a16:creationId xmlns:a16="http://schemas.microsoft.com/office/drawing/2014/main" id="{2009848F-CD87-4ABC-80BF-1E22A3720DC6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71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3" r:id="rId4"/>
    <p:sldLayoutId id="2147483665" r:id="rId5"/>
    <p:sldLayoutId id="2147483664" r:id="rId6"/>
    <p:sldLayoutId id="2147483660" r:id="rId7"/>
    <p:sldLayoutId id="2147483662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1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7.sv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7.sv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10" Type="http://schemas.openxmlformats.org/officeDocument/2006/relationships/image" Target="../media/image13.png"/><Relationship Id="rId9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12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9" Type="http://schemas.openxmlformats.org/officeDocument/2006/relationships/image" Target="../media/image3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000" y="1404000"/>
            <a:ext cx="1665000" cy="1665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225B392-09D3-43BD-AC85-5FF1558E8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000" y="145734"/>
            <a:ext cx="10515600" cy="90578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МИНИСТЕРСТВО ОБРАЗОВАНИЯ И НАУКИ СМОЛЕНСКОЙ ОБЛАСТИ</a:t>
            </a:r>
            <a:endParaRPr lang="ru-RU" sz="28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7356000" y="5184000"/>
            <a:ext cx="4704843" cy="1311150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  <a:defRPr/>
            </a:pPr>
            <a:r>
              <a:rPr lang="ru-RU" sz="1500" b="1" i="1" dirty="0">
                <a:solidFill>
                  <a:schemeClr val="bg1"/>
                </a:solidFill>
              </a:rPr>
              <a:t>Татьяна Станиславовна Бусалова, </a:t>
            </a:r>
          </a:p>
          <a:p>
            <a:pPr marL="0" indent="0" algn="r">
              <a:buNone/>
              <a:defRPr/>
            </a:pPr>
            <a:r>
              <a:rPr lang="ru-RU" sz="1500" b="1" i="1" dirty="0">
                <a:solidFill>
                  <a:schemeClr val="bg1"/>
                </a:solidFill>
              </a:rPr>
              <a:t>заместитель директора департамента по надзору </a:t>
            </a:r>
          </a:p>
          <a:p>
            <a:pPr marL="0" indent="0" algn="r">
              <a:buNone/>
              <a:defRPr/>
            </a:pPr>
            <a:r>
              <a:rPr lang="ru-RU" sz="1500" b="1" i="1" dirty="0">
                <a:solidFill>
                  <a:schemeClr val="bg1"/>
                </a:solidFill>
              </a:rPr>
              <a:t>и контролю в сфере образования - начальник отдела государственного контроля (надзора) за соблюдением законодательства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1" y="924180"/>
            <a:ext cx="12175469" cy="127336"/>
          </a:xfrm>
          <a:prstGeom prst="rect">
            <a:avLst/>
          </a:prstGeom>
        </p:spPr>
      </p:pic>
      <p:sp>
        <p:nvSpPr>
          <p:cNvPr id="15" name="Заголовок 3">
            <a:extLst>
              <a:ext uri="{FF2B5EF4-FFF2-40B4-BE49-F238E27FC236}">
                <a16:creationId xmlns:a16="http://schemas.microsoft.com/office/drawing/2014/main" id="{E225B392-09D3-43BD-AC85-5FF1558E880C}"/>
              </a:ext>
            </a:extLst>
          </p:cNvPr>
          <p:cNvSpPr txBox="1">
            <a:spLocks/>
          </p:cNvSpPr>
          <p:nvPr/>
        </p:nvSpPr>
        <p:spPr>
          <a:xfrm>
            <a:off x="1011000" y="3789000"/>
            <a:ext cx="10515600" cy="9057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b="1" dirty="0" smtClean="0">
                <a:latin typeface="+mn-lt"/>
              </a:rPr>
              <a:t>ПРОВЕДЕНИЕ АККРЕДИТАЦИОННОГО МОНИТОРИНГА СИСТЕМЫ ОБРАЗОВАНИЯ В 2026 ГОДУ</a:t>
            </a:r>
            <a:endParaRPr lang="ru-RU" sz="3400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56611" y="6400484"/>
            <a:ext cx="229530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16 октября 2026 года</a:t>
            </a:r>
            <a:endParaRPr lang="ru-RU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44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4E5203F6-9308-471D-930E-01AB4FE48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4445" y="2252884"/>
            <a:ext cx="9990000" cy="12908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/>
              <a:t>постановление </a:t>
            </a:r>
            <a:r>
              <a:rPr lang="ru-RU" sz="2200" dirty="0"/>
              <a:t>П</a:t>
            </a:r>
            <a:r>
              <a:rPr lang="ru-RU" sz="2200" dirty="0" smtClean="0"/>
              <a:t>равительства </a:t>
            </a:r>
            <a:r>
              <a:rPr lang="ru-RU" sz="2200" dirty="0"/>
              <a:t>Российской Федерации от </a:t>
            </a:r>
            <a:r>
              <a:rPr lang="ru-RU" sz="2200" dirty="0" smtClean="0"/>
              <a:t>05.08.23013 № </a:t>
            </a:r>
            <a:r>
              <a:rPr lang="ru-RU" sz="2200" dirty="0"/>
              <a:t>662  </a:t>
            </a:r>
            <a:r>
              <a:rPr lang="ru-RU" sz="2200" dirty="0" smtClean="0"/>
              <a:t>    «</a:t>
            </a:r>
            <a:r>
              <a:rPr lang="ru-RU" sz="2200" dirty="0"/>
              <a:t>Об осуществлении мониторинга системы образования</a:t>
            </a:r>
            <a:r>
              <a:rPr lang="ru-RU" sz="2200" dirty="0" smtClean="0"/>
              <a:t>»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3734273" y="353637"/>
            <a:ext cx="6005000" cy="51970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/>
                </a:solidFill>
                <a:latin typeface="+mn-lt"/>
              </a:rPr>
              <a:t>НОРМАТИВНЫЕ ПРАВОВЫЕ АКТЫ</a:t>
            </a:r>
            <a:endParaRPr lang="ru-RU" sz="24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EF8178-D5C4-46B8-BD09-58078C8110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466773" y="3182512"/>
            <a:ext cx="540000" cy="5400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3D2B070-A54F-44DC-8F15-D4863C3FC6DB}"/>
              </a:ext>
            </a:extLst>
          </p:cNvPr>
          <p:cNvSpPr/>
          <p:nvPr/>
        </p:nvSpPr>
        <p:spPr>
          <a:xfrm>
            <a:off x="1082914" y="1323583"/>
            <a:ext cx="620756" cy="5761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3D2B070-A54F-44DC-8F15-D4863C3FC6DB}"/>
              </a:ext>
            </a:extLst>
          </p:cNvPr>
          <p:cNvSpPr/>
          <p:nvPr/>
        </p:nvSpPr>
        <p:spPr>
          <a:xfrm>
            <a:off x="1082913" y="2344566"/>
            <a:ext cx="620757" cy="612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3D2B070-A54F-44DC-8F15-D4863C3FC6DB}"/>
              </a:ext>
            </a:extLst>
          </p:cNvPr>
          <p:cNvSpPr/>
          <p:nvPr/>
        </p:nvSpPr>
        <p:spPr>
          <a:xfrm>
            <a:off x="1082913" y="3380127"/>
            <a:ext cx="620757" cy="612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7EF8178-D5C4-46B8-BD09-58078C8110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123291" y="1332974"/>
            <a:ext cx="540000" cy="5400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7EF8178-D5C4-46B8-BD09-58078C8110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123291" y="2380716"/>
            <a:ext cx="540000" cy="540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7EF8178-D5C4-46B8-BD09-58078C8110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123291" y="3416277"/>
            <a:ext cx="540000" cy="540000"/>
          </a:xfrm>
          <a:prstGeom prst="rect">
            <a:avLst/>
          </a:prstGeom>
        </p:spPr>
      </p:pic>
      <p:sp>
        <p:nvSpPr>
          <p:cNvPr id="18" name="Объект 4">
            <a:extLst>
              <a:ext uri="{FF2B5EF4-FFF2-40B4-BE49-F238E27FC236}">
                <a16:creationId xmlns:a16="http://schemas.microsoft.com/office/drawing/2014/main" id="{4E5203F6-9308-471D-930E-01AB4FE482F3}"/>
              </a:ext>
            </a:extLst>
          </p:cNvPr>
          <p:cNvSpPr txBox="1">
            <a:spLocks/>
          </p:cNvSpPr>
          <p:nvPr/>
        </p:nvSpPr>
        <p:spPr>
          <a:xfrm>
            <a:off x="1933442" y="1210638"/>
            <a:ext cx="9741925" cy="952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200" dirty="0" smtClean="0"/>
              <a:t>статья 97 Федерального закона от 29.12.2012 № 273-ФЗ                                        «Об образовании в Российской Федерации»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200" dirty="0"/>
          </a:p>
        </p:txBody>
      </p:sp>
      <p:sp>
        <p:nvSpPr>
          <p:cNvPr id="19" name="Объект 4">
            <a:extLst>
              <a:ext uri="{FF2B5EF4-FFF2-40B4-BE49-F238E27FC236}">
                <a16:creationId xmlns:a16="http://schemas.microsoft.com/office/drawing/2014/main" id="{4E5203F6-9308-471D-930E-01AB4FE482F3}"/>
              </a:ext>
            </a:extLst>
          </p:cNvPr>
          <p:cNvSpPr txBox="1">
            <a:spLocks/>
          </p:cNvSpPr>
          <p:nvPr/>
        </p:nvSpPr>
        <p:spPr>
          <a:xfrm>
            <a:off x="1854445" y="3227718"/>
            <a:ext cx="10103108" cy="394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200" dirty="0" smtClean="0"/>
              <a:t>приказ Рособрнадзора № 660, Минпросвещения России № 306, Минобрнауки России №448 от 24.04.2023 «Об осуществлении Федеральной службой по надзору в сфере образования и науки, Министерством просвещения Российской Федерации и Министерством науки и высшего образования Российской Федерации аккредитационного мониторинга системы образования»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 smtClean="0"/>
              <a:t> 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695FD78-1CD6-42D8-A26F-87BD5CC34CF5}"/>
              </a:ext>
            </a:extLst>
          </p:cNvPr>
          <p:cNvCxnSpPr>
            <a:cxnSpLocks/>
          </p:cNvCxnSpPr>
          <p:nvPr/>
        </p:nvCxnSpPr>
        <p:spPr>
          <a:xfrm flipV="1">
            <a:off x="0" y="962750"/>
            <a:ext cx="12148368" cy="82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000" y="5094000"/>
            <a:ext cx="3501266" cy="161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5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7A0CA7A-4EE2-4BA6-9754-19D208B7B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4" y="-351000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+mn-lt"/>
              </a:rPr>
              <a:t>Показатели аккредитационного мониторинга системы образования</a:t>
            </a:r>
            <a:endParaRPr lang="ru-RU" sz="2400" b="1" dirty="0">
              <a:latin typeface="+mn-lt"/>
            </a:endParaRPr>
          </a:p>
        </p:txBody>
      </p:sp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3284398"/>
              </p:ext>
            </p:extLst>
          </p:nvPr>
        </p:nvGraphicFramePr>
        <p:xfrm>
          <a:off x="150874" y="639000"/>
          <a:ext cx="11880000" cy="60877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9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5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5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0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31897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№ п/п</a:t>
                      </a:r>
                      <a:endParaRPr lang="ru-RU" sz="16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Наименование</a:t>
                      </a:r>
                      <a:r>
                        <a:rPr lang="ru-RU" sz="1600" b="1" baseline="0" dirty="0" smtClean="0"/>
                        <a:t> показателя</a:t>
                      </a:r>
                      <a:endParaRPr lang="ru-RU" sz="16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НОО</a:t>
                      </a:r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ООО</a:t>
                      </a:r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СОО</a:t>
                      </a:r>
                      <a:endParaRPr lang="ru-RU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97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Критериальное</a:t>
                      </a:r>
                      <a:r>
                        <a:rPr lang="ru-RU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значение</a:t>
                      </a:r>
                      <a:endParaRPr lang="ru-RU" sz="13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Количество баллов</a:t>
                      </a:r>
                      <a:endParaRPr lang="ru-RU" sz="13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Критериальное</a:t>
                      </a:r>
                      <a:r>
                        <a:rPr lang="ru-RU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значение</a:t>
                      </a:r>
                      <a:endParaRPr lang="ru-RU" sz="13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Количество баллов</a:t>
                      </a:r>
                      <a:endParaRPr lang="ru-RU" sz="13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Критериальное</a:t>
                      </a:r>
                      <a:r>
                        <a:rPr lang="ru-RU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значение</a:t>
                      </a:r>
                      <a:endParaRPr lang="ru-RU" sz="13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Количество баллов</a:t>
                      </a:r>
                      <a:endParaRPr lang="ru-RU" sz="13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802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b="1" dirty="0" smtClean="0"/>
                        <a:t>1.</a:t>
                      </a:r>
                      <a:endParaRPr lang="ru-RU" sz="13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Наличие электронной информационно-образовательной среды - </a:t>
                      </a:r>
                      <a:r>
                        <a:rPr lang="ru-RU" sz="13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АП</a:t>
                      </a:r>
                      <a:r>
                        <a:rPr lang="ru-RU" sz="13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3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Имеется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Имеется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Имеется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8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имеется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имеется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имеется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089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b="1" dirty="0" smtClean="0"/>
                        <a:t>2.</a:t>
                      </a:r>
                      <a:endParaRPr lang="ru-RU" sz="13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Участие обучающихся в оценочных мероприятиях, проведенных в рамках мониторинга, - </a:t>
                      </a:r>
                      <a:r>
                        <a:rPr lang="ru-RU" sz="13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АП</a:t>
                      </a:r>
                      <a:r>
                        <a:rPr lang="ru-RU" sz="13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3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Принимали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Принимали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Принимали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8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принимали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принимали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принимали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574">
                <a:tc rowSpan="3">
                  <a:txBody>
                    <a:bodyPr/>
                    <a:lstStyle/>
                    <a:p>
                      <a:pPr algn="ctr"/>
                      <a:r>
                        <a:rPr lang="ru-RU" sz="1300" b="1" dirty="0" smtClean="0"/>
                        <a:t>3.</a:t>
                      </a:r>
                      <a:endParaRPr lang="ru-RU" sz="1300" b="1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</a:t>
                      </a:r>
                      <a:r>
                        <a:rPr lang="ru-RU" sz="13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пед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работников, имеющих первую или высшую </a:t>
                      </a:r>
                      <a:r>
                        <a:rPr lang="ru-RU" sz="13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квалиф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категории, уч. звание и (или) уч. степень и (или) лиц, приравненных к ним, в общей численности </a:t>
                      </a:r>
                      <a:r>
                        <a:rPr lang="ru-RU" sz="13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пед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работников, участвующих в реализации ООП, - </a:t>
                      </a:r>
                      <a:r>
                        <a:rPr lang="ru-RU" sz="13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АП</a:t>
                      </a:r>
                      <a:r>
                        <a:rPr lang="ru-RU" sz="13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3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 и более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 и более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 и более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20%-49%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20%-49%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20%-49%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2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20%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20%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20%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574">
                <a:tc rowSpan="3">
                  <a:txBody>
                    <a:bodyPr/>
                    <a:lstStyle/>
                    <a:p>
                      <a:pPr algn="ctr"/>
                      <a:r>
                        <a:rPr lang="ru-RU" sz="1300" b="1" dirty="0" smtClean="0"/>
                        <a:t>4.</a:t>
                      </a:r>
                      <a:endParaRPr lang="ru-RU" sz="1300" b="1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</a:t>
                      </a:r>
                      <a:r>
                        <a:rPr lang="ru-RU" sz="13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пед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работников, прошедших повышение квалификации по профилю </a:t>
                      </a:r>
                      <a:r>
                        <a:rPr lang="ru-RU" sz="13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пед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деятельности за последние 3 года, в общем числе </a:t>
                      </a:r>
                      <a:r>
                        <a:rPr lang="ru-RU" sz="13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пед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работников, участвующих в реализации ООП, - </a:t>
                      </a:r>
                      <a:r>
                        <a:rPr lang="ru-RU" sz="13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АП</a:t>
                      </a:r>
                      <a:r>
                        <a:rPr lang="ru-RU" sz="13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3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90% и более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90% и более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90% и более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70%-89%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70%-89%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70%-89%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2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70%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70%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70%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5802">
                <a:tc rowSpan="3">
                  <a:txBody>
                    <a:bodyPr/>
                    <a:lstStyle/>
                    <a:p>
                      <a:pPr algn="ctr"/>
                      <a:r>
                        <a:rPr lang="ru-RU" sz="1300" b="1" dirty="0" smtClean="0"/>
                        <a:t>5.</a:t>
                      </a:r>
                      <a:endParaRPr lang="ru-RU" sz="1300" b="1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выпускников, не набравших минимальное количество баллов по обязательным УП при прохождении ГИА, от общего количества выпускников, - </a:t>
                      </a:r>
                      <a:r>
                        <a:rPr lang="ru-RU" sz="13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АП</a:t>
                      </a:r>
                      <a:r>
                        <a:rPr lang="ru-RU" sz="13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3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5%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5%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58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5%-9%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5%-9%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58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 и более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 и более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5802">
                <a:tc rowSpan="3">
                  <a:txBody>
                    <a:bodyPr/>
                    <a:lstStyle/>
                    <a:p>
                      <a:pPr algn="ctr"/>
                      <a:r>
                        <a:rPr lang="ru-RU" sz="1300" b="1" dirty="0" smtClean="0"/>
                        <a:t>6.</a:t>
                      </a:r>
                      <a:endParaRPr lang="ru-RU" sz="1300" b="1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выпускников, получивших допуск к ГИА от общего количества выпускников – </a:t>
                      </a:r>
                      <a:r>
                        <a:rPr lang="ru-RU" sz="13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АП</a:t>
                      </a:r>
                      <a:r>
                        <a:rPr lang="ru-RU" sz="1300" b="1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3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90% и более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90% и более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9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80%-89%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80%-89%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58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80%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80%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3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10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/>
                        <a:t>Минимальное значение итогового балла</a:t>
                      </a:r>
                      <a:endParaRPr lang="ru-RU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/>
                        <a:t>30</a:t>
                      </a:r>
                      <a:endParaRPr lang="ru-RU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300" b="1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/>
                        <a:t>40</a:t>
                      </a:r>
                      <a:endParaRPr lang="ru-RU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/>
                        <a:t>40</a:t>
                      </a:r>
                      <a:endParaRPr lang="ru-RU" sz="13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695FD78-1CD6-42D8-A26F-87BD5CC34CF5}"/>
              </a:ext>
            </a:extLst>
          </p:cNvPr>
          <p:cNvCxnSpPr>
            <a:cxnSpLocks/>
          </p:cNvCxnSpPr>
          <p:nvPr/>
        </p:nvCxnSpPr>
        <p:spPr>
          <a:xfrm flipV="1">
            <a:off x="43632" y="549000"/>
            <a:ext cx="12148368" cy="82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16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7A0CA7A-4EE2-4BA6-9754-19D208B7B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939" y="-261000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+mn-lt"/>
              </a:rPr>
              <a:t>Методика расчета показателей общего образования</a:t>
            </a:r>
            <a:endParaRPr lang="ru-RU" sz="2400" b="1" dirty="0">
              <a:latin typeface="+mn-lt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695FD78-1CD6-42D8-A26F-87BD5CC34CF5}"/>
              </a:ext>
            </a:extLst>
          </p:cNvPr>
          <p:cNvCxnSpPr>
            <a:cxnSpLocks/>
          </p:cNvCxnSpPr>
          <p:nvPr/>
        </p:nvCxnSpPr>
        <p:spPr>
          <a:xfrm flipV="1">
            <a:off x="31175" y="684000"/>
            <a:ext cx="12148368" cy="82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2794"/>
              </p:ext>
            </p:extLst>
          </p:nvPr>
        </p:nvGraphicFramePr>
        <p:xfrm>
          <a:off x="111000" y="774000"/>
          <a:ext cx="11925000" cy="5981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5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63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 расчета показателя </a:t>
                      </a:r>
                      <a:endParaRPr lang="ru-RU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4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электронной информационно-образовательной среды - АП</a:t>
                      </a:r>
                      <a:r>
                        <a:rPr lang="ru-RU" sz="1300" b="1" baseline="-250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период: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проведения аккредитационного мониторинга </a:t>
                      </a: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(октябрь 2026 года)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данных: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официальный сайт организации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 в сети «Интернет»;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- ФГИС «Моя школа»</a:t>
                      </a:r>
                      <a:endParaRPr lang="ru-RU" sz="13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 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</a:t>
                      </a:r>
                      <a:r>
                        <a:rPr lang="ru-RU" sz="1300" b="1" baseline="-250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300" b="1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Имеется</a:t>
                      </a:r>
                      <a:r>
                        <a:rPr lang="ru-RU" sz="1300" b="1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3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устанавливается, если на официальном сайте организации общего образования представлены не менее четырех из следующих компонентов электронной информационно-образовательной среды: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 доступ к информационно-телекоммуникационной сети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30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(далее - сеть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 ЛНА об электронной информационно-образовательной среде;</a:t>
                      </a:r>
                    </a:p>
                    <a:p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 наличие доступа к цифровой (электронной) библиотеке и (или) иным электронным образовательным ресурсам;</a:t>
                      </a:r>
                    </a:p>
                    <a:p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4) наличие доступа к электронной системе учета обучающихся, учета и хранения их образовательных результатов (электронный журнал, электронный дневник);</a:t>
                      </a:r>
                    </a:p>
                    <a:p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5) наличие доступа к электронным портфолио обучающихся;</a:t>
                      </a:r>
                    </a:p>
                    <a:p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6) наличие доступа к УП, рабочим программам учебных предметов, учебных курсов (в том числе внеурочной деятельности), учебных модулей;</a:t>
                      </a:r>
                    </a:p>
                    <a:p>
                      <a:r>
                        <a:rPr lang="ru-RU" sz="13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7) личный кабинет в ФГИС «Моя школа» </a:t>
                      </a:r>
                      <a:endParaRPr lang="ru-RU" sz="13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12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обучающихся в оценочных мероприятиях (ВПР) - АП</a:t>
                      </a:r>
                      <a:r>
                        <a:rPr lang="ru-RU" sz="1300" b="1" baseline="-25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aseline="-25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период:</a:t>
                      </a:r>
                      <a:r>
                        <a:rPr lang="ru-RU" sz="1300" b="1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ВПР в 2025/2026 учебном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году</a:t>
                      </a:r>
                      <a:r>
                        <a:rPr lang="ru-RU" sz="13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(весна </a:t>
                      </a: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года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), </a:t>
                      </a:r>
                      <a:r>
                        <a:rPr lang="ru-RU" sz="1300" b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2024/2025 учебный</a:t>
                      </a:r>
                      <a:r>
                        <a:rPr lang="ru-RU" sz="1300" b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год (4кл.)</a:t>
                      </a:r>
                      <a:r>
                        <a:rPr lang="ru-RU" sz="1300" b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3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данных: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ИС </a:t>
                      </a:r>
                      <a:r>
                        <a:rPr lang="ru-RU" sz="13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Рособрнадзора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- ФИС ОКО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 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</a:t>
                      </a:r>
                      <a:r>
                        <a:rPr lang="ru-RU" sz="1300" b="1" baseline="-250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kern="1200" dirty="0" smtClean="0">
                          <a:solidFill>
                            <a:srgbClr val="00B05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«Принимали участие» 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устанавливается при наличии обучающихся 4, 5-8, 10 учебных классов организации, участвовавших по всем учебным предметам, установленным </a:t>
                      </a:r>
                      <a:r>
                        <a:rPr lang="ru-RU" sz="13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Рособрнадзором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в ВПР</a:t>
                      </a:r>
                    </a:p>
                    <a:p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9249399-7868-4259-B458-E062075220A8}"/>
              </a:ext>
            </a:extLst>
          </p:cNvPr>
          <p:cNvSpPr/>
          <p:nvPr/>
        </p:nvSpPr>
        <p:spPr>
          <a:xfrm>
            <a:off x="11203167" y="5966332"/>
            <a:ext cx="564506" cy="5723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5597140-CFAE-4B86-9E57-1590FFDF01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227673" y="599863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95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7A0CA7A-4EE2-4BA6-9754-19D208B7B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248071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+mn-lt"/>
              </a:rPr>
              <a:t>Методика расчета показателей общего образования</a:t>
            </a:r>
            <a:endParaRPr lang="ru-RU" sz="2400" b="1" dirty="0">
              <a:latin typeface="+mn-lt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695FD78-1CD6-42D8-A26F-87BD5CC34CF5}"/>
              </a:ext>
            </a:extLst>
          </p:cNvPr>
          <p:cNvCxnSpPr>
            <a:cxnSpLocks/>
          </p:cNvCxnSpPr>
          <p:nvPr/>
        </p:nvCxnSpPr>
        <p:spPr>
          <a:xfrm flipV="1">
            <a:off x="31175" y="684000"/>
            <a:ext cx="12148368" cy="82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643347"/>
              </p:ext>
            </p:extLst>
          </p:nvPr>
        </p:nvGraphicFramePr>
        <p:xfrm>
          <a:off x="187859" y="786650"/>
          <a:ext cx="11835000" cy="5735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8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1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21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 расчета показателя </a:t>
                      </a:r>
                      <a:endParaRPr lang="ru-RU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31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работников, имеющих первую или высшую квалификационные категории, ученое звание и (или) ученую степень и (или) лиц, приравненных к ним, в общей численности педагогических работников, участвующих в реализации основных общеобразовательных программ, - АП</a:t>
                      </a:r>
                      <a:r>
                        <a:rPr lang="ru-RU" sz="1300" b="1" baseline="-25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период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проведения аккредитационного мониторинга </a:t>
                      </a: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(2026 год)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данных: 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- ИС Рособрнадзора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- информация, предоставленная организацией 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0" marR="0" lvl="0" indent="179705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 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</a:t>
                      </a:r>
                      <a:r>
                        <a:rPr lang="ru-RU" sz="1300" b="1" baseline="-250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рассчитывается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marR="0" lvl="0" indent="179705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,</a:t>
                      </a:r>
                      <a:r>
                        <a:rPr lang="ru-RU" sz="13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где:</a:t>
                      </a: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количество педагогических работников, имеющих первую или высшую квалификационные категории по должности «Учитель», ученое звание и (или) ученую степень и лиц, приравненных к ним, участвующих в реализации учебных планов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ООП;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общее количество педагогических работников, участвующих в реализации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ООП.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64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педагогических работников, прошедших повышение квалификации по профилю педагогической деятельности за 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последние</a:t>
                      </a:r>
                      <a:r>
                        <a:rPr lang="ru-RU" sz="1300" b="1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года, в общем числе педагогических работников, участвующих в реализации основных общеобразовательных программ, - АП</a:t>
                      </a:r>
                      <a:r>
                        <a:rPr lang="ru-RU" sz="1300" b="1" baseline="-25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-25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период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проведения аккредитационного мониторинга </a:t>
                      </a: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(2026 год)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данных: 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- ИС Рособрнадзора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- информация, предоставленная организацией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0" marR="0" lvl="0" indent="179705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 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</a:t>
                      </a:r>
                      <a:r>
                        <a:rPr lang="ru-RU" sz="1300" b="1" baseline="-250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300" b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рассчитывается по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формуле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,   где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endParaRPr lang="ru-RU" sz="130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a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количество педагогических работников, прошедших повышение квалификации </a:t>
                      </a: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профилю педагогической деятельности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за последние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года, участвующих в реализации учебного плана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ООП;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общее количество педагогических работников, участвующих в реализации учебного плана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ООП.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Консультант Плюс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000" y="1854000"/>
            <a:ext cx="1005840" cy="429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Консультант Плюс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000" y="4419000"/>
            <a:ext cx="1005840" cy="42989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9249399-7868-4259-B458-E062075220A8}"/>
              </a:ext>
            </a:extLst>
          </p:cNvPr>
          <p:cNvSpPr/>
          <p:nvPr/>
        </p:nvSpPr>
        <p:spPr>
          <a:xfrm>
            <a:off x="11222545" y="5950007"/>
            <a:ext cx="564506" cy="5723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597140-CFAE-4B86-9E57-1590FFDF015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244023" y="5966157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10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7A0CA7A-4EE2-4BA6-9754-19D208B7B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000" y="-248071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+mn-lt"/>
              </a:rPr>
              <a:t>Методика расчета показателей общего образования</a:t>
            </a:r>
            <a:endParaRPr lang="ru-RU" sz="2400" b="1" dirty="0">
              <a:latin typeface="+mn-lt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695FD78-1CD6-42D8-A26F-87BD5CC34CF5}"/>
              </a:ext>
            </a:extLst>
          </p:cNvPr>
          <p:cNvCxnSpPr>
            <a:cxnSpLocks/>
          </p:cNvCxnSpPr>
          <p:nvPr/>
        </p:nvCxnSpPr>
        <p:spPr>
          <a:xfrm flipV="1">
            <a:off x="31175" y="684000"/>
            <a:ext cx="12148368" cy="82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13924"/>
              </p:ext>
            </p:extLst>
          </p:nvPr>
        </p:nvGraphicFramePr>
        <p:xfrm>
          <a:off x="187859" y="836537"/>
          <a:ext cx="11835000" cy="5641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2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25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63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 расчета показателя </a:t>
                      </a:r>
                      <a:endParaRPr lang="ru-RU" sz="16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28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выпускников, не набравших минимальное количество баллов по обязательным учебным предметам при прохождении 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ГИА </a:t>
                      </a: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ООП </a:t>
                      </a:r>
                      <a:r>
                        <a:rPr lang="ru-RU" sz="1300" b="1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основного, среднего </a:t>
                      </a: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 образования, от общего количества выпускников, - АП</a:t>
                      </a:r>
                      <a:r>
                        <a:rPr lang="ru-RU" sz="1300" b="1" baseline="-25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-25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период: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год, предшествующий году проведения аккредитационного мониторинга </a:t>
                      </a: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(выпуск 2025 года)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данных: 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- федеральная и региональные ИС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-25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0" marR="0" lvl="0" indent="179705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показателя 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</a:t>
                      </a:r>
                      <a:r>
                        <a:rPr lang="ru-RU" sz="1300" b="1" baseline="-250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300" b="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рассчитывается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формуле: </a:t>
                      </a:r>
                      <a:endParaRPr lang="ru-RU" sz="130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,   где</a:t>
                      </a: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количество выпускников, не набравших минимальное количество баллов по обязательным учебным предметам при прохождении ГИА по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ООП основного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среднего общего образования,</a:t>
                      </a: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общее количество выпускников, проходивших ГИА по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ООП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основного, среднего общего образования по обязательным учебным предметам.</a:t>
                      </a: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74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выпускников, получивших допуск к ГИА по 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ООП </a:t>
                      </a: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основного, среднего общего образования (без учета повторного написания итогового сочинения (изложения), собеседования и (или) ликвидации академической задолженности), от общего количества выпускников - АП</a:t>
                      </a:r>
                      <a:r>
                        <a:rPr lang="ru-RU" sz="1300" b="1" baseline="-25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baseline="-25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период: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год, предшествующий году проведения аккредитационного мониторинга </a:t>
                      </a: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(выпуск 2025 года)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данных: 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- федеральная и региональные ИС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Значение показателя </a:t>
                      </a: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АП</a:t>
                      </a:r>
                      <a:r>
                        <a:rPr lang="ru-RU" sz="1300" b="1" baseline="-250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рассчитывается по формуле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,  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где </a:t>
                      </a:r>
                      <a:endParaRPr lang="ru-RU" sz="130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количество выпускников, получивших допуск к ГИА по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ООП основного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среднего общего образования (без учета повторного написания итогового сочинения (изложения), собеседования и (или) ликвидации академической задолженности);</a:t>
                      </a:r>
                    </a:p>
                    <a:p>
                      <a:pPr indent="17970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общее количество выпускников, освоивших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ООП</a:t>
                      </a:r>
                      <a:r>
                        <a:rPr lang="ru-RU" sz="1300" baseline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основного</a:t>
                      </a: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среднего общего образования.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" name="Консультант Плюс"/>
          <p:cNvPicPr/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1854000"/>
            <a:ext cx="1005840" cy="429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000" y="4239000"/>
            <a:ext cx="1005840" cy="433070"/>
          </a:xfrm>
          <a:prstGeom prst="rect">
            <a:avLst/>
          </a:prstGeom>
          <a:noFill/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9249399-7868-4259-B458-E062075220A8}"/>
              </a:ext>
            </a:extLst>
          </p:cNvPr>
          <p:cNvSpPr/>
          <p:nvPr/>
        </p:nvSpPr>
        <p:spPr>
          <a:xfrm>
            <a:off x="11144367" y="5909795"/>
            <a:ext cx="574420" cy="5684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597140-CFAE-4B86-9E57-1590FFDF015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169649" y="593826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9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38E0B3B7-18BA-4A14-B78F-60623BFA06C8}"/>
              </a:ext>
            </a:extLst>
          </p:cNvPr>
          <p:cNvSpPr txBox="1">
            <a:spLocks/>
          </p:cNvSpPr>
          <p:nvPr/>
        </p:nvSpPr>
        <p:spPr>
          <a:xfrm>
            <a:off x="1821000" y="209796"/>
            <a:ext cx="9712800" cy="54261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/>
                </a:solidFill>
                <a:latin typeface="+mn-lt"/>
              </a:rPr>
              <a:t>АККРЕДИТАЦИОННЫЙ МОНИТОРИНГ 2026 ГОДА</a:t>
            </a:r>
            <a:endParaRPr lang="ru-RU" sz="2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7064FA0-C8F1-4F2A-BDB7-433FEB7EA54C}"/>
              </a:ext>
            </a:extLst>
          </p:cNvPr>
          <p:cNvSpPr/>
          <p:nvPr/>
        </p:nvSpPr>
        <p:spPr>
          <a:xfrm>
            <a:off x="1228780" y="4114035"/>
            <a:ext cx="42514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ул. </a:t>
            </a:r>
            <a:r>
              <a:rPr lang="ru-RU" sz="2000" b="1" dirty="0" smtClean="0">
                <a:solidFill>
                  <a:schemeClr val="bg1"/>
                </a:solidFill>
              </a:rPr>
              <a:t>Николаев,  </a:t>
            </a:r>
            <a:r>
              <a:rPr lang="ru-RU" sz="2000" b="1" dirty="0">
                <a:solidFill>
                  <a:schemeClr val="bg1"/>
                </a:solidFill>
              </a:rPr>
              <a:t>д. 12а, г. Смоленск,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Смоленская область, 214004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B486ECA-F070-47CD-A571-41C46C19B67C}"/>
              </a:ext>
            </a:extLst>
          </p:cNvPr>
          <p:cNvSpPr/>
          <p:nvPr/>
        </p:nvSpPr>
        <p:spPr>
          <a:xfrm>
            <a:off x="6775252" y="922155"/>
            <a:ext cx="36318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Куликова Ирина Сергеевна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A889E1C-060A-4246-B05B-0152ABD45B9D}"/>
              </a:ext>
            </a:extLst>
          </p:cNvPr>
          <p:cNvSpPr/>
          <p:nvPr/>
        </p:nvSpPr>
        <p:spPr>
          <a:xfrm>
            <a:off x="6916426" y="4171374"/>
            <a:ext cx="38288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Консультант отдела государственных услуг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B695FD78-1CD6-42D8-A26F-87BD5CC34CF5}"/>
              </a:ext>
            </a:extLst>
          </p:cNvPr>
          <p:cNvCxnSpPr>
            <a:cxnSpLocks/>
          </p:cNvCxnSpPr>
          <p:nvPr/>
        </p:nvCxnSpPr>
        <p:spPr>
          <a:xfrm flipV="1">
            <a:off x="31175" y="684000"/>
            <a:ext cx="12148368" cy="82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91245978-1688-4B90-BB83-AB9D463A4B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10360" y="2902455"/>
            <a:ext cx="396000" cy="396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91245978-1688-4B90-BB83-AB9D463A4B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46360" y="5762945"/>
            <a:ext cx="396000" cy="39600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8F884DA-900D-4BCD-8224-9BE31923803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910360" y="5192592"/>
            <a:ext cx="432000" cy="432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8F884DA-900D-4BCD-8224-9BE31923803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910360" y="2300711"/>
            <a:ext cx="432000" cy="432000"/>
          </a:xfrm>
          <a:prstGeom prst="rect">
            <a:avLst/>
          </a:prstGeom>
        </p:spPr>
      </p:pic>
      <p:sp>
        <p:nvSpPr>
          <p:cNvPr id="30" name="Прямоугольник: скругленные углы 36">
            <a:extLst>
              <a:ext uri="{FF2B5EF4-FFF2-40B4-BE49-F238E27FC236}">
                <a16:creationId xmlns:a16="http://schemas.microsoft.com/office/drawing/2014/main" id="{ABBD42FA-37D7-4ABC-9EB7-79145437CFB9}"/>
              </a:ext>
            </a:extLst>
          </p:cNvPr>
          <p:cNvSpPr/>
          <p:nvPr/>
        </p:nvSpPr>
        <p:spPr>
          <a:xfrm>
            <a:off x="442600" y="2002750"/>
            <a:ext cx="2728399" cy="523827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841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государственной аккредитации</a:t>
            </a:r>
            <a:endParaRPr lang="ru-RU" sz="1400" b="1" dirty="0">
              <a:solidFill>
                <a:srgbClr val="1841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0BD2485A-7881-46C2-8334-B215804DBA41}"/>
              </a:ext>
            </a:extLst>
          </p:cNvPr>
          <p:cNvSpPr/>
          <p:nvPr/>
        </p:nvSpPr>
        <p:spPr>
          <a:xfrm>
            <a:off x="0" y="794353"/>
            <a:ext cx="12192000" cy="453183"/>
          </a:xfrm>
          <a:prstGeom prst="rect">
            <a:avLst/>
          </a:prstGeom>
          <a:solidFill>
            <a:schemeClr val="accent1"/>
          </a:solidFill>
          <a:ln w="38100">
            <a:noFill/>
          </a:ln>
        </p:spPr>
        <p:txBody>
          <a:bodyPr wrap="square" lIns="144000" tIns="72000" rIns="144000" bIns="7200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lang="ru-RU" sz="2000" b="1" dirty="0" smtClean="0">
                <a:solidFill>
                  <a:schemeClr val="bg1"/>
                </a:solidFill>
                <a:ea typeface="DIN Condensed Light" panose="020B0506040000020204" pitchFamily="34" charset="-52"/>
                <a:cs typeface="Arial" panose="020B0604020202020204" pitchFamily="34" charset="0"/>
              </a:rPr>
              <a:t>Критерии отбора</a:t>
            </a:r>
            <a:endParaRPr lang="ru-RU" sz="2000" b="1" i="1" dirty="0">
              <a:solidFill>
                <a:schemeClr val="bg1"/>
              </a:solidFill>
              <a:ea typeface="DIN Condensed Light" panose="020B0506040000020204" pitchFamily="34" charset="-52"/>
              <a:cs typeface="Arial" panose="020B0604020202020204" pitchFamily="34" charset="0"/>
            </a:endParaRPr>
          </a:p>
        </p:txBody>
      </p:sp>
      <p:sp>
        <p:nvSpPr>
          <p:cNvPr id="53" name="Прямоугольник: скругленные углы 36">
            <a:extLst>
              <a:ext uri="{FF2B5EF4-FFF2-40B4-BE49-F238E27FC236}">
                <a16:creationId xmlns:a16="http://schemas.microsoft.com/office/drawing/2014/main" id="{ABBD42FA-37D7-4ABC-9EB7-79145437CFB9}"/>
              </a:ext>
            </a:extLst>
          </p:cNvPr>
          <p:cNvSpPr/>
          <p:nvPr/>
        </p:nvSpPr>
        <p:spPr>
          <a:xfrm>
            <a:off x="450231" y="2676551"/>
            <a:ext cx="2341519" cy="505763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841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контингента</a:t>
            </a:r>
            <a:endParaRPr lang="ru-RU" sz="1400" b="1" dirty="0">
              <a:solidFill>
                <a:srgbClr val="1841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: скругленные углы 36">
            <a:extLst>
              <a:ext uri="{FF2B5EF4-FFF2-40B4-BE49-F238E27FC236}">
                <a16:creationId xmlns:a16="http://schemas.microsoft.com/office/drawing/2014/main" id="{ABBD42FA-37D7-4ABC-9EB7-79145437CFB9}"/>
              </a:ext>
            </a:extLst>
          </p:cNvPr>
          <p:cNvSpPr/>
          <p:nvPr/>
        </p:nvSpPr>
        <p:spPr>
          <a:xfrm>
            <a:off x="467191" y="3332289"/>
            <a:ext cx="2438207" cy="676849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841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 2025 </a:t>
            </a: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ru-RU" sz="1400" b="1" dirty="0" smtClean="0">
                <a:solidFill>
                  <a:srgbClr val="1841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  <a:endParaRPr lang="ru-RU" sz="1400" b="1" dirty="0">
              <a:solidFill>
                <a:srgbClr val="1841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0BD2485A-7881-46C2-8334-B215804DBA41}"/>
              </a:ext>
            </a:extLst>
          </p:cNvPr>
          <p:cNvSpPr/>
          <p:nvPr/>
        </p:nvSpPr>
        <p:spPr>
          <a:xfrm>
            <a:off x="111000" y="5431921"/>
            <a:ext cx="12133308" cy="453183"/>
          </a:xfrm>
          <a:prstGeom prst="rect">
            <a:avLst/>
          </a:prstGeom>
          <a:solidFill>
            <a:schemeClr val="accent1"/>
          </a:solidFill>
          <a:ln w="38100">
            <a:noFill/>
          </a:ln>
        </p:spPr>
        <p:txBody>
          <a:bodyPr wrap="square" lIns="144000" tIns="72000" rIns="144000" bIns="7200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lang="ru-RU" sz="2000" b="1" dirty="0" smtClean="0">
                <a:solidFill>
                  <a:schemeClr val="bg1"/>
                </a:solidFill>
                <a:ea typeface="DIN Condensed Light" panose="020B0506040000020204" pitchFamily="34" charset="-52"/>
                <a:cs typeface="Arial" panose="020B0604020202020204" pitchFamily="34" charset="0"/>
              </a:rPr>
              <a:t>Срок проведения:  </a:t>
            </a:r>
            <a:r>
              <a:rPr lang="ru-RU" sz="2000" b="1" dirty="0" smtClean="0">
                <a:solidFill>
                  <a:schemeClr val="bg1"/>
                </a:solidFill>
                <a:ea typeface="DIN Condensed Light" panose="020B0506040000020204" pitchFamily="34" charset="-52"/>
                <a:cs typeface="Arial" panose="020B0604020202020204" pitchFamily="34" charset="0"/>
              </a:rPr>
              <a:t>19</a:t>
            </a:r>
            <a:r>
              <a:rPr lang="ru-RU" sz="2000" b="1" dirty="0" smtClean="0">
                <a:solidFill>
                  <a:schemeClr val="bg1"/>
                </a:solidFill>
                <a:ea typeface="DIN Condensed Light" panose="020B0506040000020204" pitchFamily="34" charset="-52"/>
                <a:cs typeface="Arial" panose="020B0604020202020204" pitchFamily="34" charset="0"/>
              </a:rPr>
              <a:t>.10.2026 </a:t>
            </a:r>
            <a:r>
              <a:rPr lang="ru-RU" sz="2000" b="1" dirty="0" smtClean="0">
                <a:solidFill>
                  <a:schemeClr val="bg1"/>
                </a:solidFill>
                <a:ea typeface="DIN Condensed Light" panose="020B0506040000020204" pitchFamily="34" charset="-52"/>
                <a:cs typeface="Arial" panose="020B0604020202020204" pitchFamily="34" charset="0"/>
              </a:rPr>
              <a:t>– </a:t>
            </a:r>
            <a:r>
              <a:rPr lang="ru-RU" sz="2000" b="1" dirty="0" smtClean="0">
                <a:solidFill>
                  <a:schemeClr val="bg1"/>
                </a:solidFill>
                <a:ea typeface="DIN Condensed Light" panose="020B0506040000020204" pitchFamily="34" charset="-52"/>
                <a:cs typeface="Arial" panose="020B0604020202020204" pitchFamily="34" charset="0"/>
              </a:rPr>
              <a:t>28</a:t>
            </a:r>
            <a:r>
              <a:rPr lang="ru-RU" sz="2000" b="1" dirty="0" smtClean="0">
                <a:solidFill>
                  <a:schemeClr val="bg1"/>
                </a:solidFill>
                <a:ea typeface="DIN Condensed Light" panose="020B0506040000020204" pitchFamily="34" charset="-52"/>
                <a:cs typeface="Arial" panose="020B0604020202020204" pitchFamily="34" charset="0"/>
              </a:rPr>
              <a:t>.10.2026</a:t>
            </a:r>
            <a:endParaRPr lang="ru-RU" sz="2000" b="1" dirty="0" smtClean="0">
              <a:solidFill>
                <a:schemeClr val="bg1"/>
              </a:solidFill>
              <a:ea typeface="DIN Condensed Light" panose="020B0506040000020204" pitchFamily="34" charset="-52"/>
              <a:cs typeface="Arial" panose="020B0604020202020204" pitchFamily="34" charset="0"/>
            </a:endParaRPr>
          </a:p>
        </p:txBody>
      </p:sp>
      <p:sp>
        <p:nvSpPr>
          <p:cNvPr id="67" name="Параллелограмм 66"/>
          <p:cNvSpPr/>
          <p:nvPr/>
        </p:nvSpPr>
        <p:spPr>
          <a:xfrm>
            <a:off x="442601" y="1330361"/>
            <a:ext cx="2343616" cy="545900"/>
          </a:xfrm>
          <a:prstGeom prst="parallelogram">
            <a:avLst/>
          </a:prstGeom>
          <a:solidFill>
            <a:schemeClr val="accent1"/>
          </a:solidFill>
          <a:ln w="6350">
            <a:solidFill>
              <a:srgbClr val="DAE2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/>
              <a:t>Начальное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Параллелограмм 67"/>
          <p:cNvSpPr/>
          <p:nvPr/>
        </p:nvSpPr>
        <p:spPr>
          <a:xfrm>
            <a:off x="4339571" y="1330361"/>
            <a:ext cx="2343616" cy="545900"/>
          </a:xfrm>
          <a:prstGeom prst="parallelogram">
            <a:avLst/>
          </a:prstGeom>
          <a:solidFill>
            <a:schemeClr val="accent1"/>
          </a:solidFill>
          <a:ln w="6350">
            <a:solidFill>
              <a:srgbClr val="DAE2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/>
              <a:t>Основное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Параллелограмм 68"/>
          <p:cNvSpPr/>
          <p:nvPr/>
        </p:nvSpPr>
        <p:spPr>
          <a:xfrm>
            <a:off x="8481000" y="1318897"/>
            <a:ext cx="2343616" cy="545900"/>
          </a:xfrm>
          <a:prstGeom prst="parallelogram">
            <a:avLst/>
          </a:prstGeom>
          <a:solidFill>
            <a:schemeClr val="accent1"/>
          </a:solidFill>
          <a:ln w="6350">
            <a:solidFill>
              <a:srgbClr val="DAE2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/>
              <a:t>Среднее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19139" y="4299439"/>
            <a:ext cx="11228591" cy="717108"/>
          </a:xfrm>
          <a:prstGeom prst="roundRect">
            <a:avLst>
              <a:gd name="adj" fmla="val 20320"/>
            </a:avLst>
          </a:prstGeom>
          <a:solidFill>
            <a:srgbClr val="FF646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kern="0" dirty="0">
                <a:solidFill>
                  <a:schemeClr val="bg1"/>
                </a:solidFill>
                <a:cs typeface="Aharoni" panose="02010803020104030203" pitchFamily="2" charset="-79"/>
              </a:rPr>
              <a:t>Если программа не соответствует критериям отбора, то образовательная </a:t>
            </a:r>
            <a:r>
              <a:rPr lang="ru-RU" b="1" kern="0" dirty="0" smtClean="0">
                <a:solidFill>
                  <a:schemeClr val="bg1"/>
                </a:solidFill>
                <a:cs typeface="Aharoni" panose="02010803020104030203" pitchFamily="2" charset="-79"/>
              </a:rPr>
              <a:t>организация                      отказывается </a:t>
            </a:r>
            <a:r>
              <a:rPr lang="ru-RU" b="1" kern="0" dirty="0">
                <a:solidFill>
                  <a:schemeClr val="bg1"/>
                </a:solidFill>
                <a:cs typeface="Aharoni" panose="02010803020104030203" pitchFamily="2" charset="-79"/>
              </a:rPr>
              <a:t>от участия в </a:t>
            </a:r>
            <a:r>
              <a:rPr lang="ru-RU" b="1" kern="0" dirty="0" err="1">
                <a:solidFill>
                  <a:schemeClr val="bg1"/>
                </a:solidFill>
                <a:cs typeface="Aharoni" panose="02010803020104030203" pitchFamily="2" charset="-79"/>
              </a:rPr>
              <a:t>аккредитационном</a:t>
            </a:r>
            <a:r>
              <a:rPr lang="ru-RU" b="1" kern="0" dirty="0">
                <a:solidFill>
                  <a:schemeClr val="bg1"/>
                </a:solidFill>
                <a:cs typeface="Aharoni" panose="02010803020104030203" pitchFamily="2" charset="-79"/>
              </a:rPr>
              <a:t> мониторинге через ЛК ИС ГА</a:t>
            </a:r>
          </a:p>
        </p:txBody>
      </p:sp>
      <p:sp>
        <p:nvSpPr>
          <p:cNvPr id="71" name="Прямоугольник: скругленные углы 36">
            <a:extLst>
              <a:ext uri="{FF2B5EF4-FFF2-40B4-BE49-F238E27FC236}">
                <a16:creationId xmlns:a16="http://schemas.microsoft.com/office/drawing/2014/main" id="{ABBD42FA-37D7-4ABC-9EB7-79145437CFB9}"/>
              </a:ext>
            </a:extLst>
          </p:cNvPr>
          <p:cNvSpPr/>
          <p:nvPr/>
        </p:nvSpPr>
        <p:spPr>
          <a:xfrm>
            <a:off x="8434790" y="2021719"/>
            <a:ext cx="2575723" cy="523827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841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государственной аккредитации</a:t>
            </a:r>
            <a:endParaRPr lang="ru-RU" sz="1400" b="1" dirty="0">
              <a:solidFill>
                <a:srgbClr val="1841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Прямоугольник: скругленные углы 36">
            <a:extLst>
              <a:ext uri="{FF2B5EF4-FFF2-40B4-BE49-F238E27FC236}">
                <a16:creationId xmlns:a16="http://schemas.microsoft.com/office/drawing/2014/main" id="{ABBD42FA-37D7-4ABC-9EB7-79145437CFB9}"/>
              </a:ext>
            </a:extLst>
          </p:cNvPr>
          <p:cNvSpPr/>
          <p:nvPr/>
        </p:nvSpPr>
        <p:spPr>
          <a:xfrm>
            <a:off x="4319104" y="2040199"/>
            <a:ext cx="2627256" cy="523827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841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государственной аккредитации</a:t>
            </a:r>
            <a:endParaRPr lang="ru-RU" sz="1400" b="1" dirty="0">
              <a:solidFill>
                <a:srgbClr val="1841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Прямоугольник: скругленные углы 36">
            <a:extLst>
              <a:ext uri="{FF2B5EF4-FFF2-40B4-BE49-F238E27FC236}">
                <a16:creationId xmlns:a16="http://schemas.microsoft.com/office/drawing/2014/main" id="{ABBD42FA-37D7-4ABC-9EB7-79145437CFB9}"/>
              </a:ext>
            </a:extLst>
          </p:cNvPr>
          <p:cNvSpPr/>
          <p:nvPr/>
        </p:nvSpPr>
        <p:spPr>
          <a:xfrm>
            <a:off x="8439006" y="2713264"/>
            <a:ext cx="2341519" cy="505763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841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контингента</a:t>
            </a:r>
            <a:endParaRPr lang="ru-RU" sz="1400" b="1" dirty="0">
              <a:solidFill>
                <a:srgbClr val="1841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Прямоугольник: скругленные углы 36">
            <a:extLst>
              <a:ext uri="{FF2B5EF4-FFF2-40B4-BE49-F238E27FC236}">
                <a16:creationId xmlns:a16="http://schemas.microsoft.com/office/drawing/2014/main" id="{ABBD42FA-37D7-4ABC-9EB7-79145437CFB9}"/>
              </a:ext>
            </a:extLst>
          </p:cNvPr>
          <p:cNvSpPr/>
          <p:nvPr/>
        </p:nvSpPr>
        <p:spPr>
          <a:xfrm>
            <a:off x="4382197" y="2720928"/>
            <a:ext cx="2341519" cy="505763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1841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контингента</a:t>
            </a:r>
            <a:endParaRPr lang="ru-RU" sz="1400" b="1" dirty="0">
              <a:solidFill>
                <a:srgbClr val="1841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Прямоугольник: скругленные углы 36">
            <a:extLst>
              <a:ext uri="{FF2B5EF4-FFF2-40B4-BE49-F238E27FC236}">
                <a16:creationId xmlns:a16="http://schemas.microsoft.com/office/drawing/2014/main" id="{ABBD42FA-37D7-4ABC-9EB7-79145437CFB9}"/>
              </a:ext>
            </a:extLst>
          </p:cNvPr>
          <p:cNvSpPr/>
          <p:nvPr/>
        </p:nvSpPr>
        <p:spPr>
          <a:xfrm>
            <a:off x="8447473" y="3395072"/>
            <a:ext cx="2436122" cy="654973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1841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 2025</a:t>
            </a:r>
          </a:p>
        </p:txBody>
      </p:sp>
      <p:sp>
        <p:nvSpPr>
          <p:cNvPr id="76" name="Прямоугольник: скругленные углы 36">
            <a:extLst>
              <a:ext uri="{FF2B5EF4-FFF2-40B4-BE49-F238E27FC236}">
                <a16:creationId xmlns:a16="http://schemas.microsoft.com/office/drawing/2014/main" id="{ABBD42FA-37D7-4ABC-9EB7-79145437CFB9}"/>
              </a:ext>
            </a:extLst>
          </p:cNvPr>
          <p:cNvSpPr/>
          <p:nvPr/>
        </p:nvSpPr>
        <p:spPr>
          <a:xfrm>
            <a:off x="4409104" y="3369484"/>
            <a:ext cx="2447256" cy="680561"/>
          </a:xfrm>
          <a:prstGeom prst="roundRect">
            <a:avLst>
              <a:gd name="adj" fmla="val 7755"/>
            </a:avLst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rgbClr val="1841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 2025</a:t>
            </a:r>
          </a:p>
        </p:txBody>
      </p:sp>
    </p:spTree>
    <p:extLst>
      <p:ext uri="{BB962C8B-B14F-4D97-AF65-F5344CB8AC3E}">
        <p14:creationId xmlns:p14="http://schemas.microsoft.com/office/powerpoint/2010/main" val="226453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38E0B3B7-18BA-4A14-B78F-60623BFA06C8}"/>
              </a:ext>
            </a:extLst>
          </p:cNvPr>
          <p:cNvSpPr txBox="1">
            <a:spLocks/>
          </p:cNvSpPr>
          <p:nvPr/>
        </p:nvSpPr>
        <p:spPr>
          <a:xfrm>
            <a:off x="2301637" y="172604"/>
            <a:ext cx="97128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chemeClr val="accent1"/>
                </a:solidFill>
                <a:latin typeface="+mn-lt"/>
              </a:rPr>
              <a:t>Контактные данные (региональный координатор)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171F8796-DCBE-449D-9B85-6DA3EE42C5E6}"/>
              </a:ext>
            </a:extLst>
          </p:cNvPr>
          <p:cNvGrpSpPr/>
          <p:nvPr/>
        </p:nvGrpSpPr>
        <p:grpSpPr>
          <a:xfrm>
            <a:off x="6623276" y="883278"/>
            <a:ext cx="4627204" cy="2612529"/>
            <a:chOff x="511199" y="3429001"/>
            <a:chExt cx="2431547" cy="272249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9204A8B8-EBDE-4FCC-9016-A525A8438483}"/>
                </a:ext>
              </a:extLst>
            </p:cNvPr>
            <p:cNvSpPr/>
            <p:nvPr/>
          </p:nvSpPr>
          <p:spPr>
            <a:xfrm>
              <a:off x="511199" y="3429001"/>
              <a:ext cx="2430000" cy="49500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8E6117B5-C46A-4426-BE6A-5DD21D480BBC}"/>
                </a:ext>
              </a:extLst>
            </p:cNvPr>
            <p:cNvSpPr/>
            <p:nvPr/>
          </p:nvSpPr>
          <p:spPr>
            <a:xfrm>
              <a:off x="512746" y="3924000"/>
              <a:ext cx="2430000" cy="8325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F3CEBBD-A643-4ED3-8B67-1CD1AF5768BD}"/>
                </a:ext>
              </a:extLst>
            </p:cNvPr>
            <p:cNvSpPr/>
            <p:nvPr/>
          </p:nvSpPr>
          <p:spPr>
            <a:xfrm>
              <a:off x="511932" y="4756500"/>
              <a:ext cx="2430000" cy="1395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F00B39C2-239C-4520-B8CF-E262AD5B763B}"/>
              </a:ext>
            </a:extLst>
          </p:cNvPr>
          <p:cNvGrpSpPr/>
          <p:nvPr/>
        </p:nvGrpSpPr>
        <p:grpSpPr>
          <a:xfrm>
            <a:off x="1052143" y="3726586"/>
            <a:ext cx="4345408" cy="2654794"/>
            <a:chOff x="3436251" y="2214000"/>
            <a:chExt cx="2433254" cy="32175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E356060C-2766-4127-AEB4-EBDD31D2000E}"/>
                </a:ext>
              </a:extLst>
            </p:cNvPr>
            <p:cNvSpPr/>
            <p:nvPr/>
          </p:nvSpPr>
          <p:spPr>
            <a:xfrm>
              <a:off x="3439505" y="2214000"/>
              <a:ext cx="2430000" cy="495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71C20AD-1B62-4A34-8E7B-BD5673AED1E0}"/>
                </a:ext>
              </a:extLst>
            </p:cNvPr>
            <p:cNvSpPr/>
            <p:nvPr/>
          </p:nvSpPr>
          <p:spPr>
            <a:xfrm>
              <a:off x="3436251" y="2709000"/>
              <a:ext cx="2430000" cy="8325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FCDD8350-BE82-4D9C-B2CF-AADC1B97C2FA}"/>
                </a:ext>
              </a:extLst>
            </p:cNvPr>
            <p:cNvSpPr/>
            <p:nvPr/>
          </p:nvSpPr>
          <p:spPr>
            <a:xfrm>
              <a:off x="3436932" y="3541500"/>
              <a:ext cx="2430000" cy="189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7064FA0-C8F1-4F2A-BDB7-433FEB7EA54C}"/>
              </a:ext>
            </a:extLst>
          </p:cNvPr>
          <p:cNvSpPr/>
          <p:nvPr/>
        </p:nvSpPr>
        <p:spPr>
          <a:xfrm>
            <a:off x="1228780" y="4114035"/>
            <a:ext cx="42514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ул. Николаева,  д. 12а, г. Смоленск, </a:t>
            </a:r>
          </a:p>
          <a:p>
            <a:r>
              <a:rPr lang="ru-RU" sz="2000" b="1" dirty="0">
                <a:solidFill>
                  <a:schemeClr val="bg1"/>
                </a:solidFill>
              </a:rPr>
              <a:t>Смоленская область, 214004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B486ECA-F070-47CD-A571-41C46C19B67C}"/>
              </a:ext>
            </a:extLst>
          </p:cNvPr>
          <p:cNvSpPr/>
          <p:nvPr/>
        </p:nvSpPr>
        <p:spPr>
          <a:xfrm>
            <a:off x="6775252" y="922155"/>
            <a:ext cx="36318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Куликова Ирина Сергеевна</a:t>
            </a: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71E12948-9367-4533-9CE3-DD3DFEEE1FED}"/>
              </a:ext>
            </a:extLst>
          </p:cNvPr>
          <p:cNvGrpSpPr/>
          <p:nvPr/>
        </p:nvGrpSpPr>
        <p:grpSpPr>
          <a:xfrm>
            <a:off x="6623276" y="3733175"/>
            <a:ext cx="4635000" cy="2654794"/>
            <a:chOff x="6353248" y="1719000"/>
            <a:chExt cx="2430752" cy="305174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B76EDBAA-02A9-48C8-BB45-0D46EF9CACA5}"/>
                </a:ext>
              </a:extLst>
            </p:cNvPr>
            <p:cNvSpPr/>
            <p:nvPr/>
          </p:nvSpPr>
          <p:spPr>
            <a:xfrm>
              <a:off x="6354000" y="1719000"/>
              <a:ext cx="2430000" cy="495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D704E4B2-CDED-404C-B3C5-5A1A559E860C}"/>
                </a:ext>
              </a:extLst>
            </p:cNvPr>
            <p:cNvSpPr/>
            <p:nvPr/>
          </p:nvSpPr>
          <p:spPr>
            <a:xfrm>
              <a:off x="6353248" y="2214000"/>
              <a:ext cx="2430000" cy="8325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3A70199A-75C8-4FDD-BE00-BCE31D46FFA3}"/>
                </a:ext>
              </a:extLst>
            </p:cNvPr>
            <p:cNvSpPr/>
            <p:nvPr/>
          </p:nvSpPr>
          <p:spPr>
            <a:xfrm>
              <a:off x="6354000" y="3046500"/>
              <a:ext cx="2430000" cy="17242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A889E1C-060A-4246-B05B-0152ABD45B9D}"/>
              </a:ext>
            </a:extLst>
          </p:cNvPr>
          <p:cNvSpPr/>
          <p:nvPr/>
        </p:nvSpPr>
        <p:spPr>
          <a:xfrm>
            <a:off x="6916426" y="4171374"/>
            <a:ext cx="38288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Консультант отдела государственных услуг</a:t>
            </a:r>
          </a:p>
        </p:txBody>
      </p: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B695FD78-1CD6-42D8-A26F-87BD5CC34CF5}"/>
              </a:ext>
            </a:extLst>
          </p:cNvPr>
          <p:cNvCxnSpPr>
            <a:cxnSpLocks/>
          </p:cNvCxnSpPr>
          <p:nvPr/>
        </p:nvCxnSpPr>
        <p:spPr>
          <a:xfrm flipV="1">
            <a:off x="31175" y="684000"/>
            <a:ext cx="12148368" cy="82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77064FA0-C8F1-4F2A-BDB7-433FEB7EA54C}"/>
              </a:ext>
            </a:extLst>
          </p:cNvPr>
          <p:cNvSpPr/>
          <p:nvPr/>
        </p:nvSpPr>
        <p:spPr>
          <a:xfrm>
            <a:off x="1146000" y="3718009"/>
            <a:ext cx="23112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ПОЧТОВЫЙ </a:t>
            </a:r>
            <a:r>
              <a:rPr lang="ru-RU" sz="2000" b="1" dirty="0">
                <a:solidFill>
                  <a:schemeClr val="bg1"/>
                </a:solidFill>
              </a:rPr>
              <a:t>АДРЕС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77064FA0-C8F1-4F2A-BDB7-433FEB7EA54C}"/>
              </a:ext>
            </a:extLst>
          </p:cNvPr>
          <p:cNvSpPr/>
          <p:nvPr/>
        </p:nvSpPr>
        <p:spPr>
          <a:xfrm>
            <a:off x="6834617" y="3716076"/>
            <a:ext cx="39924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Ридигер Александра Анатольевна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77064FA0-C8F1-4F2A-BDB7-433FEB7EA54C}"/>
              </a:ext>
            </a:extLst>
          </p:cNvPr>
          <p:cNvSpPr/>
          <p:nvPr/>
        </p:nvSpPr>
        <p:spPr>
          <a:xfrm>
            <a:off x="7468429" y="2274424"/>
            <a:ext cx="368870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>
                    <a:lumMod val="50000"/>
                  </a:schemeClr>
                </a:solidFill>
              </a:rPr>
              <a:t>(4812) 22-93-12 доб. 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</a:rPr>
              <a:t>2484</a:t>
            </a:r>
          </a:p>
          <a:p>
            <a:endParaRPr lang="ru-RU" sz="20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2000" b="1" dirty="0">
                <a:solidFill>
                  <a:schemeClr val="bg1">
                    <a:lumMod val="50000"/>
                  </a:schemeClr>
                </a:solidFill>
              </a:rPr>
              <a:t>Kulikova_IS@admin-smolensk.ru</a:t>
            </a: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77064FA0-C8F1-4F2A-BDB7-433FEB7EA54C}"/>
              </a:ext>
            </a:extLst>
          </p:cNvPr>
          <p:cNvSpPr/>
          <p:nvPr/>
        </p:nvSpPr>
        <p:spPr>
          <a:xfrm>
            <a:off x="7460145" y="5192592"/>
            <a:ext cx="374859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>
                    <a:lumMod val="50000"/>
                  </a:schemeClr>
                </a:solidFill>
              </a:rPr>
              <a:t>(4812) 22-93-12 доб. </a:t>
            </a:r>
            <a:r>
              <a:rPr lang="ru-RU" sz="2000" b="1" dirty="0" smtClean="0">
                <a:solidFill>
                  <a:schemeClr val="bg1">
                    <a:lumMod val="50000"/>
                  </a:schemeClr>
                </a:solidFill>
              </a:rPr>
              <a:t>2482</a:t>
            </a:r>
          </a:p>
          <a:p>
            <a:endParaRPr lang="ru-RU" sz="2000" b="1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sz="2000" b="1" dirty="0" smtClean="0">
                <a:solidFill>
                  <a:schemeClr val="bg1">
                    <a:lumMod val="50000"/>
                  </a:schemeClr>
                </a:solidFill>
              </a:rPr>
              <a:t>Ridiger_AA@admin-smolensk.ru</a:t>
            </a:r>
            <a:endParaRPr lang="en-GB" sz="2000" b="1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6B486ECA-F070-47CD-A571-41C46C19B67C}"/>
              </a:ext>
            </a:extLst>
          </p:cNvPr>
          <p:cNvSpPr/>
          <p:nvPr/>
        </p:nvSpPr>
        <p:spPr>
          <a:xfrm>
            <a:off x="6778245" y="1385889"/>
            <a:ext cx="39670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Начальник отдела государственных </a:t>
            </a:r>
            <a:r>
              <a:rPr lang="ru-RU" sz="2000" b="1" dirty="0" smtClean="0">
                <a:solidFill>
                  <a:schemeClr val="bg1"/>
                </a:solidFill>
              </a:rPr>
              <a:t>услуг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91245978-1688-4B90-BB83-AB9D463A4B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10360" y="2902455"/>
            <a:ext cx="396000" cy="3960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91245978-1688-4B90-BB83-AB9D463A4B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46360" y="5762945"/>
            <a:ext cx="396000" cy="39600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8F884DA-900D-4BCD-8224-9BE31923803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910360" y="5192592"/>
            <a:ext cx="432000" cy="4320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8F884DA-900D-4BCD-8224-9BE31923803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910360" y="2300711"/>
            <a:ext cx="432000" cy="432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000" y="5112800"/>
            <a:ext cx="3158572" cy="895715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43" y="954995"/>
            <a:ext cx="4428134" cy="251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7A0CA7A-4EE2-4BA6-9754-19D208B7B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5890" y="2394000"/>
            <a:ext cx="3645000" cy="1325563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СПАСИБО</a:t>
            </a:r>
            <a:endParaRPr lang="ru-RU" sz="6000" b="1" dirty="0"/>
          </a:p>
        </p:txBody>
      </p:sp>
      <p:pic>
        <p:nvPicPr>
          <p:cNvPr id="6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499" y="504000"/>
            <a:ext cx="3148077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03883" y="5527390"/>
            <a:ext cx="229530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16 октября 2026 года</a:t>
            </a:r>
            <a:endParaRPr lang="ru-RU" b="1" dirty="0">
              <a:solidFill>
                <a:schemeClr val="accent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46643" y="5959340"/>
            <a:ext cx="58732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https://edu.admin-smolensk.ru/upravlenie-po-nadzoru-i-kontrolyu/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401A1D1-CA2F-4EFC-B2EF-6B64DAF0B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773918" y="6206622"/>
            <a:ext cx="272725" cy="274875"/>
          </a:xfrm>
          <a:prstGeom prst="rect">
            <a:avLst/>
          </a:prstGeom>
        </p:spPr>
      </p:pic>
      <p:pic>
        <p:nvPicPr>
          <p:cNvPr id="16" name="Рисунок 15" descr="Статистика">
            <a:extLst>
              <a:ext uri="{FF2B5EF4-FFF2-40B4-BE49-F238E27FC236}">
                <a16:creationId xmlns:a16="http://schemas.microsoft.com/office/drawing/2014/main" id="{F3E1811F-9EB3-488D-AD2F-1DC58D5406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0" y="4149000"/>
            <a:ext cx="2565000" cy="22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0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1407</Words>
  <Application>Microsoft Office PowerPoint</Application>
  <PresentationFormat>Широкоэкранный</PresentationFormat>
  <Paragraphs>272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Aharoni</vt:lpstr>
      <vt:lpstr>Arial</vt:lpstr>
      <vt:lpstr>Calibri</vt:lpstr>
      <vt:lpstr>Calibri Light</vt:lpstr>
      <vt:lpstr>DIN Condensed Light</vt:lpstr>
      <vt:lpstr>Times New Roman</vt:lpstr>
      <vt:lpstr>Wingdings</vt:lpstr>
      <vt:lpstr>Тема Office</vt:lpstr>
      <vt:lpstr>МИНИСТЕРСТВО ОБРАЗОВАНИЯ И НАУКИ СМОЛЕНСКОЙ ОБЛАСТИ</vt:lpstr>
      <vt:lpstr>Презентация PowerPoint</vt:lpstr>
      <vt:lpstr>Показатели аккредитационного мониторинга системы образования</vt:lpstr>
      <vt:lpstr>Методика расчета показателей общего образования</vt:lpstr>
      <vt:lpstr>Методика расчета показателей общего образования</vt:lpstr>
      <vt:lpstr>Методика расчета показателей общего образования</vt:lpstr>
      <vt:lpstr>Презентация PowerPoint</vt:lpstr>
      <vt:lpstr>Презентация PowerPoint</vt:lpstr>
      <vt:lpstr>СПАСИБО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Бусалова Татьяна Станиславовна</cp:lastModifiedBy>
  <cp:revision>93</cp:revision>
  <dcterms:created xsi:type="dcterms:W3CDTF">2020-07-28T16:28:32Z</dcterms:created>
  <dcterms:modified xsi:type="dcterms:W3CDTF">2026-10-19T06:22:42Z</dcterms:modified>
</cp:coreProperties>
</file>