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76" r:id="rId4"/>
    <p:sldId id="277" r:id="rId5"/>
    <p:sldId id="278" r:id="rId6"/>
    <p:sldId id="279" r:id="rId7"/>
    <p:sldId id="280" r:id="rId8"/>
    <p:sldId id="282" r:id="rId9"/>
    <p:sldId id="283" r:id="rId10"/>
    <p:sldId id="281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95B3D7"/>
    <a:srgbClr val="E3E8F1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26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AC5AF-12D7-46AE-88F1-2DE018A7DFD0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8EEC1-7374-4FD9-B76D-8E44CD91A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4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EEC1-7374-4FD9-B76D-8E44CD91A37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33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>
            <a:lvl1pPr algn="l">
              <a:defRPr sz="28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admin-smolensk.ru/upravlenie-po-nadzoru-i-kontroly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edu.admin-smolensk.ru/upravlenie-po-nadzoru-i-kontrolyu/kontroliruemym-licam/obscheobrazovatelnye-organizaci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237975" y="171240"/>
            <a:ext cx="2520280" cy="2636763"/>
            <a:chOff x="107504" y="241837"/>
            <a:chExt cx="3041600" cy="3182178"/>
          </a:xfrm>
        </p:grpSpPr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61301"/>
              <a:ext cx="3041600" cy="3162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1" y="241837"/>
              <a:ext cx="1097072" cy="1242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 flipH="1">
            <a:off x="0" y="4083149"/>
            <a:ext cx="9144000" cy="1440160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 Box 11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4283968" y="4149080"/>
            <a:ext cx="474461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2000" b="1" i="1" dirty="0">
                <a:solidFill>
                  <a:schemeClr val="bg1"/>
                </a:solidFill>
              </a:rPr>
              <a:t>Лариса </a:t>
            </a:r>
            <a:r>
              <a:rPr lang="ru-RU" sz="2000" b="1" i="1" dirty="0" err="1">
                <a:solidFill>
                  <a:schemeClr val="bg1"/>
                </a:solidFill>
              </a:rPr>
              <a:t>Вацлавовна</a:t>
            </a:r>
            <a:r>
              <a:rPr lang="ru-RU" sz="2000" b="1" i="1" dirty="0">
                <a:solidFill>
                  <a:schemeClr val="bg1"/>
                </a:solidFill>
              </a:rPr>
              <a:t> Фокина, </a:t>
            </a:r>
          </a:p>
          <a:p>
            <a:pPr algn="r">
              <a:defRPr/>
            </a:pPr>
            <a:r>
              <a:rPr lang="ru-RU" sz="2000" b="1" i="1" dirty="0">
                <a:solidFill>
                  <a:schemeClr val="bg1"/>
                </a:solidFill>
              </a:rPr>
              <a:t>директор департамента по надзору </a:t>
            </a:r>
          </a:p>
          <a:p>
            <a:pPr algn="r">
              <a:defRPr/>
            </a:pPr>
            <a:r>
              <a:rPr lang="ru-RU" sz="2000" b="1" i="1" dirty="0">
                <a:solidFill>
                  <a:schemeClr val="bg1"/>
                </a:solidFill>
              </a:rPr>
              <a:t>и контролю в сфере образования</a:t>
            </a:r>
            <a:endParaRPr lang="ru-RU" sz="2000" i="1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2387695"/>
            <a:ext cx="6478339" cy="1459631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Обзор правоприменительной практики в сфере образования </a:t>
            </a:r>
            <a:r>
              <a:rPr lang="ru-RU" sz="3600" b="1" dirty="0" smtClean="0">
                <a:solidFill>
                  <a:srgbClr val="002060"/>
                </a:solidFill>
              </a:rPr>
              <a:t>      за </a:t>
            </a:r>
            <a:r>
              <a:rPr lang="ru-RU" sz="3600" b="1" dirty="0">
                <a:solidFill>
                  <a:srgbClr val="002060"/>
                </a:solidFill>
              </a:rPr>
              <a:t>1 квартал 2025 года</a:t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8" y="4840586"/>
            <a:ext cx="2786193" cy="160117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00494" y="6057198"/>
            <a:ext cx="188782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15 </a:t>
            </a:r>
            <a:r>
              <a:rPr lang="ru-RU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апреля 2025 </a:t>
            </a:r>
            <a:r>
              <a:rPr lang="ru-RU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г.</a:t>
            </a:r>
          </a:p>
        </p:txBody>
      </p:sp>
      <p:pic>
        <p:nvPicPr>
          <p:cNvPr id="15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14025"/>
            <a:ext cx="316865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824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6093296"/>
            <a:ext cx="9144000" cy="792088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МОНИТОРИНГ БЕЗОПАСНОСТИ № 3</a:t>
            </a:r>
            <a:endParaRPr lang="ru-RU" sz="1800" dirty="0"/>
          </a:p>
        </p:txBody>
      </p:sp>
      <p:sp>
        <p:nvSpPr>
          <p:cNvPr id="16" name="Прямоугольник: скругленные углы 17">
            <a:extLst>
              <a:ext uri="{FF2B5EF4-FFF2-40B4-BE49-F238E27FC236}"/>
            </a:extLst>
          </p:cNvPr>
          <p:cNvSpPr/>
          <p:nvPr/>
        </p:nvSpPr>
        <p:spPr>
          <a:xfrm>
            <a:off x="179512" y="1099711"/>
            <a:ext cx="8784976" cy="960411"/>
          </a:xfrm>
          <a:prstGeom prst="roundRect">
            <a:avLst>
              <a:gd name="adj" fmla="val 9099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6461" y="1087724"/>
            <a:ext cx="83803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Соответствие локальных нормативных актов, регламентирующих правила приема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в 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организации, реализующих программы дошкольного образования, обязательным требованиям, установленным законодательством в сфере образования </a:t>
            </a: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971600" y="3694995"/>
            <a:ext cx="5933692" cy="758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altLang="ru-RU" sz="3600" b="1" dirty="0" smtClean="0">
              <a:solidFill>
                <a:schemeClr val="tx2"/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21" y="2287442"/>
            <a:ext cx="391610" cy="391610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618903" y="2250253"/>
            <a:ext cx="82912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ВЫЯВЛЕННЫЕ НАРУШЕНИЯ:</a:t>
            </a:r>
          </a:p>
          <a:p>
            <a:endParaRPr lang="ru-RU" sz="8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первоочередное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, внеочередное и преимущественное право (семьи в трудной жизненной ситуации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600" smtClean="0">
                <a:solidFill>
                  <a:schemeClr val="accent1">
                    <a:lumMod val="50000"/>
                  </a:schemeClr>
                </a:solidFill>
              </a:rPr>
              <a:t>родители-студенты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, …)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направленность групп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д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окументы, предъявляемые 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организацию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ведения, указываемые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в заявлении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уставу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«муниципальный округ»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ссылки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на старые редакции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документов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сведениях, которые указываются в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заявлении,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нет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«записи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акта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 рождении ребенка» и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соответственно дальше в документах только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«свидетельство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рождении»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нарушен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п. 6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приказа №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236 в части размещения на сайте распорядительного акта о закреплении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территории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ссылки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на пункты, не содержащие нужной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информации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правила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приема не размещены на сайте ОО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2154" y="2218881"/>
            <a:ext cx="8752334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51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167968"/>
            <a:ext cx="8229600" cy="33452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Спасибо за внимание!</a:t>
            </a:r>
            <a:endParaRPr lang="ru-RU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6309320"/>
            <a:ext cx="9144000" cy="576064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8" y="4840586"/>
            <a:ext cx="2786193" cy="160117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866910" y="5786100"/>
            <a:ext cx="53129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hlinkClick r:id="rId3"/>
              </a:rPr>
              <a:t>https://edu.admin-smolensk.ru/upravlenie-po-nadzoru-i-kontrolyu</a:t>
            </a:r>
            <a:r>
              <a:rPr lang="ru-RU" sz="1400" dirty="0" smtClean="0">
                <a:hlinkClick r:id="rId3"/>
              </a:rPr>
              <a:t>/</a:t>
            </a:r>
            <a:endParaRPr lang="ru-RU" sz="1400" dirty="0" smtClean="0"/>
          </a:p>
          <a:p>
            <a:endParaRPr lang="ru-RU" sz="1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171531"/>
            <a:ext cx="316865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12154" y="2218881"/>
            <a:ext cx="8752334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68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: скругленные углы 17">
            <a:extLst>
              <a:ext uri="{FF2B5EF4-FFF2-40B4-BE49-F238E27FC236}"/>
            </a:extLst>
          </p:cNvPr>
          <p:cNvSpPr/>
          <p:nvPr/>
        </p:nvSpPr>
        <p:spPr>
          <a:xfrm>
            <a:off x="1423016" y="3483440"/>
            <a:ext cx="7613479" cy="2443497"/>
          </a:xfrm>
          <a:prstGeom prst="roundRect">
            <a:avLst>
              <a:gd name="adj" fmla="val 9099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3" name="Прямоугольник: скругленные углы 17">
            <a:extLst>
              <a:ext uri="{FF2B5EF4-FFF2-40B4-BE49-F238E27FC236}"/>
            </a:extLst>
          </p:cNvPr>
          <p:cNvSpPr/>
          <p:nvPr/>
        </p:nvSpPr>
        <p:spPr>
          <a:xfrm>
            <a:off x="1439658" y="1317606"/>
            <a:ext cx="7596838" cy="1647341"/>
          </a:xfrm>
          <a:prstGeom prst="roundRect">
            <a:avLst>
              <a:gd name="adj" fmla="val 9099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6093296"/>
            <a:ext cx="9144000" cy="792088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ЦЕЛИ И ЗАДАЧИ ОБОБЩЕНИЯ И АНАЛИЗА ПРАВОПРИМЕНИТЕЛЬНОЙ ПРАКТИКИ</a:t>
            </a:r>
            <a:endParaRPr lang="ru-RU" sz="1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488601" y="1426806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Снижение количества нарушений обязательных требований и повышение уровня защищенности охраняемых законом ценностей за счет обеспечения информированности подконтрольных объектов о практике применения обязательных требований законодательства в сфере образования.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10655" y="3654281"/>
            <a:ext cx="759633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формирование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единого понимания обязательных требований законодательства Российской Федерации в сфере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образования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обзор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типичных нарушений законодательства в сфере образования и выработка оптимальных решений проблемных вопросов правоприменительной практики, в том числе реализация профилактических мероприятий для их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предупреждения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обеспечение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доступности сведений о правоприменительной практике контрольной (надзорной) деятельности департамента Министерства. </a:t>
            </a:r>
          </a:p>
        </p:txBody>
      </p:sp>
      <p:grpSp>
        <p:nvGrpSpPr>
          <p:cNvPr id="15" name="Группа 76"/>
          <p:cNvGrpSpPr>
            <a:grpSpLocks/>
          </p:cNvGrpSpPr>
          <p:nvPr/>
        </p:nvGrpSpPr>
        <p:grpSpPr bwMode="auto">
          <a:xfrm>
            <a:off x="191844" y="1810080"/>
            <a:ext cx="1222350" cy="648072"/>
            <a:chOff x="72008" y="2060851"/>
            <a:chExt cx="5796136" cy="4648105"/>
          </a:xfrm>
        </p:grpSpPr>
        <p:sp>
          <p:nvSpPr>
            <p:cNvPr id="16" name="AutoShape 4"/>
            <p:cNvSpPr>
              <a:spLocks/>
            </p:cNvSpPr>
            <p:nvPr/>
          </p:nvSpPr>
          <p:spPr bwMode="auto">
            <a:xfrm>
              <a:off x="72008" y="2060851"/>
              <a:ext cx="5796136" cy="4648105"/>
            </a:xfrm>
            <a:prstGeom prst="rightArrow">
              <a:avLst>
                <a:gd name="adj1" fmla="val 79306"/>
                <a:gd name="adj2" fmla="val 32393"/>
              </a:avLst>
            </a:prstGeom>
            <a:solidFill>
              <a:srgbClr val="002060">
                <a:alpha val="69803"/>
              </a:srgbClr>
            </a:solidFill>
            <a:ln w="19050">
              <a:solidFill>
                <a:srgbClr val="00206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defTabSz="4572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endParaRPr>
            </a:p>
          </p:txBody>
        </p:sp>
        <p:grpSp>
          <p:nvGrpSpPr>
            <p:cNvPr id="17" name="Group 8"/>
            <p:cNvGrpSpPr>
              <a:grpSpLocks/>
            </p:cNvGrpSpPr>
            <p:nvPr/>
          </p:nvGrpSpPr>
          <p:grpSpPr bwMode="auto">
            <a:xfrm>
              <a:off x="153108" y="2798082"/>
              <a:ext cx="4741627" cy="3085323"/>
              <a:chOff x="5" y="-1006471"/>
              <a:chExt cx="5492698" cy="2921344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18" name="AutoShape 9"/>
              <p:cNvSpPr>
                <a:spLocks/>
              </p:cNvSpPr>
              <p:nvPr/>
            </p:nvSpPr>
            <p:spPr bwMode="auto">
              <a:xfrm>
                <a:off x="5" y="-1006471"/>
                <a:ext cx="5492698" cy="2921344"/>
              </a:xfrm>
              <a:prstGeom prst="roundRect">
                <a:avLst>
                  <a:gd name="adj" fmla="val 9106"/>
                </a:avLst>
              </a:prstGeom>
              <a:grpFill/>
              <a:ln>
                <a:solidFill>
                  <a:srgbClr val="002879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38100" tIns="38100" rIns="38100" bIns="38100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lang="ru-RU">
                  <a:solidFill>
                    <a:srgbClr val="000000"/>
                  </a:solidFill>
                  <a:latin typeface="Arial" charset="0"/>
                  <a:sym typeface="Arial" charset="0"/>
                </a:endParaRPr>
              </a:p>
            </p:txBody>
          </p:sp>
          <p:sp>
            <p:nvSpPr>
              <p:cNvPr id="19" name="Rectangle 10"/>
              <p:cNvSpPr>
                <a:spLocks/>
              </p:cNvSpPr>
              <p:nvPr/>
            </p:nvSpPr>
            <p:spPr bwMode="auto">
              <a:xfrm>
                <a:off x="284559" y="-816065"/>
                <a:ext cx="5000990" cy="24036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38100" tIns="38100" rIns="38100" bIns="38100" anchor="ctr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defRPr/>
                </a:pPr>
                <a:r>
                  <a:rPr lang="ru-RU" b="1" dirty="0" smtClean="0">
                    <a:solidFill>
                      <a:schemeClr val="bg1"/>
                    </a:solidFill>
                    <a:cs typeface="Gill Sans" charset="0"/>
                    <a:sym typeface="Arial" charset="0"/>
                  </a:rPr>
                  <a:t>ЦЕЛЬ</a:t>
                </a:r>
                <a:endParaRPr lang="ru-RU" b="1" dirty="0">
                  <a:solidFill>
                    <a:schemeClr val="bg1"/>
                  </a:solidFill>
                  <a:cs typeface="Gill Sans" charset="0"/>
                  <a:sym typeface="Arial" charset="0"/>
                </a:endParaRPr>
              </a:p>
            </p:txBody>
          </p:sp>
        </p:grpSp>
      </p:grpSp>
      <p:grpSp>
        <p:nvGrpSpPr>
          <p:cNvPr id="20" name="Группа 76"/>
          <p:cNvGrpSpPr>
            <a:grpSpLocks/>
          </p:cNvGrpSpPr>
          <p:nvPr/>
        </p:nvGrpSpPr>
        <p:grpSpPr bwMode="auto">
          <a:xfrm>
            <a:off x="191844" y="4270780"/>
            <a:ext cx="1222350" cy="648072"/>
            <a:chOff x="72008" y="2060848"/>
            <a:chExt cx="5796136" cy="4648103"/>
          </a:xfrm>
        </p:grpSpPr>
        <p:sp>
          <p:nvSpPr>
            <p:cNvPr id="21" name="AutoShape 4"/>
            <p:cNvSpPr>
              <a:spLocks/>
            </p:cNvSpPr>
            <p:nvPr/>
          </p:nvSpPr>
          <p:spPr bwMode="auto">
            <a:xfrm>
              <a:off x="72008" y="2060848"/>
              <a:ext cx="5796136" cy="4648103"/>
            </a:xfrm>
            <a:prstGeom prst="rightArrow">
              <a:avLst>
                <a:gd name="adj1" fmla="val 79306"/>
                <a:gd name="adj2" fmla="val 32393"/>
              </a:avLst>
            </a:prstGeom>
            <a:solidFill>
              <a:srgbClr val="002060">
                <a:alpha val="69803"/>
              </a:srgbClr>
            </a:solidFill>
            <a:ln w="19050">
              <a:solidFill>
                <a:srgbClr val="00206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defTabSz="4572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endParaRPr>
            </a:p>
          </p:txBody>
        </p:sp>
        <p:grpSp>
          <p:nvGrpSpPr>
            <p:cNvPr id="22" name="Group 8"/>
            <p:cNvGrpSpPr>
              <a:grpSpLocks/>
            </p:cNvGrpSpPr>
            <p:nvPr/>
          </p:nvGrpSpPr>
          <p:grpSpPr bwMode="auto">
            <a:xfrm>
              <a:off x="153108" y="2798082"/>
              <a:ext cx="4741627" cy="3085323"/>
              <a:chOff x="5" y="-1006471"/>
              <a:chExt cx="5492698" cy="2921344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23" name="AutoShape 9"/>
              <p:cNvSpPr>
                <a:spLocks/>
              </p:cNvSpPr>
              <p:nvPr/>
            </p:nvSpPr>
            <p:spPr bwMode="auto">
              <a:xfrm>
                <a:off x="5" y="-1006471"/>
                <a:ext cx="5492698" cy="2921344"/>
              </a:xfrm>
              <a:prstGeom prst="roundRect">
                <a:avLst>
                  <a:gd name="adj" fmla="val 9106"/>
                </a:avLst>
              </a:prstGeom>
              <a:grpFill/>
              <a:ln>
                <a:solidFill>
                  <a:srgbClr val="002879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38100" tIns="38100" rIns="38100" bIns="38100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lang="ru-RU">
                  <a:solidFill>
                    <a:srgbClr val="000000"/>
                  </a:solidFill>
                  <a:latin typeface="Arial" charset="0"/>
                  <a:sym typeface="Arial" charset="0"/>
                </a:endParaRPr>
              </a:p>
            </p:txBody>
          </p:sp>
          <p:sp>
            <p:nvSpPr>
              <p:cNvPr id="24" name="Rectangle 10"/>
              <p:cNvSpPr>
                <a:spLocks/>
              </p:cNvSpPr>
              <p:nvPr/>
            </p:nvSpPr>
            <p:spPr bwMode="auto">
              <a:xfrm>
                <a:off x="284559" y="-816065"/>
                <a:ext cx="5000990" cy="24036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38100" tIns="38100" rIns="38100" bIns="38100" anchor="ctr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defRPr/>
                </a:pPr>
                <a:r>
                  <a:rPr lang="ru-RU" b="1" dirty="0" smtClean="0">
                    <a:solidFill>
                      <a:schemeClr val="bg1"/>
                    </a:solidFill>
                    <a:cs typeface="Gill Sans" charset="0"/>
                    <a:sym typeface="Arial" charset="0"/>
                  </a:rPr>
                  <a:t>ЗАДАЧИ</a:t>
                </a:r>
                <a:endParaRPr lang="ru-RU" b="1" dirty="0">
                  <a:solidFill>
                    <a:schemeClr val="bg1"/>
                  </a:solidFill>
                  <a:cs typeface="Gill Sans" charset="0"/>
                  <a:sym typeface="Arial" charset="0"/>
                </a:endParaRPr>
              </a:p>
            </p:txBody>
          </p:sp>
        </p:grpSp>
      </p:grpSp>
      <p:pic>
        <p:nvPicPr>
          <p:cNvPr id="25" name="Рисунок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58" y="2964947"/>
            <a:ext cx="957263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1510655" y="3201334"/>
            <a:ext cx="7309817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32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6093296"/>
            <a:ext cx="9144000" cy="792088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РЕЗУЛЬТАТЫ ЗА 1 КВАРТАЛ 2025 ГОДА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11561"/>
            <a:ext cx="849694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проведение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регионального этапа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ВСОШ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особенности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проведения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ГИА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порядок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приема на обучение по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ОП начального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общего, основного общего и среднего общего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образования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целевое обучение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требования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к структуре официального сайта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ОО и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формату представления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информации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тестирование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 иностранных граждан при приеме в 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ОО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проведение ВПР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формирование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ведение ФИС ФРДО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перечень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документов, подготовка которых осуществляется педагогическими работниками при реализации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ООП, ОП СПО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порядок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условия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осуществления перевода обучающихся из одной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дошкольной организации в другую организацию соответствующих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уровня и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направленности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разъяснения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</a:rPr>
              <a:t>по применению риск-ориентированного подхода при организации федерального государственного контроля (надзора) в сфере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образования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289476" y="865026"/>
            <a:ext cx="6840760" cy="758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b="1" dirty="0" smtClean="0">
                <a:solidFill>
                  <a:schemeClr val="tx2"/>
                </a:solidFill>
              </a:rPr>
              <a:t>ИНФОРМИРОВАНИЕ  - </a:t>
            </a:r>
            <a:r>
              <a:rPr lang="ru-RU" altLang="ru-RU" sz="3600" b="1" dirty="0" smtClean="0">
                <a:solidFill>
                  <a:schemeClr val="tx2"/>
                </a:solidFill>
              </a:rPr>
              <a:t>62</a:t>
            </a:r>
          </a:p>
        </p:txBody>
      </p:sp>
      <p:pic>
        <p:nvPicPr>
          <p:cNvPr id="27" name="Рисунок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2" y="1060534"/>
            <a:ext cx="1658938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255426" y="1640911"/>
            <a:ext cx="6908861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18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6093296"/>
            <a:ext cx="9144000" cy="792088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РЕЗУЛЬТАТЫ ЗА 1 КВАРТАЛ 2025 ГОДА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683627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особенности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проведения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ГИА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требования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 структуре официального сайта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ОО 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формату представления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информации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выполнение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лицензионных требований 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условий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разработка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принятие ЛНА по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основным вопросам организации и осуществления образовательной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деятельности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осуществление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текущего контроля и промежуточной аттестации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обучающихся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соблюдение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требований при аттестации педагогических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работников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разработка ОП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обучение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форме семейного образования 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самообразования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обучение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иностранных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граждан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организация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обучения по программам дополнительного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образования</a:t>
            </a:r>
          </a:p>
          <a:p>
            <a:endParaRPr lang="ru-RU" sz="800" dirty="0"/>
          </a:p>
          <a:p>
            <a:r>
              <a:rPr lang="ru-RU" sz="2000" b="1" dirty="0">
                <a:solidFill>
                  <a:srgbClr val="C00000"/>
                </a:solidFill>
              </a:rPr>
              <a:t>И</a:t>
            </a:r>
            <a:r>
              <a:rPr lang="ru-RU" sz="2000" b="1" dirty="0" smtClean="0">
                <a:solidFill>
                  <a:srgbClr val="C00000"/>
                </a:solidFill>
              </a:rPr>
              <a:t>з </a:t>
            </a:r>
            <a:r>
              <a:rPr lang="ru-RU" sz="2000" b="1" dirty="0">
                <a:solidFill>
                  <a:srgbClr val="C00000"/>
                </a:solidFill>
              </a:rPr>
              <a:t>них в рамках профилактических визитов </a:t>
            </a:r>
            <a:r>
              <a:rPr lang="ru-RU" sz="2000" b="1" dirty="0" smtClean="0">
                <a:solidFill>
                  <a:srgbClr val="C00000"/>
                </a:solidFill>
              </a:rPr>
              <a:t>- </a:t>
            </a:r>
            <a:r>
              <a:rPr lang="ru-RU" sz="2800" b="1" dirty="0" smtClean="0">
                <a:solidFill>
                  <a:srgbClr val="C00000"/>
                </a:solidFill>
              </a:rPr>
              <a:t>34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5426" y="1640911"/>
            <a:ext cx="6908861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3528" y="877676"/>
            <a:ext cx="6840760" cy="758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b="1" dirty="0" smtClean="0">
                <a:solidFill>
                  <a:schemeClr val="tx2"/>
                </a:solidFill>
              </a:rPr>
              <a:t>КОНСУЛЬТАЦИИ  - </a:t>
            </a:r>
            <a:r>
              <a:rPr lang="ru-RU" altLang="ru-RU" sz="3600" b="1" dirty="0" smtClean="0">
                <a:solidFill>
                  <a:schemeClr val="tx2"/>
                </a:solidFill>
              </a:rPr>
              <a:t>55</a:t>
            </a:r>
          </a:p>
        </p:txBody>
      </p:sp>
      <p:pic>
        <p:nvPicPr>
          <p:cNvPr id="10" name="Рисунок 9">
            <a:extLst>
              <a:ext uri="{FF2B5EF4-FFF2-40B4-BE49-F238E27FC236}"/>
            </a:extLst>
          </p:cNvPr>
          <p:cNvPicPr>
            <a:picLocks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134250" y="1087232"/>
            <a:ext cx="652364" cy="5859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Asset 29.png" descr="Asset 29.pn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133065" y="2090144"/>
            <a:ext cx="669774" cy="6158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Asset 72.png">
            <a:extLst>
              <a:ext uri="{FF2B5EF4-FFF2-40B4-BE49-F238E27FC236}"/>
            </a:extLst>
          </p:cNvPr>
          <p:cNvPicPr>
            <a:picLocks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201759" y="4123285"/>
            <a:ext cx="653549" cy="5859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Asset 55.png" descr="Asset 55.png">
            <a:extLst>
              <a:ext uri="{FF2B5EF4-FFF2-40B4-BE49-F238E27FC236}"/>
            </a:extLst>
          </p:cNvPr>
          <p:cNvPicPr>
            <a:picLocks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134251" y="3123313"/>
            <a:ext cx="652363" cy="5859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Asset 64.png">
            <a:extLst>
              <a:ext uri="{FF2B5EF4-FFF2-40B4-BE49-F238E27FC236}"/>
            </a:extLst>
          </p:cNvPr>
          <p:cNvPicPr>
            <a:picLocks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201759" y="5123257"/>
            <a:ext cx="653549" cy="5761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76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6093296"/>
            <a:ext cx="9144000" cy="792088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РЕЗУЛЬТАТЫ ЗА 1 КВАРТАЛ 2025 ГОДА</a:t>
            </a:r>
            <a:endParaRPr lang="ru-RU" sz="18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39510" y="1992225"/>
            <a:ext cx="6908861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39510" y="3119761"/>
            <a:ext cx="6840760" cy="758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b="1" dirty="0" smtClean="0">
                <a:solidFill>
                  <a:schemeClr val="tx2"/>
                </a:solidFill>
              </a:rPr>
              <a:t>МОНИТОРИНГ БЕЗОПАСНОСТИ  - </a:t>
            </a:r>
            <a:r>
              <a:rPr lang="ru-RU" altLang="ru-RU" sz="3600" b="1" dirty="0" smtClean="0">
                <a:solidFill>
                  <a:schemeClr val="tx2"/>
                </a:solidFill>
              </a:rPr>
              <a:t>2</a:t>
            </a:r>
          </a:p>
        </p:txBody>
      </p:sp>
      <p:pic>
        <p:nvPicPr>
          <p:cNvPr id="10" name="Рисунок 9">
            <a:extLst>
              <a:ext uri="{FF2B5EF4-FFF2-40B4-BE49-F238E27FC236}"/>
            </a:extLst>
          </p:cNvPr>
          <p:cNvPicPr>
            <a:picLocks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497726" y="4794392"/>
            <a:ext cx="652364" cy="5859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Asset 29.png" descr="Asset 29.pn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2411760" y="4795275"/>
            <a:ext cx="669774" cy="6158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Asset 72.png">
            <a:extLst>
              <a:ext uri="{FF2B5EF4-FFF2-40B4-BE49-F238E27FC236}"/>
            </a:extLst>
          </p:cNvPr>
          <p:cNvPicPr>
            <a:picLocks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6263793" y="4810252"/>
            <a:ext cx="653549" cy="5859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Asset 55.png" descr="Asset 55.png">
            <a:extLst>
              <a:ext uri="{FF2B5EF4-FFF2-40B4-BE49-F238E27FC236}"/>
            </a:extLst>
          </p:cNvPr>
          <p:cNvPicPr>
            <a:picLocks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4346482" y="4820056"/>
            <a:ext cx="652363" cy="5859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Asset 64.png">
            <a:extLst>
              <a:ext uri="{FF2B5EF4-FFF2-40B4-BE49-F238E27FC236}"/>
            </a:extLst>
          </p:cNvPr>
          <p:cNvPicPr>
            <a:picLocks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181104" y="4820056"/>
            <a:ext cx="653549" cy="5761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289476" y="1144899"/>
            <a:ext cx="6840760" cy="758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b="1" dirty="0" smtClean="0">
                <a:solidFill>
                  <a:schemeClr val="tx2"/>
                </a:solidFill>
              </a:rPr>
              <a:t>ПРОФИЛАКТИЧЕСКИЙ ВИЗИТ  - </a:t>
            </a:r>
            <a:r>
              <a:rPr lang="ru-RU" altLang="ru-RU" sz="3600" b="1" dirty="0" smtClean="0">
                <a:solidFill>
                  <a:schemeClr val="tx2"/>
                </a:solidFill>
              </a:rPr>
              <a:t>34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239510" y="2088279"/>
            <a:ext cx="6840760" cy="758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b="1" dirty="0" smtClean="0">
                <a:solidFill>
                  <a:schemeClr val="tx2"/>
                </a:solidFill>
              </a:rPr>
              <a:t>ОБЪЯВЛЕНИЕ ПРЕДОСТЕРЕЖЕНИЯ  - </a:t>
            </a:r>
            <a:r>
              <a:rPr lang="ru-RU" altLang="ru-RU" sz="3600" b="1" dirty="0" smtClean="0">
                <a:solidFill>
                  <a:schemeClr val="tx2"/>
                </a:solidFill>
              </a:rPr>
              <a:t>116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35938" y="2935605"/>
            <a:ext cx="6908861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35938" y="4051552"/>
            <a:ext cx="6908861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6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6093296"/>
            <a:ext cx="9144000" cy="792088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МОНИТОРИНГ БЕЗОПАСНОСТИ № 1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679070"/>
            <a:ext cx="8435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«Демидовский муниципальный округ» Смоленской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области</a:t>
            </a:r>
            <a:endParaRPr lang="ru-RU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МО «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Дорогобужский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МО «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Духовщинский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МО «Глинковский 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МО «Краснинский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«Монастырщинский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1700" dirty="0" err="1" smtClean="0">
                <a:solidFill>
                  <a:schemeClr val="accent1">
                    <a:lumMod val="50000"/>
                  </a:schemeClr>
                </a:solidFill>
              </a:rPr>
              <a:t>Руднянский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МО «Хиславичский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области </a:t>
            </a:r>
            <a:endParaRPr lang="ru-RU" sz="17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8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51520" y="3014194"/>
            <a:ext cx="8568952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: скругленные углы 17">
            <a:extLst>
              <a:ext uri="{FF2B5EF4-FFF2-40B4-BE49-F238E27FC236}"/>
            </a:extLst>
          </p:cNvPr>
          <p:cNvSpPr/>
          <p:nvPr/>
        </p:nvSpPr>
        <p:spPr>
          <a:xfrm>
            <a:off x="396023" y="1021630"/>
            <a:ext cx="7632362" cy="1101830"/>
          </a:xfrm>
          <a:prstGeom prst="roundRect">
            <a:avLst>
              <a:gd name="adj" fmla="val 9099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9552" y="1110880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оответствие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официального сайта образовательных организаций, реализующих программы дополнительного образования, требованиям законодательства в сфере образования </a:t>
            </a:r>
          </a:p>
        </p:txBody>
      </p:sp>
      <p:grpSp>
        <p:nvGrpSpPr>
          <p:cNvPr id="18" name="Группа 76"/>
          <p:cNvGrpSpPr>
            <a:grpSpLocks/>
          </p:cNvGrpSpPr>
          <p:nvPr/>
        </p:nvGrpSpPr>
        <p:grpSpPr bwMode="auto">
          <a:xfrm>
            <a:off x="539552" y="2212710"/>
            <a:ext cx="1222350" cy="648072"/>
            <a:chOff x="72008" y="2060848"/>
            <a:chExt cx="5796136" cy="4648103"/>
          </a:xfrm>
        </p:grpSpPr>
        <p:sp>
          <p:nvSpPr>
            <p:cNvPr id="19" name="AutoShape 4"/>
            <p:cNvSpPr>
              <a:spLocks/>
            </p:cNvSpPr>
            <p:nvPr/>
          </p:nvSpPr>
          <p:spPr bwMode="auto">
            <a:xfrm>
              <a:off x="72008" y="2060848"/>
              <a:ext cx="5796136" cy="4648103"/>
            </a:xfrm>
            <a:prstGeom prst="rightArrow">
              <a:avLst>
                <a:gd name="adj1" fmla="val 79306"/>
                <a:gd name="adj2" fmla="val 32393"/>
              </a:avLst>
            </a:prstGeom>
            <a:solidFill>
              <a:srgbClr val="002060">
                <a:alpha val="69803"/>
              </a:srgbClr>
            </a:solidFill>
            <a:ln w="19050">
              <a:solidFill>
                <a:srgbClr val="00206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defTabSz="4572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endParaRPr>
            </a:p>
          </p:txBody>
        </p:sp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153108" y="2798082"/>
              <a:ext cx="4741627" cy="3085323"/>
              <a:chOff x="5" y="-1006471"/>
              <a:chExt cx="5492698" cy="2921344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21" name="AutoShape 9"/>
              <p:cNvSpPr>
                <a:spLocks/>
              </p:cNvSpPr>
              <p:nvPr/>
            </p:nvSpPr>
            <p:spPr bwMode="auto">
              <a:xfrm>
                <a:off x="5" y="-1006471"/>
                <a:ext cx="5492698" cy="2921344"/>
              </a:xfrm>
              <a:prstGeom prst="roundRect">
                <a:avLst>
                  <a:gd name="adj" fmla="val 9106"/>
                </a:avLst>
              </a:prstGeom>
              <a:grpFill/>
              <a:ln>
                <a:solidFill>
                  <a:srgbClr val="002879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38100" tIns="38100" rIns="38100" bIns="38100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lang="ru-RU">
                  <a:solidFill>
                    <a:srgbClr val="000000"/>
                  </a:solidFill>
                  <a:latin typeface="Arial" charset="0"/>
                  <a:sym typeface="Arial" charset="0"/>
                </a:endParaRPr>
              </a:p>
            </p:txBody>
          </p:sp>
          <p:sp>
            <p:nvSpPr>
              <p:cNvPr id="22" name="Rectangle 10"/>
              <p:cNvSpPr>
                <a:spLocks/>
              </p:cNvSpPr>
              <p:nvPr/>
            </p:nvSpPr>
            <p:spPr bwMode="auto">
              <a:xfrm>
                <a:off x="245856" y="-692978"/>
                <a:ext cx="5000990" cy="24036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38100" tIns="38100" rIns="38100" bIns="38100" anchor="ctr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defRPr/>
                </a:pPr>
                <a:r>
                  <a:rPr lang="ru-RU" b="1" dirty="0" smtClean="0">
                    <a:solidFill>
                      <a:schemeClr val="bg1"/>
                    </a:solidFill>
                    <a:cs typeface="Gill Sans" charset="0"/>
                    <a:sym typeface="Arial" charset="0"/>
                  </a:rPr>
                  <a:t>ИТОГ</a:t>
                </a:r>
                <a:endParaRPr lang="ru-RU" b="1" dirty="0">
                  <a:solidFill>
                    <a:schemeClr val="bg1"/>
                  </a:solidFill>
                  <a:cs typeface="Gill Sans" charset="0"/>
                  <a:sym typeface="Arial" charset="0"/>
                </a:endParaRPr>
              </a:p>
            </p:txBody>
          </p:sp>
        </p:grpSp>
      </p:grpSp>
      <p:sp>
        <p:nvSpPr>
          <p:cNvPr id="23" name="Заголовок 1"/>
          <p:cNvSpPr txBox="1">
            <a:spLocks/>
          </p:cNvSpPr>
          <p:nvPr/>
        </p:nvSpPr>
        <p:spPr>
          <a:xfrm>
            <a:off x="2195736" y="2144789"/>
            <a:ext cx="5933692" cy="758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600" b="1" dirty="0" smtClean="0">
                <a:solidFill>
                  <a:schemeClr val="tx2"/>
                </a:solidFill>
              </a:rPr>
              <a:t>14</a:t>
            </a:r>
            <a:r>
              <a:rPr lang="ru-RU" altLang="ru-RU" b="1" dirty="0" smtClean="0">
                <a:solidFill>
                  <a:schemeClr val="tx2"/>
                </a:solidFill>
              </a:rPr>
              <a:t> ПРЕДОСТЕРЕЖЕНИЙ  </a:t>
            </a:r>
            <a:endParaRPr lang="ru-RU" altLang="ru-RU" sz="3600" b="1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6128" y="3219226"/>
            <a:ext cx="8116352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17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sz="17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 с 2023 по 2025 годы </a:t>
            </a:r>
            <a:r>
              <a:rPr lang="ru-RU" sz="17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предостережения объявлены организациям дважды: </a:t>
            </a:r>
            <a:endParaRPr lang="ru-RU" sz="1700" dirty="0">
              <a:solidFill>
                <a:srgbClr val="FF0000"/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50" y="3236053"/>
            <a:ext cx="391610" cy="39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13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6093296"/>
            <a:ext cx="9144000" cy="792088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МОНИТОРИНГ БЕЗОПАСНОСТИ № 1</a:t>
            </a:r>
            <a:endParaRPr lang="ru-RU" sz="1800" dirty="0"/>
          </a:p>
        </p:txBody>
      </p:sp>
      <p:sp>
        <p:nvSpPr>
          <p:cNvPr id="16" name="Прямоугольник: скругленные углы 17">
            <a:extLst>
              <a:ext uri="{FF2B5EF4-FFF2-40B4-BE49-F238E27FC236}"/>
            </a:extLst>
          </p:cNvPr>
          <p:cNvSpPr/>
          <p:nvPr/>
        </p:nvSpPr>
        <p:spPr>
          <a:xfrm>
            <a:off x="179512" y="1099711"/>
            <a:ext cx="8784976" cy="1850596"/>
          </a:xfrm>
          <a:prstGeom prst="roundRect">
            <a:avLst>
              <a:gd name="adj" fmla="val 9099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6461" y="1087724"/>
            <a:ext cx="838033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Оценочный лист для самостоятельной оценки контролируемыми лицами соблюдения обязательных требований к структуре и формату представления информации на официальном сайте образовательной организации в информационно-телекоммуникационной сети «Интернет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</a:p>
          <a:p>
            <a:endParaRPr lang="ru-RU" sz="1600" dirty="0">
              <a:solidFill>
                <a:schemeClr val="tx2">
                  <a:lumMod val="75000"/>
                </a:schemeClr>
              </a:solidFill>
              <a:hlinkClick r:id="rId2"/>
            </a:endParaRPr>
          </a:p>
          <a:p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https</a:t>
            </a:r>
            <a:r>
              <a:rPr lang="en-GB" sz="1400" dirty="0">
                <a:solidFill>
                  <a:schemeClr val="tx2">
                    <a:lumMod val="75000"/>
                  </a:schemeClr>
                </a:solidFill>
                <a:hlinkClick r:id="rId2"/>
              </a:rPr>
              <a:t>://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edu.admin-smolensk.ru/upravlenie-po-nadzoru-i-kontrolyu/kontroliruemym-licam/obscheobrazovatelnye-organizacii/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971600" y="3694995"/>
            <a:ext cx="5933692" cy="758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altLang="ru-RU" sz="3600" b="1" dirty="0" smtClean="0">
              <a:solidFill>
                <a:schemeClr val="tx2"/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67" y="3048724"/>
            <a:ext cx="391610" cy="39161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503" y="1892550"/>
            <a:ext cx="2198141" cy="715371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852736" y="2997240"/>
            <a:ext cx="829126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Обратите </a:t>
            </a:r>
            <a:r>
              <a:rPr lang="ru-RU" b="1" dirty="0">
                <a:solidFill>
                  <a:srgbClr val="FF0000"/>
                </a:solidFill>
              </a:rPr>
              <a:t>внимание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</a:p>
          <a:p>
            <a:endParaRPr lang="ru-RU" sz="8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документы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, которые разрабатываются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ОО, должны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быть своевременно размещены на сайте, в том числе изменения в них, и подписаны электронной подписью (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</a:rPr>
              <a:t>пп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. 16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, 18 Правил 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организации, утвержденных постановлением Правительства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РФ            от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20.10.2021 № 1802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раздел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«Сведения об образовательной организации» должен содержать все обязательные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подразделы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сведения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, предусмотренные приказом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</a:rPr>
              <a:t>Рособрнадзора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 от 04.08.2023 №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1493,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должны быть все размещены и обновляться каждых 10 дней </a:t>
            </a:r>
          </a:p>
        </p:txBody>
      </p:sp>
    </p:spTree>
    <p:extLst>
      <p:ext uri="{BB962C8B-B14F-4D97-AF65-F5344CB8AC3E}">
        <p14:creationId xmlns:p14="http://schemas.microsoft.com/office/powerpoint/2010/main" val="268178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6381328"/>
            <a:ext cx="9144000" cy="473968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МОНИТОРИНГ БЕЗОПАСНОСТИ № 2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14395" y="3358819"/>
            <a:ext cx="84352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«Велижский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«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Вяземский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«Гагаринский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«Глинковский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«Дорогобужский 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«Ельнинский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«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</a:rPr>
              <a:t>Ершичский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</a:rPr>
              <a:t>Починковский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области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«Сафоновский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«Сычевский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«Хиславичский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города Смоленска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8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87524" y="2962895"/>
            <a:ext cx="8568952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: скругленные углы 17">
            <a:extLst>
              <a:ext uri="{FF2B5EF4-FFF2-40B4-BE49-F238E27FC236}"/>
            </a:extLst>
          </p:cNvPr>
          <p:cNvSpPr/>
          <p:nvPr/>
        </p:nvSpPr>
        <p:spPr>
          <a:xfrm>
            <a:off x="396022" y="1021630"/>
            <a:ext cx="8290777" cy="1101830"/>
          </a:xfrm>
          <a:prstGeom prst="roundRect">
            <a:avLst>
              <a:gd name="adj" fmla="val 9099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9552" y="1110880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Соответствие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локальных нормативных актов, регламентирующих правила приема в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общеобразовательные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организации, обязательным требованиям, установленным законодательством в сфере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образования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Группа 76"/>
          <p:cNvGrpSpPr>
            <a:grpSpLocks/>
          </p:cNvGrpSpPr>
          <p:nvPr/>
        </p:nvGrpSpPr>
        <p:grpSpPr bwMode="auto">
          <a:xfrm>
            <a:off x="539552" y="2212710"/>
            <a:ext cx="1222350" cy="648072"/>
            <a:chOff x="72008" y="2060848"/>
            <a:chExt cx="5796136" cy="4648103"/>
          </a:xfrm>
        </p:grpSpPr>
        <p:sp>
          <p:nvSpPr>
            <p:cNvPr id="19" name="AutoShape 4"/>
            <p:cNvSpPr>
              <a:spLocks/>
            </p:cNvSpPr>
            <p:nvPr/>
          </p:nvSpPr>
          <p:spPr bwMode="auto">
            <a:xfrm>
              <a:off x="72008" y="2060848"/>
              <a:ext cx="5796136" cy="4648103"/>
            </a:xfrm>
            <a:prstGeom prst="rightArrow">
              <a:avLst>
                <a:gd name="adj1" fmla="val 79306"/>
                <a:gd name="adj2" fmla="val 32393"/>
              </a:avLst>
            </a:prstGeom>
            <a:solidFill>
              <a:srgbClr val="002060">
                <a:alpha val="69803"/>
              </a:srgbClr>
            </a:solidFill>
            <a:ln w="19050">
              <a:solidFill>
                <a:srgbClr val="00206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defTabSz="4572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200"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endParaRPr>
            </a:p>
          </p:txBody>
        </p:sp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153108" y="2798082"/>
              <a:ext cx="4741627" cy="3085323"/>
              <a:chOff x="5" y="-1006471"/>
              <a:chExt cx="5492698" cy="2921344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21" name="AutoShape 9"/>
              <p:cNvSpPr>
                <a:spLocks/>
              </p:cNvSpPr>
              <p:nvPr/>
            </p:nvSpPr>
            <p:spPr bwMode="auto">
              <a:xfrm>
                <a:off x="5" y="-1006471"/>
                <a:ext cx="5492698" cy="2921344"/>
              </a:xfrm>
              <a:prstGeom prst="roundRect">
                <a:avLst>
                  <a:gd name="adj" fmla="val 9106"/>
                </a:avLst>
              </a:prstGeom>
              <a:grpFill/>
              <a:ln>
                <a:solidFill>
                  <a:srgbClr val="002879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38100" tIns="38100" rIns="38100" bIns="38100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lang="ru-RU">
                  <a:solidFill>
                    <a:srgbClr val="000000"/>
                  </a:solidFill>
                  <a:latin typeface="Arial" charset="0"/>
                  <a:sym typeface="Arial" charset="0"/>
                </a:endParaRPr>
              </a:p>
            </p:txBody>
          </p:sp>
          <p:sp>
            <p:nvSpPr>
              <p:cNvPr id="22" name="Rectangle 10"/>
              <p:cNvSpPr>
                <a:spLocks/>
              </p:cNvSpPr>
              <p:nvPr/>
            </p:nvSpPr>
            <p:spPr bwMode="auto">
              <a:xfrm>
                <a:off x="245856" y="-692978"/>
                <a:ext cx="5000990" cy="24036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lIns="38100" tIns="38100" rIns="38100" bIns="38100" anchor="ctr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defRPr/>
                </a:pPr>
                <a:r>
                  <a:rPr lang="ru-RU" b="1" dirty="0" smtClean="0">
                    <a:solidFill>
                      <a:schemeClr val="bg1"/>
                    </a:solidFill>
                    <a:cs typeface="Gill Sans" charset="0"/>
                    <a:sym typeface="Arial" charset="0"/>
                  </a:rPr>
                  <a:t>ИТОГ</a:t>
                </a:r>
                <a:endParaRPr lang="ru-RU" b="1" dirty="0">
                  <a:solidFill>
                    <a:schemeClr val="bg1"/>
                  </a:solidFill>
                  <a:cs typeface="Gill Sans" charset="0"/>
                  <a:sym typeface="Arial" charset="0"/>
                </a:endParaRPr>
              </a:p>
            </p:txBody>
          </p:sp>
        </p:grpSp>
      </p:grpSp>
      <p:sp>
        <p:nvSpPr>
          <p:cNvPr id="23" name="Заголовок 1"/>
          <p:cNvSpPr txBox="1">
            <a:spLocks/>
          </p:cNvSpPr>
          <p:nvPr/>
        </p:nvSpPr>
        <p:spPr>
          <a:xfrm>
            <a:off x="2195736" y="2144789"/>
            <a:ext cx="4320480" cy="758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600" b="1" dirty="0" smtClean="0">
                <a:solidFill>
                  <a:schemeClr val="tx2"/>
                </a:solidFill>
              </a:rPr>
              <a:t>49</a:t>
            </a:r>
            <a:r>
              <a:rPr lang="ru-RU" altLang="ru-RU" b="1" dirty="0" smtClean="0">
                <a:solidFill>
                  <a:schemeClr val="tx2"/>
                </a:solidFill>
              </a:rPr>
              <a:t> ПРЕДОСТЕРЕЖЕНИЙ  </a:t>
            </a:r>
            <a:endParaRPr lang="ru-RU" altLang="ru-RU" sz="3600" b="1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4369" y="2992864"/>
            <a:ext cx="8116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Приняли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участие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117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организаций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17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28" y="3090932"/>
            <a:ext cx="391610" cy="39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5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6309320"/>
            <a:ext cx="9144000" cy="576064"/>
          </a:xfrm>
          <a:prstGeom prst="rect">
            <a:avLst/>
          </a:prstGeom>
          <a:gradFill flip="none" rotWithShape="1">
            <a:gsLst>
              <a:gs pos="65002">
                <a:schemeClr val="accent1">
                  <a:lumMod val="40000"/>
                  <a:lumOff val="60000"/>
                </a:schemeClr>
              </a:gs>
              <a:gs pos="77508">
                <a:schemeClr val="accent1">
                  <a:lumMod val="75000"/>
                </a:schemeClr>
              </a:gs>
              <a:gs pos="92000">
                <a:schemeClr val="accent1">
                  <a:lumMod val="5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51000">
                <a:schemeClr val="accent1">
                  <a:lumMod val="75000"/>
                </a:schemeClr>
              </a:gs>
              <a:gs pos="84000">
                <a:srgbClr val="355C8B"/>
              </a:gs>
              <a:gs pos="1000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38000">
                <a:schemeClr val="accent1">
                  <a:lumMod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/>
              <a:t>МОНИТОРИНГ БЕЗОПАСНОСТИ № 2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280998"/>
            <a:ext cx="8435280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МО «Вяземский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области</a:t>
            </a:r>
            <a:endParaRPr lang="ru-RU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МО «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Дорогобужский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МО «Глинковский муниципальный округ» Смоленской области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«Ельнинский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</a:t>
            </a:r>
            <a:endParaRPr lang="ru-RU" sz="17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МО «</a:t>
            </a:r>
            <a:r>
              <a:rPr lang="ru-RU" sz="1700" dirty="0" err="1" smtClean="0">
                <a:solidFill>
                  <a:schemeClr val="accent1">
                    <a:lumMod val="50000"/>
                  </a:schemeClr>
                </a:solidFill>
              </a:rPr>
              <a:t>Починковский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«Сафоновский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муниципальный округ» Смоленской области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>
                <a:solidFill>
                  <a:schemeClr val="accent1">
                    <a:lumMod val="50000"/>
                  </a:schemeClr>
                </a:solidFill>
              </a:rPr>
              <a:t>МО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</a:rPr>
              <a:t>города Смоленска</a:t>
            </a:r>
            <a:endParaRPr lang="ru-RU" sz="17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90364" y="2215613"/>
            <a:ext cx="8568952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: скругленные углы 17">
            <a:extLst>
              <a:ext uri="{FF2B5EF4-FFF2-40B4-BE49-F238E27FC236}"/>
            </a:extLst>
          </p:cNvPr>
          <p:cNvSpPr/>
          <p:nvPr/>
        </p:nvSpPr>
        <p:spPr>
          <a:xfrm>
            <a:off x="398693" y="1018133"/>
            <a:ext cx="8424449" cy="1101830"/>
          </a:xfrm>
          <a:prstGeom prst="roundRect">
            <a:avLst>
              <a:gd name="adj" fmla="val 9099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21755" y="1105414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Соответствие локальных нормативных актов, регламентирующих правила приема в общеобразовательные организации, обязательным требованиям, установленным законодательством в сфере образования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4822" y="3961155"/>
            <a:ext cx="865167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17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sz="17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 с 2023 по 2025 годы </a:t>
            </a:r>
            <a:r>
              <a:rPr lang="ru-RU" sz="17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предостережения объявлены организациям </a:t>
            </a:r>
            <a:r>
              <a:rPr lang="ru-RU" sz="17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неоднократно: </a:t>
            </a:r>
            <a:endParaRPr lang="ru-RU" sz="1700" dirty="0">
              <a:solidFill>
                <a:srgbClr val="FF0000"/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2" y="3980699"/>
            <a:ext cx="334649" cy="334649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390364" y="2205715"/>
            <a:ext cx="82912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Обратите </a:t>
            </a:r>
            <a:r>
              <a:rPr lang="ru-RU" b="1" dirty="0">
                <a:solidFill>
                  <a:srgbClr val="FF0000"/>
                </a:solidFill>
              </a:rPr>
              <a:t>внимание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endParaRPr lang="ru-RU" sz="8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внеочередное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, первоочередное, преимущественное право приема на обучение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прием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документов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сведения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, указываемые в заявлении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способы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подачи заявления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сроки издания распорядительных актов о прием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отсутствие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правил приема на сайте ОО</a:t>
            </a:r>
          </a:p>
        </p:txBody>
      </p:sp>
    </p:spTree>
    <p:extLst>
      <p:ext uri="{BB962C8B-B14F-4D97-AF65-F5344CB8AC3E}">
        <p14:creationId xmlns:p14="http://schemas.microsoft.com/office/powerpoint/2010/main" val="23030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868</Words>
  <Application>Microsoft Office PowerPoint</Application>
  <PresentationFormat>Экран (4:3)</PresentationFormat>
  <Paragraphs>116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</vt:lpstr>
      <vt:lpstr>Helvetica</vt:lpstr>
      <vt:lpstr>Times New Roman</vt:lpstr>
      <vt:lpstr>Wingdings</vt:lpstr>
      <vt:lpstr>Тема Office</vt:lpstr>
      <vt:lpstr>Обзор правоприменительной практики в сфере образования       за 1 квартал 2025 года  </vt:lpstr>
      <vt:lpstr>ЦЕЛИ И ЗАДАЧИ ОБОБЩЕНИЯ И АНАЛИЗА ПРАВОПРИМЕНИТЕЛЬНОЙ ПРАКТИКИ</vt:lpstr>
      <vt:lpstr>РЕЗУЛЬТАТЫ ЗА 1 КВАРТАЛ 2025 ГОДА</vt:lpstr>
      <vt:lpstr>РЕЗУЛЬТАТЫ ЗА 1 КВАРТАЛ 2025 ГОДА</vt:lpstr>
      <vt:lpstr>РЕЗУЛЬТАТЫ ЗА 1 КВАРТАЛ 2025 ГОДА</vt:lpstr>
      <vt:lpstr>МОНИТОРИНГ БЕЗОПАСНОСТИ № 1</vt:lpstr>
      <vt:lpstr>МОНИТОРИНГ БЕЗОПАСНОСТИ № 1</vt:lpstr>
      <vt:lpstr>МОНИТОРИНГ БЕЗОПАСНОСТИ № 2</vt:lpstr>
      <vt:lpstr>МОНИТОРИНГ БЕЗОПАСНОСТИ № 2</vt:lpstr>
      <vt:lpstr>МОНИТОРИНГ БЕЗОПАСНОСТИ № 3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Романова Светлана Анатольевна</cp:lastModifiedBy>
  <cp:revision>65</cp:revision>
  <dcterms:created xsi:type="dcterms:W3CDTF">2018-05-03T21:17:06Z</dcterms:created>
  <dcterms:modified xsi:type="dcterms:W3CDTF">2025-04-14T11:29:18Z</dcterms:modified>
</cp:coreProperties>
</file>