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15"/>
  </p:notesMasterIdLst>
  <p:sldIdLst>
    <p:sldId id="288" r:id="rId2"/>
    <p:sldId id="486" r:id="rId3"/>
    <p:sldId id="472" r:id="rId4"/>
    <p:sldId id="506" r:id="rId5"/>
    <p:sldId id="517" r:id="rId6"/>
    <p:sldId id="508" r:id="rId7"/>
    <p:sldId id="509" r:id="rId8"/>
    <p:sldId id="510" r:id="rId9"/>
    <p:sldId id="511" r:id="rId10"/>
    <p:sldId id="515" r:id="rId11"/>
    <p:sldId id="516" r:id="rId12"/>
    <p:sldId id="487" r:id="rId13"/>
    <p:sldId id="489" r:id="rId1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FA1"/>
    <a:srgbClr val="BD4E4C"/>
    <a:srgbClr val="57D3FF"/>
    <a:srgbClr val="536EA3"/>
    <a:srgbClr val="CDFBCF"/>
    <a:srgbClr val="CCECFF"/>
    <a:srgbClr val="FFFFCC"/>
    <a:srgbClr val="9AF8C7"/>
    <a:srgbClr val="4A7DBA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5713" autoAdjust="0"/>
  </p:normalViewPr>
  <p:slideViewPr>
    <p:cSldViewPr>
      <p:cViewPr varScale="1">
        <p:scale>
          <a:sx n="111" d="100"/>
          <a:sy n="111" d="100"/>
        </p:scale>
        <p:origin x="157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60607781690375"/>
          <c:y val="0.12147961588311533"/>
          <c:w val="0.75505296161662394"/>
          <c:h val="0.39719498824224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50-4FE6-BE6B-84CC080281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50-4FE6-BE6B-84CC080281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50-4FE6-BE6B-84CC080281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50-4FE6-BE6B-84CC0802819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50-4FE6-BE6B-84CC08028196}"/>
              </c:ext>
            </c:extLst>
          </c:dPt>
          <c:dLbls>
            <c:dLbl>
              <c:idx val="0"/>
              <c:layout>
                <c:manualLayout>
                  <c:x val="5.1451138998739952E-2"/>
                  <c:y val="-8.268783365416693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7259583450538589E-2"/>
                  <c:y val="2.477718672369393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019371370084178E-2"/>
                  <c:y val="-4.00936147909033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6176642311611"/>
                      <c:h val="0.1044373586087428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6.0040610144972091E-2"/>
                  <c:y val="-2.78128784577211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5030457608729056E-2"/>
                  <c:y val="-2.7812878457721141E-2"/>
                </c:manualLayout>
              </c:layout>
              <c:tx>
                <c:rich>
                  <a:bodyPr/>
                  <a:lstStyle/>
                  <a:p>
                    <a:fld id="{F1FCD3F2-B46D-434B-AC11-C0A246D0BF1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50-4FE6-BE6B-84CC08028196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ОО</c:v>
                </c:pt>
                <c:pt idx="1">
                  <c:v>дошкольные ОО</c:v>
                </c:pt>
                <c:pt idx="2">
                  <c:v>организации ДО</c:v>
                </c:pt>
                <c:pt idx="3">
                  <c:v>организации СПО</c:v>
                </c:pt>
                <c:pt idx="4">
                  <c:v>иные организации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0.54</c:v>
                </c:pt>
                <c:pt idx="1">
                  <c:v>0.16</c:v>
                </c:pt>
                <c:pt idx="2">
                  <c:v>0.1</c:v>
                </c:pt>
                <c:pt idx="3">
                  <c:v>0.05</c:v>
                </c:pt>
                <c:pt idx="4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D50-4FE6-BE6B-84CC080281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647265786535911"/>
          <c:w val="0.50141769117852153"/>
          <c:h val="0.33682602364379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67843348698871E-2"/>
          <c:y val="0.10336085916935432"/>
          <c:w val="0.80064313302602264"/>
          <c:h val="0.33775100297066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Предостереженгия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29-46DB-870C-F421EE5EEE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29-46DB-870C-F421EE5EEE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29-46DB-870C-F421EE5EEE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29-46DB-870C-F421EE5EEE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29-46DB-870C-F421EE5EEEC1}"/>
              </c:ext>
            </c:extLst>
          </c:dPt>
          <c:dLbls>
            <c:dLbl>
              <c:idx val="0"/>
              <c:layout>
                <c:manualLayout>
                  <c:x val="-1.0589781553275993E-16"/>
                  <c:y val="-2.6178934563743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751302512695365"/>
                  <c:y val="-1.96342009228074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963763880771478E-2"/>
                  <c:y val="-3.2878268211945273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306475442413495E-2"/>
                  <c:y val="-9.89465070017150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960504428060774E-2"/>
                  <c:y val="-7.89651218165685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3752562549152015E-2"/>
                  <c:y val="-7.9976736858497745E-1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ОО</c:v>
                </c:pt>
                <c:pt idx="1">
                  <c:v>дошкольные ОО</c:v>
                </c:pt>
                <c:pt idx="2">
                  <c:v>организации ДО</c:v>
                </c:pt>
                <c:pt idx="3">
                  <c:v>организации СПО</c:v>
                </c:pt>
                <c:pt idx="4">
                  <c:v>организации ДПО</c:v>
                </c:pt>
                <c:pt idx="5">
                  <c:v>иные организации</c:v>
                </c:pt>
                <c:pt idx="6">
                  <c:v>ИП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151</c:v>
                </c:pt>
                <c:pt idx="1">
                  <c:v>3</c:v>
                </c:pt>
                <c:pt idx="2">
                  <c:v>67</c:v>
                </c:pt>
                <c:pt idx="3">
                  <c:v>13</c:v>
                </c:pt>
                <c:pt idx="4">
                  <c:v>24</c:v>
                </c:pt>
                <c:pt idx="5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629-46DB-870C-F421EE5EEE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216613170747624E-2"/>
          <c:y val="0.55267451251526156"/>
          <c:w val="0.79546164541930375"/>
          <c:h val="0.31470798455745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39123706468177"/>
          <c:y val="0.29834799802471501"/>
          <c:w val="0.80940322262178976"/>
          <c:h val="0.682425553063170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5A-483E-AF68-A12C5BF99082}"/>
              </c:ext>
            </c:extLst>
          </c:dPt>
          <c:dPt>
            <c:idx val="1"/>
            <c:bubble3D val="0"/>
            <c:spPr>
              <a:noFill/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5A-483E-AF68-A12C5BF99082}"/>
              </c:ext>
            </c:extLst>
          </c:dPt>
          <c:dLbls>
            <c:dLbl>
              <c:idx val="0"/>
              <c:layout>
                <c:manualLayout>
                  <c:x val="2.2452377539587634E-2"/>
                  <c:y val="-0.112825470905893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bg1"/>
                        </a:solidFill>
                      </a:rPr>
                      <a:t>71%</a:t>
                    </a:r>
                    <a:endParaRPr lang="en-US" sz="280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5A-483E-AF68-A12C5BF99082}"/>
                </c:ext>
                <c:ext xmlns:c15="http://schemas.microsoft.com/office/drawing/2012/chart" uri="{CE6537A1-D6FC-4f65-9D91-7224C49458BB}">
                  <c15:layout>
                    <c:manualLayout>
                      <c:w val="0.65787684410059633"/>
                      <c:h val="0.62502073105451283"/>
                    </c:manualLayout>
                  </c15:layout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5A-483E-AF68-A12C5BF990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5A-483E-AF68-A12C5BF990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060607781690375"/>
          <c:y val="0.12147961588311533"/>
          <c:w val="0.75505296161662394"/>
          <c:h val="0.397194988242246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D50-4FE6-BE6B-84CC080281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D50-4FE6-BE6B-84CC080281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D50-4FE6-BE6B-84CC080281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D50-4FE6-BE6B-84CC0802819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50-4FE6-BE6B-84CC08028196}"/>
              </c:ext>
            </c:extLst>
          </c:dPt>
          <c:dLbls>
            <c:dLbl>
              <c:idx val="0"/>
              <c:layout>
                <c:manualLayout>
                  <c:x val="1.3925824708169776E-2"/>
                  <c:y val="-8.73232591021562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249513397522858E-2"/>
                  <c:y val="1.55060717870076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D50-4FE6-BE6B-84CC0802819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07447597538403E-2"/>
                  <c:y val="-2.618710969718392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FCD3F2-B46D-434B-AC11-C0A246D0BF1C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D50-4FE6-BE6B-84CC0802819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bg1">
                      <a:lumMod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3"/>
                <c:pt idx="0">
                  <c:v>О предоставлении лицензии</c:v>
                </c:pt>
                <c:pt idx="1">
                  <c:v>О внесении изменений в реестр лицензий</c:v>
                </c:pt>
                <c:pt idx="2">
                  <c:v>О прекращении образовательной деятельности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</c:v>
                </c:pt>
                <c:pt idx="1">
                  <c:v>64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D50-4FE6-BE6B-84CC0802819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096301392064173E-2"/>
          <c:y val="0.62291334748209082"/>
          <c:w val="0.98506349400257487"/>
          <c:h val="0.36599814769582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67843348698871E-2"/>
          <c:y val="0.10336085916935432"/>
          <c:w val="0.80064313302602264"/>
          <c:h val="0.337751002970661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заявлений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29-46DB-870C-F421EE5EEE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29-46DB-870C-F421EE5EEEC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629-46DB-870C-F421EE5EEEC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629-46DB-870C-F421EE5EEEC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629-46DB-870C-F421EE5EEEC1}"/>
              </c:ext>
            </c:extLst>
          </c:dPt>
          <c:dLbls>
            <c:dLbl>
              <c:idx val="0"/>
              <c:layout>
                <c:manualLayout>
                  <c:x val="-1.0589781553275993E-16"/>
                  <c:y val="-2.617893456374328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751302512695365"/>
                  <c:y val="-1.963420092280744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963763880771478E-2"/>
                  <c:y val="-3.2878268211945273E-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592498608798354E-3"/>
                  <c:y val="-6.5733732583769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818286413497288E-2"/>
                  <c:y val="-1.96361273497544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629-46DB-870C-F421EE5EEE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5"/>
                <c:pt idx="0">
                  <c:v>Выдано лицензий</c:v>
                </c:pt>
                <c:pt idx="1">
                  <c:v>Внесены изменения в связи с открытием или закрытием адресов мест осуществления ОД</c:v>
                </c:pt>
                <c:pt idx="2">
                  <c:v>Внесены изменения в связи с лицензированием новых ОП</c:v>
                </c:pt>
                <c:pt idx="3">
                  <c:v>Прекращено действие лицензии</c:v>
                </c:pt>
                <c:pt idx="4">
                  <c:v>Отказано в предоставлении лицензии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5"/>
                <c:pt idx="0">
                  <c:v>28</c:v>
                </c:pt>
                <c:pt idx="1">
                  <c:v>33</c:v>
                </c:pt>
                <c:pt idx="2">
                  <c:v>18</c:v>
                </c:pt>
                <c:pt idx="3">
                  <c:v>6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629-46DB-870C-F421EE5EEEC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7951569951356181E-2"/>
          <c:y val="0.46735427596565099"/>
          <c:w val="0.94191623439088346"/>
          <c:h val="0.53264572403434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854331805281898"/>
          <c:y val="0.1734689117857485"/>
          <c:w val="0.62941359037305444"/>
          <c:h val="0.323204533803538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C1-4F7A-B232-3D0DCE9AF8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C1-4F7A-B232-3D0DCE9AF8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8C1-4F7A-B232-3D0DCE9AF8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8C1-4F7A-B232-3D0DCE9AF87A}"/>
              </c:ext>
            </c:extLst>
          </c:dPt>
          <c:dLbls>
            <c:dLbl>
              <c:idx val="0"/>
              <c:layout>
                <c:manualLayout>
                  <c:x val="-0.14153924105842836"/>
                  <c:y val="-4.01661162755942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</a:t>
                    </a:r>
                    <a:endParaRPr lang="en-US" sz="16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037907703171711"/>
                  <c:y val="-6.0422212200469307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</a:t>
                    </a:r>
                    <a:endParaRPr lang="en-US" sz="16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6983503207457906E-3"/>
                  <c:y val="3.565728321061793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8C1-4F7A-B232-3D0DCE9AF8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02176994961076E-3"/>
                  <c:y val="-3.1658883111469145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8C1-4F7A-B232-3D0DCE9AF8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О предоставлении временной государственной аккредитации</c:v>
                </c:pt>
                <c:pt idx="1">
                  <c:v>О внесении изменений в реестр ОО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8C1-4F7A-B232-3D0DCE9AF87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lnSpc>
                <a:spcPts val="1680"/>
              </a:lnSpc>
              <a:defRPr lang="en-US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627126975315075"/>
          <c:y val="0.61562838283602217"/>
          <c:w val="0.68107756220341342"/>
          <c:h val="0.23550614145766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ts val="1680"/>
            </a:lnSpc>
            <a:defRPr lang="en-US"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93119359053195E-2"/>
          <c:y val="0.23052424143057709"/>
          <c:w val="0.92688392901231087"/>
          <c:h val="0.42623534037985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89-471A-9514-0E0A1FD509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24-4B00-9458-437EC1DFD0D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noFill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24-4B00-9458-437EC1DFD0D9}"/>
              </c:ext>
            </c:extLst>
          </c:dPt>
          <c:dLbls>
            <c:dLbl>
              <c:idx val="0"/>
              <c:layout>
                <c:manualLayout>
                  <c:x val="-0.48116359547190107"/>
                  <c:y val="-5.3802636647554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508</a:t>
                    </a:r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89-471A-9514-0E0A1FD509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535024911085639E-2"/>
                  <c:y val="-2.91839508963391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ln w="25400">
                          <a:noFill/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8311D53-0077-40A7-83C4-E7E1162FC01A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>
                        <a:defRPr sz="1600" b="1">
                          <a:ln w="25400">
                            <a:noFill/>
                          </a:ln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ln w="25400">
                        <a:noFill/>
                      </a:ln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1057621088251"/>
                      <c:h val="9.8619408337987186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424187258472268E-2"/>
                  <c:y val="-5.5626832552823684E-2"/>
                </c:manualLayout>
              </c:layout>
              <c:tx>
                <c:rich>
                  <a:bodyPr/>
                  <a:lstStyle/>
                  <a:p>
                    <a:fld id="{8372578D-0848-4026-AA3F-29912266C035}" type="VALUE">
                      <a:rPr lang="en-US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D24-4B00-9458-437EC1DFD0D9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ln w="25400"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Подтверждено документов</c:v>
                </c:pt>
                <c:pt idx="1">
                  <c:v>Отказано в подтверждении</c:v>
                </c:pt>
                <c:pt idx="2">
                  <c:v>Отозваны заявителем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508</c:v>
                </c:pt>
                <c:pt idx="1">
                  <c:v>20</c:v>
                </c:pt>
                <c:pt idx="2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24-4B00-9458-437EC1DFD0D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80902011551018"/>
          <c:y val="0.68521496829239592"/>
          <c:w val="0.87466581661194176"/>
          <c:h val="0.25437409715320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5" y="3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9CB9-E278-428E-9334-A79D465B2D38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742950"/>
            <a:ext cx="4973637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3666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5" y="9443666"/>
            <a:ext cx="2929837" cy="497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BC2F-C5A0-43CE-AE17-97B8894BA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8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4400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65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4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6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53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3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659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94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00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4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93763" y="742950"/>
            <a:ext cx="4973637" cy="3732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0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8213" y="741363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020AF-8577-4D30-9223-5CEB2F3DF27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6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2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8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3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6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0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3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70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306E3-4676-4A08-9300-95C7A50F70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15.05.2026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A87B-FA0B-4B13-8F5F-601AD5C0CD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1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6.xml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43750" y="2507860"/>
            <a:ext cx="6664754" cy="283154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 fontAlgn="t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деятельности департамента по надзору и контролю в сфере образования </a:t>
            </a:r>
            <a:endParaRPr lang="ru-R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 году и задачах на 2026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t"/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t"/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6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 </a:t>
            </a:r>
            <a:endParaRPr lang="ru-RU" sz="160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t"/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</a:t>
            </a:r>
            <a:r>
              <a:rPr lang="ru-RU" sz="1600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Вацлавовна</a:t>
            </a:r>
            <a:r>
              <a:rPr lang="ru-RU" sz="16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Фокина</a:t>
            </a:r>
            <a:r>
              <a:rPr lang="ru-RU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61169" y="6309320"/>
            <a:ext cx="14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2026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982"/>
            <a:ext cx="3240360" cy="9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 bwMode="auto">
          <a:xfrm>
            <a:off x="5076056" y="5640064"/>
            <a:ext cx="3862888" cy="876503"/>
          </a:xfrm>
          <a:prstGeom prst="roundRect">
            <a:avLst/>
          </a:prstGeom>
          <a:solidFill>
            <a:sysClr val="window" lastClr="FFFFFF">
              <a:hueOff val="0"/>
              <a:satOff val="0"/>
              <a:lumOff val="0"/>
              <a:alphaOff val="0"/>
            </a:sysClr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rgbClr r="0" g="0" b="0"/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716314" y="842165"/>
            <a:ext cx="6920311" cy="3721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710831"/>
            <a:ext cx="492443" cy="27810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Государственные услуги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16314" y="991835"/>
            <a:ext cx="5711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ЛИЦЕНЗИРОВАНИЕ ОБРАЗОВАТЕЛЬНОЙ ДЕЯТЕЛЬНОСТИ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30" y="1628800"/>
            <a:ext cx="5037719" cy="49846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75088" y="1904168"/>
            <a:ext cx="239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Подано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заявлений - 112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17613428"/>
              </p:ext>
            </p:extLst>
          </p:nvPr>
        </p:nvGraphicFramePr>
        <p:xfrm>
          <a:off x="1201479" y="2999337"/>
          <a:ext cx="3591816" cy="33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65" y="1065239"/>
            <a:ext cx="825712" cy="82571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648309" y="3573116"/>
            <a:ext cx="76158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112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54778" y="1354665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Результат рассмотрения заявлений</a:t>
            </a:r>
          </a:p>
        </p:txBody>
      </p:sp>
      <p:graphicFrame>
        <p:nvGraphicFramePr>
          <p:cNvPr id="48" name="Диаграмма 47"/>
          <p:cNvGraphicFramePr/>
          <p:nvPr>
            <p:extLst>
              <p:ext uri="{D42A27DB-BD31-4B8C-83A1-F6EECF244321}">
                <p14:modId xmlns:p14="http://schemas.microsoft.com/office/powerpoint/2010/main" val="3893020114"/>
              </p:ext>
            </p:extLst>
          </p:nvPr>
        </p:nvGraphicFramePr>
        <p:xfrm>
          <a:off x="4572000" y="1734179"/>
          <a:ext cx="4397270" cy="388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9" name="Овал 48"/>
          <p:cNvSpPr/>
          <p:nvPr/>
        </p:nvSpPr>
        <p:spPr>
          <a:xfrm>
            <a:off x="5328605" y="5780670"/>
            <a:ext cx="252000" cy="25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0" name="TextBox 43"/>
          <p:cNvSpPr txBox="1"/>
          <p:nvPr/>
        </p:nvSpPr>
        <p:spPr>
          <a:xfrm>
            <a:off x="5650158" y="5785927"/>
            <a:ext cx="32887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>
                <a:solidFill>
                  <a:prstClr val="black"/>
                </a:solidFill>
              </a:rPr>
              <a:t>заявителям документы были возвращены</a:t>
            </a:r>
          </a:p>
        </p:txBody>
      </p:sp>
      <p:sp>
        <p:nvSpPr>
          <p:cNvPr id="51" name="Овал 50"/>
          <p:cNvSpPr/>
          <p:nvPr/>
        </p:nvSpPr>
        <p:spPr>
          <a:xfrm>
            <a:off x="5301767" y="6155496"/>
            <a:ext cx="252000" cy="252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prstClr val="black"/>
              </a:solidFill>
            </a:endParaRPr>
          </a:p>
        </p:txBody>
      </p:sp>
      <p:sp>
        <p:nvSpPr>
          <p:cNvPr id="53" name="TextBox 43"/>
          <p:cNvSpPr txBox="1"/>
          <p:nvPr/>
        </p:nvSpPr>
        <p:spPr>
          <a:xfrm>
            <a:off x="5667502" y="6135302"/>
            <a:ext cx="31084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b="1" dirty="0" smtClean="0">
                <a:solidFill>
                  <a:prstClr val="black"/>
                </a:solidFill>
              </a:rPr>
              <a:t>заявлений </a:t>
            </a:r>
            <a:r>
              <a:rPr lang="ru-RU" sz="1300" b="1" dirty="0">
                <a:solidFill>
                  <a:prstClr val="black"/>
                </a:solidFill>
              </a:rPr>
              <a:t>были отозваны заявителями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274187" y="5760476"/>
            <a:ext cx="3643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</a:rPr>
              <a:t>9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45613" y="6135302"/>
            <a:ext cx="36430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prstClr val="black"/>
                </a:solidFill>
              </a:rPr>
              <a:t>16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2314" y="332412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75" y="1537321"/>
            <a:ext cx="6393404" cy="46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631596" y="154551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74060" y="794712"/>
            <a:ext cx="680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АККРЕДИТАЦИЯ ОБРАЗОВАТЕЛЬНОЙ ДЕЯТЕЛЬНОСТИ</a:t>
            </a:r>
            <a:b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ПОДТВЕРЖДЕНИЕ 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ДОКУМЕНТОВ   ОБ  ОБРАЗОВАНИИ  И  (ИЛИ)  О КВАЛИФИКАЦИИ,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   УЧЕНЫХ  СТЕПЕНЯХ,  УЧЕНЫХ  ЗВАНИЯХ</a:t>
            </a: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3274" y="2232394"/>
            <a:ext cx="492443" cy="28993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Государственные</a:t>
            </a:r>
            <a:r>
              <a:rPr lang="ru-RU" sz="1400" b="1" dirty="0">
                <a:solidFill>
                  <a:srgbClr val="4F81BD">
                    <a:lumMod val="75000"/>
                  </a:srgbClr>
                </a:solidFill>
              </a:rPr>
              <a:t>   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</a:rPr>
              <a:t>услуги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419125706"/>
              </p:ext>
            </p:extLst>
          </p:nvPr>
        </p:nvGraphicFramePr>
        <p:xfrm>
          <a:off x="691544" y="2156973"/>
          <a:ext cx="4622174" cy="379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4770424" y="2112365"/>
            <a:ext cx="360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Подтверждение документов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Поступило заявлений - 552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B41DC291-046A-C08F-A00D-7186B00071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6185667"/>
              </p:ext>
            </p:extLst>
          </p:nvPr>
        </p:nvGraphicFramePr>
        <p:xfrm>
          <a:off x="5169326" y="2596010"/>
          <a:ext cx="3852301" cy="3141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A8E80AB-7454-4131-B7F3-CE775CF03016}"/>
              </a:ext>
            </a:extLst>
          </p:cNvPr>
          <p:cNvSpPr txBox="1"/>
          <p:nvPr/>
        </p:nvSpPr>
        <p:spPr>
          <a:xfrm>
            <a:off x="2149976" y="2926749"/>
            <a:ext cx="1005751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7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1078738" y="1783589"/>
            <a:ext cx="3316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Государственная аккредитация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Рассмотрено заявлений - 7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1724348" y="793690"/>
            <a:ext cx="6804000" cy="926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71417349-99DF-4291-BC70-40DF104A3A12}"/>
              </a:ext>
            </a:extLst>
          </p:cNvPr>
          <p:cNvSpPr txBox="1"/>
          <p:nvPr/>
        </p:nvSpPr>
        <p:spPr>
          <a:xfrm>
            <a:off x="6505280" y="3792347"/>
            <a:ext cx="1005751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552</a:t>
            </a:r>
            <a:endParaRPr lang="ru-RU" sz="2800" b="1" dirty="0">
              <a:solidFill>
                <a:prstClr val="white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492" y="1579041"/>
            <a:ext cx="825712" cy="82571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64475" y="294489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747156" y="4309638"/>
            <a:ext cx="238323" cy="19948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714921" y="5525992"/>
            <a:ext cx="6306706" cy="1054447"/>
          </a:xfrm>
          <a:prstGeom prst="roundRect">
            <a:avLst>
              <a:gd name="adj" fmla="val 20320"/>
            </a:avLst>
          </a:prstGeom>
          <a:solidFill>
            <a:srgbClr val="BD4E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cs typeface="Arial" panose="020B0604020202020204" pitchFamily="34" charset="0"/>
              </a:rPr>
              <a:t>Все государственные услуги в 2025 году оказаны в строго установленные сроки, в соответствии с предъявляемыми требованиями</a:t>
            </a:r>
            <a:endParaRPr lang="ru-RU" sz="2000" b="1" dirty="0">
              <a:solidFill>
                <a:schemeClr val="bg1"/>
              </a:solidFill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CB897B8-3A4D-5FBC-E66C-5DDF2FA6D2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992" y="5131713"/>
            <a:ext cx="1655151" cy="145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4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36" y="1553365"/>
            <a:ext cx="6180525" cy="50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2348746" y="290020"/>
            <a:ext cx="5285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ПРИОРИТЕТНЫЕ ЗАДАЧИ НА 2026 ГОД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547664" y="908720"/>
            <a:ext cx="7130403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9728" y="2367365"/>
            <a:ext cx="615553" cy="34899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ДЕПАРТАМЕНТ  ПО НАДЗОРУ И КОНТРОЛЮ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В СФЕРЕ ОБРАЗОВАНИЯ</a:t>
            </a:r>
          </a:p>
        </p:txBody>
      </p:sp>
      <p:sp>
        <p:nvSpPr>
          <p:cNvPr id="36" name="TextBox 43"/>
          <p:cNvSpPr txBox="1"/>
          <p:nvPr/>
        </p:nvSpPr>
        <p:spPr>
          <a:xfrm>
            <a:off x="1875089" y="1138652"/>
            <a:ext cx="68029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Продолжение работы по повышению открытости и доступности информации о деятельности контрольного (надзорного) органа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Увеличение доли профилактических мероприятий, в том числе с использованием мобильного приложения «Инспектор»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Осуществление мер по мотивации образовательных организаций к добросовестному поведению и сознательному соблюдению обязательных требований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профилактики нарушений установленных       </a:t>
            </a:r>
          </a:p>
          <a:p>
            <a:r>
              <a:rPr lang="ru-RU" sz="1800" b="1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b="1" smtClean="0">
                <a:solidFill>
                  <a:schemeClr val="tx2">
                    <a:lumMod val="75000"/>
                  </a:schemeClr>
                </a:solidFill>
              </a:rPr>
              <a:t>порядков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проведения ГИА и ВПР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Профилактика и выявление случаев необоснованного расширения перечня документов на уровне ОО</a:t>
            </a: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Развитие системы обратной связи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AutoShape 2" descr="Monitoring - Control System Icon, HD Png Download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Структура и органы управления - Незабудка №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62" y="5313470"/>
            <a:ext cx="1876390" cy="1524946"/>
          </a:xfrm>
          <a:prstGeom prst="rect">
            <a:avLst/>
          </a:prstGeom>
        </p:spPr>
      </p:pic>
      <p:sp>
        <p:nvSpPr>
          <p:cNvPr id="21" name="object 7"/>
          <p:cNvSpPr/>
          <p:nvPr/>
        </p:nvSpPr>
        <p:spPr>
          <a:xfrm>
            <a:off x="1080217" y="4528354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1091682" y="3727466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3" name="object 7"/>
          <p:cNvSpPr/>
          <p:nvPr/>
        </p:nvSpPr>
        <p:spPr>
          <a:xfrm>
            <a:off x="1108732" y="2716681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6" name="object 7"/>
          <p:cNvSpPr/>
          <p:nvPr/>
        </p:nvSpPr>
        <p:spPr>
          <a:xfrm>
            <a:off x="1128400" y="1847715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7" name="object 7"/>
          <p:cNvSpPr/>
          <p:nvPr/>
        </p:nvSpPr>
        <p:spPr>
          <a:xfrm>
            <a:off x="1169210" y="969641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8" name="object 7"/>
          <p:cNvSpPr/>
          <p:nvPr/>
        </p:nvSpPr>
        <p:spPr>
          <a:xfrm>
            <a:off x="1073328" y="5252965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517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56000">
              <a:srgbClr val="0070C0"/>
            </a:gs>
            <a:gs pos="100000">
              <a:srgbClr val="57D3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87" y="2152482"/>
            <a:ext cx="6662366" cy="4709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4375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07043" y="6309320"/>
            <a:ext cx="1141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2026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4982"/>
            <a:ext cx="3240360" cy="923778"/>
          </a:xfrm>
          <a:prstGeom prst="rect">
            <a:avLst/>
          </a:prstGeom>
        </p:spPr>
      </p:pic>
      <p:sp>
        <p:nvSpPr>
          <p:cNvPr id="10" name="TextBox 43"/>
          <p:cNvSpPr txBox="1"/>
          <p:nvPr/>
        </p:nvSpPr>
        <p:spPr>
          <a:xfrm>
            <a:off x="4211960" y="2852936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chemeClr val="bg1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69134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158" y="1643875"/>
            <a:ext cx="5362952" cy="487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745305" y="854461"/>
            <a:ext cx="7112682" cy="3188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31823" y="2431161"/>
            <a:ext cx="492443" cy="335828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Задачи -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2025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30943" y="1083670"/>
            <a:ext cx="597331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Повышение открытости и доступности информации о деятельности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контрольного (надзорного) органа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Реализация принципов управления рисками </a:t>
            </a: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причинения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вреда (ущерба) охраняемым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ценностям</a:t>
            </a:r>
          </a:p>
          <a:p>
            <a:endParaRPr lang="ru-RU" sz="1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Перенос акцентов с контрольных (надзорных) мероприятий на профилактическую работу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Пресечение нарушений обязательных требований в сфере образования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Соблюдение установленных сроков при предоставлении государственных услуг</a:t>
            </a:r>
            <a:endParaRPr lang="ru-RU" sz="18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endParaRPr lang="ru-RU" sz="16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C0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11" y="5329486"/>
            <a:ext cx="1255529" cy="113725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ABF9DC4A-FA1D-B43C-F9B7-D62F6E00E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3216" y="5203222"/>
            <a:ext cx="1970926" cy="130258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838139" y="295127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ЗАДАЧИ, </a:t>
            </a:r>
            <a:r>
              <a:rPr lang="ru-RU" sz="1600" b="1" dirty="0">
                <a:solidFill>
                  <a:srgbClr val="C00000"/>
                </a:solidFill>
              </a:rPr>
              <a:t>ПОСТАВЛЕННЫХ ПЕРЕД ДЕПАТАМЕНТОМ НА </a:t>
            </a:r>
            <a:r>
              <a:rPr lang="ru-RU" sz="1600" b="1" dirty="0" smtClean="0">
                <a:solidFill>
                  <a:srgbClr val="C00000"/>
                </a:solidFill>
              </a:rPr>
              <a:t>2025 </a:t>
            </a:r>
            <a:r>
              <a:rPr lang="ru-RU" sz="1600" b="1" dirty="0">
                <a:solidFill>
                  <a:srgbClr val="C00000"/>
                </a:solidFill>
              </a:rPr>
              <a:t>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7"/>
          <p:cNvSpPr/>
          <p:nvPr/>
        </p:nvSpPr>
        <p:spPr>
          <a:xfrm>
            <a:off x="1330197" y="3607273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19" name="object 7"/>
          <p:cNvSpPr/>
          <p:nvPr/>
        </p:nvSpPr>
        <p:spPr>
          <a:xfrm>
            <a:off x="1330197" y="1101270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349980" y="1975569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1330197" y="2866229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1308448" y="4387841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45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657946" y="313666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770219" y="840674"/>
            <a:ext cx="6901059" cy="19206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r="11222"/>
          <a:stretch/>
        </p:blipFill>
        <p:spPr>
          <a:xfrm>
            <a:off x="7534189" y="2077943"/>
            <a:ext cx="1181952" cy="870442"/>
          </a:xfrm>
          <a:prstGeom prst="rect">
            <a:avLst/>
          </a:prstGeom>
        </p:spPr>
      </p:pic>
      <p:sp>
        <p:nvSpPr>
          <p:cNvPr id="33" name="TextBox 43"/>
          <p:cNvSpPr txBox="1"/>
          <p:nvPr/>
        </p:nvSpPr>
        <p:spPr>
          <a:xfrm>
            <a:off x="1956972" y="1319777"/>
            <a:ext cx="64051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аполнение и актуализация информационного контента </a:t>
            </a:r>
          </a:p>
          <a:p>
            <a:r>
              <a:rPr lang="en-GB" sz="1800" b="1" i="1" dirty="0" smtClean="0">
                <a:solidFill>
                  <a:srgbClr val="C00000"/>
                </a:solidFill>
              </a:rPr>
              <a:t>https</a:t>
            </a:r>
            <a:r>
              <a:rPr lang="en-GB" sz="1800" b="1" i="1" dirty="0">
                <a:solidFill>
                  <a:srgbClr val="C00000"/>
                </a:solidFill>
              </a:rPr>
              <a:t>://</a:t>
            </a:r>
            <a:r>
              <a:rPr lang="en-GB" sz="1800" b="1" i="1" dirty="0" smtClean="0">
                <a:solidFill>
                  <a:srgbClr val="C00000"/>
                </a:solidFill>
              </a:rPr>
              <a:t>edu.admin-smolensk.ru/upravlenie-po-nadzoru-i-kontrolyu/profilaktika-</a:t>
            </a:r>
            <a:r>
              <a:rPr lang="ru-RU" sz="1800" b="1" i="1" dirty="0" smtClean="0">
                <a:solidFill>
                  <a:srgbClr val="C00000"/>
                </a:solidFill>
              </a:rPr>
              <a:t> </a:t>
            </a:r>
            <a:r>
              <a:rPr lang="en-GB" sz="1800" b="1" i="1" dirty="0" err="1" smtClean="0">
                <a:solidFill>
                  <a:srgbClr val="C00000"/>
                </a:solidFill>
              </a:rPr>
              <a:t>narushenij</a:t>
            </a:r>
            <a:r>
              <a:rPr lang="en-GB" sz="1800" b="1" i="1" dirty="0" smtClean="0">
                <a:solidFill>
                  <a:srgbClr val="C00000"/>
                </a:solidFill>
              </a:rPr>
              <a:t>/</a:t>
            </a:r>
            <a:r>
              <a:rPr lang="en-GB" sz="1800" b="1" i="1" dirty="0" err="1" smtClean="0">
                <a:solidFill>
                  <a:srgbClr val="C00000"/>
                </a:solidFill>
              </a:rPr>
              <a:t>informirovanie</a:t>
            </a:r>
            <a:r>
              <a:rPr lang="en-GB" sz="1800" b="1" i="1" dirty="0" smtClean="0">
                <a:solidFill>
                  <a:srgbClr val="C00000"/>
                </a:solidFill>
              </a:rPr>
              <a:t>/</a:t>
            </a:r>
            <a:endParaRPr lang="ru-RU" sz="1800" b="1" i="1" dirty="0" smtClean="0">
              <a:solidFill>
                <a:srgbClr val="C00000"/>
              </a:solidFill>
            </a:endParaRPr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Реализация риск-ориентированного подхода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59" y="4619045"/>
            <a:ext cx="1660243" cy="12451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111122B8-B1D1-4506-A7B2-58453D264DDE}"/>
              </a:ext>
            </a:extLst>
          </p:cNvPr>
          <p:cNvSpPr/>
          <p:nvPr/>
        </p:nvSpPr>
        <p:spPr>
          <a:xfrm>
            <a:off x="1272367" y="3411958"/>
            <a:ext cx="773117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КАТЕГОРИРОВАНИЯ 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    </a:t>
            </a: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990</a:t>
            </a: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контролируемых лиц</a:t>
            </a:r>
          </a:p>
          <a:p>
            <a:pPr>
              <a:lnSpc>
                <a:spcPct val="90000"/>
              </a:lnSpc>
            </a:pPr>
            <a:endParaRPr lang="ru-RU" b="1" dirty="0">
              <a:solidFill>
                <a:srgbClr val="184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168330"/>
              </p:ext>
            </p:extLst>
          </p:nvPr>
        </p:nvGraphicFramePr>
        <p:xfrm>
          <a:off x="1417223" y="4131979"/>
          <a:ext cx="540955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652"/>
                <a:gridCol w="2965907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НИЗКИЙ РИСК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936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СРЕДНИЙ РИСК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53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ВЫСОКИЙ РИСК 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DIN Condensed Light" panose="020B0506040000020204" pitchFamily="34" charset="-52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FF1AD51D-9453-4439-A210-DD23E6AAA1BE}"/>
              </a:ext>
            </a:extLst>
          </p:cNvPr>
          <p:cNvCxnSpPr>
            <a:cxnSpLocks/>
          </p:cNvCxnSpPr>
          <p:nvPr/>
        </p:nvCxnSpPr>
        <p:spPr>
          <a:xfrm flipH="1">
            <a:off x="5196323" y="3645024"/>
            <a:ext cx="496519" cy="4771"/>
          </a:xfrm>
          <a:prstGeom prst="line">
            <a:avLst/>
          </a:prstGeom>
          <a:ln w="38100" cap="rnd">
            <a:solidFill>
              <a:srgbClr val="155F8C"/>
            </a:solidFill>
            <a:prstDash val="sysDot"/>
            <a:round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7"/>
          <p:cNvSpPr/>
          <p:nvPr/>
        </p:nvSpPr>
        <p:spPr>
          <a:xfrm>
            <a:off x="1121239" y="1168497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161689" y="2053672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794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6807954" y="3013144"/>
            <a:ext cx="2190020" cy="939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650107" y="328748"/>
            <a:ext cx="7133792" cy="59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679972" y="866691"/>
            <a:ext cx="7068492" cy="175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599697"/>
              </p:ext>
            </p:extLst>
          </p:nvPr>
        </p:nvGraphicFramePr>
        <p:xfrm>
          <a:off x="1479698" y="1940885"/>
          <a:ext cx="5092612" cy="172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359"/>
                <a:gridCol w="1572253"/>
              </a:tblGrid>
              <a:tr h="3138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Профилактические мероприятия</a:t>
                      </a:r>
                      <a:endParaRPr lang="ru-RU" sz="1600" dirty="0"/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Количество</a:t>
                      </a:r>
                      <a:endParaRPr lang="ru-RU" sz="1600" dirty="0"/>
                    </a:p>
                  </a:txBody>
                  <a:tcPr marT="45719" marB="45719"/>
                </a:tc>
              </a:tr>
              <a:tr h="313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Информирование</a:t>
                      </a: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183</a:t>
                      </a:r>
                      <a:endParaRPr lang="ru-RU" sz="1600" b="1" kern="1200" dirty="0">
                        <a:solidFill>
                          <a:srgbClr val="1841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</a:tr>
              <a:tr h="542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Обобщение правоприменительной практики </a:t>
                      </a:r>
                      <a:endParaRPr lang="ru-RU" sz="1600" b="1" kern="1200" dirty="0">
                        <a:solidFill>
                          <a:srgbClr val="1841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600" b="1" kern="1200" dirty="0">
                        <a:solidFill>
                          <a:srgbClr val="1841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</a:tr>
              <a:tr h="474559"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Профилактический визит</a:t>
                      </a:r>
                      <a:endParaRPr lang="ru-RU" sz="1600" b="1" kern="1200" dirty="0">
                        <a:solidFill>
                          <a:srgbClr val="1841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18417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</a:t>
                      </a:r>
                      <a:endParaRPr lang="ru-RU" sz="1600" b="1" kern="1200" dirty="0">
                        <a:solidFill>
                          <a:srgbClr val="18417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  <p:sp>
        <p:nvSpPr>
          <p:cNvPr id="25" name="Нашивка 24"/>
          <p:cNvSpPr/>
          <p:nvPr/>
        </p:nvSpPr>
        <p:spPr>
          <a:xfrm>
            <a:off x="1470135" y="5063514"/>
            <a:ext cx="2517323" cy="1058159"/>
          </a:xfrm>
          <a:prstGeom prst="chevron">
            <a:avLst>
              <a:gd name="adj" fmla="val 32256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</p:sp>
      <p:sp>
        <p:nvSpPr>
          <p:cNvPr id="27" name="Скругленный прямоугольник 6"/>
          <p:cNvSpPr/>
          <p:nvPr/>
        </p:nvSpPr>
        <p:spPr bwMode="auto">
          <a:xfrm>
            <a:off x="1505940" y="5204275"/>
            <a:ext cx="2628469" cy="67696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4863" tIns="0" rIns="354863" bIns="0" spcCol="127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81 </a:t>
            </a:r>
            <a:r>
              <a:rPr lang="ru-RU" b="1" dirty="0" smtClean="0">
                <a:solidFill>
                  <a:srgbClr val="C00000"/>
                </a:solidFill>
              </a:rPr>
              <a:t>профилактический визит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>
            <a:grpSpLocks/>
          </p:cNvGrpSpPr>
          <p:nvPr/>
        </p:nvGrpSpPr>
        <p:grpSpPr bwMode="auto">
          <a:xfrm>
            <a:off x="4390119" y="4310024"/>
            <a:ext cx="3600400" cy="2531872"/>
            <a:chOff x="-1860205" y="1578281"/>
            <a:chExt cx="16535577" cy="1542505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-1264540" y="1730888"/>
              <a:ext cx="15667808" cy="1190785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0" name="Скругленный прямоугольник 6"/>
            <p:cNvSpPr/>
            <p:nvPr/>
          </p:nvSpPr>
          <p:spPr>
            <a:xfrm>
              <a:off x="-1860205" y="1578281"/>
              <a:ext cx="16535577" cy="15425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4863" tIns="0" rIns="354863" bIns="0" spcCol="1270" anchor="ctr"/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 26 - дошкольные ОО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42 - ОО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7 - организации ДО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>
                  <a:solidFill>
                    <a:schemeClr val="tx2"/>
                  </a:solidFill>
                </a:rPr>
                <a:t>3</a:t>
              </a:r>
              <a:r>
                <a:rPr lang="ru-RU" b="1" dirty="0" smtClean="0">
                  <a:solidFill>
                    <a:schemeClr val="tx2"/>
                  </a:solidFill>
                </a:rPr>
                <a:t> - организации СПО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>
                  <a:solidFill>
                    <a:schemeClr val="tx2"/>
                  </a:solidFill>
                </a:rPr>
                <a:t>1 – ИП </a:t>
              </a:r>
              <a:endParaRPr lang="ru-RU" b="1" dirty="0" smtClean="0">
                <a:solidFill>
                  <a:schemeClr val="tx2"/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2 </a:t>
              </a:r>
              <a:r>
                <a:rPr lang="ru-RU" b="1" dirty="0">
                  <a:solidFill>
                    <a:schemeClr val="tx2"/>
                  </a:solidFill>
                </a:rPr>
                <a:t>– иные организации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endParaRPr lang="ru-RU" b="1" dirty="0" smtClean="0">
                <a:solidFill>
                  <a:schemeClr val="tx2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20516" y="628884"/>
            <a:ext cx="7760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профилактики рисков причинения вреда (ущерба) охраняемым законом ценностям в сфере образования на территории Смоленской области на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2025 год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утвержденная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приказом Министерства образования и науки Смоленской области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11.12.2024 № 382-НК </a:t>
            </a:r>
          </a:p>
        </p:txBody>
      </p:sp>
      <p:sp>
        <p:nvSpPr>
          <p:cNvPr id="32" name="object 7"/>
          <p:cNvSpPr/>
          <p:nvPr/>
        </p:nvSpPr>
        <p:spPr>
          <a:xfrm>
            <a:off x="3672642" y="3705325"/>
            <a:ext cx="1015885" cy="961407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7078089" y="2233199"/>
            <a:ext cx="1015885" cy="961407"/>
          </a:xfrm>
          <a:prstGeom prst="rect">
            <a:avLst/>
          </a:prstGeom>
          <a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FF1AD51D-9453-4439-A210-DD23E6AAA1BE}"/>
              </a:ext>
            </a:extLst>
          </p:cNvPr>
          <p:cNvCxnSpPr>
            <a:cxnSpLocks/>
          </p:cNvCxnSpPr>
          <p:nvPr/>
        </p:nvCxnSpPr>
        <p:spPr>
          <a:xfrm flipH="1">
            <a:off x="5958644" y="3391133"/>
            <a:ext cx="792767" cy="1"/>
          </a:xfrm>
          <a:prstGeom prst="line">
            <a:avLst/>
          </a:prstGeom>
          <a:ln w="38100" cap="rnd">
            <a:solidFill>
              <a:srgbClr val="155F8C"/>
            </a:solidFill>
            <a:prstDash val="sysDot"/>
            <a:round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FF1AD51D-9453-4439-A210-DD23E6AAA1BE}"/>
              </a:ext>
            </a:extLst>
          </p:cNvPr>
          <p:cNvCxnSpPr>
            <a:cxnSpLocks/>
          </p:cNvCxnSpPr>
          <p:nvPr/>
        </p:nvCxnSpPr>
        <p:spPr>
          <a:xfrm flipH="1" flipV="1">
            <a:off x="5789145" y="3535604"/>
            <a:ext cx="5087" cy="436743"/>
          </a:xfrm>
          <a:prstGeom prst="line">
            <a:avLst/>
          </a:prstGeom>
          <a:ln w="38100" cap="rnd">
            <a:solidFill>
              <a:srgbClr val="155F8C"/>
            </a:solidFill>
            <a:prstDash val="sysDot"/>
            <a:round/>
            <a:headEnd type="triangl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F08C591-565C-46A8-AFCA-DC9375C2A9F8}"/>
              </a:ext>
            </a:extLst>
          </p:cNvPr>
          <p:cNvSpPr/>
          <p:nvPr/>
        </p:nvSpPr>
        <p:spPr>
          <a:xfrm>
            <a:off x="6908832" y="2911135"/>
            <a:ext cx="23173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ПВ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заявлениям контролируемых лиц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F08C591-565C-46A8-AFCA-DC9375C2A9F8}"/>
              </a:ext>
            </a:extLst>
          </p:cNvPr>
          <p:cNvSpPr/>
          <p:nvPr/>
        </p:nvSpPr>
        <p:spPr>
          <a:xfrm>
            <a:off x="4519817" y="3886881"/>
            <a:ext cx="3835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обязательный ПВ в отношении ОО, отнесенной к высокой </a:t>
            </a:r>
            <a:r>
              <a:rPr lang="ru-RU" sz="1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категории риска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18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1290472" y="5650634"/>
            <a:ext cx="3436222" cy="5218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62968" y="3849262"/>
            <a:ext cx="1588351" cy="779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650107" y="328748"/>
            <a:ext cx="7133792" cy="59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</a:p>
          <a:p>
            <a:pPr algn="ctr"/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721643" y="883203"/>
            <a:ext cx="6811446" cy="1724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8" y="168855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71495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6"/>
          <p:cNvSpPr/>
          <p:nvPr/>
        </p:nvSpPr>
        <p:spPr bwMode="auto">
          <a:xfrm>
            <a:off x="6729092" y="4509613"/>
            <a:ext cx="1368152" cy="70009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4863" tIns="0" rIns="354863" bIns="0" spcCol="127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     </a:t>
            </a:r>
            <a:r>
              <a:rPr lang="ru-RU" sz="2800" b="1" dirty="0" smtClean="0">
                <a:solidFill>
                  <a:schemeClr val="bg1"/>
                </a:solidFill>
              </a:rPr>
              <a:t>205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F08C591-565C-46A8-AFCA-DC9375C2A9F8}"/>
              </a:ext>
            </a:extLst>
          </p:cNvPr>
          <p:cNvSpPr/>
          <p:nvPr/>
        </p:nvSpPr>
        <p:spPr>
          <a:xfrm>
            <a:off x="1394043" y="5613051"/>
            <a:ext cx="3270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соответствовали одновременно всем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критериям добросовестности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81327" y="653016"/>
            <a:ext cx="77565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</a:endParaRP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Программа профилактики рисков причинения вреда (ущерба) охраняемым законом ценностям в сфере образования на территории Смоленской области на 2025 год, утвержденная приказом Министерства образования и науки Смоленской области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11.12.2024 № 382-НК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F08C591-565C-46A8-AFCA-DC9375C2A9F8}"/>
              </a:ext>
            </a:extLst>
          </p:cNvPr>
          <p:cNvSpPr/>
          <p:nvPr/>
        </p:nvSpPr>
        <p:spPr>
          <a:xfrm>
            <a:off x="3134016" y="3942237"/>
            <a:ext cx="1570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консультация в рамках ПВ</a:t>
            </a:r>
          </a:p>
          <a:p>
            <a:endParaRPr lang="ru-RU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858176128"/>
              </p:ext>
            </p:extLst>
          </p:nvPr>
        </p:nvGraphicFramePr>
        <p:xfrm>
          <a:off x="1190842" y="2159014"/>
          <a:ext cx="3384376" cy="3283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883030" y="2785760"/>
            <a:ext cx="76158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205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836101" y="1915134"/>
            <a:ext cx="3316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Консультирование - 205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4647036" y="1925914"/>
            <a:ext cx="3881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Объявление п</a:t>
            </a:r>
            <a:r>
              <a:rPr lang="ru-RU" b="1" dirty="0" smtClean="0">
                <a:solidFill>
                  <a:srgbClr val="C00000"/>
                </a:solidFill>
              </a:rPr>
              <a:t>редостережения </a:t>
            </a:r>
            <a:r>
              <a:rPr lang="ru-RU" b="1" dirty="0" smtClean="0">
                <a:solidFill>
                  <a:srgbClr val="C00000"/>
                </a:solidFill>
              </a:rPr>
              <a:t>- 341</a:t>
            </a:r>
          </a:p>
        </p:txBody>
      </p:sp>
      <p:sp>
        <p:nvSpPr>
          <p:cNvPr id="45" name="Прямоугольник 44"/>
          <p:cNvSpPr/>
          <p:nvPr/>
        </p:nvSpPr>
        <p:spPr bwMode="auto">
          <a:xfrm>
            <a:off x="6153438" y="5045837"/>
            <a:ext cx="2415301" cy="806774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46" name="Группа 45"/>
          <p:cNvGrpSpPr/>
          <p:nvPr/>
        </p:nvGrpSpPr>
        <p:grpSpPr>
          <a:xfrm>
            <a:off x="6660351" y="5354537"/>
            <a:ext cx="697642" cy="333533"/>
            <a:chOff x="6731628" y="2181424"/>
            <a:chExt cx="1156914" cy="606350"/>
          </a:xfrm>
        </p:grpSpPr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6731628" y="2427734"/>
              <a:ext cx="457200" cy="36004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/>
            <p:nvPr/>
          </p:nvCxnSpPr>
          <p:spPr>
            <a:xfrm>
              <a:off x="7159568" y="2405789"/>
              <a:ext cx="224923" cy="256961"/>
            </a:xfrm>
            <a:prstGeom prst="straightConnector1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 flipV="1">
              <a:off x="7342615" y="2181424"/>
              <a:ext cx="545927" cy="47799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 bwMode="auto">
          <a:xfrm>
            <a:off x="7167286" y="5417447"/>
            <a:ext cx="1450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22%</a:t>
            </a:r>
          </a:p>
        </p:txBody>
      </p:sp>
      <p:sp>
        <p:nvSpPr>
          <p:cNvPr id="51" name="TextBox 50"/>
          <p:cNvSpPr txBox="1"/>
          <p:nvPr/>
        </p:nvSpPr>
        <p:spPr bwMode="auto">
          <a:xfrm flipH="1">
            <a:off x="6018604" y="5091857"/>
            <a:ext cx="19352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Bahnschrift Light SemiCondensed" panose="020B0502040204020203" pitchFamily="34" charset="0"/>
              </a:rPr>
              <a:t>РОСТ ПРЕДОСТЕРЕЖЕНИЙ</a:t>
            </a:r>
          </a:p>
          <a:p>
            <a:pPr algn="ctr"/>
            <a:endParaRPr lang="ru-RU" sz="1350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ru-RU" sz="1350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ru-RU" sz="1350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  <a:p>
            <a:pPr algn="ctr"/>
            <a:endParaRPr lang="ru-RU" sz="1350" dirty="0">
              <a:solidFill>
                <a:schemeClr val="accent1">
                  <a:lumMod val="50000"/>
                </a:schemeClr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751318" y="5936709"/>
            <a:ext cx="4286529" cy="692043"/>
          </a:xfrm>
          <a:prstGeom prst="roundRect">
            <a:avLst>
              <a:gd name="adj" fmla="val 20320"/>
            </a:avLst>
          </a:prstGeom>
          <a:solidFill>
            <a:srgbClr val="BD4E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kern="0" dirty="0" smtClean="0">
                <a:solidFill>
                  <a:schemeClr val="bg1"/>
                </a:solidFill>
                <a:cs typeface="Aharoni" panose="02010803020104030203" pitchFamily="2" charset="-79"/>
              </a:rPr>
              <a:t>ПРОГРАММА ПРОФИЛАКТИКИ – 2025 </a:t>
            </a:r>
          </a:p>
          <a:p>
            <a:pPr lvl="0" algn="ctr"/>
            <a:r>
              <a:rPr lang="ru-RU" sz="1600" b="1" kern="0" dirty="0" smtClean="0">
                <a:solidFill>
                  <a:schemeClr val="bg1"/>
                </a:solidFill>
                <a:cs typeface="Aharoni" panose="02010803020104030203" pitchFamily="2" charset="-79"/>
              </a:rPr>
              <a:t>ВЫПОЛНЕНА  В ПОЛНОМ ОБЪЕМЕ</a:t>
            </a:r>
            <a:r>
              <a:rPr lang="ru-RU" sz="1600" b="1" dirty="0" smtClean="0">
                <a:solidFill>
                  <a:schemeClr val="bg1"/>
                </a:solidFill>
                <a:ea typeface="Segoe UI" panose="020B0502040204020203" pitchFamily="34" charset="0"/>
                <a:cs typeface="Aharoni" panose="02010803020104030203" pitchFamily="2" charset="-79"/>
              </a:rPr>
              <a:t> </a:t>
            </a:r>
            <a:endParaRPr lang="ru-RU" sz="1600" b="1" dirty="0">
              <a:solidFill>
                <a:schemeClr val="bg1"/>
              </a:solidFill>
              <a:ea typeface="Segoe UI" panose="020B0502040204020203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54" name="Диаграмма 53"/>
          <p:cNvGraphicFramePr/>
          <p:nvPr>
            <p:extLst>
              <p:ext uri="{D42A27DB-BD31-4B8C-83A1-F6EECF244321}">
                <p14:modId xmlns:p14="http://schemas.microsoft.com/office/powerpoint/2010/main" val="2551518894"/>
              </p:ext>
            </p:extLst>
          </p:nvPr>
        </p:nvGraphicFramePr>
        <p:xfrm>
          <a:off x="5356876" y="1988526"/>
          <a:ext cx="4138945" cy="363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413168" y="2557085"/>
            <a:ext cx="761580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341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53D4ED1C-38F7-41A8-A556-67BE9BABE8BA}"/>
              </a:ext>
            </a:extLst>
          </p:cNvPr>
          <p:cNvSpPr txBox="1"/>
          <p:nvPr/>
        </p:nvSpPr>
        <p:spPr>
          <a:xfrm>
            <a:off x="1086094" y="5195767"/>
            <a:ext cx="494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Меры стимулирования добросовестности </a:t>
            </a:r>
            <a:r>
              <a:rPr lang="ru-RU" b="1" dirty="0" smtClean="0">
                <a:solidFill>
                  <a:srgbClr val="C00000"/>
                </a:solidFill>
              </a:rPr>
              <a:t>- </a:t>
            </a:r>
            <a:r>
              <a:rPr lang="ru-RU" b="1" dirty="0" smtClean="0">
                <a:solidFill>
                  <a:srgbClr val="C00000"/>
                </a:solidFill>
              </a:rPr>
              <a:t>52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2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36" y="1255359"/>
            <a:ext cx="1888247" cy="1265320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159750" y="861803"/>
            <a:ext cx="795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проведения контрольных (надзорных)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мероприятий, утвержденный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приказом Министерства образования и науки Смоленской области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от 11.12.2024 №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381-НК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V="1">
            <a:off x="1628776" y="829325"/>
            <a:ext cx="7261099" cy="10324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903407" y="2978184"/>
            <a:ext cx="4586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Выявлено</a:t>
            </a:r>
            <a:r>
              <a:rPr lang="ru-RU" sz="1500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739</a:t>
            </a:r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rgbClr val="184179"/>
                </a:solidFill>
                <a:cs typeface="Calibri" panose="020F0502020204030204" pitchFamily="34" charset="0"/>
              </a:rPr>
              <a:t>нарушений: </a:t>
            </a:r>
            <a:endParaRPr lang="ru-RU" sz="2000" b="1" dirty="0">
              <a:solidFill>
                <a:srgbClr val="184179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536632736"/>
              </p:ext>
            </p:extLst>
          </p:nvPr>
        </p:nvGraphicFramePr>
        <p:xfrm>
          <a:off x="6164735" y="1517461"/>
          <a:ext cx="1837489" cy="1976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CAF24D6-0068-46DF-A556-8DE19F57729D}"/>
              </a:ext>
            </a:extLst>
          </p:cNvPr>
          <p:cNvSpPr/>
          <p:nvPr/>
        </p:nvSpPr>
        <p:spPr>
          <a:xfrm>
            <a:off x="1882177" y="1762785"/>
            <a:ext cx="46078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Количество </a:t>
            </a:r>
            <a:r>
              <a:rPr lang="ru-RU" sz="2000" b="1" dirty="0" smtClean="0">
                <a:solidFill>
                  <a:srgbClr val="184179"/>
                </a:solidFill>
                <a:cs typeface="Calibri" panose="020F0502020204030204" pitchFamily="34" charset="0"/>
              </a:rPr>
              <a:t>проведенных мониторингов </a:t>
            </a:r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– </a:t>
            </a:r>
            <a:r>
              <a:rPr lang="ru-RU" sz="2800" b="1" dirty="0" smtClean="0">
                <a:solidFill>
                  <a:srgbClr val="C00000"/>
                </a:solidFill>
                <a:cs typeface="Calibri" panose="020F0502020204030204" pitchFamily="34" charset="0"/>
              </a:rPr>
              <a:t>10</a:t>
            </a:r>
            <a:endParaRPr lang="ru-RU" sz="1500" b="1" dirty="0">
              <a:solidFill>
                <a:srgbClr val="184179"/>
              </a:solidFill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rgbClr val="184179"/>
                </a:solidFill>
                <a:cs typeface="Calibri" panose="020F0502020204030204" pitchFamily="34" charset="0"/>
              </a:rPr>
              <a:t>Охват контролируемых </a:t>
            </a:r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лиц – </a:t>
            </a:r>
            <a:r>
              <a:rPr lang="ru-RU" sz="2800" b="1" dirty="0" smtClean="0">
                <a:solidFill>
                  <a:srgbClr val="C00000"/>
                </a:solidFill>
                <a:ea typeface="DIN Condensed Light" panose="020B0506040000020204" pitchFamily="34" charset="-52"/>
                <a:cs typeface="Calibri" panose="020F0502020204030204" pitchFamily="34" charset="0"/>
              </a:rPr>
              <a:t>1119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D26D9C4-D1DF-49EC-9ED8-AE6C97EC5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835943"/>
            <a:ext cx="966752" cy="721614"/>
          </a:xfrm>
          <a:prstGeom prst="rect">
            <a:avLst/>
          </a:prstGeom>
        </p:spPr>
      </p:pic>
      <p:sp>
        <p:nvSpPr>
          <p:cNvPr id="19" name="object 7"/>
          <p:cNvSpPr/>
          <p:nvPr/>
        </p:nvSpPr>
        <p:spPr>
          <a:xfrm>
            <a:off x="1076772" y="1541914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0" name="object 7"/>
          <p:cNvSpPr/>
          <p:nvPr/>
        </p:nvSpPr>
        <p:spPr>
          <a:xfrm>
            <a:off x="1053269" y="2307659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1047808" y="2856071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57946" y="313666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25943" y="3493698"/>
            <a:ext cx="4408098" cy="3121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11122B8-B1D1-4506-A7B2-58453D264DDE}"/>
              </a:ext>
            </a:extLst>
          </p:cNvPr>
          <p:cNvSpPr/>
          <p:nvPr/>
        </p:nvSpPr>
        <p:spPr>
          <a:xfrm>
            <a:off x="4899664" y="3623517"/>
            <a:ext cx="4176464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rgbClr val="184179"/>
                </a:solidFill>
                <a:cs typeface="Calibri" panose="020F0502020204030204" pitchFamily="34" charset="0"/>
              </a:rPr>
              <a:t>       Установлено </a:t>
            </a:r>
            <a:r>
              <a:rPr lang="ru-RU" sz="2800" b="1" dirty="0">
                <a:solidFill>
                  <a:srgbClr val="C00000"/>
                </a:solidFill>
                <a:cs typeface="Calibri" panose="020F0502020204030204" pitchFamily="34" charset="0"/>
              </a:rPr>
              <a:t>11</a:t>
            </a:r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184179"/>
                </a:solidFill>
                <a:cs typeface="Calibri" panose="020F0502020204030204" pitchFamily="34" charset="0"/>
              </a:rPr>
              <a:t>соответствий индикаторам риска нарушения обязательных требований:</a:t>
            </a: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184179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ОГЭ - 2 организации </a:t>
            </a:r>
            <a:endParaRPr lang="ru-RU" sz="16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(</a:t>
            </a:r>
            <a:r>
              <a:rPr lang="ru-RU" sz="1600" b="1" dirty="0">
                <a:solidFill>
                  <a:srgbClr val="184179"/>
                </a:solidFill>
                <a:cs typeface="Arial" panose="020B0604020202020204" pitchFamily="34" charset="0"/>
              </a:rPr>
              <a:t>г. Смоленск, Краснинский МО</a:t>
            </a: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ru-RU" sz="1600" b="1" dirty="0">
              <a:solidFill>
                <a:srgbClr val="184179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 ЕГЭ - 9 </a:t>
            </a: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организаций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(Гагаринский </a:t>
            </a:r>
            <a:r>
              <a:rPr lang="ru-RU" sz="1600" b="1" dirty="0">
                <a:solidFill>
                  <a:srgbClr val="184179"/>
                </a:solidFill>
                <a:cs typeface="Arial" panose="020B0604020202020204" pitchFamily="34" charset="0"/>
              </a:rPr>
              <a:t>МО, Смоленский МО, Вяземский МО, Сафоновский МО, Велижский МО, Глинковский </a:t>
            </a: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МО</a:t>
            </a: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г</a:t>
            </a:r>
            <a:r>
              <a:rPr lang="ru-RU" sz="1600" b="1" dirty="0">
                <a:solidFill>
                  <a:srgbClr val="184179"/>
                </a:solidFill>
                <a:cs typeface="Arial" panose="020B0604020202020204" pitchFamily="34" charset="0"/>
              </a:rPr>
              <a:t>. </a:t>
            </a:r>
            <a:r>
              <a:rPr lang="ru-RU" sz="16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Смоленск)</a:t>
            </a:r>
          </a:p>
          <a:p>
            <a:pPr>
              <a:lnSpc>
                <a:spcPct val="90000"/>
              </a:lnSpc>
            </a:pPr>
            <a:endParaRPr lang="ru-RU" sz="1600" i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ru-RU" sz="16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358203" y="3573082"/>
            <a:ext cx="3184947" cy="2126792"/>
          </a:xfrm>
          <a:prstGeom prst="roundRect">
            <a:avLst>
              <a:gd name="adj" fmla="val 20320"/>
            </a:avLst>
          </a:prstGeom>
          <a:solidFill>
            <a:srgbClr val="BD4E4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дошкольные </a:t>
            </a:r>
            <a:r>
              <a:rPr lang="ru-RU" b="1" dirty="0">
                <a:solidFill>
                  <a:schemeClr val="bg1"/>
                </a:solidFill>
              </a:rPr>
              <a:t>ОО – </a:t>
            </a:r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ОО </a:t>
            </a:r>
            <a:r>
              <a:rPr lang="ru-RU" b="1" dirty="0">
                <a:solidFill>
                  <a:schemeClr val="bg1"/>
                </a:solidFill>
              </a:rPr>
              <a:t>– 466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организации </a:t>
            </a:r>
            <a:r>
              <a:rPr lang="ru-RU" b="1" dirty="0">
                <a:solidFill>
                  <a:schemeClr val="bg1"/>
                </a:solidFill>
              </a:rPr>
              <a:t>ДО </a:t>
            </a:r>
            <a:r>
              <a:rPr lang="ru-RU" b="1" dirty="0" smtClean="0">
                <a:solidFill>
                  <a:schemeClr val="bg1"/>
                </a:solidFill>
              </a:rPr>
              <a:t>– 134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организации </a:t>
            </a:r>
            <a:r>
              <a:rPr lang="ru-RU" b="1" dirty="0">
                <a:solidFill>
                  <a:schemeClr val="bg1"/>
                </a:solidFill>
              </a:rPr>
              <a:t>СПО </a:t>
            </a:r>
            <a:r>
              <a:rPr lang="ru-RU" b="1" dirty="0" smtClean="0">
                <a:solidFill>
                  <a:schemeClr val="bg1"/>
                </a:solidFill>
              </a:rPr>
              <a:t>– 22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организации </a:t>
            </a:r>
            <a:r>
              <a:rPr lang="ru-RU" b="1" dirty="0">
                <a:solidFill>
                  <a:schemeClr val="bg1"/>
                </a:solidFill>
              </a:rPr>
              <a:t>ДПО </a:t>
            </a:r>
            <a:r>
              <a:rPr lang="ru-RU" b="1" dirty="0" smtClean="0">
                <a:solidFill>
                  <a:schemeClr val="bg1"/>
                </a:solidFill>
              </a:rPr>
              <a:t>– 26</a:t>
            </a: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иные </a:t>
            </a:r>
            <a:r>
              <a:rPr lang="ru-RU" b="1" dirty="0">
                <a:solidFill>
                  <a:schemeClr val="bg1"/>
                </a:solidFill>
              </a:rPr>
              <a:t>организации </a:t>
            </a:r>
            <a:r>
              <a:rPr lang="ru-RU" b="1" dirty="0" smtClean="0">
                <a:solidFill>
                  <a:schemeClr val="bg1"/>
                </a:solidFill>
              </a:rPr>
              <a:t>– 81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ИП – 5</a:t>
            </a:r>
            <a:endParaRPr lang="ru-RU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8" name="object 7"/>
          <p:cNvSpPr/>
          <p:nvPr/>
        </p:nvSpPr>
        <p:spPr>
          <a:xfrm>
            <a:off x="4561027" y="3336774"/>
            <a:ext cx="1015885" cy="961407"/>
          </a:xfrm>
          <a:prstGeom prst="rect">
            <a:avLst/>
          </a:prstGeom>
          <a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8754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253" y="374670"/>
            <a:ext cx="1924965" cy="1178487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1125078" y="424639"/>
            <a:ext cx="79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ИТОГОВАЯ АТТЕСТАЦИЯ - 2025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D023BE6-0BED-4244-AB9E-D93B664079BA}"/>
              </a:ext>
            </a:extLst>
          </p:cNvPr>
          <p:cNvSpPr/>
          <p:nvPr/>
        </p:nvSpPr>
        <p:spPr>
          <a:xfrm>
            <a:off x="1441154" y="675907"/>
            <a:ext cx="5964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84179"/>
                </a:solidFill>
                <a:cs typeface="Arial" panose="020B0604020202020204" pitchFamily="34" charset="0"/>
              </a:rPr>
              <a:t>Посещено: 55 ППЭ на базе ОО  и 18 ППЭ на дому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Допущены нарушения: 36  ОО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3339"/>
              </p:ext>
            </p:extLst>
          </p:nvPr>
        </p:nvGraphicFramePr>
        <p:xfrm>
          <a:off x="1341679" y="1322238"/>
          <a:ext cx="775782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7466"/>
                <a:gridCol w="3240360"/>
              </a:tblGrid>
              <a:tr h="2047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rial" panose="020B0604020202020204" pitchFamily="34" charset="0"/>
                        </a:rPr>
                        <a:t>Нарушение</a:t>
                      </a:r>
                      <a:endParaRPr lang="ru-RU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  <a:cs typeface="Arial" panose="020B0604020202020204" pitchFamily="34" charset="0"/>
                        </a:rPr>
                        <a:t>МО</a:t>
                      </a:r>
                      <a:endParaRPr lang="ru-RU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99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Не опечатаны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н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езадействованные помещения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3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Вяземский округ, Дорогобужский округ,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Ярцевский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округ,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Десногорск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16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Расположены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до входа в ППЭ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ш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таб, помещение для медицинских работников,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п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омещения общественного пользования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Вяземский округ, г. Десногорск,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Кардымовский округ,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Новодугинский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округ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758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Организованы после входа в ППЭ места для хранения личных вещей участников ГИА,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омещение для представителей СМИ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Дорогобужский округ,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Кардымовский округ,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Ярцевский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округ</a:t>
                      </a:r>
                    </a:p>
                  </a:txBody>
                  <a:tcPr/>
                </a:tc>
              </a:tr>
              <a:tr h="341176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Отсутствуют списки распределения участников ГИА при входе в ППЭ и у каждой аудитории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Дорогобужский округ, Кардымовский округ, </a:t>
                      </a:r>
                      <a:r>
                        <a:rPr lang="ru-RU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Ярцевский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округ, г. Десногорск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47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Отсутствуют необходимые документы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у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общественных наблюдателей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Дорогобужский округ, г. Смоленск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0208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Отсутствуют сотрудники, осуществляющие охрану правопорядка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Вяземский округ, г. Десногорск, г. Смоленск</a:t>
                      </a:r>
                    </a:p>
                  </a:txBody>
                  <a:tcPr/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Присутствуют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посторонние лица 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ППЭ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Вяземский округ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562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Находится один организатор в аудитории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Десногорск</a:t>
                      </a:r>
                    </a:p>
                  </a:txBody>
                  <a:tcPr/>
                </a:tc>
              </a:tr>
              <a:tr h="341176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Отсутствует фиксация видеонаблюдения либо не настроен угол обзора видеокамер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Кардымовский округ, г. Смоленск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Организовано видеонаблюдение после начала экзамена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Смоленск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4706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Отсутствуют КИМ на момент начала экзамена 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г. Смоленск</a:t>
                      </a:r>
                      <a:endParaRPr lang="ru-RU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1" name="Прямая соединительная линия 90"/>
          <p:cNvCxnSpPr/>
          <p:nvPr/>
        </p:nvCxnSpPr>
        <p:spPr>
          <a:xfrm>
            <a:off x="2267744" y="424639"/>
            <a:ext cx="6408712" cy="7885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22911" y="38825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" name="Picture 12" descr="Picture background">
            <a:extLst>
              <a:ext uri="{FF2B5EF4-FFF2-40B4-BE49-F238E27FC236}">
                <a16:creationId xmlns:a16="http://schemas.microsoft.com/office/drawing/2014/main" xmlns="" id="{D4AD5B6A-AEFA-4E17-A510-F9BBF6F9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36542"/>
            <a:ext cx="857523" cy="85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1488347" y="5191957"/>
            <a:ext cx="7496156" cy="91419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27694" y="2134341"/>
            <a:ext cx="7482233" cy="4653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28" y="833530"/>
            <a:ext cx="1582752" cy="747681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490298" y="910701"/>
            <a:ext cx="79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ГОСУДАРСТВЕННАЯ ИТОГОВАЯ АТТЕСТАЦИЯ - 2025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D023BE6-0BED-4244-AB9E-D93B664079BA}"/>
              </a:ext>
            </a:extLst>
          </p:cNvPr>
          <p:cNvSpPr/>
          <p:nvPr/>
        </p:nvSpPr>
        <p:spPr>
          <a:xfrm>
            <a:off x="1956972" y="1203890"/>
            <a:ext cx="7111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Проверена готовность </a:t>
            </a:r>
            <a:r>
              <a:rPr lang="ru-RU" sz="2400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Посещено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ППЭ на базе ОО  и </a:t>
            </a:r>
            <a:r>
              <a:rPr lang="ru-RU" sz="2400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b="1" dirty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ППЭ на </a:t>
            </a: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дому</a:t>
            </a:r>
            <a:endParaRPr lang="ru-RU" b="1" dirty="0">
              <a:solidFill>
                <a:srgbClr val="184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 flipV="1">
            <a:off x="1673356" y="842293"/>
            <a:ext cx="7147116" cy="554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11122B8-B1D1-4506-A7B2-58453D264DDE}"/>
              </a:ext>
            </a:extLst>
          </p:cNvPr>
          <p:cNvSpPr/>
          <p:nvPr/>
        </p:nvSpPr>
        <p:spPr>
          <a:xfrm>
            <a:off x="1668718" y="2139032"/>
            <a:ext cx="743083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Выявлено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факта нарушений Порядка участниками ЕГЭ</a:t>
            </a:r>
          </a:p>
        </p:txBody>
      </p:sp>
      <p:pic>
        <p:nvPicPr>
          <p:cNvPr id="23" name="Рисунок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23446"/>
            <a:ext cx="2922744" cy="1965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с одним вырезанным углом 24"/>
          <p:cNvSpPr/>
          <p:nvPr/>
        </p:nvSpPr>
        <p:spPr>
          <a:xfrm>
            <a:off x="1476146" y="2954969"/>
            <a:ext cx="3179426" cy="397844"/>
          </a:xfrm>
          <a:prstGeom prst="snip1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0" rIns="201587" bIns="0" rtlCol="0" anchor="t"/>
          <a:lstStyle/>
          <a:p>
            <a:pPr defTabSz="299519" hangingPunct="0"/>
            <a:r>
              <a:rPr lang="ru-RU" sz="1200" b="1" kern="0" dirty="0" smtClean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Helvetica Neue Medium"/>
              </a:rPr>
              <a:t>использование </a:t>
            </a:r>
            <a:r>
              <a:rPr lang="ru-RU" sz="1200" b="1" kern="0" dirty="0">
                <a:solidFill>
                  <a:schemeClr val="tx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Helvetica Neue Medium"/>
              </a:rPr>
              <a:t>средств связи</a:t>
            </a:r>
          </a:p>
        </p:txBody>
      </p:sp>
      <p:sp>
        <p:nvSpPr>
          <p:cNvPr id="27" name="Прямоугольник с одним вырезанным углом 26"/>
          <p:cNvSpPr/>
          <p:nvPr/>
        </p:nvSpPr>
        <p:spPr>
          <a:xfrm>
            <a:off x="1485467" y="3669289"/>
            <a:ext cx="3184201" cy="396020"/>
          </a:xfrm>
          <a:prstGeom prst="snip1Rect">
            <a:avLst>
              <a:gd name="adj" fmla="val 40731"/>
            </a:avLst>
          </a:prstGeom>
          <a:solidFill>
            <a:srgbClr val="3F4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0" rIns="201587" bIns="0" rtlCol="0" anchor="t"/>
          <a:lstStyle/>
          <a:p>
            <a:pPr defTabSz="299519" hangingPunct="0"/>
            <a:r>
              <a:rPr lang="ru-RU" sz="1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Helvetica Neue Medium"/>
              </a:rPr>
              <a:t>шпаргалки</a:t>
            </a:r>
            <a:endParaRPr lang="ru-RU" sz="1200" b="1" kern="0" dirty="0">
              <a:solidFill>
                <a:srgbClr val="FFFFFF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8" name="Прямоугольник с одним вырезанным углом 27"/>
          <p:cNvSpPr/>
          <p:nvPr/>
        </p:nvSpPr>
        <p:spPr>
          <a:xfrm>
            <a:off x="1488802" y="4373825"/>
            <a:ext cx="3166770" cy="425792"/>
          </a:xfrm>
          <a:prstGeom prst="snip1Rect">
            <a:avLst>
              <a:gd name="adj" fmla="val 4691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0" rIns="201587" bIns="0" rtlCol="0" anchor="t"/>
          <a:lstStyle/>
          <a:p>
            <a:pPr defTabSz="299519" hangingPunct="0"/>
            <a:r>
              <a:rPr lang="ru-RU" sz="1200" b="1" kern="0" dirty="0" smtClean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Helvetica Neue Medium"/>
              </a:rPr>
              <a:t>иные </a:t>
            </a:r>
            <a:r>
              <a:rPr lang="ru-RU" sz="1200" b="1" kern="0" dirty="0">
                <a:solidFill>
                  <a:srgbClr val="FFFFFF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  <a:sym typeface="Helvetica Neue Medium"/>
              </a:rPr>
              <a:t>нарушения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1FBBF2B-9FA1-4057-AF5F-784DB321B57F}"/>
              </a:ext>
            </a:extLst>
          </p:cNvPr>
          <p:cNvSpPr txBox="1"/>
          <p:nvPr/>
        </p:nvSpPr>
        <p:spPr>
          <a:xfrm>
            <a:off x="1093691" y="1856997"/>
            <a:ext cx="485398" cy="112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11122B8-B1D1-4506-A7B2-58453D264DDE}"/>
              </a:ext>
            </a:extLst>
          </p:cNvPr>
          <p:cNvSpPr/>
          <p:nvPr/>
        </p:nvSpPr>
        <p:spPr>
          <a:xfrm>
            <a:off x="1640869" y="5173809"/>
            <a:ext cx="74272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>
                <a:solidFill>
                  <a:srgbClr val="184179"/>
                </a:solidFill>
                <a:cs typeface="Arial" panose="020B0604020202020204" pitchFamily="34" charset="0"/>
              </a:rPr>
              <a:t>В отношении выпускников, допустивших </a:t>
            </a:r>
            <a:r>
              <a:rPr lang="ru-RU" sz="20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нарушения, </a:t>
            </a:r>
            <a:r>
              <a:rPr lang="ru-RU" sz="2000" b="1" dirty="0">
                <a:solidFill>
                  <a:srgbClr val="184179"/>
                </a:solidFill>
                <a:cs typeface="Arial" panose="020B0604020202020204" pitchFamily="34" charset="0"/>
              </a:rPr>
              <a:t>составлены протоколы об административном правонарушении по ч. </a:t>
            </a:r>
            <a:r>
              <a:rPr lang="ru-RU" sz="2000" b="1" dirty="0">
                <a:solidFill>
                  <a:srgbClr val="184179"/>
                </a:solidFill>
                <a:cs typeface="Arial" panose="020B0604020202020204" pitchFamily="34" charset="0"/>
              </a:rPr>
              <a:t>4 ст. </a:t>
            </a:r>
            <a:r>
              <a:rPr lang="ru-RU" sz="2000" b="1" dirty="0">
                <a:solidFill>
                  <a:srgbClr val="184179"/>
                </a:solidFill>
                <a:cs typeface="Arial" panose="020B0604020202020204" pitchFamily="34" charset="0"/>
              </a:rPr>
              <a:t>19.30 КоАП </a:t>
            </a:r>
            <a:r>
              <a:rPr lang="ru-RU" sz="2000" b="1" dirty="0" smtClean="0">
                <a:solidFill>
                  <a:srgbClr val="184179"/>
                </a:solidFill>
                <a:cs typeface="Arial" panose="020B0604020202020204" pitchFamily="34" charset="0"/>
              </a:rPr>
              <a:t>РФ</a:t>
            </a:r>
            <a:endParaRPr lang="ru-RU" sz="2000" b="1" dirty="0">
              <a:solidFill>
                <a:srgbClr val="184179"/>
              </a:solidFill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rgbClr val="184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1FBBF2B-9FA1-4057-AF5F-784DB321B57F}"/>
              </a:ext>
            </a:extLst>
          </p:cNvPr>
          <p:cNvSpPr txBox="1"/>
          <p:nvPr/>
        </p:nvSpPr>
        <p:spPr>
          <a:xfrm>
            <a:off x="1054313" y="5128648"/>
            <a:ext cx="485398" cy="112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35" name="object 7"/>
          <p:cNvSpPr/>
          <p:nvPr/>
        </p:nvSpPr>
        <p:spPr>
          <a:xfrm>
            <a:off x="1093691" y="1134635"/>
            <a:ext cx="1015885" cy="961407"/>
          </a:xfrm>
          <a:prstGeom prst="rect">
            <a:avLst/>
          </a:prstGeom>
          <a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8684" y="299285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5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237" y="814307"/>
            <a:ext cx="1832272" cy="1221515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509584" y="1628800"/>
            <a:ext cx="661972" cy="4975050"/>
          </a:xfrm>
          <a:prstGeom prst="rect">
            <a:avLst/>
          </a:prstGeom>
          <a:solidFill>
            <a:srgbClr val="DE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/>
          <p:cNvSpPr txBox="1"/>
          <p:nvPr/>
        </p:nvSpPr>
        <p:spPr>
          <a:xfrm>
            <a:off x="969010" y="864690"/>
            <a:ext cx="795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ВСЕРОССИЙСКИЕ ПРОВЕРОЧНЫЕ РАБОТЫ - 2025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 flipH="1">
            <a:off x="408772" y="1571339"/>
            <a:ext cx="1" cy="509008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6424" y="6628752"/>
            <a:ext cx="4155576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3" y="793381"/>
            <a:ext cx="932907" cy="93290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90298" y="2204864"/>
            <a:ext cx="615553" cy="39604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Государственный  контроль (надзор)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за соблюдением  законодательства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99641"/>
            <a:ext cx="1778850" cy="504450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 flipV="1">
            <a:off x="79585" y="681774"/>
            <a:ext cx="1877387" cy="835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1714633" y="825707"/>
            <a:ext cx="6938301" cy="25271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628928"/>
              </p:ext>
            </p:extLst>
          </p:nvPr>
        </p:nvGraphicFramePr>
        <p:xfrm>
          <a:off x="1619672" y="1812207"/>
          <a:ext cx="6827944" cy="253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9403"/>
                <a:gridCol w="2588541"/>
              </a:tblGrid>
              <a:tr h="3741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Нарушение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8392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приказе о проведении ВПР в ОО не определен технический специалист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Рославльский округ,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Холм-Жирковский округ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7321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согласия родителей (законных представителей) на участие в ВПР обучающихся с ограниченными возможностями здоровья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Демидовский округ,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Смоленский округ,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г. Десногорск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309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посторонних лиц в образовательной организации при проведении ВПР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г. Смоленск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BD023BE6-0BED-4244-AB9E-D93B664079BA}"/>
              </a:ext>
            </a:extLst>
          </p:cNvPr>
          <p:cNvSpPr/>
          <p:nvPr/>
        </p:nvSpPr>
        <p:spPr>
          <a:xfrm>
            <a:off x="2238150" y="1135277"/>
            <a:ext cx="32814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Посещено </a:t>
            </a:r>
            <a:r>
              <a:rPr lang="ru-RU" sz="2800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2000" b="1" dirty="0" smtClean="0">
                <a:solidFill>
                  <a:srgbClr val="1841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ОО</a:t>
            </a:r>
            <a:endParaRPr lang="ru-RU" sz="2000" b="1" dirty="0">
              <a:solidFill>
                <a:srgbClr val="1841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bject 7"/>
          <p:cNvSpPr/>
          <p:nvPr/>
        </p:nvSpPr>
        <p:spPr>
          <a:xfrm>
            <a:off x="1388375" y="962618"/>
            <a:ext cx="1015885" cy="961407"/>
          </a:xfrm>
          <a:prstGeom prst="rect">
            <a:avLst/>
          </a:prstGeom>
          <a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0914" fontAlgn="auto">
              <a:spcBef>
                <a:spcPts val="0"/>
              </a:spcBef>
              <a:spcAft>
                <a:spcPts val="0"/>
              </a:spcAft>
              <a:defRPr/>
            </a:pPr>
            <a:endParaRPr sz="1700" b="1" dirty="0">
              <a:solidFill>
                <a:prstClr val="black"/>
              </a:solidFill>
              <a:latin typeface="Calibri"/>
              <a:cs typeface="Helvetica"/>
            </a:endParaRPr>
          </a:p>
        </p:txBody>
      </p:sp>
      <p:pic>
        <p:nvPicPr>
          <p:cNvPr id="39" name="Picture 2" descr="Picture background">
            <a:extLst>
              <a:ext uri="{FF2B5EF4-FFF2-40B4-BE49-F238E27FC236}">
                <a16:creationId xmlns:a16="http://schemas.microsoft.com/office/drawing/2014/main" xmlns="" id="{93A467CD-29F1-402F-A993-FDDDFC724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839" y="3395228"/>
            <a:ext cx="1577068" cy="100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ашивка 20"/>
          <p:cNvSpPr/>
          <p:nvPr/>
        </p:nvSpPr>
        <p:spPr>
          <a:xfrm>
            <a:off x="1195846" y="4938957"/>
            <a:ext cx="2728033" cy="1058159"/>
          </a:xfrm>
          <a:prstGeom prst="chevron">
            <a:avLst>
              <a:gd name="adj" fmla="val 32256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5">
              <a:hueOff val="-3311292"/>
              <a:satOff val="13270"/>
              <a:lumOff val="2876"/>
              <a:alphaOff val="0"/>
            </a:schemeClr>
          </a:fillRef>
          <a:effectRef idx="1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dk1"/>
          </a:fontRef>
        </p:style>
      </p:sp>
      <p:sp>
        <p:nvSpPr>
          <p:cNvPr id="23" name="Скругленный прямоугольник 6"/>
          <p:cNvSpPr/>
          <p:nvPr/>
        </p:nvSpPr>
        <p:spPr bwMode="auto">
          <a:xfrm>
            <a:off x="1171555" y="5076478"/>
            <a:ext cx="2833360" cy="676964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54863" tIns="0" rIns="354863" bIns="0" spcCol="1270" anchor="ctr"/>
          <a:lstStyle/>
          <a:p>
            <a:pPr lvl="0" algn="ctr"/>
            <a:r>
              <a:rPr lang="ru-RU" b="1" dirty="0">
                <a:solidFill>
                  <a:schemeClr val="tx2"/>
                </a:solidFill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Причины</a:t>
            </a:r>
            <a:r>
              <a:rPr lang="ru-RU" sz="14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допущения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нарушений обязательных </a:t>
            </a: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требований</a:t>
            </a:r>
            <a:endParaRPr lang="ru-RU" sz="1600" b="1" dirty="0">
              <a:solidFill>
                <a:srgbClr val="C00000"/>
              </a:solidFill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3995936" y="4324033"/>
            <a:ext cx="5247363" cy="2666523"/>
            <a:chOff x="-1598997" y="1025145"/>
            <a:chExt cx="16535577" cy="162453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-1570702" y="1104212"/>
              <a:ext cx="15667809" cy="1256701"/>
            </a:xfrm>
            <a:prstGeom prst="roundRect">
              <a:avLst/>
            </a:pr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8" name="Скругленный прямоугольник 6"/>
            <p:cNvSpPr/>
            <p:nvPr/>
          </p:nvSpPr>
          <p:spPr>
            <a:xfrm>
              <a:off x="-1598997" y="1025145"/>
              <a:ext cx="16535577" cy="162453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54863" tIns="0" rIns="354863" bIns="0" spcCol="1270" anchor="ctr"/>
            <a:lstStyle/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 недостаточный уровень правовой грамотности 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недобросовестное соблюдение обязательных требований частью ОО</a:t>
              </a:r>
            </a:p>
            <a:p>
              <a:pPr marL="285750" indent="-285750">
                <a:buFont typeface="Wingdings" panose="05000000000000000000" pitchFamily="2" charset="2"/>
                <a:buChar char="Ø"/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неоднозначное толкование НПА</a:t>
              </a:r>
            </a:p>
            <a:p>
              <a:pPr>
                <a:defRPr/>
              </a:pPr>
              <a:r>
                <a:rPr lang="ru-RU" b="1" dirty="0" smtClean="0">
                  <a:solidFill>
                    <a:schemeClr val="tx2"/>
                  </a:solidFill>
                </a:rPr>
                <a:t> </a:t>
              </a:r>
              <a:endParaRPr lang="ru-RU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917748" y="324188"/>
            <a:ext cx="7123746" cy="35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МЕРОПРИЯТИЯ И РЕЗУЛЬТАТЫ ПРОВЕДЕННОЙ РАБОТЫ В 2025 ГОДУ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0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11399</TotalTime>
  <Words>992</Words>
  <Application>Microsoft Office PowerPoint</Application>
  <PresentationFormat>Экран (4:3)</PresentationFormat>
  <Paragraphs>250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Aharoni</vt:lpstr>
      <vt:lpstr>Arial</vt:lpstr>
      <vt:lpstr>Arial Black</vt:lpstr>
      <vt:lpstr>Bahnschrift Light SemiCondensed</vt:lpstr>
      <vt:lpstr>Calibri</vt:lpstr>
      <vt:lpstr>Cambria</vt:lpstr>
      <vt:lpstr>DIN Condensed Light</vt:lpstr>
      <vt:lpstr>Helvetica</vt:lpstr>
      <vt:lpstr>Helvetica Neue Medium</vt:lpstr>
      <vt:lpstr>Segoe UI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Романова Светлана Анатольевна</cp:lastModifiedBy>
  <cp:revision>1118</cp:revision>
  <cp:lastPrinted>2024-01-31T09:05:50Z</cp:lastPrinted>
  <dcterms:created xsi:type="dcterms:W3CDTF">2019-04-11T08:45:36Z</dcterms:created>
  <dcterms:modified xsi:type="dcterms:W3CDTF">2026-05-15T11:58:05Z</dcterms:modified>
</cp:coreProperties>
</file>