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4" r:id="rId3"/>
    <p:sldId id="306" r:id="rId4"/>
    <p:sldId id="277" r:id="rId5"/>
    <p:sldId id="316" r:id="rId6"/>
    <p:sldId id="317" r:id="rId7"/>
    <p:sldId id="318" r:id="rId8"/>
    <p:sldId id="320" r:id="rId9"/>
    <p:sldId id="322" r:id="rId10"/>
    <p:sldId id="323" r:id="rId11"/>
    <p:sldId id="324" r:id="rId12"/>
    <p:sldId id="325" r:id="rId13"/>
    <p:sldId id="326" r:id="rId14"/>
    <p:sldId id="327" r:id="rId15"/>
    <p:sldId id="328" r:id="rId16"/>
    <p:sldId id="329" r:id="rId17"/>
    <p:sldId id="330" r:id="rId18"/>
    <p:sldId id="331" r:id="rId19"/>
    <p:sldId id="332" r:id="rId20"/>
    <p:sldId id="333" r:id="rId21"/>
    <p:sldId id="334" r:id="rId22"/>
    <p:sldId id="335" r:id="rId23"/>
    <p:sldId id="336" r:id="rId24"/>
    <p:sldId id="337" r:id="rId25"/>
    <p:sldId id="338" r:id="rId26"/>
    <p:sldId id="280" r:id="rId27"/>
    <p:sldId id="281" r:id="rId28"/>
    <p:sldId id="302"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13.02.2022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13.02.2022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13.02.2022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13.02.2022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13.02.2022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13.02.2022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13.02.2022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3.emf"/><Relationship Id="rId2" Type="http://schemas.openxmlformats.org/officeDocument/2006/relationships/image" Target="../media/image8.emf"/><Relationship Id="rId1" Type="http://schemas.openxmlformats.org/officeDocument/2006/relationships/slideLayout" Target="../slideLayouts/slideLayout7.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556792"/>
            <a:ext cx="8712968" cy="2952328"/>
          </a:xfrm>
        </p:spPr>
        <p:txBody>
          <a:bodyPr>
            <a:noAutofit/>
          </a:bodyPr>
          <a:lstStyle/>
          <a:p>
            <a:r>
              <a:rPr lang="ru-RU" sz="3200" b="1" dirty="0" smtClean="0">
                <a:latin typeface="Times New Roman" panose="02020603050405020304" pitchFamily="18" charset="0"/>
                <a:cs typeface="Times New Roman" panose="02020603050405020304" pitchFamily="18" charset="0"/>
              </a:rPr>
              <a:t>Региональный этап </a:t>
            </a:r>
            <a:r>
              <a:rPr lang="ru-RU" sz="3200" b="1" dirty="0">
                <a:latin typeface="Times New Roman" panose="02020603050405020304" pitchFamily="18" charset="0"/>
                <a:cs typeface="Times New Roman" panose="02020603050405020304" pitchFamily="18" charset="0"/>
              </a:rPr>
              <a:t>всероссийской олимпиады школьников </a:t>
            </a:r>
            <a:r>
              <a:rPr lang="ru-RU" sz="3200" b="1" dirty="0" smtClean="0">
                <a:latin typeface="Times New Roman" panose="02020603050405020304" pitchFamily="18" charset="0"/>
                <a:cs typeface="Times New Roman" panose="02020603050405020304" pitchFamily="18" charset="0"/>
              </a:rPr>
              <a:t>по предмету «Физическая культура» </a:t>
            </a:r>
            <a:br>
              <a:rPr lang="ru-RU" sz="3200" b="1" dirty="0" smtClean="0">
                <a:latin typeface="Times New Roman" panose="02020603050405020304" pitchFamily="18" charset="0"/>
                <a:cs typeface="Times New Roman" panose="02020603050405020304" pitchFamily="18" charset="0"/>
              </a:rPr>
            </a:br>
            <a:r>
              <a:rPr lang="ru-RU" sz="3200" b="1" dirty="0" smtClean="0">
                <a:latin typeface="Times New Roman" panose="02020603050405020304" pitchFamily="18" charset="0"/>
                <a:cs typeface="Times New Roman" panose="02020603050405020304" pitchFamily="18" charset="0"/>
              </a:rPr>
              <a:t>в 2021/2022 </a:t>
            </a:r>
            <a:r>
              <a:rPr lang="ru-RU" sz="3200" b="1" dirty="0">
                <a:latin typeface="Times New Roman" panose="02020603050405020304" pitchFamily="18" charset="0"/>
                <a:cs typeface="Times New Roman" panose="02020603050405020304" pitchFamily="18" charset="0"/>
              </a:rPr>
              <a:t>учебном </a:t>
            </a:r>
            <a:r>
              <a:rPr lang="ru-RU" sz="3200" b="1" dirty="0" smtClean="0">
                <a:latin typeface="Times New Roman" panose="02020603050405020304" pitchFamily="18" charset="0"/>
                <a:cs typeface="Times New Roman" panose="02020603050405020304" pitchFamily="18" charset="0"/>
              </a:rPr>
              <a:t>году</a:t>
            </a:r>
            <a:endParaRPr lang="ru-RU"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48324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2028617"/>
            <a:ext cx="8208912" cy="1631216"/>
          </a:xfrm>
          <a:prstGeom prst="rect">
            <a:avLst/>
          </a:prstGeom>
        </p:spPr>
        <p:txBody>
          <a:bodyPr wrap="square">
            <a:spAutoFit/>
          </a:bodyPr>
          <a:lstStyle/>
          <a:p>
            <a:pPr algn="just"/>
            <a:r>
              <a:rPr lang="en-US" sz="2000" b="1" dirty="0" smtClean="0">
                <a:solidFill>
                  <a:srgbClr val="000000"/>
                </a:solidFill>
                <a:latin typeface="Times New Roman" panose="02020603050405020304" pitchFamily="18" charset="0"/>
              </a:rPr>
              <a:t>III</a:t>
            </a:r>
            <a:r>
              <a:rPr lang="ru-RU" sz="2000" b="1" dirty="0" smtClean="0">
                <a:solidFill>
                  <a:srgbClr val="000000"/>
                </a:solidFill>
                <a:latin typeface="Times New Roman" panose="02020603050405020304" pitchFamily="18" charset="0"/>
              </a:rPr>
              <a:t>. </a:t>
            </a:r>
            <a:r>
              <a:rPr lang="ru-RU" sz="2000" b="1" dirty="0">
                <a:solidFill>
                  <a:srgbClr val="000000"/>
                </a:solidFill>
                <a:latin typeface="Times New Roman" panose="02020603050405020304" pitchFamily="18" charset="0"/>
              </a:rPr>
              <a:t>Задания в открытой форме №№ 12-17, </a:t>
            </a:r>
            <a:r>
              <a:rPr lang="ru-RU" sz="2000" dirty="0">
                <a:solidFill>
                  <a:srgbClr val="000000"/>
                </a:solidFill>
                <a:latin typeface="Times New Roman" panose="02020603050405020304" pitchFamily="18" charset="0"/>
              </a:rPr>
              <a:t>то есть без предложенных вариантов ответов. При выполнении этого задания необходимо самостоятельно подобрать определения (слова), которое, завершая высказывание, образует </a:t>
            </a:r>
            <a:r>
              <a:rPr lang="ru-RU" sz="2000" dirty="0" smtClean="0">
                <a:latin typeface="Times New Roman" panose="02020603050405020304" pitchFamily="18" charset="0"/>
              </a:rPr>
              <a:t>истинное </a:t>
            </a:r>
            <a:r>
              <a:rPr lang="ru-RU" sz="2000" dirty="0">
                <a:latin typeface="Times New Roman" panose="02020603050405020304" pitchFamily="18" charset="0"/>
              </a:rPr>
              <a:t>утверждение. Подобранные определения вписывайте в соответствующую графу бланка ответов. </a:t>
            </a:r>
            <a:endParaRPr lang="ru-RU" sz="2000" dirty="0"/>
          </a:p>
        </p:txBody>
      </p:sp>
    </p:spTree>
    <p:extLst>
      <p:ext uri="{BB962C8B-B14F-4D97-AF65-F5344CB8AC3E}">
        <p14:creationId xmlns:p14="http://schemas.microsoft.com/office/powerpoint/2010/main" val="11598805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836712"/>
            <a:ext cx="8496944" cy="923330"/>
          </a:xfrm>
          <a:prstGeom prst="rect">
            <a:avLst/>
          </a:prstGeom>
        </p:spPr>
        <p:txBody>
          <a:bodyPr wrap="square">
            <a:spAutoFit/>
          </a:bodyPr>
          <a:lstStyle/>
          <a:p>
            <a:r>
              <a:rPr lang="ru-RU" b="1" i="1" dirty="0">
                <a:solidFill>
                  <a:srgbClr val="000000"/>
                </a:solidFill>
                <a:latin typeface="Times New Roman" panose="02020603050405020304" pitchFamily="18" charset="0"/>
              </a:rPr>
              <a:t>12. Определите виды спорта по клюшкам, которые в них используются. Ответ словами напишите напротив соответствующей буквы</a:t>
            </a:r>
            <a:r>
              <a:rPr lang="ru-RU" b="1" i="1" dirty="0" smtClean="0">
                <a:solidFill>
                  <a:srgbClr val="000000"/>
                </a:solidFill>
                <a:latin typeface="Times New Roman" panose="02020603050405020304" pitchFamily="18" charset="0"/>
              </a:rPr>
              <a:t>.</a:t>
            </a:r>
            <a:r>
              <a:rPr lang="ru-RU" dirty="0"/>
              <a:t>	</a:t>
            </a:r>
          </a:p>
          <a:p>
            <a:endParaRPr lang="ru-RU" b="1" i="1" dirty="0" smtClean="0">
              <a:solidFill>
                <a:srgbClr val="000000"/>
              </a:solidFill>
              <a:latin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4238849302"/>
              </p:ext>
            </p:extLst>
          </p:nvPr>
        </p:nvGraphicFramePr>
        <p:xfrm>
          <a:off x="323528" y="2060848"/>
          <a:ext cx="8290944" cy="3328171"/>
        </p:xfrm>
        <a:graphic>
          <a:graphicData uri="http://schemas.openxmlformats.org/drawingml/2006/table">
            <a:tbl>
              <a:tblPr firstRow="1" bandRow="1">
                <a:tableStyleId>{5C22544A-7EE6-4342-B048-85BDC9FD1C3A}</a:tableStyleId>
              </a:tblPr>
              <a:tblGrid>
                <a:gridCol w="1381824"/>
                <a:gridCol w="1381824"/>
                <a:gridCol w="1381824"/>
                <a:gridCol w="1381824"/>
                <a:gridCol w="1381824"/>
                <a:gridCol w="1381824"/>
              </a:tblGrid>
              <a:tr h="2958528">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9643">
                <a:tc>
                  <a:txBody>
                    <a:bodyPr/>
                    <a:lstStyle/>
                    <a:p>
                      <a:pPr algn="ctr"/>
                      <a:r>
                        <a:rPr lang="ru-RU" dirty="0" smtClean="0">
                          <a:latin typeface="Times New Roman" panose="02020603050405020304" pitchFamily="18" charset="0"/>
                          <a:cs typeface="Times New Roman" panose="02020603050405020304" pitchFamily="18" charset="0"/>
                        </a:rPr>
                        <a:t>А</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dirty="0" smtClean="0">
                          <a:latin typeface="Times New Roman" panose="02020603050405020304" pitchFamily="18" charset="0"/>
                          <a:cs typeface="Times New Roman" panose="02020603050405020304" pitchFamily="18" charset="0"/>
                        </a:rPr>
                        <a:t>Б</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dirty="0" smtClean="0">
                          <a:latin typeface="Times New Roman" panose="02020603050405020304" pitchFamily="18" charset="0"/>
                          <a:cs typeface="Times New Roman" panose="02020603050405020304" pitchFamily="18" charset="0"/>
                        </a:rPr>
                        <a:t>В</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dirty="0" smtClean="0">
                          <a:latin typeface="Times New Roman" panose="02020603050405020304" pitchFamily="18" charset="0"/>
                          <a:cs typeface="Times New Roman" panose="02020603050405020304" pitchFamily="18" charset="0"/>
                        </a:rPr>
                        <a:t>Г</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dirty="0" smtClean="0">
                          <a:latin typeface="Times New Roman" panose="02020603050405020304" pitchFamily="18" charset="0"/>
                          <a:cs typeface="Times New Roman" panose="02020603050405020304" pitchFamily="18" charset="0"/>
                        </a:rPr>
                        <a:t>Д</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dirty="0" smtClean="0">
                          <a:latin typeface="Times New Roman" panose="02020603050405020304" pitchFamily="18" charset="0"/>
                          <a:cs typeface="Times New Roman" panose="02020603050405020304" pitchFamily="18" charset="0"/>
                        </a:rPr>
                        <a:t>Е</a:t>
                      </a:r>
                      <a:endParaRPr lang="ru-RU"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5" name="Рисунок 4"/>
          <p:cNvPicPr>
            <a:picLocks noChangeAspect="1"/>
          </p:cNvPicPr>
          <p:nvPr/>
        </p:nvPicPr>
        <p:blipFill>
          <a:blip r:embed="rId2"/>
          <a:stretch>
            <a:fillRect/>
          </a:stretch>
        </p:blipFill>
        <p:spPr>
          <a:xfrm>
            <a:off x="669176" y="2204864"/>
            <a:ext cx="710750" cy="2773288"/>
          </a:xfrm>
          <a:prstGeom prst="rect">
            <a:avLst/>
          </a:prstGeom>
        </p:spPr>
      </p:pic>
      <p:pic>
        <p:nvPicPr>
          <p:cNvPr id="6" name="Рисунок 5"/>
          <p:cNvPicPr>
            <a:picLocks noChangeAspect="1"/>
          </p:cNvPicPr>
          <p:nvPr/>
        </p:nvPicPr>
        <p:blipFill>
          <a:blip r:embed="rId3"/>
          <a:stretch>
            <a:fillRect/>
          </a:stretch>
        </p:blipFill>
        <p:spPr>
          <a:xfrm>
            <a:off x="2009217" y="2165158"/>
            <a:ext cx="679476" cy="2790803"/>
          </a:xfrm>
          <a:prstGeom prst="rect">
            <a:avLst/>
          </a:prstGeom>
        </p:spPr>
      </p:pic>
      <p:pic>
        <p:nvPicPr>
          <p:cNvPr id="7" name="Рисунок 6"/>
          <p:cNvPicPr>
            <a:picLocks noChangeAspect="1"/>
          </p:cNvPicPr>
          <p:nvPr/>
        </p:nvPicPr>
        <p:blipFill>
          <a:blip r:embed="rId4"/>
          <a:stretch>
            <a:fillRect/>
          </a:stretch>
        </p:blipFill>
        <p:spPr>
          <a:xfrm>
            <a:off x="3384012" y="2221537"/>
            <a:ext cx="897809" cy="2642930"/>
          </a:xfrm>
          <a:prstGeom prst="rect">
            <a:avLst/>
          </a:prstGeom>
        </p:spPr>
      </p:pic>
      <p:pic>
        <p:nvPicPr>
          <p:cNvPr id="8" name="Рисунок 7"/>
          <p:cNvPicPr>
            <a:picLocks noChangeAspect="1"/>
          </p:cNvPicPr>
          <p:nvPr/>
        </p:nvPicPr>
        <p:blipFill>
          <a:blip r:embed="rId5"/>
          <a:stretch>
            <a:fillRect/>
          </a:stretch>
        </p:blipFill>
        <p:spPr>
          <a:xfrm>
            <a:off x="4715458" y="2116579"/>
            <a:ext cx="642048" cy="2747888"/>
          </a:xfrm>
          <a:prstGeom prst="rect">
            <a:avLst/>
          </a:prstGeom>
        </p:spPr>
      </p:pic>
      <p:pic>
        <p:nvPicPr>
          <p:cNvPr id="9" name="Рисунок 8"/>
          <p:cNvPicPr>
            <a:picLocks noChangeAspect="1"/>
          </p:cNvPicPr>
          <p:nvPr/>
        </p:nvPicPr>
        <p:blipFill>
          <a:blip r:embed="rId6"/>
          <a:stretch>
            <a:fillRect/>
          </a:stretch>
        </p:blipFill>
        <p:spPr>
          <a:xfrm>
            <a:off x="6190555" y="2104594"/>
            <a:ext cx="660192" cy="2685526"/>
          </a:xfrm>
          <a:prstGeom prst="rect">
            <a:avLst/>
          </a:prstGeom>
        </p:spPr>
      </p:pic>
      <p:pic>
        <p:nvPicPr>
          <p:cNvPr id="10" name="Рисунок 9"/>
          <p:cNvPicPr>
            <a:picLocks noChangeAspect="1"/>
          </p:cNvPicPr>
          <p:nvPr/>
        </p:nvPicPr>
        <p:blipFill>
          <a:blip r:embed="rId7"/>
          <a:stretch>
            <a:fillRect/>
          </a:stretch>
        </p:blipFill>
        <p:spPr>
          <a:xfrm>
            <a:off x="7596336" y="2139428"/>
            <a:ext cx="824185" cy="2760588"/>
          </a:xfrm>
          <a:prstGeom prst="rect">
            <a:avLst/>
          </a:prstGeom>
        </p:spPr>
      </p:pic>
    </p:spTree>
    <p:extLst>
      <p:ext uri="{BB962C8B-B14F-4D97-AF65-F5344CB8AC3E}">
        <p14:creationId xmlns:p14="http://schemas.microsoft.com/office/powerpoint/2010/main" val="16053692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052736"/>
            <a:ext cx="7920880" cy="4401205"/>
          </a:xfrm>
          <a:prstGeom prst="rect">
            <a:avLst/>
          </a:prstGeom>
        </p:spPr>
        <p:txBody>
          <a:bodyPr wrap="square">
            <a:spAutoFit/>
          </a:bodyPr>
          <a:lstStyle/>
          <a:p>
            <a:pPr>
              <a:spcBef>
                <a:spcPts val="600"/>
              </a:spcBef>
            </a:pPr>
            <a:r>
              <a:rPr lang="ru-RU" b="1" i="1" dirty="0">
                <a:solidFill>
                  <a:srgbClr val="000000"/>
                </a:solidFill>
                <a:latin typeface="Times New Roman" panose="02020603050405020304" pitchFamily="18" charset="0"/>
                <a:cs typeface="Times New Roman" panose="02020603050405020304" pitchFamily="18" charset="0"/>
              </a:rPr>
              <a:t>Правильный ответ: </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a:spcBef>
                <a:spcPts val="600"/>
              </a:spcBef>
            </a:pPr>
            <a:r>
              <a:rPr lang="ru-RU" dirty="0" smtClean="0">
                <a:solidFill>
                  <a:srgbClr val="00B050"/>
                </a:solidFill>
                <a:latin typeface="Times New Roman" panose="02020603050405020304" pitchFamily="18" charset="0"/>
                <a:cs typeface="Times New Roman" panose="02020603050405020304" pitchFamily="18" charset="0"/>
              </a:rPr>
              <a:t>А- </a:t>
            </a:r>
            <a:r>
              <a:rPr lang="ru-RU" dirty="0" err="1">
                <a:solidFill>
                  <a:srgbClr val="00B050"/>
                </a:solidFill>
                <a:latin typeface="Times New Roman" panose="02020603050405020304" pitchFamily="18" charset="0"/>
                <a:cs typeface="Times New Roman" panose="02020603050405020304" pitchFamily="18" charset="0"/>
              </a:rPr>
              <a:t>флорбол</a:t>
            </a:r>
            <a:r>
              <a:rPr lang="ru-RU" dirty="0">
                <a:solidFill>
                  <a:srgbClr val="00B050"/>
                </a:solidFill>
                <a:latin typeface="Times New Roman" panose="02020603050405020304" pitchFamily="18" charset="0"/>
                <a:cs typeface="Times New Roman" panose="02020603050405020304" pitchFamily="18" charset="0"/>
              </a:rPr>
              <a:t>; </a:t>
            </a:r>
            <a:endParaRPr lang="ru-RU" dirty="0" smtClean="0">
              <a:solidFill>
                <a:srgbClr val="00B050"/>
              </a:solidFill>
              <a:latin typeface="Times New Roman" panose="02020603050405020304" pitchFamily="18" charset="0"/>
              <a:cs typeface="Times New Roman" panose="02020603050405020304" pitchFamily="18" charset="0"/>
            </a:endParaRPr>
          </a:p>
          <a:p>
            <a:pPr>
              <a:spcBef>
                <a:spcPts val="600"/>
              </a:spcBef>
            </a:pPr>
            <a:r>
              <a:rPr lang="ru-RU" dirty="0" smtClean="0">
                <a:solidFill>
                  <a:srgbClr val="00B050"/>
                </a:solidFill>
                <a:latin typeface="Times New Roman" panose="02020603050405020304" pitchFamily="18" charset="0"/>
                <a:cs typeface="Times New Roman" panose="02020603050405020304" pitchFamily="18" charset="0"/>
              </a:rPr>
              <a:t>Б </a:t>
            </a:r>
            <a:r>
              <a:rPr lang="ru-RU" dirty="0">
                <a:solidFill>
                  <a:srgbClr val="00B050"/>
                </a:solidFill>
                <a:latin typeface="Times New Roman" panose="02020603050405020304" pitchFamily="18" charset="0"/>
                <a:cs typeface="Times New Roman" panose="02020603050405020304" pitchFamily="18" charset="0"/>
              </a:rPr>
              <a:t>- гольф; </a:t>
            </a:r>
            <a:endParaRPr lang="ru-RU" dirty="0" smtClean="0">
              <a:solidFill>
                <a:srgbClr val="00B050"/>
              </a:solidFill>
              <a:latin typeface="Times New Roman" panose="02020603050405020304" pitchFamily="18" charset="0"/>
              <a:cs typeface="Times New Roman" panose="02020603050405020304" pitchFamily="18" charset="0"/>
            </a:endParaRPr>
          </a:p>
          <a:p>
            <a:pPr>
              <a:spcBef>
                <a:spcPts val="600"/>
              </a:spcBef>
            </a:pPr>
            <a:r>
              <a:rPr lang="ru-RU" dirty="0" smtClean="0">
                <a:solidFill>
                  <a:srgbClr val="00B050"/>
                </a:solidFill>
                <a:latin typeface="Times New Roman" panose="02020603050405020304" pitchFamily="18" charset="0"/>
                <a:cs typeface="Times New Roman" panose="02020603050405020304" pitchFamily="18" charset="0"/>
              </a:rPr>
              <a:t>В </a:t>
            </a:r>
            <a:r>
              <a:rPr lang="ru-RU" dirty="0">
                <a:solidFill>
                  <a:srgbClr val="00B050"/>
                </a:solidFill>
                <a:latin typeface="Times New Roman" panose="02020603050405020304" pitchFamily="18" charset="0"/>
                <a:cs typeface="Times New Roman" panose="02020603050405020304" pitchFamily="18" charset="0"/>
              </a:rPr>
              <a:t>- </a:t>
            </a:r>
            <a:r>
              <a:rPr lang="ru-RU" dirty="0" err="1" smtClean="0">
                <a:solidFill>
                  <a:srgbClr val="00B050"/>
                </a:solidFill>
                <a:latin typeface="Times New Roman" panose="02020603050405020304" pitchFamily="18" charset="0"/>
                <a:cs typeface="Times New Roman" panose="02020603050405020304" pitchFamily="18" charset="0"/>
              </a:rPr>
              <a:t>следж</a:t>
            </a:r>
            <a:r>
              <a:rPr lang="ru-RU" dirty="0" smtClean="0">
                <a:solidFill>
                  <a:srgbClr val="00B050"/>
                </a:solidFill>
                <a:latin typeface="Times New Roman" panose="02020603050405020304" pitchFamily="18" charset="0"/>
                <a:cs typeface="Times New Roman" panose="02020603050405020304" pitchFamily="18" charset="0"/>
              </a:rPr>
              <a:t>-хоккей;</a:t>
            </a:r>
          </a:p>
          <a:p>
            <a:pPr>
              <a:spcBef>
                <a:spcPts val="600"/>
              </a:spcBef>
            </a:pPr>
            <a:r>
              <a:rPr lang="ru-RU" dirty="0" smtClean="0">
                <a:solidFill>
                  <a:srgbClr val="00B050"/>
                </a:solidFill>
                <a:latin typeface="Times New Roman" panose="02020603050405020304" pitchFamily="18" charset="0"/>
                <a:cs typeface="Times New Roman" panose="02020603050405020304" pitchFamily="18" charset="0"/>
              </a:rPr>
              <a:t>Г </a:t>
            </a:r>
            <a:r>
              <a:rPr lang="ru-RU" dirty="0">
                <a:solidFill>
                  <a:srgbClr val="00B050"/>
                </a:solidFill>
                <a:latin typeface="Times New Roman" panose="02020603050405020304" pitchFamily="18" charset="0"/>
                <a:cs typeface="Times New Roman" panose="02020603050405020304" pitchFamily="18" charset="0"/>
              </a:rPr>
              <a:t>- хоккей на траве; </a:t>
            </a:r>
            <a:endParaRPr lang="ru-RU" dirty="0" smtClean="0">
              <a:solidFill>
                <a:srgbClr val="00B050"/>
              </a:solidFill>
              <a:latin typeface="Times New Roman" panose="02020603050405020304" pitchFamily="18" charset="0"/>
              <a:cs typeface="Times New Roman" panose="02020603050405020304" pitchFamily="18" charset="0"/>
            </a:endParaRPr>
          </a:p>
          <a:p>
            <a:pPr>
              <a:spcBef>
                <a:spcPts val="600"/>
              </a:spcBef>
            </a:pPr>
            <a:r>
              <a:rPr lang="ru-RU" dirty="0" smtClean="0">
                <a:solidFill>
                  <a:srgbClr val="00B050"/>
                </a:solidFill>
                <a:latin typeface="Times New Roman" panose="02020603050405020304" pitchFamily="18" charset="0"/>
                <a:cs typeface="Times New Roman" panose="02020603050405020304" pitchFamily="18" charset="0"/>
              </a:rPr>
              <a:t>Д </a:t>
            </a:r>
            <a:r>
              <a:rPr lang="ru-RU" dirty="0">
                <a:solidFill>
                  <a:srgbClr val="00B050"/>
                </a:solidFill>
                <a:latin typeface="Times New Roman" panose="02020603050405020304" pitchFamily="18" charset="0"/>
                <a:cs typeface="Times New Roman" panose="02020603050405020304" pitchFamily="18" charset="0"/>
              </a:rPr>
              <a:t>- хоккей; </a:t>
            </a:r>
            <a:endParaRPr lang="ru-RU" dirty="0" smtClean="0">
              <a:solidFill>
                <a:srgbClr val="00B050"/>
              </a:solidFill>
              <a:latin typeface="Times New Roman" panose="02020603050405020304" pitchFamily="18" charset="0"/>
              <a:cs typeface="Times New Roman" panose="02020603050405020304" pitchFamily="18" charset="0"/>
            </a:endParaRPr>
          </a:p>
          <a:p>
            <a:pPr>
              <a:spcBef>
                <a:spcPts val="600"/>
              </a:spcBef>
            </a:pPr>
            <a:r>
              <a:rPr lang="ru-RU" dirty="0" smtClean="0">
                <a:solidFill>
                  <a:srgbClr val="00B050"/>
                </a:solidFill>
                <a:latin typeface="Times New Roman" panose="02020603050405020304" pitchFamily="18" charset="0"/>
                <a:cs typeface="Times New Roman" panose="02020603050405020304" pitchFamily="18" charset="0"/>
              </a:rPr>
              <a:t>Е </a:t>
            </a:r>
            <a:r>
              <a:rPr lang="ru-RU" dirty="0">
                <a:solidFill>
                  <a:srgbClr val="00B050"/>
                </a:solidFill>
                <a:latin typeface="Times New Roman" panose="02020603050405020304" pitchFamily="18" charset="0"/>
                <a:cs typeface="Times New Roman" panose="02020603050405020304" pitchFamily="18" charset="0"/>
              </a:rPr>
              <a:t>- хоккей с мячом.</a:t>
            </a:r>
            <a:endParaRPr lang="ru-RU" dirty="0">
              <a:solidFill>
                <a:srgbClr val="000000"/>
              </a:solidFill>
              <a:latin typeface="Times New Roman" panose="02020603050405020304" pitchFamily="18" charset="0"/>
            </a:endParaRPr>
          </a:p>
          <a:p>
            <a:pPr>
              <a:lnSpc>
                <a:spcPct val="150000"/>
              </a:lnSpc>
              <a:spcBef>
                <a:spcPts val="600"/>
              </a:spcBef>
            </a:pPr>
            <a:r>
              <a:rPr lang="ru-RU" dirty="0" smtClean="0">
                <a:solidFill>
                  <a:srgbClr val="000000"/>
                </a:solidFill>
                <a:latin typeface="Times New Roman" panose="02020603050405020304" pitchFamily="18" charset="0"/>
              </a:rPr>
              <a:t>Оценивается </a:t>
            </a:r>
            <a:r>
              <a:rPr lang="ru-RU" dirty="0">
                <a:solidFill>
                  <a:srgbClr val="000000"/>
                </a:solidFill>
                <a:latin typeface="Times New Roman" panose="02020603050405020304" pitchFamily="18" charset="0"/>
              </a:rPr>
              <a:t>каждая указанная позиция. Каждая верно указанная позиция оценивается в </a:t>
            </a:r>
            <a:r>
              <a:rPr lang="ru-RU" b="1" i="1" dirty="0">
                <a:solidFill>
                  <a:srgbClr val="000000"/>
                </a:solidFill>
                <a:latin typeface="Times New Roman" panose="02020603050405020304" pitchFamily="18" charset="0"/>
              </a:rPr>
              <a:t>0,5 балла, </a:t>
            </a:r>
            <a:r>
              <a:rPr lang="ru-RU" dirty="0">
                <a:solidFill>
                  <a:srgbClr val="000000"/>
                </a:solidFill>
                <a:latin typeface="Times New Roman" panose="02020603050405020304" pitchFamily="18" charset="0"/>
              </a:rPr>
              <a:t>неверное указание – 0 баллов. Ответ «Д» - «хоккей с шайбой» оценивается как неверный. </a:t>
            </a:r>
          </a:p>
          <a:p>
            <a:pPr algn="ctr">
              <a:spcBef>
                <a:spcPts val="2400"/>
              </a:spcBef>
            </a:pPr>
            <a:r>
              <a:rPr lang="ru-RU" b="1" dirty="0">
                <a:solidFill>
                  <a:srgbClr val="000000"/>
                </a:solidFill>
                <a:latin typeface="Times New Roman" panose="02020603050405020304" pitchFamily="18" charset="0"/>
              </a:rPr>
              <a:t>Максимальная оценка </a:t>
            </a:r>
            <a:r>
              <a:rPr lang="ru-RU" b="1" dirty="0" smtClean="0">
                <a:solidFill>
                  <a:srgbClr val="000000"/>
                </a:solidFill>
                <a:latin typeface="Times New Roman" panose="02020603050405020304" pitchFamily="18" charset="0"/>
              </a:rPr>
              <a:t>в задании №12 </a:t>
            </a:r>
            <a:r>
              <a:rPr lang="ru-RU" b="1" dirty="0">
                <a:solidFill>
                  <a:srgbClr val="000000"/>
                </a:solidFill>
                <a:latin typeface="Times New Roman" panose="02020603050405020304" pitchFamily="18" charset="0"/>
              </a:rPr>
              <a:t>– </a:t>
            </a:r>
            <a:r>
              <a:rPr lang="ru-RU" b="1" dirty="0">
                <a:solidFill>
                  <a:srgbClr val="FF0000"/>
                </a:solidFill>
                <a:latin typeface="Times New Roman" panose="02020603050405020304" pitchFamily="18" charset="0"/>
              </a:rPr>
              <a:t>3,0 балла.</a:t>
            </a:r>
            <a:r>
              <a:rPr lang="ru-RU" b="1" dirty="0">
                <a:solidFill>
                  <a:srgbClr val="000000"/>
                </a:solidFill>
                <a:latin typeface="Times New Roman" panose="02020603050405020304" pitchFamily="18" charset="0"/>
              </a:rPr>
              <a:t> </a:t>
            </a:r>
            <a:r>
              <a:rPr lang="ru-RU" dirty="0">
                <a:solidFill>
                  <a:srgbClr val="000000"/>
                </a:solidFill>
                <a:latin typeface="Times New Roman" panose="02020603050405020304" pitchFamily="18" charset="0"/>
              </a:rPr>
              <a:t>	</a:t>
            </a:r>
          </a:p>
        </p:txBody>
      </p:sp>
    </p:spTree>
    <p:extLst>
      <p:ext uri="{BB962C8B-B14F-4D97-AF65-F5344CB8AC3E}">
        <p14:creationId xmlns:p14="http://schemas.microsoft.com/office/powerpoint/2010/main" val="30983312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640960" cy="5370701"/>
          </a:xfrm>
          <a:prstGeom prst="rect">
            <a:avLst/>
          </a:prstGeom>
        </p:spPr>
        <p:txBody>
          <a:bodyPr wrap="square">
            <a:spAutoFit/>
          </a:bodyPr>
          <a:lstStyle/>
          <a:p>
            <a:pPr>
              <a:lnSpc>
                <a:spcPct val="150000"/>
              </a:lnSpc>
            </a:pPr>
            <a:r>
              <a:rPr lang="ru-RU" b="1" i="1" dirty="0">
                <a:solidFill>
                  <a:srgbClr val="000000"/>
                </a:solidFill>
                <a:latin typeface="Times New Roman" panose="02020603050405020304" pitchFamily="18" charset="0"/>
              </a:rPr>
              <a:t>13. Вставьте пропущенные слова, чтобы получилось верное определение. </a:t>
            </a:r>
            <a:endParaRPr lang="ru-RU" dirty="0">
              <a:solidFill>
                <a:srgbClr val="000000"/>
              </a:solidFill>
              <a:latin typeface="Times New Roman" panose="02020603050405020304" pitchFamily="18" charset="0"/>
            </a:endParaRPr>
          </a:p>
          <a:p>
            <a:pPr>
              <a:lnSpc>
                <a:spcPct val="150000"/>
              </a:lnSpc>
            </a:pPr>
            <a:r>
              <a:rPr lang="ru-RU" i="1" dirty="0">
                <a:solidFill>
                  <a:srgbClr val="000000"/>
                </a:solidFill>
                <a:latin typeface="Times New Roman" panose="02020603050405020304" pitchFamily="18" charset="0"/>
              </a:rPr>
              <a:t>Физические (1) ... – это такие двигательные (2) … (включая их совокупности), которые направлены на реализацию (3) … физического (4) … , сформированы и организованы по его (5) </a:t>
            </a:r>
            <a:r>
              <a:rPr lang="ru-RU" i="1" dirty="0" smtClean="0">
                <a:solidFill>
                  <a:srgbClr val="000000"/>
                </a:solidFill>
                <a:latin typeface="Times New Roman" panose="02020603050405020304" pitchFamily="18" charset="0"/>
              </a:rPr>
              <a:t>…</a:t>
            </a:r>
          </a:p>
          <a:p>
            <a:pPr>
              <a:spcBef>
                <a:spcPts val="1800"/>
              </a:spcBef>
            </a:pPr>
            <a:r>
              <a:rPr lang="ru-RU" b="1" i="1" dirty="0" smtClean="0">
                <a:solidFill>
                  <a:srgbClr val="000000"/>
                </a:solidFill>
                <a:latin typeface="Times New Roman" panose="02020603050405020304" pitchFamily="18" charset="0"/>
              </a:rPr>
              <a:t>Правильный ответ:</a:t>
            </a:r>
            <a:endParaRPr lang="ru-RU" dirty="0"/>
          </a:p>
          <a:p>
            <a:r>
              <a:rPr lang="ru-RU" dirty="0" smtClean="0">
                <a:solidFill>
                  <a:srgbClr val="00B050"/>
                </a:solidFill>
                <a:latin typeface="Times New Roman" panose="02020603050405020304" pitchFamily="18" charset="0"/>
                <a:cs typeface="Times New Roman" panose="02020603050405020304" pitchFamily="18" charset="0"/>
              </a:rPr>
              <a:t>1</a:t>
            </a:r>
            <a:r>
              <a:rPr lang="ru-RU" dirty="0">
                <a:solidFill>
                  <a:srgbClr val="00B050"/>
                </a:solidFill>
                <a:latin typeface="Times New Roman" panose="02020603050405020304" pitchFamily="18" charset="0"/>
                <a:cs typeface="Times New Roman" panose="02020603050405020304" pitchFamily="18" charset="0"/>
              </a:rPr>
              <a:t>. </a:t>
            </a:r>
            <a:r>
              <a:rPr lang="ru-RU" dirty="0" smtClean="0">
                <a:solidFill>
                  <a:srgbClr val="00B050"/>
                </a:solidFill>
                <a:latin typeface="Times New Roman" panose="02020603050405020304" pitchFamily="18" charset="0"/>
                <a:cs typeface="Times New Roman" panose="02020603050405020304" pitchFamily="18" charset="0"/>
              </a:rPr>
              <a:t>упражнения;</a:t>
            </a:r>
            <a:endParaRPr lang="ru-RU" dirty="0">
              <a:solidFill>
                <a:srgbClr val="00B050"/>
              </a:solidFill>
              <a:latin typeface="Times New Roman" panose="02020603050405020304" pitchFamily="18" charset="0"/>
              <a:cs typeface="Times New Roman" panose="02020603050405020304" pitchFamily="18" charset="0"/>
            </a:endParaRPr>
          </a:p>
          <a:p>
            <a:r>
              <a:rPr lang="ru-RU" dirty="0">
                <a:solidFill>
                  <a:srgbClr val="00B050"/>
                </a:solidFill>
                <a:latin typeface="Times New Roman" panose="02020603050405020304" pitchFamily="18" charset="0"/>
                <a:cs typeface="Times New Roman" panose="02020603050405020304" pitchFamily="18" charset="0"/>
              </a:rPr>
              <a:t>2. </a:t>
            </a:r>
            <a:r>
              <a:rPr lang="ru-RU" dirty="0" smtClean="0">
                <a:solidFill>
                  <a:srgbClr val="00B050"/>
                </a:solidFill>
                <a:latin typeface="Times New Roman" panose="02020603050405020304" pitchFamily="18" charset="0"/>
                <a:cs typeface="Times New Roman" panose="02020603050405020304" pitchFamily="18" charset="0"/>
              </a:rPr>
              <a:t>действия;</a:t>
            </a:r>
            <a:endParaRPr lang="ru-RU" dirty="0">
              <a:solidFill>
                <a:srgbClr val="00B050"/>
              </a:solidFill>
              <a:latin typeface="Times New Roman" panose="02020603050405020304" pitchFamily="18" charset="0"/>
              <a:cs typeface="Times New Roman" panose="02020603050405020304" pitchFamily="18" charset="0"/>
            </a:endParaRPr>
          </a:p>
          <a:p>
            <a:r>
              <a:rPr lang="ru-RU" dirty="0">
                <a:solidFill>
                  <a:srgbClr val="00B050"/>
                </a:solidFill>
                <a:latin typeface="Times New Roman" panose="02020603050405020304" pitchFamily="18" charset="0"/>
                <a:cs typeface="Times New Roman" panose="02020603050405020304" pitchFamily="18" charset="0"/>
              </a:rPr>
              <a:t>3. </a:t>
            </a:r>
            <a:r>
              <a:rPr lang="ru-RU" dirty="0" smtClean="0">
                <a:solidFill>
                  <a:srgbClr val="00B050"/>
                </a:solidFill>
                <a:latin typeface="Times New Roman" panose="02020603050405020304" pitchFamily="18" charset="0"/>
                <a:cs typeface="Times New Roman" panose="02020603050405020304" pitchFamily="18" charset="0"/>
              </a:rPr>
              <a:t>задач;</a:t>
            </a:r>
            <a:endParaRPr lang="ru-RU" dirty="0">
              <a:solidFill>
                <a:srgbClr val="00B050"/>
              </a:solidFill>
              <a:latin typeface="Times New Roman" panose="02020603050405020304" pitchFamily="18" charset="0"/>
              <a:cs typeface="Times New Roman" panose="02020603050405020304" pitchFamily="18" charset="0"/>
            </a:endParaRPr>
          </a:p>
          <a:p>
            <a:r>
              <a:rPr lang="ru-RU" dirty="0">
                <a:solidFill>
                  <a:srgbClr val="00B050"/>
                </a:solidFill>
                <a:latin typeface="Times New Roman" panose="02020603050405020304" pitchFamily="18" charset="0"/>
                <a:cs typeface="Times New Roman" panose="02020603050405020304" pitchFamily="18" charset="0"/>
              </a:rPr>
              <a:t>4. </a:t>
            </a:r>
            <a:r>
              <a:rPr lang="ru-RU" dirty="0" smtClean="0">
                <a:solidFill>
                  <a:srgbClr val="00B050"/>
                </a:solidFill>
                <a:latin typeface="Times New Roman" panose="02020603050405020304" pitchFamily="18" charset="0"/>
                <a:cs typeface="Times New Roman" panose="02020603050405020304" pitchFamily="18" charset="0"/>
              </a:rPr>
              <a:t>воспитания;</a:t>
            </a:r>
            <a:endParaRPr lang="ru-RU" dirty="0">
              <a:solidFill>
                <a:srgbClr val="00B050"/>
              </a:solidFill>
              <a:latin typeface="Times New Roman" panose="02020603050405020304" pitchFamily="18" charset="0"/>
              <a:cs typeface="Times New Roman" panose="02020603050405020304" pitchFamily="18" charset="0"/>
            </a:endParaRPr>
          </a:p>
          <a:p>
            <a:r>
              <a:rPr lang="ru-RU" dirty="0">
                <a:solidFill>
                  <a:srgbClr val="00B050"/>
                </a:solidFill>
                <a:latin typeface="Times New Roman" panose="02020603050405020304" pitchFamily="18" charset="0"/>
                <a:cs typeface="Times New Roman" panose="02020603050405020304" pitchFamily="18" charset="0"/>
              </a:rPr>
              <a:t>5. </a:t>
            </a:r>
            <a:r>
              <a:rPr lang="ru-RU" dirty="0" smtClean="0">
                <a:solidFill>
                  <a:srgbClr val="00B050"/>
                </a:solidFill>
                <a:latin typeface="Times New Roman" panose="02020603050405020304" pitchFamily="18" charset="0"/>
                <a:cs typeface="Times New Roman" panose="02020603050405020304" pitchFamily="18" charset="0"/>
              </a:rPr>
              <a:t>закономерностям.</a:t>
            </a:r>
            <a:r>
              <a:rPr lang="ru-RU" dirty="0"/>
              <a:t>	</a:t>
            </a:r>
          </a:p>
          <a:p>
            <a:pPr algn="just">
              <a:spcBef>
                <a:spcPts val="3000"/>
              </a:spcBef>
            </a:pPr>
            <a:r>
              <a:rPr lang="ru-RU" dirty="0" smtClean="0">
                <a:latin typeface="Times New Roman" panose="02020603050405020304" pitchFamily="18" charset="0"/>
                <a:cs typeface="Times New Roman" panose="02020603050405020304" pitchFamily="18" charset="0"/>
              </a:rPr>
              <a:t>Оценивается </a:t>
            </a:r>
            <a:r>
              <a:rPr lang="ru-RU" dirty="0">
                <a:latin typeface="Times New Roman" panose="02020603050405020304" pitchFamily="18" charset="0"/>
                <a:cs typeface="Times New Roman" panose="02020603050405020304" pitchFamily="18" charset="0"/>
              </a:rPr>
              <a:t>каждая указанная позиция. Каждая верно указанная позиция оценивается в </a:t>
            </a:r>
            <a:r>
              <a:rPr lang="ru-RU" b="1" i="1" dirty="0">
                <a:latin typeface="Times New Roman" panose="02020603050405020304" pitchFamily="18" charset="0"/>
                <a:cs typeface="Times New Roman" panose="02020603050405020304" pitchFamily="18" charset="0"/>
              </a:rPr>
              <a:t>1,0 балл</a:t>
            </a:r>
            <a:r>
              <a:rPr lang="ru-RU" dirty="0">
                <a:latin typeface="Times New Roman" panose="02020603050405020304" pitchFamily="18" charset="0"/>
                <a:cs typeface="Times New Roman" panose="02020603050405020304" pitchFamily="18" charset="0"/>
              </a:rPr>
              <a:t>, неверное указание – 0 баллов. </a:t>
            </a:r>
            <a:endParaRPr lang="ru-RU" dirty="0" smtClean="0">
              <a:latin typeface="Times New Roman" panose="02020603050405020304" pitchFamily="18" charset="0"/>
              <a:cs typeface="Times New Roman" panose="02020603050405020304" pitchFamily="18" charset="0"/>
            </a:endParaRPr>
          </a:p>
          <a:p>
            <a:pPr algn="ctr">
              <a:spcBef>
                <a:spcPts val="1800"/>
              </a:spcBef>
            </a:pPr>
            <a:r>
              <a:rPr lang="ru-RU" b="1" dirty="0" smtClean="0">
                <a:latin typeface="Times New Roman" panose="02020603050405020304" pitchFamily="18" charset="0"/>
                <a:cs typeface="Times New Roman" panose="02020603050405020304" pitchFamily="18" charset="0"/>
              </a:rPr>
              <a:t>Максимальная </a:t>
            </a:r>
            <a:r>
              <a:rPr lang="ru-RU" b="1" dirty="0">
                <a:latin typeface="Times New Roman" panose="02020603050405020304" pitchFamily="18" charset="0"/>
                <a:cs typeface="Times New Roman" panose="02020603050405020304" pitchFamily="18" charset="0"/>
              </a:rPr>
              <a:t>оценка за </a:t>
            </a:r>
            <a:r>
              <a:rPr lang="ru-RU" b="1" dirty="0" smtClean="0">
                <a:latin typeface="Times New Roman" panose="02020603050405020304" pitchFamily="18" charset="0"/>
                <a:cs typeface="Times New Roman" panose="02020603050405020304" pitchFamily="18" charset="0"/>
              </a:rPr>
              <a:t>ответ на вопрос №13 </a:t>
            </a:r>
            <a:r>
              <a:rPr lang="ru-RU" b="1" dirty="0">
                <a:latin typeface="Times New Roman" panose="02020603050405020304" pitchFamily="18" charset="0"/>
                <a:cs typeface="Times New Roman" panose="02020603050405020304" pitchFamily="18" charset="0"/>
              </a:rPr>
              <a:t>– </a:t>
            </a:r>
            <a:r>
              <a:rPr lang="ru-RU" b="1" dirty="0">
                <a:solidFill>
                  <a:srgbClr val="FF0000"/>
                </a:solidFill>
                <a:latin typeface="Times New Roman" panose="02020603050405020304" pitchFamily="18" charset="0"/>
                <a:cs typeface="Times New Roman" panose="02020603050405020304" pitchFamily="18" charset="0"/>
              </a:rPr>
              <a:t>5,0 баллов.</a:t>
            </a:r>
            <a:r>
              <a:rPr lang="ru-RU" b="1" dirty="0">
                <a:latin typeface="Times New Roman" panose="02020603050405020304" pitchFamily="18" charset="0"/>
                <a:cs typeface="Times New Roman" panose="02020603050405020304" pitchFamily="18" charset="0"/>
              </a:rPr>
              <a:t> </a:t>
            </a:r>
            <a:r>
              <a:rPr lang="ru-RU" dirty="0"/>
              <a:t>	</a:t>
            </a:r>
          </a:p>
          <a:p>
            <a:endParaRPr lang="ru-RU" dirty="0"/>
          </a:p>
        </p:txBody>
      </p:sp>
    </p:spTree>
    <p:extLst>
      <p:ext uri="{BB962C8B-B14F-4D97-AF65-F5344CB8AC3E}">
        <p14:creationId xmlns:p14="http://schemas.microsoft.com/office/powerpoint/2010/main" val="9415779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908720"/>
            <a:ext cx="8352928" cy="4985980"/>
          </a:xfrm>
          <a:prstGeom prst="rect">
            <a:avLst/>
          </a:prstGeom>
        </p:spPr>
        <p:txBody>
          <a:bodyPr wrap="square">
            <a:spAutoFit/>
          </a:bodyPr>
          <a:lstStyle/>
          <a:p>
            <a:r>
              <a:rPr lang="ru-RU" b="1" i="1" dirty="0">
                <a:solidFill>
                  <a:srgbClr val="000000"/>
                </a:solidFill>
                <a:latin typeface="Times New Roman" panose="02020603050405020304" pitchFamily="18" charset="0"/>
                <a:cs typeface="Times New Roman" panose="02020603050405020304" pitchFamily="18" charset="0"/>
              </a:rPr>
              <a:t>14. Небольшое подпрыгивание на месте или с продвижением </a:t>
            </a:r>
            <a:r>
              <a:rPr lang="ru-RU" b="1" i="1" dirty="0" smtClean="0">
                <a:solidFill>
                  <a:srgbClr val="000000"/>
                </a:solidFill>
                <a:latin typeface="Times New Roman" panose="02020603050405020304" pitchFamily="18" charset="0"/>
                <a:cs typeface="Times New Roman" panose="02020603050405020304" pitchFamily="18" charset="0"/>
              </a:rPr>
              <a:t>называется</a:t>
            </a:r>
            <a:r>
              <a:rPr lang="ru-RU" b="1" i="1" dirty="0" smtClean="0">
                <a:solidFill>
                  <a:srgbClr val="00B050"/>
                </a:solidFill>
                <a:latin typeface="Times New Roman" panose="02020603050405020304" pitchFamily="18" charset="0"/>
                <a:cs typeface="Times New Roman" panose="02020603050405020304" pitchFamily="18" charset="0"/>
              </a:rPr>
              <a:t>…(ПОДСКОК).</a:t>
            </a:r>
          </a:p>
          <a:p>
            <a:pPr>
              <a:spcBef>
                <a:spcPts val="1200"/>
              </a:spcBef>
            </a:pPr>
            <a:r>
              <a:rPr lang="ru-RU" b="1" i="1" dirty="0">
                <a:latin typeface="Times New Roman" panose="02020603050405020304" pitchFamily="18" charset="0"/>
                <a:cs typeface="Times New Roman" panose="02020603050405020304" pitchFamily="18" charset="0"/>
              </a:rPr>
              <a:t>15. Назовите вид спортивного оружия российской фехтовальщицы, олимпийской чемпионки 2016 и 2020 гг. Софьи </a:t>
            </a:r>
            <a:r>
              <a:rPr lang="ru-RU" b="1" i="1" dirty="0" smtClean="0">
                <a:latin typeface="Times New Roman" panose="02020603050405020304" pitchFamily="18" charset="0"/>
                <a:cs typeface="Times New Roman" panose="02020603050405020304" pitchFamily="18" charset="0"/>
              </a:rPr>
              <a:t>Великой.  </a:t>
            </a:r>
            <a:r>
              <a:rPr lang="ru-RU" b="1" i="1" dirty="0" smtClean="0">
                <a:solidFill>
                  <a:srgbClr val="00B050"/>
                </a:solidFill>
                <a:latin typeface="Times New Roman" panose="02020603050405020304" pitchFamily="18" charset="0"/>
                <a:cs typeface="Times New Roman" panose="02020603050405020304" pitchFamily="18" charset="0"/>
              </a:rPr>
              <a:t>(САБЛЯ)</a:t>
            </a:r>
          </a:p>
          <a:p>
            <a:pPr>
              <a:spcBef>
                <a:spcPts val="1200"/>
              </a:spcBef>
            </a:pPr>
            <a:r>
              <a:rPr lang="ru-RU" b="1" i="1" dirty="0">
                <a:latin typeface="Times New Roman" panose="02020603050405020304" pitchFamily="18" charset="0"/>
                <a:cs typeface="Times New Roman" panose="02020603050405020304" pitchFamily="18" charset="0"/>
              </a:rPr>
              <a:t>16. Назовите фамилию, имя, отчество композитора автора музыкального произведения – гимна Олимпийского комитета России на Олимпийских играх в Токио-2020.</a:t>
            </a:r>
            <a:r>
              <a:rPr lang="ru-RU" b="1" i="1" dirty="0" smtClean="0">
                <a:solidFill>
                  <a:srgbClr val="000000"/>
                </a:solidFill>
                <a:latin typeface="Times New Roman" panose="02020603050405020304" pitchFamily="18" charset="0"/>
                <a:cs typeface="Times New Roman" panose="02020603050405020304" pitchFamily="18" charset="0"/>
              </a:rPr>
              <a:t>  </a:t>
            </a:r>
            <a:r>
              <a:rPr lang="ru-RU" b="1" i="1" dirty="0" smtClean="0">
                <a:solidFill>
                  <a:srgbClr val="00B050"/>
                </a:solidFill>
                <a:latin typeface="Times New Roman" panose="02020603050405020304" pitchFamily="18" charset="0"/>
                <a:cs typeface="Times New Roman" panose="02020603050405020304" pitchFamily="18" charset="0"/>
              </a:rPr>
              <a:t>(ЧАЙКОВСКИЙ</a:t>
            </a:r>
            <a:r>
              <a:rPr lang="ru-RU" b="1" i="1" dirty="0">
                <a:solidFill>
                  <a:srgbClr val="00B050"/>
                </a:solidFill>
                <a:latin typeface="Times New Roman" panose="02020603050405020304" pitchFamily="18" charset="0"/>
                <a:cs typeface="Times New Roman" panose="02020603050405020304" pitchFamily="18" charset="0"/>
              </a:rPr>
              <a:t> ПЕТР </a:t>
            </a:r>
            <a:r>
              <a:rPr lang="ru-RU" b="1" i="1" dirty="0" smtClean="0">
                <a:solidFill>
                  <a:srgbClr val="00B050"/>
                </a:solidFill>
                <a:latin typeface="Times New Roman" panose="02020603050405020304" pitchFamily="18" charset="0"/>
                <a:cs typeface="Times New Roman" panose="02020603050405020304" pitchFamily="18" charset="0"/>
              </a:rPr>
              <a:t>ИЛЬИЧ)</a:t>
            </a:r>
          </a:p>
          <a:p>
            <a:pPr algn="just">
              <a:spcBef>
                <a:spcPts val="4800"/>
              </a:spcBef>
            </a:pPr>
            <a:r>
              <a:rPr lang="ru-RU" dirty="0" smtClean="0">
                <a:latin typeface="Times New Roman" panose="02020603050405020304" pitchFamily="18" charset="0"/>
                <a:cs typeface="Times New Roman" panose="02020603050405020304" pitchFamily="18" charset="0"/>
              </a:rPr>
              <a:t>Правильный </a:t>
            </a:r>
            <a:r>
              <a:rPr lang="ru-RU" dirty="0">
                <a:latin typeface="Times New Roman" panose="02020603050405020304" pitchFamily="18" charset="0"/>
                <a:cs typeface="Times New Roman" panose="02020603050405020304" pitchFamily="18" charset="0"/>
              </a:rPr>
              <a:t>ответ </a:t>
            </a:r>
            <a:r>
              <a:rPr lang="ru-RU" dirty="0" smtClean="0">
                <a:latin typeface="Times New Roman" panose="02020603050405020304" pitchFamily="18" charset="0"/>
                <a:cs typeface="Times New Roman" panose="02020603050405020304" pitchFamily="18" charset="0"/>
              </a:rPr>
              <a:t>на вопросы №№14-15 оценивается </a:t>
            </a:r>
            <a:r>
              <a:rPr lang="ru-RU" dirty="0">
                <a:latin typeface="Times New Roman" panose="02020603050405020304" pitchFamily="18" charset="0"/>
                <a:cs typeface="Times New Roman" panose="02020603050405020304" pitchFamily="18" charset="0"/>
              </a:rPr>
              <a:t>в </a:t>
            </a:r>
            <a:r>
              <a:rPr lang="ru-RU" b="1" i="1" dirty="0">
                <a:latin typeface="Times New Roman" panose="02020603050405020304" pitchFamily="18" charset="0"/>
                <a:cs typeface="Times New Roman" panose="02020603050405020304" pitchFamily="18" charset="0"/>
              </a:rPr>
              <a:t>2,0 балла</a:t>
            </a:r>
            <a:r>
              <a:rPr lang="ru-RU" dirty="0">
                <a:latin typeface="Times New Roman" panose="02020603050405020304" pitchFamily="18" charset="0"/>
                <a:cs typeface="Times New Roman" panose="02020603050405020304" pitchFamily="18" charset="0"/>
              </a:rPr>
              <a:t>, неправильный – 0 баллов. </a:t>
            </a:r>
            <a:endParaRPr lang="ru-RU" dirty="0" smtClean="0">
              <a:latin typeface="Times New Roman" panose="02020603050405020304" pitchFamily="18" charset="0"/>
              <a:cs typeface="Times New Roman" panose="02020603050405020304" pitchFamily="18" charset="0"/>
            </a:endParaRPr>
          </a:p>
          <a:p>
            <a:pPr algn="just">
              <a:spcBef>
                <a:spcPts val="1200"/>
              </a:spcBef>
            </a:pPr>
            <a:r>
              <a:rPr lang="ru-RU" dirty="0" smtClean="0">
                <a:latin typeface="Times New Roman" panose="02020603050405020304" pitchFamily="18" charset="0"/>
                <a:cs typeface="Times New Roman" panose="02020603050405020304" pitchFamily="18" charset="0"/>
              </a:rPr>
              <a:t>Полный </a:t>
            </a:r>
            <a:r>
              <a:rPr lang="ru-RU" dirty="0">
                <a:latin typeface="Times New Roman" panose="02020603050405020304" pitchFamily="18" charset="0"/>
                <a:cs typeface="Times New Roman" panose="02020603050405020304" pitchFamily="18" charset="0"/>
              </a:rPr>
              <a:t>правильный ответ </a:t>
            </a:r>
            <a:r>
              <a:rPr lang="ru-RU" dirty="0" smtClean="0">
                <a:latin typeface="Times New Roman" panose="02020603050405020304" pitchFamily="18" charset="0"/>
                <a:cs typeface="Times New Roman" panose="02020603050405020304" pitchFamily="18" charset="0"/>
              </a:rPr>
              <a:t>на вопрос №16 оценивается </a:t>
            </a:r>
            <a:r>
              <a:rPr lang="ru-RU" dirty="0">
                <a:latin typeface="Times New Roman" panose="02020603050405020304" pitchFamily="18" charset="0"/>
                <a:cs typeface="Times New Roman" panose="02020603050405020304" pitchFamily="18" charset="0"/>
              </a:rPr>
              <a:t>в </a:t>
            </a:r>
            <a:r>
              <a:rPr lang="ru-RU" b="1" i="1" dirty="0">
                <a:latin typeface="Times New Roman" panose="02020603050405020304" pitchFamily="18" charset="0"/>
                <a:cs typeface="Times New Roman" panose="02020603050405020304" pitchFamily="18" charset="0"/>
              </a:rPr>
              <a:t>2,0 балла</a:t>
            </a:r>
            <a:r>
              <a:rPr lang="ru-RU" dirty="0">
                <a:latin typeface="Times New Roman" panose="02020603050405020304" pitchFamily="18" charset="0"/>
                <a:cs typeface="Times New Roman" panose="02020603050405020304" pitchFamily="18" charset="0"/>
              </a:rPr>
              <a:t>, неправильный – 0 баллов. </a:t>
            </a:r>
            <a:r>
              <a:rPr lang="ru-RU" dirty="0" smtClean="0">
                <a:latin typeface="Times New Roman" panose="02020603050405020304" pitchFamily="18" charset="0"/>
                <a:cs typeface="Times New Roman" panose="02020603050405020304" pitchFamily="18" charset="0"/>
              </a:rPr>
              <a:t>Указание </a:t>
            </a:r>
            <a:r>
              <a:rPr lang="ru-RU" dirty="0">
                <a:latin typeface="Times New Roman" panose="02020603050405020304" pitchFamily="18" charset="0"/>
                <a:cs typeface="Times New Roman" panose="02020603050405020304" pitchFamily="18" charset="0"/>
              </a:rPr>
              <a:t>только фамилии оценивается в </a:t>
            </a:r>
            <a:r>
              <a:rPr lang="ru-RU" b="1" i="1" dirty="0">
                <a:latin typeface="Times New Roman" panose="02020603050405020304" pitchFamily="18" charset="0"/>
                <a:cs typeface="Times New Roman" panose="02020603050405020304" pitchFamily="18" charset="0"/>
              </a:rPr>
              <a:t>1,0 балл, </a:t>
            </a:r>
            <a:r>
              <a:rPr lang="ru-RU" dirty="0">
                <a:latin typeface="Times New Roman" panose="02020603050405020304" pitchFamily="18" charset="0"/>
                <a:cs typeface="Times New Roman" panose="02020603050405020304" pitchFamily="18" charset="0"/>
              </a:rPr>
              <a:t>указание только имени и/или отчества оценивается как неверный ответ. </a:t>
            </a:r>
            <a:r>
              <a:rPr lang="ru-RU" sz="1600" dirty="0"/>
              <a:t>	</a:t>
            </a:r>
          </a:p>
          <a:p>
            <a:r>
              <a:rPr lang="ru-RU" sz="1600" dirty="0"/>
              <a:t>	</a:t>
            </a:r>
          </a:p>
          <a:p>
            <a:pPr algn="just"/>
            <a:endParaRPr lang="ru-RU" sz="16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586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896446"/>
            <a:ext cx="8424936" cy="5447645"/>
          </a:xfrm>
          <a:prstGeom prst="rect">
            <a:avLst/>
          </a:prstGeom>
        </p:spPr>
        <p:txBody>
          <a:bodyPr wrap="square">
            <a:spAutoFit/>
          </a:bodyPr>
          <a:lstStyle/>
          <a:p>
            <a:pPr algn="just"/>
            <a:r>
              <a:rPr lang="ru-RU" sz="1600" b="1" i="1" dirty="0">
                <a:solidFill>
                  <a:srgbClr val="000000"/>
                </a:solidFill>
                <a:latin typeface="Times New Roman" panose="02020603050405020304" pitchFamily="18" charset="0"/>
              </a:rPr>
              <a:t>17. Из предложенных слов и терминов составьте в соответствии с гимнастической терминологией описание представленного на рисунке упражнения. Обратите внимание, что даны лишние слова. Ответ цифрами запишите в бланк ответов (например, 1 2 3 4 6</a:t>
            </a:r>
            <a:r>
              <a:rPr lang="ru-RU" sz="1600" b="1" i="1" dirty="0" smtClean="0">
                <a:solidFill>
                  <a:srgbClr val="000000"/>
                </a:solidFill>
                <a:latin typeface="Times New Roman" panose="02020603050405020304" pitchFamily="18" charset="0"/>
              </a:rPr>
              <a:t>).</a:t>
            </a:r>
          </a:p>
          <a:p>
            <a:pPr algn="just">
              <a:spcBef>
                <a:spcPts val="1200"/>
              </a:spcBef>
            </a:pPr>
            <a:r>
              <a:rPr lang="ru-RU" sz="1600" i="1" dirty="0" smtClean="0">
                <a:solidFill>
                  <a:srgbClr val="000000"/>
                </a:solidFill>
                <a:latin typeface="Times New Roman" panose="02020603050405020304" pitchFamily="18" charset="0"/>
              </a:rPr>
              <a:t>1 – вис</a:t>
            </a:r>
          </a:p>
          <a:p>
            <a:pPr algn="just"/>
            <a:r>
              <a:rPr lang="ru-RU" sz="1600" i="1" dirty="0" smtClean="0">
                <a:solidFill>
                  <a:srgbClr val="000000"/>
                </a:solidFill>
                <a:latin typeface="Times New Roman" panose="02020603050405020304" pitchFamily="18" charset="0"/>
              </a:rPr>
              <a:t>2 – в стойку</a:t>
            </a:r>
          </a:p>
          <a:p>
            <a:pPr algn="just"/>
            <a:r>
              <a:rPr lang="ru-RU" sz="1600" i="1" dirty="0" smtClean="0">
                <a:solidFill>
                  <a:srgbClr val="000000"/>
                </a:solidFill>
                <a:latin typeface="Times New Roman" panose="02020603050405020304" pitchFamily="18" charset="0"/>
              </a:rPr>
              <a:t>3 – из</a:t>
            </a:r>
          </a:p>
          <a:p>
            <a:pPr algn="just"/>
            <a:r>
              <a:rPr lang="ru-RU" sz="1600" i="1" dirty="0" smtClean="0">
                <a:solidFill>
                  <a:srgbClr val="000000"/>
                </a:solidFill>
                <a:latin typeface="Times New Roman" panose="02020603050405020304" pitchFamily="18" charset="0"/>
              </a:rPr>
              <a:t>4 – переворот </a:t>
            </a:r>
          </a:p>
          <a:p>
            <a:pPr algn="just"/>
            <a:r>
              <a:rPr lang="ru-RU" sz="1600" i="1" dirty="0" smtClean="0">
                <a:solidFill>
                  <a:srgbClr val="000000"/>
                </a:solidFill>
                <a:latin typeface="Times New Roman" panose="02020603050405020304" pitchFamily="18" charset="0"/>
              </a:rPr>
              <a:t>5 – подъем </a:t>
            </a:r>
          </a:p>
          <a:p>
            <a:pPr algn="just"/>
            <a:r>
              <a:rPr lang="ru-RU" sz="1600" i="1" dirty="0" smtClean="0">
                <a:solidFill>
                  <a:srgbClr val="000000"/>
                </a:solidFill>
                <a:latin typeface="Times New Roman" panose="02020603050405020304" pitchFamily="18" charset="0"/>
              </a:rPr>
              <a:t>6 – прогнувшись </a:t>
            </a:r>
          </a:p>
          <a:p>
            <a:pPr algn="just"/>
            <a:r>
              <a:rPr lang="ru-RU" sz="1600" i="1" dirty="0" smtClean="0">
                <a:solidFill>
                  <a:srgbClr val="000000"/>
                </a:solidFill>
                <a:latin typeface="Times New Roman" panose="02020603050405020304" pitchFamily="18" charset="0"/>
              </a:rPr>
              <a:t>7 – разгибом</a:t>
            </a:r>
          </a:p>
          <a:p>
            <a:pPr algn="just"/>
            <a:r>
              <a:rPr lang="ru-RU" sz="1600" i="1" dirty="0" smtClean="0">
                <a:solidFill>
                  <a:srgbClr val="000000"/>
                </a:solidFill>
                <a:latin typeface="Times New Roman" panose="02020603050405020304" pitchFamily="18" charset="0"/>
              </a:rPr>
              <a:t>8 – размахивание </a:t>
            </a:r>
          </a:p>
          <a:p>
            <a:pPr algn="just"/>
            <a:r>
              <a:rPr lang="ru-RU" sz="1600" i="1" dirty="0" smtClean="0">
                <a:solidFill>
                  <a:srgbClr val="000000"/>
                </a:solidFill>
                <a:latin typeface="Times New Roman" panose="02020603050405020304" pitchFamily="18" charset="0"/>
              </a:rPr>
              <a:t>9 – рук </a:t>
            </a:r>
          </a:p>
          <a:p>
            <a:pPr algn="just"/>
            <a:r>
              <a:rPr lang="ru-RU" sz="1600" i="1" dirty="0" smtClean="0">
                <a:solidFill>
                  <a:srgbClr val="000000"/>
                </a:solidFill>
                <a:latin typeface="Times New Roman" panose="02020603050405020304" pitchFamily="18" charset="0"/>
              </a:rPr>
              <a:t>10 – с помощью </a:t>
            </a:r>
          </a:p>
          <a:p>
            <a:pPr algn="just"/>
            <a:r>
              <a:rPr lang="ru-RU" sz="1600" i="1" dirty="0" smtClean="0">
                <a:solidFill>
                  <a:srgbClr val="000000"/>
                </a:solidFill>
                <a:latin typeface="Times New Roman" panose="02020603050405020304" pitchFamily="18" charset="0"/>
              </a:rPr>
              <a:t>11 – углом, </a:t>
            </a:r>
          </a:p>
          <a:p>
            <a:pPr algn="just"/>
            <a:r>
              <a:rPr lang="ru-RU" sz="1600" i="1" dirty="0" smtClean="0">
                <a:solidFill>
                  <a:srgbClr val="000000"/>
                </a:solidFill>
                <a:latin typeface="Times New Roman" panose="02020603050405020304" pitchFamily="18" charset="0"/>
              </a:rPr>
              <a:t>12 – упор</a:t>
            </a:r>
          </a:p>
          <a:p>
            <a:pPr algn="just">
              <a:spcBef>
                <a:spcPts val="1200"/>
              </a:spcBef>
            </a:pPr>
            <a:r>
              <a:rPr lang="ru-RU" sz="1600" b="1" i="1" dirty="0" smtClean="0">
                <a:solidFill>
                  <a:srgbClr val="00B050"/>
                </a:solidFill>
                <a:latin typeface="Times New Roman" panose="02020603050405020304" pitchFamily="18" charset="0"/>
              </a:rPr>
              <a:t>Правильный ответ: 3, 8, 1, 11, 5, 7.</a:t>
            </a:r>
          </a:p>
          <a:p>
            <a:pPr>
              <a:spcBef>
                <a:spcPts val="2400"/>
              </a:spcBef>
            </a:pPr>
            <a:r>
              <a:rPr lang="ru-RU" sz="1600" dirty="0" smtClean="0">
                <a:latin typeface="Times New Roman" panose="02020603050405020304" pitchFamily="18" charset="0"/>
                <a:cs typeface="Times New Roman" panose="02020603050405020304" pitchFamily="18" charset="0"/>
              </a:rPr>
              <a:t>Полный </a:t>
            </a:r>
            <a:r>
              <a:rPr lang="ru-RU" sz="1600" dirty="0">
                <a:latin typeface="Times New Roman" panose="02020603050405020304" pitchFamily="18" charset="0"/>
                <a:cs typeface="Times New Roman" panose="02020603050405020304" pitchFamily="18" charset="0"/>
              </a:rPr>
              <a:t>правильный ответ </a:t>
            </a:r>
            <a:r>
              <a:rPr lang="ru-RU" sz="1600" dirty="0" smtClean="0">
                <a:latin typeface="Times New Roman" panose="02020603050405020304" pitchFamily="18" charset="0"/>
                <a:cs typeface="Times New Roman" panose="02020603050405020304" pitchFamily="18" charset="0"/>
              </a:rPr>
              <a:t>на вопрос №17 оценивается </a:t>
            </a:r>
            <a:r>
              <a:rPr lang="ru-RU" sz="1600" dirty="0">
                <a:latin typeface="Times New Roman" panose="02020603050405020304" pitchFamily="18" charset="0"/>
                <a:cs typeface="Times New Roman" panose="02020603050405020304" pitchFamily="18" charset="0"/>
              </a:rPr>
              <a:t>в </a:t>
            </a:r>
            <a:r>
              <a:rPr lang="ru-RU" sz="1600" b="1" i="1" dirty="0">
                <a:latin typeface="Times New Roman" panose="02020603050405020304" pitchFamily="18" charset="0"/>
                <a:cs typeface="Times New Roman" panose="02020603050405020304" pitchFamily="18" charset="0"/>
              </a:rPr>
              <a:t>3,0 балла, </a:t>
            </a:r>
            <a:r>
              <a:rPr lang="ru-RU" sz="1600" dirty="0">
                <a:latin typeface="Times New Roman" panose="02020603050405020304" pitchFamily="18" charset="0"/>
                <a:cs typeface="Times New Roman" panose="02020603050405020304" pitchFamily="18" charset="0"/>
              </a:rPr>
              <a:t>если в ответе содержится хотя бы одна неверная позиция ответ считается неверным и оценивается в 0 баллов. </a:t>
            </a:r>
            <a:r>
              <a:rPr lang="ru-RU" dirty="0"/>
              <a:t>	</a:t>
            </a:r>
          </a:p>
          <a:p>
            <a:pPr algn="just"/>
            <a:endParaRPr lang="ru-RU" dirty="0"/>
          </a:p>
        </p:txBody>
      </p:sp>
      <p:pic>
        <p:nvPicPr>
          <p:cNvPr id="3" name="Рисунок 2"/>
          <p:cNvPicPr>
            <a:picLocks noChangeAspect="1"/>
          </p:cNvPicPr>
          <p:nvPr/>
        </p:nvPicPr>
        <p:blipFill>
          <a:blip r:embed="rId2"/>
          <a:stretch>
            <a:fillRect/>
          </a:stretch>
        </p:blipFill>
        <p:spPr>
          <a:xfrm>
            <a:off x="3059832" y="2132856"/>
            <a:ext cx="4671301" cy="2463800"/>
          </a:xfrm>
          <a:prstGeom prst="rect">
            <a:avLst/>
          </a:prstGeom>
        </p:spPr>
      </p:pic>
    </p:spTree>
    <p:extLst>
      <p:ext uri="{BB962C8B-B14F-4D97-AF65-F5344CB8AC3E}">
        <p14:creationId xmlns:p14="http://schemas.microsoft.com/office/powerpoint/2010/main" val="40516084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2060848"/>
            <a:ext cx="7488832" cy="1338828"/>
          </a:xfrm>
          <a:prstGeom prst="rect">
            <a:avLst/>
          </a:prstGeom>
        </p:spPr>
        <p:txBody>
          <a:bodyPr wrap="square">
            <a:spAutoFit/>
          </a:bodyPr>
          <a:lstStyle/>
          <a:p>
            <a:pPr algn="ctr">
              <a:lnSpc>
                <a:spcPct val="150000"/>
              </a:lnSpc>
            </a:pPr>
            <a:r>
              <a:rPr lang="en-US" b="1" dirty="0" smtClean="0">
                <a:solidFill>
                  <a:srgbClr val="000000"/>
                </a:solidFill>
                <a:latin typeface="Times New Roman" panose="02020603050405020304" pitchFamily="18" charset="0"/>
              </a:rPr>
              <a:t>IV</a:t>
            </a:r>
            <a:r>
              <a:rPr lang="ru-RU" b="1" dirty="0" smtClean="0">
                <a:solidFill>
                  <a:srgbClr val="000000"/>
                </a:solidFill>
                <a:latin typeface="Times New Roman" panose="02020603050405020304" pitchFamily="18" charset="0"/>
              </a:rPr>
              <a:t>. </a:t>
            </a:r>
            <a:r>
              <a:rPr lang="ru-RU" b="1" dirty="0">
                <a:solidFill>
                  <a:srgbClr val="000000"/>
                </a:solidFill>
                <a:latin typeface="Times New Roman" panose="02020603050405020304" pitchFamily="18" charset="0"/>
              </a:rPr>
              <a:t>Задания на установление соответствия №№ </a:t>
            </a:r>
            <a:r>
              <a:rPr lang="ru-RU" b="1" dirty="0" smtClean="0">
                <a:solidFill>
                  <a:srgbClr val="000000"/>
                </a:solidFill>
                <a:latin typeface="Times New Roman" panose="02020603050405020304" pitchFamily="18" charset="0"/>
              </a:rPr>
              <a:t>18-21</a:t>
            </a:r>
          </a:p>
          <a:p>
            <a:pPr algn="just">
              <a:lnSpc>
                <a:spcPct val="150000"/>
              </a:lnSpc>
            </a:pPr>
            <a:r>
              <a:rPr lang="ru-RU" dirty="0" smtClean="0">
                <a:solidFill>
                  <a:srgbClr val="000000"/>
                </a:solidFill>
                <a:latin typeface="Times New Roman" panose="02020603050405020304" pitchFamily="18" charset="0"/>
              </a:rPr>
              <a:t>При </a:t>
            </a:r>
            <a:r>
              <a:rPr lang="ru-RU" dirty="0">
                <a:solidFill>
                  <a:srgbClr val="000000"/>
                </a:solidFill>
                <a:latin typeface="Times New Roman" panose="02020603050405020304" pitchFamily="18" charset="0"/>
              </a:rPr>
              <a:t>выполнении этих заданий необходимо установить соответствие между позициями двух представленных списков. </a:t>
            </a:r>
            <a:endParaRPr lang="ru-RU" dirty="0"/>
          </a:p>
        </p:txBody>
      </p:sp>
    </p:spTree>
    <p:extLst>
      <p:ext uri="{BB962C8B-B14F-4D97-AF65-F5344CB8AC3E}">
        <p14:creationId xmlns:p14="http://schemas.microsoft.com/office/powerpoint/2010/main" val="33314103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1988840"/>
            <a:ext cx="8568952" cy="4278094"/>
          </a:xfrm>
          <a:prstGeom prst="rect">
            <a:avLst/>
          </a:prstGeom>
        </p:spPr>
        <p:txBody>
          <a:bodyPr wrap="square">
            <a:spAutoFit/>
          </a:bodyPr>
          <a:lstStyle/>
          <a:p>
            <a:r>
              <a:rPr lang="ru-RU" b="1" i="1" dirty="0">
                <a:solidFill>
                  <a:srgbClr val="000000"/>
                </a:solidFill>
                <a:latin typeface="Times New Roman" panose="02020603050405020304" pitchFamily="18" charset="0"/>
              </a:rPr>
              <a:t>18. Установите соответствие между типологической группой вида спорта, его названием и обозначающей его пиктограммой. Ответ разборчиво запишите в таблицу</a:t>
            </a:r>
            <a:r>
              <a:rPr lang="ru-RU" b="1" i="1" dirty="0" smtClean="0">
                <a:solidFill>
                  <a:srgbClr val="000000"/>
                </a:solidFill>
                <a:latin typeface="Times New Roman" panose="02020603050405020304" pitchFamily="18" charset="0"/>
              </a:rPr>
              <a:t>.</a:t>
            </a:r>
            <a:endParaRPr lang="en-US" b="1" i="1" dirty="0" smtClean="0">
              <a:solidFill>
                <a:srgbClr val="000000"/>
              </a:solidFill>
              <a:latin typeface="Times New Roman" panose="02020603050405020304" pitchFamily="18" charset="0"/>
            </a:endParaRPr>
          </a:p>
          <a:p>
            <a:pPr>
              <a:spcBef>
                <a:spcPts val="600"/>
              </a:spcBef>
            </a:pPr>
            <a:r>
              <a:rPr lang="ru-RU" u="sng" dirty="0" smtClean="0">
                <a:latin typeface="Times New Roman" panose="02020603050405020304" pitchFamily="18" charset="0"/>
                <a:cs typeface="Times New Roman" panose="02020603050405020304" pitchFamily="18" charset="0"/>
              </a:rPr>
              <a:t>Правильный ответ:</a:t>
            </a:r>
          </a:p>
          <a:p>
            <a:r>
              <a:rPr lang="ru-RU" dirty="0" smtClean="0">
                <a:solidFill>
                  <a:srgbClr val="00B050"/>
                </a:solidFill>
                <a:latin typeface="Times New Roman" panose="02020603050405020304" pitchFamily="18" charset="0"/>
                <a:cs typeface="Times New Roman" panose="02020603050405020304" pitchFamily="18" charset="0"/>
              </a:rPr>
              <a:t>Игровые – пляжный волейбол;</a:t>
            </a:r>
          </a:p>
          <a:p>
            <a:r>
              <a:rPr lang="ru-RU" dirty="0" smtClean="0">
                <a:solidFill>
                  <a:srgbClr val="00B050"/>
                </a:solidFill>
                <a:latin typeface="Times New Roman" panose="02020603050405020304" pitchFamily="18" charset="0"/>
                <a:cs typeface="Times New Roman" panose="02020603050405020304" pitchFamily="18" charset="0"/>
              </a:rPr>
              <a:t>Многоборье – триатлон;</a:t>
            </a:r>
          </a:p>
          <a:p>
            <a:r>
              <a:rPr lang="ru-RU" dirty="0" smtClean="0">
                <a:solidFill>
                  <a:srgbClr val="00B050"/>
                </a:solidFill>
                <a:latin typeface="Times New Roman" panose="02020603050405020304" pitchFamily="18" charset="0"/>
                <a:cs typeface="Times New Roman" panose="02020603050405020304" pitchFamily="18" charset="0"/>
              </a:rPr>
              <a:t>Скоростно-силовые – тяжелая атлетика;</a:t>
            </a:r>
          </a:p>
          <a:p>
            <a:r>
              <a:rPr lang="ru-RU" dirty="0" smtClean="0">
                <a:solidFill>
                  <a:srgbClr val="00B050"/>
                </a:solidFill>
                <a:latin typeface="Times New Roman" panose="02020603050405020304" pitchFamily="18" charset="0"/>
                <a:cs typeface="Times New Roman" panose="02020603050405020304" pitchFamily="18" charset="0"/>
              </a:rPr>
              <a:t>Сложно-координационные – прыжки на батуте;</a:t>
            </a:r>
          </a:p>
          <a:p>
            <a:r>
              <a:rPr lang="ru-RU" dirty="0" smtClean="0">
                <a:solidFill>
                  <a:srgbClr val="00B050"/>
                </a:solidFill>
                <a:latin typeface="Times New Roman" panose="02020603050405020304" pitchFamily="18" charset="0"/>
                <a:cs typeface="Times New Roman" panose="02020603050405020304" pitchFamily="18" charset="0"/>
              </a:rPr>
              <a:t>Спортивные единоборства – фехтование;</a:t>
            </a:r>
          </a:p>
          <a:p>
            <a:r>
              <a:rPr lang="ru-RU" dirty="0" smtClean="0">
                <a:solidFill>
                  <a:srgbClr val="00B050"/>
                </a:solidFill>
                <a:latin typeface="Times New Roman" panose="02020603050405020304" pitchFamily="18" charset="0"/>
                <a:cs typeface="Times New Roman" panose="02020603050405020304" pitchFamily="18" charset="0"/>
              </a:rPr>
              <a:t>Циклические – плавание.</a:t>
            </a:r>
          </a:p>
          <a:p>
            <a:pPr algn="just">
              <a:spcBef>
                <a:spcPts val="1200"/>
              </a:spcBef>
            </a:pPr>
            <a:r>
              <a:rPr lang="ru-RU" dirty="0">
                <a:latin typeface="Times New Roman" panose="02020603050405020304" pitchFamily="18" charset="0"/>
                <a:cs typeface="Times New Roman" panose="02020603050405020304" pitchFamily="18" charset="0"/>
              </a:rPr>
              <a:t>Оценивается каждая представленная позиция. Полное верное соответствие типологической группы вида спорта его названию оценивается в </a:t>
            </a:r>
            <a:r>
              <a:rPr lang="ru-RU" b="1" i="1" dirty="0">
                <a:latin typeface="Times New Roman" panose="02020603050405020304" pitchFamily="18" charset="0"/>
                <a:cs typeface="Times New Roman" panose="02020603050405020304" pitchFamily="18" charset="0"/>
              </a:rPr>
              <a:t>1,0 балл, </a:t>
            </a:r>
            <a:r>
              <a:rPr lang="ru-RU" dirty="0">
                <a:latin typeface="Times New Roman" panose="02020603050405020304" pitchFamily="18" charset="0"/>
                <a:cs typeface="Times New Roman" panose="02020603050405020304" pitchFamily="18" charset="0"/>
              </a:rPr>
              <a:t>неполный или неверный ответ - 0 баллов. </a:t>
            </a:r>
            <a:endParaRPr lang="ru-RU" dirty="0" smtClean="0">
              <a:latin typeface="Times New Roman" panose="02020603050405020304" pitchFamily="18" charset="0"/>
              <a:cs typeface="Times New Roman" panose="02020603050405020304" pitchFamily="18" charset="0"/>
            </a:endParaRPr>
          </a:p>
          <a:p>
            <a:pPr algn="ctr">
              <a:spcBef>
                <a:spcPts val="600"/>
              </a:spcBef>
            </a:pPr>
            <a:r>
              <a:rPr lang="ru-RU" b="1" dirty="0" smtClean="0">
                <a:latin typeface="Times New Roman" panose="02020603050405020304" pitchFamily="18" charset="0"/>
                <a:cs typeface="Times New Roman" panose="02020603050405020304" pitchFamily="18" charset="0"/>
              </a:rPr>
              <a:t>Максимальное </a:t>
            </a:r>
            <a:r>
              <a:rPr lang="ru-RU" b="1" dirty="0">
                <a:latin typeface="Times New Roman" panose="02020603050405020304" pitchFamily="18" charset="0"/>
                <a:cs typeface="Times New Roman" panose="02020603050405020304" pitchFamily="18" charset="0"/>
              </a:rPr>
              <a:t>оценка </a:t>
            </a:r>
            <a:r>
              <a:rPr lang="ru-RU" b="1" dirty="0" smtClean="0">
                <a:latin typeface="Times New Roman" panose="02020603050405020304" pitchFamily="18" charset="0"/>
                <a:cs typeface="Times New Roman" panose="02020603050405020304" pitchFamily="18" charset="0"/>
              </a:rPr>
              <a:t>в задании №18 </a:t>
            </a:r>
            <a:r>
              <a:rPr lang="ru-RU" b="1" dirty="0">
                <a:latin typeface="Times New Roman" panose="02020603050405020304" pitchFamily="18" charset="0"/>
                <a:cs typeface="Times New Roman" panose="02020603050405020304" pitchFamily="18" charset="0"/>
              </a:rPr>
              <a:t>– </a:t>
            </a:r>
            <a:r>
              <a:rPr lang="ru-RU" b="1" dirty="0">
                <a:solidFill>
                  <a:srgbClr val="FF0000"/>
                </a:solidFill>
                <a:latin typeface="Times New Roman" panose="02020603050405020304" pitchFamily="18" charset="0"/>
                <a:cs typeface="Times New Roman" panose="02020603050405020304" pitchFamily="18" charset="0"/>
              </a:rPr>
              <a:t>6,0 баллов</a:t>
            </a:r>
            <a:r>
              <a:rPr lang="ru-RU" b="1" dirty="0" smtClean="0">
                <a:solidFill>
                  <a:srgbClr val="FF0000"/>
                </a:solidFill>
                <a:latin typeface="Times New Roman" panose="02020603050405020304" pitchFamily="18" charset="0"/>
                <a:cs typeface="Times New Roman" panose="02020603050405020304" pitchFamily="18" charset="0"/>
              </a:rPr>
              <a:t>.</a:t>
            </a:r>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2985058"/>
              </p:ext>
            </p:extLst>
          </p:nvPr>
        </p:nvGraphicFramePr>
        <p:xfrm>
          <a:off x="395536" y="307504"/>
          <a:ext cx="8280920" cy="1393304"/>
        </p:xfrm>
        <a:graphic>
          <a:graphicData uri="http://schemas.openxmlformats.org/drawingml/2006/table">
            <a:tbl>
              <a:tblPr firstRow="1" bandRow="1">
                <a:tableStyleId>{5C22544A-7EE6-4342-B048-85BDC9FD1C3A}</a:tableStyleId>
              </a:tblPr>
              <a:tblGrid>
                <a:gridCol w="1152128"/>
                <a:gridCol w="1152128"/>
                <a:gridCol w="1440160"/>
                <a:gridCol w="1512168"/>
                <a:gridCol w="1584176"/>
                <a:gridCol w="1440160"/>
              </a:tblGrid>
              <a:tr h="936104">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ru-RU"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ru-RU" sz="1200" dirty="0" smtClean="0">
                          <a:latin typeface="Times New Roman" panose="02020603050405020304" pitchFamily="18" charset="0"/>
                          <a:cs typeface="Times New Roman" panose="02020603050405020304" pitchFamily="18" charset="0"/>
                        </a:rPr>
                        <a:t>Игровые</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200" dirty="0" smtClean="0">
                          <a:latin typeface="Times New Roman" panose="02020603050405020304" pitchFamily="18" charset="0"/>
                          <a:cs typeface="Times New Roman" panose="02020603050405020304" pitchFamily="18" charset="0"/>
                        </a:rPr>
                        <a:t>Многоборье</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200" dirty="0" smtClean="0">
                          <a:latin typeface="Times New Roman" panose="02020603050405020304" pitchFamily="18" charset="0"/>
                          <a:cs typeface="Times New Roman" panose="02020603050405020304" pitchFamily="18" charset="0"/>
                        </a:rPr>
                        <a:t>Скоростно-силовые</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200" dirty="0" smtClean="0">
                          <a:latin typeface="Times New Roman" panose="02020603050405020304" pitchFamily="18" charset="0"/>
                          <a:cs typeface="Times New Roman" panose="02020603050405020304" pitchFamily="18" charset="0"/>
                        </a:rPr>
                        <a:t>Сложно-координационные</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200" dirty="0" smtClean="0">
                          <a:latin typeface="Times New Roman" panose="02020603050405020304" pitchFamily="18" charset="0"/>
                          <a:cs typeface="Times New Roman" panose="02020603050405020304" pitchFamily="18" charset="0"/>
                        </a:rPr>
                        <a:t>Спортивные единоборства</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ru-RU" sz="1200" dirty="0" smtClean="0">
                          <a:latin typeface="Times New Roman" panose="02020603050405020304" pitchFamily="18" charset="0"/>
                          <a:cs typeface="Times New Roman" panose="02020603050405020304" pitchFamily="18" charset="0"/>
                        </a:rPr>
                        <a:t>Циклические</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pic>
        <p:nvPicPr>
          <p:cNvPr id="5" name="Рисунок 4"/>
          <p:cNvPicPr>
            <a:picLocks noChangeAspect="1"/>
          </p:cNvPicPr>
          <p:nvPr/>
        </p:nvPicPr>
        <p:blipFill>
          <a:blip r:embed="rId2"/>
          <a:stretch>
            <a:fillRect/>
          </a:stretch>
        </p:blipFill>
        <p:spPr>
          <a:xfrm>
            <a:off x="611560" y="332656"/>
            <a:ext cx="778278" cy="778662"/>
          </a:xfrm>
          <a:prstGeom prst="rect">
            <a:avLst/>
          </a:prstGeom>
        </p:spPr>
      </p:pic>
      <p:pic>
        <p:nvPicPr>
          <p:cNvPr id="6" name="Рисунок 5"/>
          <p:cNvPicPr>
            <a:picLocks noChangeAspect="1"/>
          </p:cNvPicPr>
          <p:nvPr/>
        </p:nvPicPr>
        <p:blipFill>
          <a:blip r:embed="rId3"/>
          <a:stretch>
            <a:fillRect/>
          </a:stretch>
        </p:blipFill>
        <p:spPr>
          <a:xfrm>
            <a:off x="1691680" y="361893"/>
            <a:ext cx="936104" cy="786655"/>
          </a:xfrm>
          <a:prstGeom prst="rect">
            <a:avLst/>
          </a:prstGeom>
        </p:spPr>
      </p:pic>
      <p:pic>
        <p:nvPicPr>
          <p:cNvPr id="7" name="Рисунок 6"/>
          <p:cNvPicPr>
            <a:picLocks noChangeAspect="1"/>
          </p:cNvPicPr>
          <p:nvPr/>
        </p:nvPicPr>
        <p:blipFill>
          <a:blip r:embed="rId4"/>
          <a:stretch>
            <a:fillRect/>
          </a:stretch>
        </p:blipFill>
        <p:spPr>
          <a:xfrm>
            <a:off x="2915816" y="337525"/>
            <a:ext cx="859458" cy="811024"/>
          </a:xfrm>
          <a:prstGeom prst="rect">
            <a:avLst/>
          </a:prstGeom>
        </p:spPr>
      </p:pic>
      <p:pic>
        <p:nvPicPr>
          <p:cNvPr id="8" name="Рисунок 7"/>
          <p:cNvPicPr>
            <a:picLocks noChangeAspect="1"/>
          </p:cNvPicPr>
          <p:nvPr/>
        </p:nvPicPr>
        <p:blipFill>
          <a:blip r:embed="rId5"/>
          <a:stretch>
            <a:fillRect/>
          </a:stretch>
        </p:blipFill>
        <p:spPr>
          <a:xfrm>
            <a:off x="4409380" y="377917"/>
            <a:ext cx="891872" cy="770632"/>
          </a:xfrm>
          <a:prstGeom prst="rect">
            <a:avLst/>
          </a:prstGeom>
        </p:spPr>
      </p:pic>
      <p:pic>
        <p:nvPicPr>
          <p:cNvPr id="9" name="Рисунок 8"/>
          <p:cNvPicPr>
            <a:picLocks noChangeAspect="1"/>
          </p:cNvPicPr>
          <p:nvPr/>
        </p:nvPicPr>
        <p:blipFill>
          <a:blip r:embed="rId6"/>
          <a:stretch>
            <a:fillRect/>
          </a:stretch>
        </p:blipFill>
        <p:spPr>
          <a:xfrm>
            <a:off x="5935358" y="382636"/>
            <a:ext cx="892995" cy="781755"/>
          </a:xfrm>
          <a:prstGeom prst="rect">
            <a:avLst/>
          </a:prstGeom>
        </p:spPr>
      </p:pic>
      <p:pic>
        <p:nvPicPr>
          <p:cNvPr id="10" name="Рисунок 9"/>
          <p:cNvPicPr>
            <a:picLocks noChangeAspect="1"/>
          </p:cNvPicPr>
          <p:nvPr/>
        </p:nvPicPr>
        <p:blipFill>
          <a:blip r:embed="rId7"/>
          <a:stretch>
            <a:fillRect/>
          </a:stretch>
        </p:blipFill>
        <p:spPr>
          <a:xfrm>
            <a:off x="7524328" y="322641"/>
            <a:ext cx="795782" cy="835983"/>
          </a:xfrm>
          <a:prstGeom prst="rect">
            <a:avLst/>
          </a:prstGeom>
        </p:spPr>
      </p:pic>
    </p:spTree>
    <p:extLst>
      <p:ext uri="{BB962C8B-B14F-4D97-AF65-F5344CB8AC3E}">
        <p14:creationId xmlns:p14="http://schemas.microsoft.com/office/powerpoint/2010/main" val="2063661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8568952" cy="5493812"/>
          </a:xfrm>
          <a:prstGeom prst="rect">
            <a:avLst/>
          </a:prstGeom>
        </p:spPr>
        <p:txBody>
          <a:bodyPr wrap="square">
            <a:spAutoFit/>
          </a:bodyPr>
          <a:lstStyle/>
          <a:p>
            <a:r>
              <a:rPr lang="ru-RU" sz="1600" b="1" i="1" dirty="0">
                <a:solidFill>
                  <a:srgbClr val="000000"/>
                </a:solidFill>
                <a:latin typeface="Times New Roman" panose="02020603050405020304" pitchFamily="18" charset="0"/>
              </a:rPr>
              <a:t>19. Установите соответствие между именем олимпийского чемпиона в Токио 2020 года и видом спорта. Запишите соответствие между буквами (имя Олимпийского чемпиона) и цифрами (вид спорта). </a:t>
            </a:r>
            <a:endParaRPr lang="ru-RU" sz="1600" b="1" i="1" dirty="0" smtClean="0">
              <a:solidFill>
                <a:srgbClr val="000000"/>
              </a:solidFill>
              <a:latin typeface="Times New Roman" panose="02020603050405020304" pitchFamily="18" charset="0"/>
            </a:endParaRPr>
          </a:p>
          <a:p>
            <a:pPr>
              <a:spcBef>
                <a:spcPts val="1200"/>
              </a:spcBef>
            </a:pPr>
            <a:r>
              <a:rPr lang="ru-RU" sz="1600" u="sng" dirty="0" smtClean="0">
                <a:solidFill>
                  <a:srgbClr val="000000"/>
                </a:solidFill>
                <a:latin typeface="Times New Roman" panose="02020603050405020304" pitchFamily="18" charset="0"/>
              </a:rPr>
              <a:t>Олимпийские </a:t>
            </a:r>
            <a:r>
              <a:rPr lang="ru-RU" sz="1600" u="sng" dirty="0">
                <a:solidFill>
                  <a:srgbClr val="000000"/>
                </a:solidFill>
                <a:latin typeface="Times New Roman" panose="02020603050405020304" pitchFamily="18" charset="0"/>
              </a:rPr>
              <a:t>чемпионы </a:t>
            </a:r>
            <a:r>
              <a:rPr lang="ru-RU" sz="1600" u="sng" dirty="0" smtClean="0">
                <a:solidFill>
                  <a:srgbClr val="000000"/>
                </a:solidFill>
                <a:latin typeface="Times New Roman" panose="02020603050405020304" pitchFamily="18" charset="0"/>
              </a:rPr>
              <a:t>(</a:t>
            </a:r>
            <a:r>
              <a:rPr lang="ru-RU" sz="1600" u="sng" dirty="0">
                <a:solidFill>
                  <a:srgbClr val="000000"/>
                </a:solidFill>
                <a:latin typeface="Times New Roman" panose="02020603050405020304" pitchFamily="18" charset="0"/>
              </a:rPr>
              <a:t>Токио 2020)</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u="sng" dirty="0" smtClean="0">
                <a:solidFill>
                  <a:srgbClr val="000000"/>
                </a:solidFill>
                <a:latin typeface="Times New Roman" panose="02020603050405020304" pitchFamily="18" charset="0"/>
              </a:rPr>
              <a:t>Вид </a:t>
            </a:r>
            <a:r>
              <a:rPr lang="ru-RU" sz="1600" u="sng" dirty="0">
                <a:solidFill>
                  <a:srgbClr val="000000"/>
                </a:solidFill>
                <a:latin typeface="Times New Roman" panose="02020603050405020304" pitchFamily="18" charset="0"/>
              </a:rPr>
              <a:t>спорта </a:t>
            </a:r>
            <a:r>
              <a:rPr lang="ru-RU" sz="1600" dirty="0">
                <a:solidFill>
                  <a:srgbClr val="000000"/>
                </a:solidFill>
                <a:latin typeface="Times New Roman" panose="02020603050405020304" pitchFamily="18" charset="0"/>
              </a:rPr>
              <a:t>	</a:t>
            </a:r>
          </a:p>
          <a:p>
            <a:pPr>
              <a:spcBef>
                <a:spcPts val="600"/>
              </a:spcBef>
            </a:pPr>
            <a:r>
              <a:rPr lang="ru-RU" sz="1600" dirty="0">
                <a:solidFill>
                  <a:srgbClr val="000000"/>
                </a:solidFill>
                <a:latin typeface="Times New Roman" panose="02020603050405020304" pitchFamily="18" charset="0"/>
              </a:rPr>
              <a:t>А. </a:t>
            </a:r>
            <a:r>
              <a:rPr lang="ru-RU" sz="1600" dirty="0" smtClean="0">
                <a:solidFill>
                  <a:srgbClr val="000000"/>
                </a:solidFill>
                <a:latin typeface="Times New Roman" panose="02020603050405020304" pitchFamily="18" charset="0"/>
              </a:rPr>
              <a:t>Андрей </a:t>
            </a:r>
            <a:r>
              <a:rPr lang="ru-RU" sz="1600" dirty="0">
                <a:solidFill>
                  <a:srgbClr val="000000"/>
                </a:solidFill>
                <a:latin typeface="Times New Roman" panose="02020603050405020304" pitchFamily="18" charset="0"/>
              </a:rPr>
              <a:t>Рублев 	</a:t>
            </a:r>
            <a:r>
              <a:rPr lang="ru-RU" sz="1600" dirty="0" smtClean="0">
                <a:solidFill>
                  <a:srgbClr val="000000"/>
                </a:solidFill>
                <a:latin typeface="Times New Roman" panose="02020603050405020304" pitchFamily="18" charset="0"/>
              </a:rPr>
              <a:t>                                         1</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Греко-римская </a:t>
            </a:r>
            <a:r>
              <a:rPr lang="ru-RU" sz="1600" dirty="0">
                <a:solidFill>
                  <a:srgbClr val="000000"/>
                </a:solidFill>
                <a:latin typeface="Times New Roman" panose="02020603050405020304" pitchFamily="18" charset="0"/>
              </a:rPr>
              <a:t>борьба 	</a:t>
            </a:r>
          </a:p>
          <a:p>
            <a:r>
              <a:rPr lang="ru-RU" sz="1600" dirty="0">
                <a:solidFill>
                  <a:srgbClr val="000000"/>
                </a:solidFill>
                <a:latin typeface="Times New Roman" panose="02020603050405020304" pitchFamily="18" charset="0"/>
              </a:rPr>
              <a:t>Б. </a:t>
            </a:r>
            <a:r>
              <a:rPr lang="ru-RU" sz="1600" dirty="0" smtClean="0">
                <a:solidFill>
                  <a:srgbClr val="000000"/>
                </a:solidFill>
                <a:latin typeface="Times New Roman" panose="02020603050405020304" pitchFamily="18" charset="0"/>
              </a:rPr>
              <a:t>Владислав </a:t>
            </a:r>
            <a:r>
              <a:rPr lang="ru-RU" sz="1600" dirty="0">
                <a:solidFill>
                  <a:srgbClr val="000000"/>
                </a:solidFill>
                <a:latin typeface="Times New Roman" panose="02020603050405020304" pitchFamily="18" charset="0"/>
              </a:rPr>
              <a:t>Ларин 	</a:t>
            </a:r>
            <a:r>
              <a:rPr lang="ru-RU" sz="1600" dirty="0" smtClean="0">
                <a:solidFill>
                  <a:srgbClr val="000000"/>
                </a:solidFill>
                <a:latin typeface="Times New Roman" panose="02020603050405020304" pitchFamily="18" charset="0"/>
              </a:rPr>
              <a:t>                                         2</a:t>
            </a:r>
            <a:r>
              <a:rPr lang="ru-RU" sz="1600" dirty="0">
                <a:solidFill>
                  <a:srgbClr val="000000"/>
                </a:solidFill>
                <a:latin typeface="Times New Roman" panose="02020603050405020304" pitchFamily="18" charset="0"/>
              </a:rPr>
              <a:t>. </a:t>
            </a:r>
            <a:r>
              <a:rPr lang="ru-RU" sz="1600" smtClean="0">
                <a:solidFill>
                  <a:srgbClr val="000000"/>
                </a:solidFill>
                <a:latin typeface="Times New Roman" panose="02020603050405020304" pitchFamily="18" charset="0"/>
              </a:rPr>
              <a:t>Пулевая стрельба </a:t>
            </a:r>
            <a:r>
              <a:rPr lang="ru-RU" sz="1600" dirty="0">
                <a:solidFill>
                  <a:srgbClr val="000000"/>
                </a:solidFill>
                <a:latin typeface="Times New Roman" panose="02020603050405020304" pitchFamily="18" charset="0"/>
              </a:rPr>
              <a:t>	</a:t>
            </a:r>
          </a:p>
          <a:p>
            <a:r>
              <a:rPr lang="ru-RU" sz="1600" dirty="0">
                <a:solidFill>
                  <a:srgbClr val="000000"/>
                </a:solidFill>
                <a:latin typeface="Times New Roman" panose="02020603050405020304" pitchFamily="18" charset="0"/>
              </a:rPr>
              <a:t>В. </a:t>
            </a:r>
            <a:r>
              <a:rPr lang="ru-RU" sz="1600" dirty="0" smtClean="0">
                <a:solidFill>
                  <a:srgbClr val="000000"/>
                </a:solidFill>
                <a:latin typeface="Times New Roman" panose="02020603050405020304" pitchFamily="18" charset="0"/>
              </a:rPr>
              <a:t>Евгений </a:t>
            </a:r>
            <a:r>
              <a:rPr lang="ru-RU" sz="1600" dirty="0">
                <a:solidFill>
                  <a:srgbClr val="000000"/>
                </a:solidFill>
                <a:latin typeface="Times New Roman" panose="02020603050405020304" pitchFamily="18" charset="0"/>
              </a:rPr>
              <a:t>Рылов 	</a:t>
            </a:r>
            <a:r>
              <a:rPr lang="ru-RU" sz="1600" dirty="0" smtClean="0">
                <a:solidFill>
                  <a:srgbClr val="000000"/>
                </a:solidFill>
                <a:latin typeface="Times New Roman" panose="02020603050405020304" pitchFamily="18" charset="0"/>
              </a:rPr>
              <a:t>                                         3</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Вольная </a:t>
            </a:r>
            <a:r>
              <a:rPr lang="ru-RU" sz="1600" dirty="0">
                <a:solidFill>
                  <a:srgbClr val="000000"/>
                </a:solidFill>
                <a:latin typeface="Times New Roman" panose="02020603050405020304" pitchFamily="18" charset="0"/>
              </a:rPr>
              <a:t>борьба 	</a:t>
            </a:r>
          </a:p>
          <a:p>
            <a:r>
              <a:rPr lang="ru-RU" sz="1600" dirty="0">
                <a:solidFill>
                  <a:srgbClr val="000000"/>
                </a:solidFill>
                <a:latin typeface="Times New Roman" panose="02020603050405020304" pitchFamily="18" charset="0"/>
              </a:rPr>
              <a:t>Г. </a:t>
            </a:r>
            <a:r>
              <a:rPr lang="ru-RU" sz="1600" dirty="0" smtClean="0">
                <a:solidFill>
                  <a:srgbClr val="000000"/>
                </a:solidFill>
                <a:latin typeface="Times New Roman" panose="02020603050405020304" pitchFamily="18" charset="0"/>
              </a:rPr>
              <a:t>София </a:t>
            </a:r>
            <a:r>
              <a:rPr lang="ru-RU" sz="1600" dirty="0">
                <a:solidFill>
                  <a:srgbClr val="000000"/>
                </a:solidFill>
                <a:latin typeface="Times New Roman" panose="02020603050405020304" pitchFamily="18" charset="0"/>
              </a:rPr>
              <a:t>Позднякова </a:t>
            </a:r>
            <a:r>
              <a:rPr lang="ru-RU" sz="1600" dirty="0" smtClean="0">
                <a:solidFill>
                  <a:srgbClr val="000000"/>
                </a:solidFill>
                <a:latin typeface="Times New Roman" panose="02020603050405020304" pitchFamily="18" charset="0"/>
              </a:rPr>
              <a:t>                                        4</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Легкая </a:t>
            </a:r>
            <a:r>
              <a:rPr lang="ru-RU" sz="1600" dirty="0">
                <a:solidFill>
                  <a:srgbClr val="000000"/>
                </a:solidFill>
                <a:latin typeface="Times New Roman" panose="02020603050405020304" pitchFamily="18" charset="0"/>
              </a:rPr>
              <a:t>атлетика 	</a:t>
            </a:r>
          </a:p>
          <a:p>
            <a:r>
              <a:rPr lang="ru-RU" sz="1600" dirty="0">
                <a:solidFill>
                  <a:srgbClr val="000000"/>
                </a:solidFill>
                <a:latin typeface="Times New Roman" panose="02020603050405020304" pitchFamily="18" charset="0"/>
              </a:rPr>
              <a:t>Д. </a:t>
            </a:r>
            <a:r>
              <a:rPr lang="ru-RU" sz="1600" dirty="0" err="1" smtClean="0">
                <a:solidFill>
                  <a:srgbClr val="000000"/>
                </a:solidFill>
                <a:latin typeface="Times New Roman" panose="02020603050405020304" pitchFamily="18" charset="0"/>
              </a:rPr>
              <a:t>Виталина</a:t>
            </a:r>
            <a:r>
              <a:rPr lang="ru-RU" sz="1600" dirty="0" smtClean="0">
                <a:solidFill>
                  <a:srgbClr val="000000"/>
                </a:solidFill>
                <a:latin typeface="Times New Roman" panose="02020603050405020304" pitchFamily="18" charset="0"/>
              </a:rPr>
              <a:t> </a:t>
            </a:r>
            <a:r>
              <a:rPr lang="ru-RU" sz="1600" dirty="0" err="1">
                <a:solidFill>
                  <a:srgbClr val="000000"/>
                </a:solidFill>
                <a:latin typeface="Times New Roman" panose="02020603050405020304" pitchFamily="18" charset="0"/>
              </a:rPr>
              <a:t>Бацарашкина</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5. Синхронное </a:t>
            </a:r>
            <a:r>
              <a:rPr lang="ru-RU" sz="1600" dirty="0">
                <a:solidFill>
                  <a:srgbClr val="000000"/>
                </a:solidFill>
                <a:latin typeface="Times New Roman" panose="02020603050405020304" pitchFamily="18" charset="0"/>
              </a:rPr>
              <a:t>плавание 	</a:t>
            </a:r>
          </a:p>
          <a:p>
            <a:r>
              <a:rPr lang="ru-RU" sz="1600" dirty="0">
                <a:solidFill>
                  <a:srgbClr val="000000"/>
                </a:solidFill>
                <a:latin typeface="Times New Roman" panose="02020603050405020304" pitchFamily="18" charset="0"/>
              </a:rPr>
              <a:t>Е. </a:t>
            </a:r>
            <a:r>
              <a:rPr lang="ru-RU" sz="1600" dirty="0" smtClean="0">
                <a:solidFill>
                  <a:srgbClr val="000000"/>
                </a:solidFill>
                <a:latin typeface="Times New Roman" panose="02020603050405020304" pitchFamily="18" charset="0"/>
              </a:rPr>
              <a:t>Муса </a:t>
            </a:r>
            <a:r>
              <a:rPr lang="ru-RU" sz="1600" dirty="0" err="1">
                <a:solidFill>
                  <a:srgbClr val="000000"/>
                </a:solidFill>
                <a:latin typeface="Times New Roman" panose="02020603050405020304" pitchFamily="18" charset="0"/>
              </a:rPr>
              <a:t>Евлоев</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6</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Бокс </a:t>
            </a:r>
            <a:r>
              <a:rPr lang="ru-RU" sz="1600" dirty="0">
                <a:solidFill>
                  <a:srgbClr val="000000"/>
                </a:solidFill>
                <a:latin typeface="Times New Roman" panose="02020603050405020304" pitchFamily="18" charset="0"/>
              </a:rPr>
              <a:t>	</a:t>
            </a:r>
          </a:p>
          <a:p>
            <a:r>
              <a:rPr lang="ru-RU" sz="1600" dirty="0">
                <a:solidFill>
                  <a:srgbClr val="000000"/>
                </a:solidFill>
                <a:latin typeface="Times New Roman" panose="02020603050405020304" pitchFamily="18" charset="0"/>
              </a:rPr>
              <a:t>Ж. </a:t>
            </a:r>
            <a:r>
              <a:rPr lang="ru-RU" sz="1600" dirty="0" smtClean="0">
                <a:solidFill>
                  <a:srgbClr val="000000"/>
                </a:solidFill>
                <a:latin typeface="Times New Roman" panose="02020603050405020304" pitchFamily="18" charset="0"/>
              </a:rPr>
              <a:t>Светлана </a:t>
            </a:r>
            <a:r>
              <a:rPr lang="ru-RU" sz="1600" dirty="0" err="1">
                <a:solidFill>
                  <a:srgbClr val="000000"/>
                </a:solidFill>
                <a:latin typeface="Times New Roman" panose="02020603050405020304" pitchFamily="18" charset="0"/>
              </a:rPr>
              <a:t>Ромашина</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7</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Спортивная </a:t>
            </a:r>
            <a:r>
              <a:rPr lang="ru-RU" sz="1600" dirty="0">
                <a:solidFill>
                  <a:srgbClr val="000000"/>
                </a:solidFill>
                <a:latin typeface="Times New Roman" panose="02020603050405020304" pitchFamily="18" charset="0"/>
              </a:rPr>
              <a:t>гимнастика 	</a:t>
            </a:r>
          </a:p>
          <a:p>
            <a:r>
              <a:rPr lang="ru-RU" sz="1600" dirty="0">
                <a:solidFill>
                  <a:srgbClr val="000000"/>
                </a:solidFill>
                <a:latin typeface="Times New Roman" panose="02020603050405020304" pitchFamily="18" charset="0"/>
              </a:rPr>
              <a:t>З. </a:t>
            </a:r>
            <a:r>
              <a:rPr lang="ru-RU" sz="1600" dirty="0" err="1" smtClean="0">
                <a:solidFill>
                  <a:srgbClr val="000000"/>
                </a:solidFill>
                <a:latin typeface="Times New Roman" panose="02020603050405020304" pitchFamily="18" charset="0"/>
              </a:rPr>
              <a:t>Заур</a:t>
            </a:r>
            <a:r>
              <a:rPr lang="ru-RU" sz="1600" dirty="0" smtClean="0">
                <a:solidFill>
                  <a:srgbClr val="000000"/>
                </a:solidFill>
                <a:latin typeface="Times New Roman" panose="02020603050405020304" pitchFamily="18" charset="0"/>
              </a:rPr>
              <a:t> </a:t>
            </a:r>
            <a:r>
              <a:rPr lang="ru-RU" sz="1600" dirty="0" err="1">
                <a:solidFill>
                  <a:srgbClr val="000000"/>
                </a:solidFill>
                <a:latin typeface="Times New Roman" panose="02020603050405020304" pitchFamily="18" charset="0"/>
              </a:rPr>
              <a:t>Угуев</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8</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Тхэквондо </a:t>
            </a:r>
            <a:r>
              <a:rPr lang="ru-RU" sz="1600" dirty="0">
                <a:solidFill>
                  <a:srgbClr val="000000"/>
                </a:solidFill>
                <a:latin typeface="Times New Roman" panose="02020603050405020304" pitchFamily="18" charset="0"/>
              </a:rPr>
              <a:t>	</a:t>
            </a:r>
          </a:p>
          <a:p>
            <a:r>
              <a:rPr lang="ru-RU" sz="1600" dirty="0">
                <a:solidFill>
                  <a:srgbClr val="000000"/>
                </a:solidFill>
                <a:latin typeface="Times New Roman" panose="02020603050405020304" pitchFamily="18" charset="0"/>
              </a:rPr>
              <a:t>И. </a:t>
            </a:r>
            <a:r>
              <a:rPr lang="ru-RU" sz="1600" dirty="0" smtClean="0">
                <a:solidFill>
                  <a:srgbClr val="000000"/>
                </a:solidFill>
                <a:latin typeface="Times New Roman" panose="02020603050405020304" pitchFamily="18" charset="0"/>
              </a:rPr>
              <a:t>Мария </a:t>
            </a:r>
            <a:r>
              <a:rPr lang="ru-RU" sz="1600" dirty="0" err="1">
                <a:solidFill>
                  <a:srgbClr val="000000"/>
                </a:solidFill>
                <a:latin typeface="Times New Roman" panose="02020603050405020304" pitchFamily="18" charset="0"/>
              </a:rPr>
              <a:t>Ласицкене</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9</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Фехтование </a:t>
            </a:r>
            <a:r>
              <a:rPr lang="ru-RU" sz="1600" dirty="0">
                <a:solidFill>
                  <a:srgbClr val="000000"/>
                </a:solidFill>
                <a:latin typeface="Times New Roman" panose="02020603050405020304" pitchFamily="18" charset="0"/>
              </a:rPr>
              <a:t>	</a:t>
            </a:r>
          </a:p>
          <a:p>
            <a:r>
              <a:rPr lang="ru-RU" sz="1600" dirty="0">
                <a:solidFill>
                  <a:srgbClr val="000000"/>
                </a:solidFill>
                <a:latin typeface="Times New Roman" panose="02020603050405020304" pitchFamily="18" charset="0"/>
              </a:rPr>
              <a:t>К. </a:t>
            </a:r>
            <a:r>
              <a:rPr lang="ru-RU" sz="1600" dirty="0" smtClean="0">
                <a:solidFill>
                  <a:srgbClr val="000000"/>
                </a:solidFill>
                <a:latin typeface="Times New Roman" panose="02020603050405020304" pitchFamily="18" charset="0"/>
              </a:rPr>
              <a:t>Денис </a:t>
            </a:r>
            <a:r>
              <a:rPr lang="ru-RU" sz="1600" dirty="0" err="1">
                <a:solidFill>
                  <a:srgbClr val="000000"/>
                </a:solidFill>
                <a:latin typeface="Times New Roman" panose="02020603050405020304" pitchFamily="18" charset="0"/>
              </a:rPr>
              <a:t>Аблязин</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10</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Теннис </a:t>
            </a:r>
            <a:r>
              <a:rPr lang="ru-RU" sz="1600" dirty="0">
                <a:solidFill>
                  <a:srgbClr val="000000"/>
                </a:solidFill>
                <a:latin typeface="Times New Roman" panose="02020603050405020304" pitchFamily="18" charset="0"/>
              </a:rPr>
              <a:t>	</a:t>
            </a:r>
          </a:p>
          <a:p>
            <a:r>
              <a:rPr lang="ru-RU" sz="1600" dirty="0">
                <a:solidFill>
                  <a:srgbClr val="000000"/>
                </a:solidFill>
                <a:latin typeface="Times New Roman" panose="02020603050405020304" pitchFamily="18" charset="0"/>
              </a:rPr>
              <a:t>Л. </a:t>
            </a:r>
            <a:r>
              <a:rPr lang="ru-RU" sz="1600" dirty="0" smtClean="0">
                <a:solidFill>
                  <a:srgbClr val="000000"/>
                </a:solidFill>
                <a:latin typeface="Times New Roman" panose="02020603050405020304" pitchFamily="18" charset="0"/>
              </a:rPr>
              <a:t>Лилия </a:t>
            </a:r>
            <a:r>
              <a:rPr lang="ru-RU" sz="1600" dirty="0" err="1">
                <a:solidFill>
                  <a:srgbClr val="000000"/>
                </a:solidFill>
                <a:latin typeface="Times New Roman" panose="02020603050405020304" pitchFamily="18" charset="0"/>
              </a:rPr>
              <a:t>Ахаимова</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11</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Плавание</a:t>
            </a:r>
          </a:p>
          <a:p>
            <a:pPr>
              <a:spcBef>
                <a:spcPts val="1200"/>
              </a:spcBef>
            </a:pPr>
            <a:r>
              <a:rPr lang="ru-RU" sz="1600" b="1" dirty="0" smtClean="0">
                <a:solidFill>
                  <a:srgbClr val="000000"/>
                </a:solidFill>
                <a:latin typeface="Times New Roman" panose="02020603050405020304" pitchFamily="18" charset="0"/>
              </a:rPr>
              <a:t>Правильный ответ:  </a:t>
            </a:r>
            <a:r>
              <a:rPr lang="ru-RU" sz="1600" dirty="0" smtClean="0">
                <a:solidFill>
                  <a:srgbClr val="00B050"/>
                </a:solidFill>
                <a:latin typeface="Times New Roman" panose="02020603050405020304" pitchFamily="18" charset="0"/>
              </a:rPr>
              <a:t>А-10; Б-8; В-11; Г-9; Д-2; Е-1; Ж-5; З-3; И-4; К-7; Л-7.</a:t>
            </a:r>
          </a:p>
          <a:p>
            <a:pPr>
              <a:spcBef>
                <a:spcPts val="1800"/>
              </a:spcBef>
            </a:pPr>
            <a:r>
              <a:rPr lang="ru-RU" sz="1600" dirty="0">
                <a:latin typeface="Times New Roman" panose="02020603050405020304" pitchFamily="18" charset="0"/>
                <a:cs typeface="Times New Roman" panose="02020603050405020304" pitchFamily="18" charset="0"/>
              </a:rPr>
              <a:t>Оценивается каждая указанная позиция. Каждая верно указанная позиция оценивается в </a:t>
            </a:r>
            <a:r>
              <a:rPr lang="ru-RU" sz="1600" b="1" i="1" dirty="0">
                <a:latin typeface="Times New Roman" panose="02020603050405020304" pitchFamily="18" charset="0"/>
                <a:cs typeface="Times New Roman" panose="02020603050405020304" pitchFamily="18" charset="0"/>
              </a:rPr>
              <a:t>0,5 балла, </a:t>
            </a:r>
            <a:r>
              <a:rPr lang="ru-RU" sz="1600" dirty="0">
                <a:latin typeface="Times New Roman" panose="02020603050405020304" pitchFamily="18" charset="0"/>
                <a:cs typeface="Times New Roman" panose="02020603050405020304" pitchFamily="18" charset="0"/>
              </a:rPr>
              <a:t>неверное указание – 0 баллов</a:t>
            </a:r>
            <a:r>
              <a:rPr lang="ru-RU" sz="1600" dirty="0" smtClean="0">
                <a:latin typeface="Times New Roman" panose="02020603050405020304" pitchFamily="18" charset="0"/>
                <a:cs typeface="Times New Roman" panose="02020603050405020304" pitchFamily="18" charset="0"/>
              </a:rPr>
              <a:t>.</a:t>
            </a:r>
          </a:p>
          <a:p>
            <a:pPr algn="ctr">
              <a:spcBef>
                <a:spcPts val="600"/>
              </a:spcBef>
            </a:pPr>
            <a:r>
              <a:rPr lang="ru-RU" sz="1600" b="1" dirty="0" smtClean="0">
                <a:latin typeface="Times New Roman" panose="02020603050405020304" pitchFamily="18" charset="0"/>
                <a:cs typeface="Times New Roman" panose="02020603050405020304" pitchFamily="18" charset="0"/>
              </a:rPr>
              <a:t>Максимальная </a:t>
            </a:r>
            <a:r>
              <a:rPr lang="ru-RU" sz="1600" b="1" dirty="0">
                <a:latin typeface="Times New Roman" panose="02020603050405020304" pitchFamily="18" charset="0"/>
                <a:cs typeface="Times New Roman" panose="02020603050405020304" pitchFamily="18" charset="0"/>
              </a:rPr>
              <a:t>оценка </a:t>
            </a:r>
            <a:r>
              <a:rPr lang="ru-RU" sz="1600" b="1" dirty="0" smtClean="0">
                <a:latin typeface="Times New Roman" panose="02020603050405020304" pitchFamily="18" charset="0"/>
                <a:cs typeface="Times New Roman" panose="02020603050405020304" pitchFamily="18" charset="0"/>
              </a:rPr>
              <a:t>в задании №19 </a:t>
            </a:r>
            <a:r>
              <a:rPr lang="ru-RU" sz="1600" b="1" dirty="0">
                <a:latin typeface="Times New Roman" panose="02020603050405020304" pitchFamily="18" charset="0"/>
                <a:cs typeface="Times New Roman" panose="02020603050405020304" pitchFamily="18" charset="0"/>
              </a:rPr>
              <a:t>- </a:t>
            </a:r>
            <a:r>
              <a:rPr lang="ru-RU" sz="1600" b="1" dirty="0">
                <a:solidFill>
                  <a:srgbClr val="FF0000"/>
                </a:solidFill>
                <a:latin typeface="Times New Roman" panose="02020603050405020304" pitchFamily="18" charset="0"/>
                <a:cs typeface="Times New Roman" panose="02020603050405020304" pitchFamily="18" charset="0"/>
              </a:rPr>
              <a:t>5,5 баллов</a:t>
            </a:r>
            <a:r>
              <a:rPr lang="ru-RU" sz="1600" b="1" dirty="0" smtClean="0">
                <a:solidFill>
                  <a:srgbClr val="FF0000"/>
                </a:solidFill>
                <a:latin typeface="Times New Roman" panose="02020603050405020304" pitchFamily="18" charset="0"/>
                <a:cs typeface="Times New Roman" panose="02020603050405020304" pitchFamily="18" charset="0"/>
              </a:rPr>
              <a:t>.</a:t>
            </a:r>
            <a:endParaRPr lang="ru-RU" dirty="0">
              <a:solidFill>
                <a:srgbClr val="FF0000"/>
              </a:solidFill>
            </a:endParaRPr>
          </a:p>
        </p:txBody>
      </p:sp>
    </p:spTree>
    <p:extLst>
      <p:ext uri="{BB962C8B-B14F-4D97-AF65-F5344CB8AC3E}">
        <p14:creationId xmlns:p14="http://schemas.microsoft.com/office/powerpoint/2010/main" val="2643332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568952" cy="5016758"/>
          </a:xfrm>
          <a:prstGeom prst="rect">
            <a:avLst/>
          </a:prstGeom>
        </p:spPr>
        <p:txBody>
          <a:bodyPr wrap="square">
            <a:spAutoFit/>
          </a:bodyPr>
          <a:lstStyle/>
          <a:p>
            <a:r>
              <a:rPr lang="ru-RU" sz="1600" b="1" i="1" dirty="0">
                <a:solidFill>
                  <a:srgbClr val="000000"/>
                </a:solidFill>
                <a:latin typeface="Times New Roman" panose="02020603050405020304" pitchFamily="18" charset="0"/>
              </a:rPr>
              <a:t>20. Установите соответствие между названием метода физического воспитания и его содержанием. Ответ буквами запишите в бланк ответов. </a:t>
            </a:r>
            <a:endParaRPr lang="ru-RU" sz="1600" b="1" i="1" dirty="0" smtClean="0">
              <a:solidFill>
                <a:srgbClr val="000000"/>
              </a:solidFill>
              <a:latin typeface="Times New Roman" panose="02020603050405020304" pitchFamily="18" charset="0"/>
            </a:endParaRPr>
          </a:p>
          <a:p>
            <a:pPr>
              <a:spcBef>
                <a:spcPts val="1200"/>
              </a:spcBef>
            </a:pPr>
            <a:r>
              <a:rPr lang="ru-RU" sz="1600" u="sng" dirty="0" smtClean="0">
                <a:solidFill>
                  <a:srgbClr val="000000"/>
                </a:solidFill>
                <a:latin typeface="Times New Roman" panose="02020603050405020304" pitchFamily="18" charset="0"/>
              </a:rPr>
              <a:t>Методы </a:t>
            </a:r>
            <a:r>
              <a:rPr lang="ru-RU" sz="1600" u="sng" dirty="0">
                <a:solidFill>
                  <a:srgbClr val="000000"/>
                </a:solidFill>
                <a:latin typeface="Times New Roman" panose="02020603050405020304" pitchFamily="18" charset="0"/>
              </a:rPr>
              <a:t>физического воспитания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u="sng" dirty="0" smtClean="0">
                <a:solidFill>
                  <a:srgbClr val="000000"/>
                </a:solidFill>
                <a:latin typeface="Times New Roman" panose="02020603050405020304" pitchFamily="18" charset="0"/>
              </a:rPr>
              <a:t>Содержание</a:t>
            </a:r>
            <a:r>
              <a:rPr lang="ru-RU" sz="1600" dirty="0" smtClean="0">
                <a:solidFill>
                  <a:srgbClr val="000000"/>
                </a:solidFill>
                <a:latin typeface="Times New Roman" panose="02020603050405020304" pitchFamily="18" charset="0"/>
              </a:rPr>
              <a:t> </a:t>
            </a:r>
            <a:r>
              <a:rPr lang="ru-RU" sz="1600" dirty="0">
                <a:solidFill>
                  <a:srgbClr val="000000"/>
                </a:solidFill>
                <a:latin typeface="Times New Roman" panose="02020603050405020304" pitchFamily="18" charset="0"/>
              </a:rPr>
              <a:t>	</a:t>
            </a:r>
          </a:p>
          <a:p>
            <a:pPr>
              <a:spcBef>
                <a:spcPts val="600"/>
              </a:spcBef>
            </a:pPr>
            <a:r>
              <a:rPr lang="ru-RU" sz="1600" dirty="0">
                <a:solidFill>
                  <a:srgbClr val="000000"/>
                </a:solidFill>
                <a:latin typeface="Times New Roman" panose="02020603050405020304" pitchFamily="18" charset="0"/>
              </a:rPr>
              <a:t>1. </a:t>
            </a:r>
            <a:r>
              <a:rPr lang="ru-RU" sz="1600" dirty="0" smtClean="0">
                <a:solidFill>
                  <a:srgbClr val="000000"/>
                </a:solidFill>
                <a:latin typeface="Times New Roman" panose="02020603050405020304" pitchFamily="18" charset="0"/>
              </a:rPr>
              <a:t>Игровой </a:t>
            </a:r>
            <a:r>
              <a:rPr lang="ru-RU" sz="1600" dirty="0">
                <a:solidFill>
                  <a:srgbClr val="000000"/>
                </a:solidFill>
                <a:latin typeface="Times New Roman" panose="02020603050405020304" pitchFamily="18" charset="0"/>
              </a:rPr>
              <a:t>метод 	</a:t>
            </a:r>
            <a:r>
              <a:rPr lang="ru-RU" sz="1600" dirty="0" smtClean="0">
                <a:solidFill>
                  <a:srgbClr val="000000"/>
                </a:solidFill>
                <a:latin typeface="Times New Roman" panose="02020603050405020304" pitchFamily="18" charset="0"/>
              </a:rPr>
              <a:t>                                                        А. Выполнение </a:t>
            </a:r>
            <a:r>
              <a:rPr lang="ru-RU" sz="1600" dirty="0">
                <a:solidFill>
                  <a:srgbClr val="000000"/>
                </a:solidFill>
                <a:latin typeface="Times New Roman" panose="02020603050405020304" pitchFamily="18" charset="0"/>
              </a:rPr>
              <a:t>целостного упражнения 	</a:t>
            </a:r>
          </a:p>
          <a:p>
            <a:pPr>
              <a:spcBef>
                <a:spcPts val="600"/>
              </a:spcBef>
            </a:pPr>
            <a:r>
              <a:rPr lang="ru-RU" sz="1600" dirty="0">
                <a:solidFill>
                  <a:srgbClr val="000000"/>
                </a:solidFill>
                <a:latin typeface="Times New Roman" panose="02020603050405020304" pitchFamily="18" charset="0"/>
              </a:rPr>
              <a:t>2. </a:t>
            </a:r>
            <a:r>
              <a:rPr lang="ru-RU" sz="1600" dirty="0" smtClean="0">
                <a:solidFill>
                  <a:srgbClr val="000000"/>
                </a:solidFill>
                <a:latin typeface="Times New Roman" panose="02020603050405020304" pitchFamily="18" charset="0"/>
              </a:rPr>
              <a:t>Наглядный </a:t>
            </a:r>
            <a:r>
              <a:rPr lang="ru-RU" sz="1600" dirty="0">
                <a:solidFill>
                  <a:srgbClr val="000000"/>
                </a:solidFill>
                <a:latin typeface="Times New Roman" panose="02020603050405020304" pitchFamily="18" charset="0"/>
              </a:rPr>
              <a:t>метод 	</a:t>
            </a:r>
            <a:r>
              <a:rPr lang="ru-RU" sz="1600" dirty="0" smtClean="0">
                <a:solidFill>
                  <a:srgbClr val="000000"/>
                </a:solidFill>
                <a:latin typeface="Times New Roman" panose="02020603050405020304" pitchFamily="18" charset="0"/>
              </a:rPr>
              <a:t>                                                        Б. Контрольная </a:t>
            </a:r>
            <a:r>
              <a:rPr lang="ru-RU" sz="1600" dirty="0">
                <a:solidFill>
                  <a:srgbClr val="000000"/>
                </a:solidFill>
                <a:latin typeface="Times New Roman" panose="02020603050405020304" pitchFamily="18" charset="0"/>
              </a:rPr>
              <a:t>тренировка 	</a:t>
            </a:r>
          </a:p>
          <a:p>
            <a:pPr>
              <a:spcBef>
                <a:spcPts val="600"/>
              </a:spcBef>
            </a:pPr>
            <a:r>
              <a:rPr lang="ru-RU" sz="1600" dirty="0">
                <a:solidFill>
                  <a:srgbClr val="000000"/>
                </a:solidFill>
                <a:latin typeface="Times New Roman" panose="02020603050405020304" pitchFamily="18" charset="0"/>
              </a:rPr>
              <a:t>3. </a:t>
            </a:r>
            <a:r>
              <a:rPr lang="ru-RU" sz="1600" dirty="0" smtClean="0">
                <a:solidFill>
                  <a:srgbClr val="000000"/>
                </a:solidFill>
                <a:latin typeface="Times New Roman" panose="02020603050405020304" pitchFamily="18" charset="0"/>
              </a:rPr>
              <a:t>Словесный </a:t>
            </a:r>
            <a:r>
              <a:rPr lang="ru-RU" sz="1600" dirty="0">
                <a:solidFill>
                  <a:srgbClr val="000000"/>
                </a:solidFill>
                <a:latin typeface="Times New Roman" panose="02020603050405020304" pitchFamily="18" charset="0"/>
              </a:rPr>
              <a:t>метод 	</a:t>
            </a:r>
            <a:r>
              <a:rPr lang="ru-RU" sz="1600" dirty="0" smtClean="0">
                <a:solidFill>
                  <a:srgbClr val="000000"/>
                </a:solidFill>
                <a:latin typeface="Times New Roman" panose="02020603050405020304" pitchFamily="18" charset="0"/>
              </a:rPr>
              <a:t>                                                        В. Объяснение </a:t>
            </a:r>
            <a:r>
              <a:rPr lang="ru-RU" sz="1600" dirty="0">
                <a:solidFill>
                  <a:srgbClr val="000000"/>
                </a:solidFill>
                <a:latin typeface="Times New Roman" panose="02020603050405020304" pitchFamily="18" charset="0"/>
              </a:rPr>
              <a:t>	</a:t>
            </a:r>
          </a:p>
          <a:p>
            <a:pPr>
              <a:spcBef>
                <a:spcPts val="600"/>
              </a:spcBef>
            </a:pPr>
            <a:r>
              <a:rPr lang="ru-RU" sz="1600" dirty="0">
                <a:solidFill>
                  <a:srgbClr val="000000"/>
                </a:solidFill>
                <a:latin typeface="Times New Roman" panose="02020603050405020304" pitchFamily="18" charset="0"/>
              </a:rPr>
              <a:t>4. </a:t>
            </a:r>
            <a:r>
              <a:rPr lang="ru-RU" sz="1600" dirty="0" smtClean="0">
                <a:solidFill>
                  <a:srgbClr val="000000"/>
                </a:solidFill>
                <a:latin typeface="Times New Roman" panose="02020603050405020304" pitchFamily="18" charset="0"/>
              </a:rPr>
              <a:t>Соревновательный </a:t>
            </a:r>
            <a:r>
              <a:rPr lang="ru-RU" sz="1600" dirty="0">
                <a:solidFill>
                  <a:srgbClr val="000000"/>
                </a:solidFill>
                <a:latin typeface="Times New Roman" panose="02020603050405020304" pitchFamily="18" charset="0"/>
              </a:rPr>
              <a:t>метод 	</a:t>
            </a:r>
            <a:r>
              <a:rPr lang="ru-RU" sz="1600" dirty="0" smtClean="0">
                <a:solidFill>
                  <a:srgbClr val="000000"/>
                </a:solidFill>
                <a:latin typeface="Times New Roman" panose="02020603050405020304" pitchFamily="18" charset="0"/>
              </a:rPr>
              <a:t>                                      Г. Повторный </a:t>
            </a:r>
            <a:r>
              <a:rPr lang="ru-RU" sz="1600" dirty="0">
                <a:solidFill>
                  <a:srgbClr val="000000"/>
                </a:solidFill>
                <a:latin typeface="Times New Roman" panose="02020603050405020304" pitchFamily="18" charset="0"/>
              </a:rPr>
              <a:t>	</a:t>
            </a:r>
          </a:p>
          <a:p>
            <a:pPr>
              <a:spcBef>
                <a:spcPts val="600"/>
              </a:spcBef>
            </a:pPr>
            <a:r>
              <a:rPr lang="ru-RU" sz="1600" dirty="0">
                <a:solidFill>
                  <a:srgbClr val="000000"/>
                </a:solidFill>
                <a:latin typeface="Times New Roman" panose="02020603050405020304" pitchFamily="18" charset="0"/>
              </a:rPr>
              <a:t>5. </a:t>
            </a:r>
            <a:r>
              <a:rPr lang="ru-RU" sz="1600" dirty="0" smtClean="0">
                <a:solidFill>
                  <a:srgbClr val="000000"/>
                </a:solidFill>
                <a:latin typeface="Times New Roman" panose="02020603050405020304" pitchFamily="18" charset="0"/>
              </a:rPr>
              <a:t>Метод </a:t>
            </a:r>
            <a:r>
              <a:rPr lang="ru-RU" sz="1600" dirty="0">
                <a:solidFill>
                  <a:srgbClr val="000000"/>
                </a:solidFill>
                <a:latin typeface="Times New Roman" panose="02020603050405020304" pitchFamily="18" charset="0"/>
              </a:rPr>
              <a:t>строго регламентированного </a:t>
            </a:r>
            <a:endParaRPr lang="ru-RU" sz="1600" dirty="0" smtClean="0">
              <a:solidFill>
                <a:srgbClr val="000000"/>
              </a:solidFill>
              <a:latin typeface="Times New Roman" panose="02020603050405020304" pitchFamily="18" charset="0"/>
            </a:endParaRPr>
          </a:p>
          <a:p>
            <a:r>
              <a:rPr lang="ru-RU" sz="1600" dirty="0" smtClean="0">
                <a:solidFill>
                  <a:srgbClr val="000000"/>
                </a:solidFill>
                <a:latin typeface="Times New Roman" panose="02020603050405020304" pitchFamily="18" charset="0"/>
              </a:rPr>
              <a:t>упражнения для </a:t>
            </a:r>
            <a:r>
              <a:rPr lang="ru-RU" sz="1600" dirty="0">
                <a:solidFill>
                  <a:srgbClr val="000000"/>
                </a:solidFill>
                <a:latin typeface="Times New Roman" panose="02020603050405020304" pitchFamily="18" charset="0"/>
              </a:rPr>
              <a:t>воспитания физических качеств 	</a:t>
            </a:r>
            <a:r>
              <a:rPr lang="ru-RU" sz="1600" dirty="0" smtClean="0">
                <a:solidFill>
                  <a:srgbClr val="000000"/>
                </a:solidFill>
                <a:latin typeface="Times New Roman" panose="02020603050405020304" pitchFamily="18" charset="0"/>
              </a:rPr>
              <a:t>  Д. Подвижные </a:t>
            </a:r>
            <a:r>
              <a:rPr lang="ru-RU" sz="1600" dirty="0">
                <a:solidFill>
                  <a:srgbClr val="000000"/>
                </a:solidFill>
                <a:latin typeface="Times New Roman" panose="02020603050405020304" pitchFamily="18" charset="0"/>
              </a:rPr>
              <a:t>игры 	</a:t>
            </a:r>
          </a:p>
          <a:p>
            <a:pPr>
              <a:spcBef>
                <a:spcPts val="600"/>
              </a:spcBef>
            </a:pPr>
            <a:r>
              <a:rPr lang="ru-RU" sz="1600" dirty="0">
                <a:solidFill>
                  <a:srgbClr val="000000"/>
                </a:solidFill>
                <a:latin typeface="Times New Roman" panose="02020603050405020304" pitchFamily="18" charset="0"/>
              </a:rPr>
              <a:t>6. </a:t>
            </a:r>
            <a:r>
              <a:rPr lang="ru-RU" sz="1600" dirty="0" smtClean="0">
                <a:solidFill>
                  <a:srgbClr val="000000"/>
                </a:solidFill>
                <a:latin typeface="Times New Roman" panose="02020603050405020304" pitchFamily="18" charset="0"/>
              </a:rPr>
              <a:t>Метод </a:t>
            </a:r>
            <a:r>
              <a:rPr lang="ru-RU" sz="1600" dirty="0">
                <a:solidFill>
                  <a:srgbClr val="000000"/>
                </a:solidFill>
                <a:latin typeface="Times New Roman" panose="02020603050405020304" pitchFamily="18" charset="0"/>
              </a:rPr>
              <a:t>строго регламентированного </a:t>
            </a:r>
            <a:endParaRPr lang="ru-RU" sz="1600" dirty="0" smtClean="0">
              <a:solidFill>
                <a:srgbClr val="000000"/>
              </a:solidFill>
              <a:latin typeface="Times New Roman" panose="02020603050405020304" pitchFamily="18" charset="0"/>
            </a:endParaRPr>
          </a:p>
          <a:p>
            <a:r>
              <a:rPr lang="ru-RU" sz="1600" dirty="0" smtClean="0">
                <a:solidFill>
                  <a:srgbClr val="000000"/>
                </a:solidFill>
                <a:latin typeface="Times New Roman" panose="02020603050405020304" pitchFamily="18" charset="0"/>
              </a:rPr>
              <a:t>упражнения </a:t>
            </a:r>
            <a:r>
              <a:rPr lang="ru-RU" sz="1600" dirty="0">
                <a:solidFill>
                  <a:srgbClr val="000000"/>
                </a:solidFill>
                <a:latin typeface="Times New Roman" panose="02020603050405020304" pitchFamily="18" charset="0"/>
              </a:rPr>
              <a:t>для обучения двигательному действию 	</a:t>
            </a:r>
            <a:r>
              <a:rPr lang="ru-RU" sz="1600" dirty="0" smtClean="0">
                <a:solidFill>
                  <a:srgbClr val="000000"/>
                </a:solidFill>
                <a:latin typeface="Times New Roman" panose="02020603050405020304" pitchFamily="18" charset="0"/>
              </a:rPr>
              <a:t>  Е. Показ </a:t>
            </a:r>
            <a:endParaRPr lang="ru-RU" dirty="0" smtClean="0">
              <a:solidFill>
                <a:srgbClr val="000000"/>
              </a:solidFill>
              <a:latin typeface="Times New Roman" panose="02020603050405020304" pitchFamily="18" charset="0"/>
            </a:endParaRPr>
          </a:p>
          <a:p>
            <a:pPr>
              <a:spcBef>
                <a:spcPts val="1800"/>
              </a:spcBef>
            </a:pPr>
            <a:r>
              <a:rPr lang="ru-RU" sz="1600" b="1" dirty="0" smtClean="0">
                <a:solidFill>
                  <a:srgbClr val="000000"/>
                </a:solidFill>
                <a:latin typeface="Times New Roman" panose="02020603050405020304" pitchFamily="18" charset="0"/>
              </a:rPr>
              <a:t>Правильный ответ: </a:t>
            </a:r>
            <a:r>
              <a:rPr lang="ru-RU" sz="1600" dirty="0" smtClean="0">
                <a:solidFill>
                  <a:srgbClr val="00B050"/>
                </a:solidFill>
                <a:latin typeface="Times New Roman" panose="02020603050405020304" pitchFamily="18" charset="0"/>
              </a:rPr>
              <a:t>1-Д; 2-Е; 3-В; 4-Б; 5-Г; 6-А.</a:t>
            </a:r>
          </a:p>
          <a:p>
            <a:pPr>
              <a:spcBef>
                <a:spcPts val="2400"/>
              </a:spcBef>
            </a:pPr>
            <a:r>
              <a:rPr lang="ru-RU" sz="1600" dirty="0">
                <a:latin typeface="Times New Roman" panose="02020603050405020304" pitchFamily="18" charset="0"/>
                <a:cs typeface="Times New Roman" panose="02020603050405020304" pitchFamily="18" charset="0"/>
              </a:rPr>
              <a:t>Оценивается каждая указанная позиция. Каждая верно указанная позиция оценивается в </a:t>
            </a:r>
            <a:r>
              <a:rPr lang="ru-RU" sz="1600" b="1" i="1" dirty="0">
                <a:latin typeface="Times New Roman" panose="02020603050405020304" pitchFamily="18" charset="0"/>
                <a:cs typeface="Times New Roman" panose="02020603050405020304" pitchFamily="18" charset="0"/>
              </a:rPr>
              <a:t>1,0 балл</a:t>
            </a:r>
            <a:r>
              <a:rPr lang="ru-RU" sz="1600" dirty="0">
                <a:latin typeface="Times New Roman" panose="02020603050405020304" pitchFamily="18" charset="0"/>
                <a:cs typeface="Times New Roman" panose="02020603050405020304" pitchFamily="18" charset="0"/>
              </a:rPr>
              <a:t>, неверное указание – 0 баллов. </a:t>
            </a:r>
            <a:endParaRPr lang="ru-RU" sz="1600" dirty="0" smtClean="0">
              <a:latin typeface="Times New Roman" panose="02020603050405020304" pitchFamily="18" charset="0"/>
              <a:cs typeface="Times New Roman" panose="02020603050405020304" pitchFamily="18" charset="0"/>
            </a:endParaRPr>
          </a:p>
          <a:p>
            <a:pPr algn="ctr">
              <a:spcBef>
                <a:spcPts val="600"/>
              </a:spcBef>
            </a:pPr>
            <a:r>
              <a:rPr lang="ru-RU" sz="1600" b="1" dirty="0" smtClean="0">
                <a:latin typeface="Times New Roman" panose="02020603050405020304" pitchFamily="18" charset="0"/>
                <a:cs typeface="Times New Roman" panose="02020603050405020304" pitchFamily="18" charset="0"/>
              </a:rPr>
              <a:t>Максимальная </a:t>
            </a:r>
            <a:r>
              <a:rPr lang="ru-RU" sz="1600" b="1" dirty="0">
                <a:latin typeface="Times New Roman" panose="02020603050405020304" pitchFamily="18" charset="0"/>
                <a:cs typeface="Times New Roman" panose="02020603050405020304" pitchFamily="18" charset="0"/>
              </a:rPr>
              <a:t>оценка </a:t>
            </a:r>
            <a:r>
              <a:rPr lang="ru-RU" sz="1600" b="1" dirty="0" smtClean="0">
                <a:latin typeface="Times New Roman" panose="02020603050405020304" pitchFamily="18" charset="0"/>
                <a:cs typeface="Times New Roman" panose="02020603050405020304" pitchFamily="18" charset="0"/>
              </a:rPr>
              <a:t>в задании №20 </a:t>
            </a:r>
            <a:r>
              <a:rPr lang="ru-RU" sz="1600" b="1" dirty="0">
                <a:latin typeface="Times New Roman" panose="02020603050405020304" pitchFamily="18" charset="0"/>
                <a:cs typeface="Times New Roman" panose="02020603050405020304" pitchFamily="18" charset="0"/>
              </a:rPr>
              <a:t>- </a:t>
            </a:r>
            <a:r>
              <a:rPr lang="ru-RU" sz="1600" b="1" dirty="0">
                <a:solidFill>
                  <a:srgbClr val="FF0000"/>
                </a:solidFill>
                <a:latin typeface="Times New Roman" panose="02020603050405020304" pitchFamily="18" charset="0"/>
                <a:cs typeface="Times New Roman" panose="02020603050405020304" pitchFamily="18" charset="0"/>
              </a:rPr>
              <a:t>6,0 баллов</a:t>
            </a:r>
            <a:r>
              <a:rPr lang="ru-RU" sz="1600" b="1" dirty="0" smtClean="0">
                <a:solidFill>
                  <a:srgbClr val="FF0000"/>
                </a:solidFill>
                <a:latin typeface="Times New Roman" panose="02020603050405020304" pitchFamily="18" charset="0"/>
                <a:cs typeface="Times New Roman" panose="02020603050405020304" pitchFamily="18" charset="0"/>
              </a:rPr>
              <a:t>.</a:t>
            </a:r>
            <a:endParaRPr lang="ru-RU" sz="1600" dirty="0"/>
          </a:p>
        </p:txBody>
      </p:sp>
    </p:spTree>
    <p:extLst>
      <p:ext uri="{BB962C8B-B14F-4D97-AF65-F5344CB8AC3E}">
        <p14:creationId xmlns:p14="http://schemas.microsoft.com/office/powerpoint/2010/main" val="2219693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772816"/>
            <a:ext cx="8229600" cy="2520279"/>
          </a:xfrm>
        </p:spPr>
        <p:txBody>
          <a:bodyPr>
            <a:normAutofit/>
          </a:bodyPr>
          <a:lstStyle/>
          <a:p>
            <a:endParaRPr lang="ru-RU" sz="3600" dirty="0"/>
          </a:p>
          <a:p>
            <a:pPr marL="0" indent="0" algn="ctr">
              <a:buNone/>
            </a:pPr>
            <a:r>
              <a:rPr lang="ru-RU" b="1" dirty="0" smtClean="0">
                <a:latin typeface="Times New Roman" panose="02020603050405020304" pitchFamily="18" charset="0"/>
                <a:cs typeface="Times New Roman" panose="02020603050405020304" pitchFamily="18" charset="0"/>
              </a:rPr>
              <a:t>КРИТЕРИИ ОЦЕНИВАНИЯ</a:t>
            </a:r>
          </a:p>
          <a:p>
            <a:pPr marL="0" indent="0" algn="ctr">
              <a:buNone/>
            </a:pPr>
            <a:r>
              <a:rPr lang="ru-RU" b="1" dirty="0" smtClean="0">
                <a:latin typeface="Times New Roman" panose="02020603050405020304" pitchFamily="18" charset="0"/>
                <a:cs typeface="Times New Roman" panose="02020603050405020304" pitchFamily="18" charset="0"/>
              </a:rPr>
              <a:t>ТЕОРЕТИКО-МЕТОДИЧЕСКОГО ЗАДАНИЯ </a:t>
            </a:r>
          </a:p>
          <a:p>
            <a:pPr marL="0" indent="0" algn="ctr">
              <a:buNone/>
            </a:pPr>
            <a:endParaRPr lang="ru-RU" b="1" dirty="0">
              <a:latin typeface="Times New Roman" panose="02020603050405020304" pitchFamily="18" charset="0"/>
              <a:cs typeface="Times New Roman" panose="02020603050405020304" pitchFamily="18" charset="0"/>
            </a:endParaRPr>
          </a:p>
          <a:p>
            <a:pPr marL="0" indent="0" algn="ctr">
              <a:buNone/>
            </a:pP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13732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692696"/>
            <a:ext cx="8424936" cy="5047536"/>
          </a:xfrm>
          <a:prstGeom prst="rect">
            <a:avLst/>
          </a:prstGeom>
        </p:spPr>
        <p:txBody>
          <a:bodyPr wrap="square">
            <a:spAutoFit/>
          </a:bodyPr>
          <a:lstStyle/>
          <a:p>
            <a:r>
              <a:rPr lang="ru-RU" sz="1600" b="1" i="1" dirty="0">
                <a:solidFill>
                  <a:srgbClr val="000000"/>
                </a:solidFill>
                <a:latin typeface="Times New Roman" panose="02020603050405020304" pitchFamily="18" charset="0"/>
              </a:rPr>
              <a:t>21. Из предложенного списка видов спорта и игровых амплуа спортсменов распределите их в соответствии с видом спорта. Обратите внимание, что слово может использоваться один раз. Ответ запишите в таблицу в бланке ответов. </a:t>
            </a:r>
            <a:endParaRPr lang="ru-RU" sz="1600" b="1" i="1" dirty="0" smtClean="0">
              <a:solidFill>
                <a:srgbClr val="000000"/>
              </a:solidFill>
              <a:latin typeface="Times New Roman" panose="02020603050405020304" pitchFamily="18" charset="0"/>
            </a:endParaRPr>
          </a:p>
          <a:p>
            <a:pPr>
              <a:spcBef>
                <a:spcPts val="600"/>
              </a:spcBef>
            </a:pPr>
            <a:r>
              <a:rPr lang="ru-RU" sz="1600" i="1" dirty="0" smtClean="0">
                <a:solidFill>
                  <a:srgbClr val="000000"/>
                </a:solidFill>
                <a:latin typeface="Times New Roman" panose="02020603050405020304" pitchFamily="18" charset="0"/>
              </a:rPr>
              <a:t>баскетбол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линейный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блокирующий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нападающий </a:t>
            </a:r>
            <a:r>
              <a:rPr lang="ru-RU" sz="1600" dirty="0">
                <a:solidFill>
                  <a:srgbClr val="000000"/>
                </a:solidFill>
                <a:latin typeface="Times New Roman" panose="02020603050405020304" pitchFamily="18" charset="0"/>
              </a:rPr>
              <a:t>	</a:t>
            </a:r>
          </a:p>
          <a:p>
            <a:r>
              <a:rPr lang="ru-RU" sz="1600" i="1" dirty="0">
                <a:solidFill>
                  <a:srgbClr val="000000"/>
                </a:solidFill>
                <a:latin typeface="Times New Roman" panose="02020603050405020304" pitchFamily="18" charset="0"/>
              </a:rPr>
              <a:t>волейбол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полузащитник                            гандбол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полусредний</a:t>
            </a:r>
            <a:r>
              <a:rPr lang="ru-RU" sz="1600" dirty="0">
                <a:solidFill>
                  <a:srgbClr val="000000"/>
                </a:solidFill>
                <a:latin typeface="Times New Roman" panose="02020603050405020304" pitchFamily="18" charset="0"/>
              </a:rPr>
              <a:t>	</a:t>
            </a:r>
          </a:p>
          <a:p>
            <a:r>
              <a:rPr lang="ru-RU" sz="1600" i="1" dirty="0" smtClean="0">
                <a:solidFill>
                  <a:srgbClr val="000000"/>
                </a:solidFill>
                <a:latin typeface="Times New Roman" panose="02020603050405020304" pitchFamily="18" charset="0"/>
              </a:rPr>
              <a:t>диагональный       разыгрывающий </a:t>
            </a:r>
            <a:r>
              <a:rPr lang="ru-RU" sz="1600" i="1" dirty="0">
                <a:solidFill>
                  <a:srgbClr val="000000"/>
                </a:solidFill>
                <a:latin typeface="Times New Roman" panose="02020603050405020304" pitchFamily="18" charset="0"/>
              </a:rPr>
              <a:t>защитник </a:t>
            </a:r>
            <a:r>
              <a:rPr lang="ru-RU" sz="1600" i="1" dirty="0" smtClean="0">
                <a:solidFill>
                  <a:srgbClr val="000000"/>
                </a:solidFill>
                <a:latin typeface="Times New Roman" panose="02020603050405020304" pitchFamily="18" charset="0"/>
              </a:rPr>
              <a:t>     </a:t>
            </a:r>
            <a:r>
              <a:rPr lang="ru-RU" sz="1600" i="1" dirty="0" err="1" smtClean="0">
                <a:solidFill>
                  <a:srgbClr val="000000"/>
                </a:solidFill>
                <a:latin typeface="Times New Roman" panose="02020603050405020304" pitchFamily="18" charset="0"/>
              </a:rPr>
              <a:t>доигровщик</a:t>
            </a:r>
            <a:r>
              <a:rPr lang="ru-RU" sz="1600" i="1" dirty="0" smtClean="0">
                <a:solidFill>
                  <a:srgbClr val="000000"/>
                </a:solidFill>
                <a:latin typeface="Times New Roman" panose="02020603050405020304" pitchFamily="18" charset="0"/>
              </a:rPr>
              <a:t>                      скип </a:t>
            </a:r>
            <a:r>
              <a:rPr lang="ru-RU" sz="1600" dirty="0">
                <a:solidFill>
                  <a:srgbClr val="000000"/>
                </a:solidFill>
                <a:latin typeface="Times New Roman" panose="02020603050405020304" pitchFamily="18" charset="0"/>
              </a:rPr>
              <a:t>	</a:t>
            </a:r>
          </a:p>
          <a:p>
            <a:r>
              <a:rPr lang="ru-RU" sz="1600" i="1" dirty="0">
                <a:solidFill>
                  <a:srgbClr val="000000"/>
                </a:solidFill>
                <a:latin typeface="Times New Roman" panose="02020603050405020304" pitchFamily="18" charset="0"/>
              </a:rPr>
              <a:t>кёрлинг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футбол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либеро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центровой</a:t>
            </a:r>
          </a:p>
          <a:p>
            <a:pPr>
              <a:spcBef>
                <a:spcPts val="1200"/>
              </a:spcBef>
            </a:pPr>
            <a:r>
              <a:rPr lang="ru-RU" sz="1600" b="1" dirty="0" smtClean="0">
                <a:solidFill>
                  <a:srgbClr val="000000"/>
                </a:solidFill>
                <a:latin typeface="Times New Roman" panose="02020603050405020304" pitchFamily="18" charset="0"/>
              </a:rPr>
              <a:t>Правильный ответ:</a:t>
            </a:r>
          </a:p>
          <a:p>
            <a:r>
              <a:rPr lang="ru-RU" sz="1600" i="1" dirty="0" smtClean="0">
                <a:solidFill>
                  <a:srgbClr val="00B050"/>
                </a:solidFill>
                <a:latin typeface="Times New Roman" panose="02020603050405020304" pitchFamily="18" charset="0"/>
              </a:rPr>
              <a:t>Баскетбол – разыгрывающий защитник, центровой;</a:t>
            </a:r>
          </a:p>
          <a:p>
            <a:r>
              <a:rPr lang="ru-RU" sz="1600" i="1" dirty="0" smtClean="0">
                <a:solidFill>
                  <a:srgbClr val="00B050"/>
                </a:solidFill>
                <a:latin typeface="Times New Roman" panose="02020603050405020304" pitchFamily="18" charset="0"/>
              </a:rPr>
              <a:t>Волейбол – блокирующий, диагональный, </a:t>
            </a:r>
            <a:r>
              <a:rPr lang="ru-RU" sz="1600" i="1" dirty="0" err="1" smtClean="0">
                <a:solidFill>
                  <a:srgbClr val="00B050"/>
                </a:solidFill>
                <a:latin typeface="Times New Roman" panose="02020603050405020304" pitchFamily="18" charset="0"/>
              </a:rPr>
              <a:t>доигровщик</a:t>
            </a:r>
            <a:r>
              <a:rPr lang="ru-RU" sz="1600" i="1" dirty="0" smtClean="0">
                <a:solidFill>
                  <a:srgbClr val="00B050"/>
                </a:solidFill>
                <a:latin typeface="Times New Roman" panose="02020603050405020304" pitchFamily="18" charset="0"/>
              </a:rPr>
              <a:t>, либеро;</a:t>
            </a:r>
          </a:p>
          <a:p>
            <a:r>
              <a:rPr lang="ru-RU" sz="1600" i="1" dirty="0" smtClean="0">
                <a:solidFill>
                  <a:srgbClr val="00B050"/>
                </a:solidFill>
                <a:latin typeface="Times New Roman" panose="02020603050405020304" pitchFamily="18" charset="0"/>
              </a:rPr>
              <a:t>Гандбол – линейный, полусредний;</a:t>
            </a:r>
          </a:p>
          <a:p>
            <a:r>
              <a:rPr lang="ru-RU" sz="1600" i="1" dirty="0" smtClean="0">
                <a:solidFill>
                  <a:srgbClr val="00B050"/>
                </a:solidFill>
                <a:latin typeface="Times New Roman" panose="02020603050405020304" pitchFamily="18" charset="0"/>
              </a:rPr>
              <a:t>Керлинг – скип;</a:t>
            </a:r>
          </a:p>
          <a:p>
            <a:r>
              <a:rPr lang="ru-RU" sz="1600" i="1" dirty="0" smtClean="0">
                <a:solidFill>
                  <a:srgbClr val="00B050"/>
                </a:solidFill>
                <a:latin typeface="Times New Roman" panose="02020603050405020304" pitchFamily="18" charset="0"/>
              </a:rPr>
              <a:t>Футбол – нападающий, полузащитник.</a:t>
            </a:r>
          </a:p>
          <a:p>
            <a:pPr algn="just">
              <a:spcBef>
                <a:spcPts val="2400"/>
              </a:spcBef>
            </a:pPr>
            <a:r>
              <a:rPr lang="ru-RU" sz="1600" dirty="0">
                <a:latin typeface="Times New Roman" panose="02020603050405020304" pitchFamily="18" charset="0"/>
                <a:cs typeface="Times New Roman" panose="02020603050405020304" pitchFamily="18" charset="0"/>
              </a:rPr>
              <a:t>Оценивается каждая представленная позиция. Полное верное соответствие вида спорта и игровых амплуа спортсменов оценивается в </a:t>
            </a:r>
            <a:r>
              <a:rPr lang="ru-RU" sz="1600" b="1" i="1" dirty="0">
                <a:latin typeface="Times New Roman" panose="02020603050405020304" pitchFamily="18" charset="0"/>
                <a:cs typeface="Times New Roman" panose="02020603050405020304" pitchFamily="18" charset="0"/>
              </a:rPr>
              <a:t>1,0 балл, </a:t>
            </a:r>
            <a:r>
              <a:rPr lang="ru-RU" sz="1600" dirty="0">
                <a:latin typeface="Times New Roman" panose="02020603050405020304" pitchFamily="18" charset="0"/>
                <a:cs typeface="Times New Roman" panose="02020603050405020304" pitchFamily="18" charset="0"/>
              </a:rPr>
              <a:t>неполный или неверный ответ - 0 баллов. </a:t>
            </a:r>
            <a:endParaRPr lang="ru-RU" sz="1600" dirty="0" smtClean="0">
              <a:latin typeface="Times New Roman" panose="02020603050405020304" pitchFamily="18" charset="0"/>
              <a:cs typeface="Times New Roman" panose="02020603050405020304" pitchFamily="18" charset="0"/>
            </a:endParaRPr>
          </a:p>
          <a:p>
            <a:pPr algn="ctr">
              <a:spcBef>
                <a:spcPts val="1800"/>
              </a:spcBef>
            </a:pPr>
            <a:r>
              <a:rPr lang="ru-RU" sz="1600" b="1" dirty="0" smtClean="0">
                <a:latin typeface="Times New Roman" panose="02020603050405020304" pitchFamily="18" charset="0"/>
                <a:cs typeface="Times New Roman" panose="02020603050405020304" pitchFamily="18" charset="0"/>
              </a:rPr>
              <a:t>Максимальная </a:t>
            </a:r>
            <a:r>
              <a:rPr lang="ru-RU" sz="1600" b="1" dirty="0">
                <a:latin typeface="Times New Roman" panose="02020603050405020304" pitchFamily="18" charset="0"/>
                <a:cs typeface="Times New Roman" panose="02020603050405020304" pitchFamily="18" charset="0"/>
              </a:rPr>
              <a:t>оценка </a:t>
            </a:r>
            <a:r>
              <a:rPr lang="ru-RU" sz="1600" b="1" dirty="0" smtClean="0">
                <a:latin typeface="Times New Roman" panose="02020603050405020304" pitchFamily="18" charset="0"/>
                <a:cs typeface="Times New Roman" panose="02020603050405020304" pitchFamily="18" charset="0"/>
              </a:rPr>
              <a:t>в задании №21 </a:t>
            </a:r>
            <a:r>
              <a:rPr lang="ru-RU" sz="1600" b="1" dirty="0">
                <a:latin typeface="Times New Roman" panose="02020603050405020304" pitchFamily="18" charset="0"/>
                <a:cs typeface="Times New Roman" panose="02020603050405020304" pitchFamily="18" charset="0"/>
              </a:rPr>
              <a:t>– </a:t>
            </a:r>
            <a:r>
              <a:rPr lang="ru-RU" sz="1600" b="1" dirty="0">
                <a:solidFill>
                  <a:srgbClr val="FF0000"/>
                </a:solidFill>
                <a:latin typeface="Times New Roman" panose="02020603050405020304" pitchFamily="18" charset="0"/>
                <a:cs typeface="Times New Roman" panose="02020603050405020304" pitchFamily="18" charset="0"/>
              </a:rPr>
              <a:t>5,0 баллов</a:t>
            </a:r>
            <a:r>
              <a:rPr lang="ru-RU" sz="1600" b="1" dirty="0" smtClean="0">
                <a:solidFill>
                  <a:srgbClr val="FF0000"/>
                </a:solidFill>
                <a:latin typeface="Times New Roman" panose="02020603050405020304" pitchFamily="18" charset="0"/>
                <a:cs typeface="Times New Roman" panose="02020603050405020304" pitchFamily="18" charset="0"/>
              </a:rPr>
              <a:t>.</a:t>
            </a:r>
            <a:endParaRPr lang="ru-RU" sz="1600" dirty="0"/>
          </a:p>
        </p:txBody>
      </p:sp>
    </p:spTree>
    <p:extLst>
      <p:ext uri="{BB962C8B-B14F-4D97-AF65-F5344CB8AC3E}">
        <p14:creationId xmlns:p14="http://schemas.microsoft.com/office/powerpoint/2010/main" val="17109645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51520" y="404664"/>
            <a:ext cx="8640960" cy="5601533"/>
          </a:xfrm>
          <a:prstGeom prst="rect">
            <a:avLst/>
          </a:prstGeom>
        </p:spPr>
        <p:txBody>
          <a:bodyPr wrap="square">
            <a:spAutoFit/>
          </a:bodyPr>
          <a:lstStyle/>
          <a:p>
            <a:pPr algn="ctr"/>
            <a:r>
              <a:rPr lang="en-US" b="1" dirty="0" smtClean="0">
                <a:solidFill>
                  <a:srgbClr val="000000"/>
                </a:solidFill>
                <a:latin typeface="Times New Roman" panose="02020603050405020304" pitchFamily="18" charset="0"/>
              </a:rPr>
              <a:t>V</a:t>
            </a:r>
            <a:r>
              <a:rPr lang="ru-RU" b="1" dirty="0" smtClean="0">
                <a:solidFill>
                  <a:srgbClr val="000000"/>
                </a:solidFill>
                <a:latin typeface="Times New Roman" panose="02020603050405020304" pitchFamily="18" charset="0"/>
              </a:rPr>
              <a:t>. Задание </a:t>
            </a:r>
            <a:r>
              <a:rPr lang="ru-RU" b="1" dirty="0">
                <a:solidFill>
                  <a:srgbClr val="000000"/>
                </a:solidFill>
                <a:latin typeface="Times New Roman" panose="02020603050405020304" pitchFamily="18" charset="0"/>
              </a:rPr>
              <a:t>на выбор верных позиций </a:t>
            </a:r>
            <a:endParaRPr lang="ru-RU" dirty="0">
              <a:solidFill>
                <a:srgbClr val="000000"/>
              </a:solidFill>
              <a:latin typeface="Times New Roman" panose="02020603050405020304" pitchFamily="18" charset="0"/>
            </a:endParaRPr>
          </a:p>
          <a:p>
            <a:pPr>
              <a:spcBef>
                <a:spcPts val="1800"/>
              </a:spcBef>
            </a:pPr>
            <a:r>
              <a:rPr lang="ru-RU" sz="1600" b="1" i="1" dirty="0">
                <a:solidFill>
                  <a:srgbClr val="000000"/>
                </a:solidFill>
                <a:latin typeface="Times New Roman" panose="02020603050405020304" pitchFamily="18" charset="0"/>
              </a:rPr>
              <a:t>22. Распределите двигательные действия из общего списка на две группы так, чтобы первую группу составили действия, обеспечивающие перемещение собственного тела или его частей, а вторую группу – перемещение постороннего тела. Заполните таблицу. </a:t>
            </a:r>
            <a:endParaRPr lang="ru-RU" sz="1600" dirty="0">
              <a:solidFill>
                <a:srgbClr val="000000"/>
              </a:solidFill>
              <a:latin typeface="Times New Roman" panose="02020603050405020304" pitchFamily="18" charset="0"/>
            </a:endParaRPr>
          </a:p>
          <a:p>
            <a:pPr algn="ctr">
              <a:spcBef>
                <a:spcPts val="1200"/>
              </a:spcBef>
            </a:pPr>
            <a:r>
              <a:rPr lang="ru-RU" sz="1600" b="1" i="1" u="sng" dirty="0">
                <a:solidFill>
                  <a:srgbClr val="000000"/>
                </a:solidFill>
                <a:latin typeface="Times New Roman" panose="02020603050405020304" pitchFamily="18" charset="0"/>
              </a:rPr>
              <a:t>Двигательные действия: </a:t>
            </a:r>
            <a:endParaRPr lang="ru-RU" sz="1600" b="1" i="1" u="sng" dirty="0" smtClean="0">
              <a:solidFill>
                <a:srgbClr val="000000"/>
              </a:solidFill>
              <a:latin typeface="Times New Roman" panose="02020603050405020304" pitchFamily="18" charset="0"/>
            </a:endParaRPr>
          </a:p>
          <a:p>
            <a:pPr>
              <a:spcBef>
                <a:spcPts val="1200"/>
              </a:spcBef>
            </a:pPr>
            <a:r>
              <a:rPr lang="ru-RU" sz="1600" i="1" dirty="0" smtClean="0">
                <a:solidFill>
                  <a:srgbClr val="000000"/>
                </a:solidFill>
                <a:latin typeface="Times New Roman" panose="02020603050405020304" pitchFamily="18" charset="0"/>
              </a:rPr>
              <a:t>бросок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гребок </a:t>
            </a:r>
            <a:r>
              <a:rPr lang="ru-RU" sz="1600" i="1" dirty="0">
                <a:solidFill>
                  <a:srgbClr val="000000"/>
                </a:solidFill>
                <a:latin typeface="Times New Roman" panose="02020603050405020304" pitchFamily="18" charset="0"/>
              </a:rPr>
              <a:t>рукой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жим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отталкивание </a:t>
            </a:r>
            <a:r>
              <a:rPr lang="ru-RU" sz="1600" dirty="0">
                <a:solidFill>
                  <a:srgbClr val="000000"/>
                </a:solidFill>
                <a:latin typeface="Times New Roman" panose="02020603050405020304" pitchFamily="18" charset="0"/>
              </a:rPr>
              <a:t>	</a:t>
            </a:r>
          </a:p>
          <a:p>
            <a:r>
              <a:rPr lang="ru-RU" sz="1600" i="1" dirty="0">
                <a:solidFill>
                  <a:srgbClr val="000000"/>
                </a:solidFill>
                <a:latin typeface="Times New Roman" panose="02020603050405020304" pitchFamily="18" charset="0"/>
              </a:rPr>
              <a:t>передача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err="1" smtClean="0">
                <a:solidFill>
                  <a:srgbClr val="000000"/>
                </a:solidFill>
                <a:latin typeface="Times New Roman" panose="02020603050405020304" pitchFamily="18" charset="0"/>
              </a:rPr>
              <a:t>перемах</a:t>
            </a:r>
            <a:r>
              <a:rPr lang="ru-RU" sz="1600" i="1" dirty="0" smtClean="0">
                <a:solidFill>
                  <a:srgbClr val="000000"/>
                </a:solidFill>
                <a:latin typeface="Times New Roman" panose="02020603050405020304" pitchFamily="18" charset="0"/>
              </a:rPr>
              <a:t>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приведение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сгибание </a:t>
            </a:r>
            <a:r>
              <a:rPr lang="ru-RU" sz="1600" dirty="0">
                <a:solidFill>
                  <a:srgbClr val="000000"/>
                </a:solidFill>
                <a:latin typeface="Times New Roman" panose="02020603050405020304" pitchFamily="18" charset="0"/>
              </a:rPr>
              <a:t>	</a:t>
            </a:r>
          </a:p>
          <a:p>
            <a:r>
              <a:rPr lang="ru-RU" sz="1600" i="1" dirty="0">
                <a:solidFill>
                  <a:srgbClr val="000000"/>
                </a:solidFill>
                <a:latin typeface="Times New Roman" panose="02020603050405020304" pitchFamily="18" charset="0"/>
              </a:rPr>
              <a:t>скачок </a:t>
            </a:r>
            <a:r>
              <a:rPr lang="ru-RU" sz="1600" dirty="0">
                <a:solidFill>
                  <a:srgbClr val="000000"/>
                </a:solidFill>
                <a:latin typeface="Times New Roman" panose="02020603050405020304" pitchFamily="18" charset="0"/>
              </a:rPr>
              <a:t>	</a:t>
            </a:r>
            <a:r>
              <a:rPr lang="ru-RU" sz="1600"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удар</a:t>
            </a:r>
          </a:p>
          <a:p>
            <a:pPr>
              <a:spcBef>
                <a:spcPts val="1800"/>
              </a:spcBef>
            </a:pPr>
            <a:r>
              <a:rPr lang="ru-RU" sz="1600" b="1" dirty="0" smtClean="0">
                <a:solidFill>
                  <a:srgbClr val="000000"/>
                </a:solidFill>
                <a:latin typeface="Times New Roman" panose="02020603050405020304" pitchFamily="18" charset="0"/>
              </a:rPr>
              <a:t>Правильный ответ:</a:t>
            </a:r>
          </a:p>
          <a:p>
            <a:r>
              <a:rPr lang="ru-RU" sz="1600" dirty="0" smtClean="0">
                <a:solidFill>
                  <a:srgbClr val="000000"/>
                </a:solidFill>
                <a:latin typeface="Times New Roman" panose="02020603050405020304" pitchFamily="18" charset="0"/>
              </a:rPr>
              <a:t>Действия, обеспечивающие перемещение собственного тела – </a:t>
            </a:r>
            <a:r>
              <a:rPr lang="ru-RU" sz="1600" dirty="0" smtClean="0">
                <a:solidFill>
                  <a:srgbClr val="00B050"/>
                </a:solidFill>
                <a:latin typeface="Times New Roman" panose="02020603050405020304" pitchFamily="18" charset="0"/>
              </a:rPr>
              <a:t>гребок рукой, отталкивание, </a:t>
            </a:r>
            <a:r>
              <a:rPr lang="ru-RU" sz="1600" dirty="0" err="1" smtClean="0">
                <a:solidFill>
                  <a:srgbClr val="00B050"/>
                </a:solidFill>
                <a:latin typeface="Times New Roman" panose="02020603050405020304" pitchFamily="18" charset="0"/>
              </a:rPr>
              <a:t>перемах</a:t>
            </a:r>
            <a:r>
              <a:rPr lang="ru-RU" sz="1600" dirty="0" smtClean="0">
                <a:solidFill>
                  <a:srgbClr val="00B050"/>
                </a:solidFill>
                <a:latin typeface="Times New Roman" panose="02020603050405020304" pitchFamily="18" charset="0"/>
              </a:rPr>
              <a:t>, приведение, сгибание, скачок.</a:t>
            </a:r>
          </a:p>
          <a:p>
            <a:pPr>
              <a:spcBef>
                <a:spcPts val="600"/>
              </a:spcBef>
            </a:pPr>
            <a:r>
              <a:rPr lang="ru-RU" sz="1600" dirty="0" smtClean="0">
                <a:solidFill>
                  <a:srgbClr val="000000"/>
                </a:solidFill>
                <a:latin typeface="Times New Roman" panose="02020603050405020304" pitchFamily="18" charset="0"/>
              </a:rPr>
              <a:t>Действия, обеспечивающие перемещения постороннего тела – </a:t>
            </a:r>
            <a:r>
              <a:rPr lang="ru-RU" sz="1600" dirty="0" smtClean="0">
                <a:solidFill>
                  <a:srgbClr val="00B050"/>
                </a:solidFill>
                <a:latin typeface="Times New Roman" panose="02020603050405020304" pitchFamily="18" charset="0"/>
              </a:rPr>
              <a:t>бросок, жим, передача, удар.</a:t>
            </a:r>
          </a:p>
          <a:p>
            <a:pPr>
              <a:spcBef>
                <a:spcPts val="3000"/>
              </a:spcBef>
            </a:pPr>
            <a:r>
              <a:rPr lang="ru-RU" sz="1600" dirty="0">
                <a:latin typeface="Times New Roman" panose="02020603050405020304" pitchFamily="18" charset="0"/>
                <a:cs typeface="Times New Roman" panose="02020603050405020304" pitchFamily="18" charset="0"/>
              </a:rPr>
              <a:t>Оценивается каждая указанная позиция. Каждая верно указанная позиция оценивается </a:t>
            </a:r>
            <a:r>
              <a:rPr lang="ru-RU" sz="1600" b="1" i="1" dirty="0">
                <a:latin typeface="Times New Roman" panose="02020603050405020304" pitchFamily="18" charset="0"/>
                <a:cs typeface="Times New Roman" panose="02020603050405020304" pitchFamily="18" charset="0"/>
              </a:rPr>
              <a:t>в 0,5 балла</a:t>
            </a:r>
            <a:r>
              <a:rPr lang="ru-RU" sz="1600" dirty="0">
                <a:latin typeface="Times New Roman" panose="02020603050405020304" pitchFamily="18" charset="0"/>
                <a:cs typeface="Times New Roman" panose="02020603050405020304" pitchFamily="18" charset="0"/>
              </a:rPr>
              <a:t>, неверное указание – 0 баллов. </a:t>
            </a:r>
            <a:r>
              <a:rPr lang="ru-RU" sz="1600" b="1" dirty="0">
                <a:latin typeface="Times New Roman" panose="02020603050405020304" pitchFamily="18" charset="0"/>
                <a:cs typeface="Times New Roman" panose="02020603050405020304" pitchFamily="18" charset="0"/>
              </a:rPr>
              <a:t>Максимальная оценка за ответ - 5,0 баллов. </a:t>
            </a:r>
            <a:r>
              <a:rPr lang="ru-RU" sz="1600" dirty="0">
                <a:latin typeface="Times New Roman" panose="02020603050405020304" pitchFamily="18" charset="0"/>
                <a:cs typeface="Times New Roman" panose="02020603050405020304" pitchFamily="18" charset="0"/>
              </a:rPr>
              <a:t>	</a:t>
            </a:r>
          </a:p>
          <a:p>
            <a:pPr algn="ctr">
              <a:spcBef>
                <a:spcPts val="1800"/>
              </a:spcBef>
            </a:pPr>
            <a:r>
              <a:rPr lang="ru-RU" sz="1600" b="1" i="1" dirty="0">
                <a:latin typeface="Times New Roman" panose="02020603050405020304" pitchFamily="18" charset="0"/>
                <a:cs typeface="Times New Roman" panose="02020603050405020304" pitchFamily="18" charset="0"/>
              </a:rPr>
              <a:t>Максимальная оценка в задании № 22 – </a:t>
            </a:r>
            <a:r>
              <a:rPr lang="ru-RU" sz="1600" b="1" i="1" dirty="0">
                <a:solidFill>
                  <a:srgbClr val="FF0000"/>
                </a:solidFill>
                <a:latin typeface="Times New Roman" panose="02020603050405020304" pitchFamily="18" charset="0"/>
                <a:cs typeface="Times New Roman" panose="02020603050405020304" pitchFamily="18" charset="0"/>
              </a:rPr>
              <a:t>5,0 баллов.</a:t>
            </a:r>
            <a:r>
              <a:rPr lang="ru-RU" sz="1600" b="1" i="1" dirty="0">
                <a:latin typeface="Times New Roman" panose="02020603050405020304" pitchFamily="18" charset="0"/>
                <a:cs typeface="Times New Roman" panose="02020603050405020304" pitchFamily="18" charset="0"/>
              </a:rPr>
              <a:t> </a:t>
            </a:r>
            <a:r>
              <a:rPr lang="ru-RU" sz="1600" dirty="0"/>
              <a:t>	</a:t>
            </a:r>
          </a:p>
          <a:p>
            <a:pPr>
              <a:spcBef>
                <a:spcPts val="600"/>
              </a:spcBef>
            </a:pPr>
            <a:endParaRPr lang="ru-RU" sz="1600" dirty="0">
              <a:solidFill>
                <a:srgbClr val="00B050"/>
              </a:solidFill>
              <a:latin typeface="Times New Roman" panose="02020603050405020304" pitchFamily="18" charset="0"/>
            </a:endParaRPr>
          </a:p>
        </p:txBody>
      </p:sp>
    </p:spTree>
    <p:extLst>
      <p:ext uri="{BB962C8B-B14F-4D97-AF65-F5344CB8AC3E}">
        <p14:creationId xmlns:p14="http://schemas.microsoft.com/office/powerpoint/2010/main" val="37488256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620688"/>
            <a:ext cx="8280920" cy="5909310"/>
          </a:xfrm>
          <a:prstGeom prst="rect">
            <a:avLst/>
          </a:prstGeom>
        </p:spPr>
        <p:txBody>
          <a:bodyPr wrap="square">
            <a:spAutoFit/>
          </a:bodyPr>
          <a:lstStyle/>
          <a:p>
            <a:pPr algn="ctr"/>
            <a:r>
              <a:rPr lang="en-US" b="1" dirty="0" smtClean="0">
                <a:solidFill>
                  <a:srgbClr val="000000"/>
                </a:solidFill>
                <a:latin typeface="Times New Roman" panose="02020603050405020304" pitchFamily="18" charset="0"/>
              </a:rPr>
              <a:t>VI</a:t>
            </a:r>
            <a:r>
              <a:rPr lang="ru-RU" b="1" dirty="0" smtClean="0">
                <a:solidFill>
                  <a:srgbClr val="000000"/>
                </a:solidFill>
                <a:latin typeface="Times New Roman" panose="02020603050405020304" pitchFamily="18" charset="0"/>
              </a:rPr>
              <a:t>. Задание-задача </a:t>
            </a:r>
            <a:endParaRPr lang="ru-RU" dirty="0">
              <a:solidFill>
                <a:srgbClr val="000000"/>
              </a:solidFill>
              <a:latin typeface="Times New Roman" panose="02020603050405020304" pitchFamily="18" charset="0"/>
            </a:endParaRPr>
          </a:p>
          <a:p>
            <a:pPr algn="just">
              <a:spcBef>
                <a:spcPts val="1200"/>
              </a:spcBef>
            </a:pPr>
            <a:r>
              <a:rPr lang="ru-RU" sz="1600" b="1" i="1" dirty="0">
                <a:solidFill>
                  <a:srgbClr val="000000"/>
                </a:solidFill>
                <a:latin typeface="Times New Roman" panose="02020603050405020304" pitchFamily="18" charset="0"/>
              </a:rPr>
              <a:t>23. Для выполнения норматива Всероссийского физкультурно-спортивного комплекса «Готов к труду и обороне» (ГТО) на золотой знак девушки 16-17 лет должны пробежать дистанцию 2000 м за 9 минут 50 секунд. </a:t>
            </a:r>
            <a:endParaRPr lang="ru-RU" sz="1600" dirty="0">
              <a:solidFill>
                <a:srgbClr val="000000"/>
              </a:solidFill>
              <a:latin typeface="Times New Roman" panose="02020603050405020304" pitchFamily="18" charset="0"/>
            </a:endParaRPr>
          </a:p>
          <a:p>
            <a:pPr algn="just">
              <a:spcBef>
                <a:spcPts val="600"/>
              </a:spcBef>
            </a:pPr>
            <a:r>
              <a:rPr lang="ru-RU" sz="1600" b="1" i="1" dirty="0" smtClean="0">
                <a:solidFill>
                  <a:srgbClr val="000000"/>
                </a:solidFill>
                <a:latin typeface="Times New Roman" panose="02020603050405020304" pitchFamily="18" charset="0"/>
              </a:rPr>
              <a:t>      </a:t>
            </a:r>
            <a:r>
              <a:rPr lang="ru-RU" sz="1600" i="1" dirty="0" smtClean="0">
                <a:solidFill>
                  <a:srgbClr val="000000"/>
                </a:solidFill>
                <a:latin typeface="Times New Roman" panose="02020603050405020304" pitchFamily="18" charset="0"/>
              </a:rPr>
              <a:t>Рассчитайте </a:t>
            </a:r>
            <a:r>
              <a:rPr lang="ru-RU" sz="1600" i="1" dirty="0">
                <a:solidFill>
                  <a:srgbClr val="000000"/>
                </a:solidFill>
                <a:latin typeface="Times New Roman" panose="02020603050405020304" pitchFamily="18" charset="0"/>
              </a:rPr>
              <a:t>до сотых долей секунды, за какое время в среднем необходимо пробегать каждые 100 м дистанции чтобы выполнить этот норматив. Решение запишите в бланк ответов</a:t>
            </a:r>
            <a:r>
              <a:rPr lang="ru-RU" sz="1600" i="1" dirty="0" smtClean="0">
                <a:solidFill>
                  <a:srgbClr val="000000"/>
                </a:solidFill>
                <a:latin typeface="Times New Roman" panose="02020603050405020304" pitchFamily="18" charset="0"/>
              </a:rPr>
              <a:t>.</a:t>
            </a:r>
            <a:endParaRPr lang="ru-RU" sz="1600" b="1" i="1" dirty="0" smtClean="0">
              <a:solidFill>
                <a:srgbClr val="000000"/>
              </a:solidFill>
              <a:latin typeface="Times New Roman" panose="02020603050405020304" pitchFamily="18" charset="0"/>
            </a:endParaRPr>
          </a:p>
          <a:p>
            <a:pPr>
              <a:spcBef>
                <a:spcPts val="1200"/>
              </a:spcBef>
            </a:pPr>
            <a:r>
              <a:rPr lang="ru-RU" sz="1600" b="1" dirty="0">
                <a:latin typeface="Times New Roman" panose="02020603050405020304" pitchFamily="18" charset="0"/>
                <a:cs typeface="Times New Roman" panose="02020603050405020304" pitchFamily="18" charset="0"/>
              </a:rPr>
              <a:t>Решение: </a:t>
            </a:r>
            <a:endParaRPr lang="ru-RU" sz="1600" dirty="0">
              <a:latin typeface="Times New Roman" panose="02020603050405020304" pitchFamily="18" charset="0"/>
              <a:cs typeface="Times New Roman" panose="02020603050405020304" pitchFamily="18" charset="0"/>
            </a:endParaRPr>
          </a:p>
          <a:p>
            <a:r>
              <a:rPr lang="ru-RU" sz="1600" b="1" dirty="0">
                <a:latin typeface="Times New Roman" panose="02020603050405020304" pitchFamily="18" charset="0"/>
                <a:cs typeface="Times New Roman" panose="02020603050405020304" pitchFamily="18" charset="0"/>
              </a:rPr>
              <a:t>1 вариант </a:t>
            </a:r>
            <a:endParaRPr lang="ru-RU" sz="1600" dirty="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Результат бега переводим в секунды – 9 (мин.) х 60 (с) + 50 (с) = 590 (с). </a:t>
            </a:r>
          </a:p>
          <a:p>
            <a:r>
              <a:rPr lang="ru-RU" sz="1600" dirty="0">
                <a:latin typeface="Times New Roman" panose="02020603050405020304" pitchFamily="18" charset="0"/>
                <a:cs typeface="Times New Roman" panose="02020603050405020304" pitchFamily="18" charset="0"/>
              </a:rPr>
              <a:t>Вычисляем среднюю скорость бега: </a:t>
            </a:r>
          </a:p>
          <a:p>
            <a:r>
              <a:rPr lang="en-US" sz="1600" dirty="0">
                <a:latin typeface="Times New Roman" panose="02020603050405020304" pitchFamily="18" charset="0"/>
                <a:cs typeface="Times New Roman" panose="02020603050405020304" pitchFamily="18" charset="0"/>
              </a:rPr>
              <a:t>𝑣=</a:t>
            </a:r>
            <a:r>
              <a:rPr lang="en-US" sz="1600" dirty="0" smtClean="0">
                <a:latin typeface="Times New Roman" panose="02020603050405020304" pitchFamily="18" charset="0"/>
                <a:cs typeface="Times New Roman" panose="02020603050405020304" pitchFamily="18" charset="0"/>
              </a:rPr>
              <a:t>s</a:t>
            </a:r>
            <a:r>
              <a:rPr lang="ru-RU" sz="1600" dirty="0" smtClean="0">
                <a:latin typeface="Times New Roman" panose="02020603050405020304" pitchFamily="18" charset="0"/>
                <a:cs typeface="Times New Roman" panose="02020603050405020304" pitchFamily="18" charset="0"/>
              </a:rPr>
              <a:t>/</a:t>
            </a:r>
            <a:r>
              <a:rPr lang="en-US" sz="1600" dirty="0" smtClean="0">
                <a:latin typeface="Times New Roman" panose="02020603050405020304" pitchFamily="18" charset="0"/>
                <a:cs typeface="Times New Roman" panose="02020603050405020304" pitchFamily="18" charset="0"/>
              </a:rPr>
              <a:t>t=2000</a:t>
            </a:r>
            <a:r>
              <a:rPr lang="ru-RU" sz="1600" dirty="0" smtClean="0">
                <a:latin typeface="Times New Roman" panose="02020603050405020304" pitchFamily="18" charset="0"/>
                <a:cs typeface="Times New Roman" panose="02020603050405020304" pitchFamily="18" charset="0"/>
              </a:rPr>
              <a:t>/</a:t>
            </a:r>
            <a:r>
              <a:rPr lang="en-US" sz="1600" dirty="0" smtClean="0">
                <a:latin typeface="Times New Roman" panose="02020603050405020304" pitchFamily="18" charset="0"/>
                <a:cs typeface="Times New Roman" panose="02020603050405020304" pitchFamily="18" charset="0"/>
              </a:rPr>
              <a:t>590=3,3898</a:t>
            </a:r>
            <a:r>
              <a:rPr lang="en-US" sz="1600" dirty="0">
                <a:latin typeface="Times New Roman" panose="02020603050405020304" pitchFamily="18" charset="0"/>
                <a:cs typeface="Times New Roman" panose="02020603050405020304" pitchFamily="18" charset="0"/>
              </a:rPr>
              <a:t>≈3,39 (</a:t>
            </a:r>
            <a:r>
              <a:rPr lang="ru-RU" sz="1600" dirty="0">
                <a:latin typeface="Times New Roman" panose="02020603050405020304" pitchFamily="18" charset="0"/>
                <a:cs typeface="Times New Roman" panose="02020603050405020304" pitchFamily="18" charset="0"/>
              </a:rPr>
              <a:t>м/с). </a:t>
            </a:r>
          </a:p>
          <a:p>
            <a:r>
              <a:rPr lang="ru-RU" sz="1600" dirty="0">
                <a:latin typeface="Times New Roman" panose="02020603050405020304" pitchFamily="18" charset="0"/>
                <a:cs typeface="Times New Roman" panose="02020603050405020304" pitchFamily="18" charset="0"/>
              </a:rPr>
              <a:t>Находим время пробегания 100-метрового отрезка: </a:t>
            </a:r>
          </a:p>
          <a:p>
            <a:r>
              <a:rPr lang="ru-RU" sz="1600" dirty="0">
                <a:latin typeface="Times New Roman" panose="02020603050405020304" pitchFamily="18" charset="0"/>
                <a:cs typeface="Times New Roman" panose="02020603050405020304" pitchFamily="18" charset="0"/>
              </a:rPr>
              <a:t>𝑡=</a:t>
            </a:r>
            <a:r>
              <a:rPr lang="ru-RU" sz="1600" dirty="0" smtClean="0">
                <a:latin typeface="Times New Roman" panose="02020603050405020304" pitchFamily="18" charset="0"/>
                <a:cs typeface="Times New Roman" panose="02020603050405020304" pitchFamily="18" charset="0"/>
              </a:rPr>
              <a:t>s/𝑣</a:t>
            </a:r>
            <a:r>
              <a:rPr lang="ru-RU" sz="1600" dirty="0">
                <a:latin typeface="Times New Roman" panose="02020603050405020304" pitchFamily="18" charset="0"/>
                <a:cs typeface="Times New Roman" panose="02020603050405020304" pitchFamily="18" charset="0"/>
              </a:rPr>
              <a:t>=</a:t>
            </a:r>
            <a:r>
              <a:rPr lang="ru-RU" sz="1600" dirty="0" smtClean="0">
                <a:latin typeface="Times New Roman" panose="02020603050405020304" pitchFamily="18" charset="0"/>
                <a:cs typeface="Times New Roman" panose="02020603050405020304" pitchFamily="18" charset="0"/>
              </a:rPr>
              <a:t>100/3,39=29,4985</a:t>
            </a:r>
            <a:r>
              <a:rPr lang="ru-RU" sz="1600" dirty="0">
                <a:latin typeface="Times New Roman" panose="02020603050405020304" pitchFamily="18" charset="0"/>
                <a:cs typeface="Times New Roman" panose="02020603050405020304" pitchFamily="18" charset="0"/>
              </a:rPr>
              <a:t>≈29,50 (с). </a:t>
            </a:r>
          </a:p>
          <a:p>
            <a:r>
              <a:rPr lang="ru-RU" sz="1600" b="1" dirty="0">
                <a:latin typeface="Times New Roman" panose="02020603050405020304" pitchFamily="18" charset="0"/>
                <a:cs typeface="Times New Roman" panose="02020603050405020304" pitchFamily="18" charset="0"/>
              </a:rPr>
              <a:t>2 вариант </a:t>
            </a:r>
            <a:endParaRPr lang="ru-RU" sz="1600" dirty="0">
              <a:latin typeface="Times New Roman" panose="02020603050405020304" pitchFamily="18" charset="0"/>
              <a:cs typeface="Times New Roman" panose="02020603050405020304" pitchFamily="18" charset="0"/>
            </a:endParaRPr>
          </a:p>
          <a:p>
            <a:r>
              <a:rPr lang="ru-RU" sz="1600" dirty="0">
                <a:latin typeface="Times New Roman" panose="02020603050405020304" pitchFamily="18" charset="0"/>
                <a:cs typeface="Times New Roman" panose="02020603050405020304" pitchFamily="18" charset="0"/>
              </a:rPr>
              <a:t>Результат бега переводим в секунды – 9 (мин.) х 60 (с) + 50 (с) = 590 (с). </a:t>
            </a:r>
          </a:p>
          <a:p>
            <a:r>
              <a:rPr lang="ru-RU" sz="1600" dirty="0">
                <a:latin typeface="Times New Roman" panose="02020603050405020304" pitchFamily="18" charset="0"/>
                <a:cs typeface="Times New Roman" panose="02020603050405020304" pitchFamily="18" charset="0"/>
              </a:rPr>
              <a:t>Находим время пробегания 100-метрового отрезка: </a:t>
            </a:r>
          </a:p>
          <a:p>
            <a:r>
              <a:rPr lang="ru-RU" sz="1600" dirty="0">
                <a:latin typeface="Times New Roman" panose="02020603050405020304" pitchFamily="18" charset="0"/>
                <a:cs typeface="Times New Roman" panose="02020603050405020304" pitchFamily="18" charset="0"/>
              </a:rPr>
              <a:t>𝑡=</a:t>
            </a:r>
            <a:r>
              <a:rPr lang="ru-RU" sz="1600" dirty="0" smtClean="0">
                <a:latin typeface="Times New Roman" panose="02020603050405020304" pitchFamily="18" charset="0"/>
                <a:cs typeface="Times New Roman" panose="02020603050405020304" pitchFamily="18" charset="0"/>
              </a:rPr>
              <a:t>100×590/2000=29,50 </a:t>
            </a:r>
            <a:r>
              <a:rPr lang="ru-RU" sz="1600" dirty="0">
                <a:latin typeface="Times New Roman" panose="02020603050405020304" pitchFamily="18" charset="0"/>
                <a:cs typeface="Times New Roman" panose="02020603050405020304" pitchFamily="18" charset="0"/>
              </a:rPr>
              <a:t>(с). </a:t>
            </a:r>
          </a:p>
          <a:p>
            <a:pPr>
              <a:spcBef>
                <a:spcPts val="1200"/>
              </a:spcBef>
            </a:pPr>
            <a:r>
              <a:rPr lang="ru-RU" sz="1600" b="1" i="1" dirty="0" smtClean="0">
                <a:latin typeface="Times New Roman" panose="02020603050405020304" pitchFamily="18" charset="0"/>
                <a:cs typeface="Times New Roman" panose="02020603050405020304" pitchFamily="18" charset="0"/>
              </a:rPr>
              <a:t>Правильный ответ</a:t>
            </a:r>
            <a:r>
              <a:rPr lang="ru-RU" sz="1600" b="1" i="1" dirty="0">
                <a:latin typeface="Times New Roman" panose="02020603050405020304" pitchFamily="18" charset="0"/>
                <a:cs typeface="Times New Roman" panose="02020603050405020304" pitchFamily="18" charset="0"/>
              </a:rPr>
              <a:t>:</a:t>
            </a:r>
            <a:r>
              <a:rPr lang="ru-RU" sz="1600" b="1" i="1" dirty="0" smtClean="0">
                <a:latin typeface="Times New Roman" panose="02020603050405020304" pitchFamily="18" charset="0"/>
                <a:cs typeface="Times New Roman" panose="02020603050405020304" pitchFamily="18" charset="0"/>
              </a:rPr>
              <a:t> </a:t>
            </a:r>
            <a:r>
              <a:rPr lang="ru-RU" sz="1600" b="1" i="1" dirty="0" smtClean="0">
                <a:solidFill>
                  <a:srgbClr val="00B050"/>
                </a:solidFill>
                <a:latin typeface="Times New Roman" panose="02020603050405020304" pitchFamily="18" charset="0"/>
                <a:cs typeface="Times New Roman" panose="02020603050405020304" pitchFamily="18" charset="0"/>
              </a:rPr>
              <a:t>необходимо </a:t>
            </a:r>
            <a:r>
              <a:rPr lang="ru-RU" sz="1600" b="1" i="1" dirty="0">
                <a:solidFill>
                  <a:srgbClr val="00B050"/>
                </a:solidFill>
                <a:latin typeface="Times New Roman" panose="02020603050405020304" pitchFamily="18" charset="0"/>
                <a:cs typeface="Times New Roman" panose="02020603050405020304" pitchFamily="18" charset="0"/>
              </a:rPr>
              <a:t>пробегать каждый 100-метровый отрезок дистанции в среднем за 29,50 секунд.</a:t>
            </a:r>
            <a:r>
              <a:rPr lang="ru-RU" sz="1600" b="1" i="1" dirty="0">
                <a:solidFill>
                  <a:srgbClr val="00B050"/>
                </a:solidFill>
              </a:rPr>
              <a:t> </a:t>
            </a:r>
            <a:r>
              <a:rPr lang="ru-RU" sz="1600" dirty="0"/>
              <a:t>	</a:t>
            </a:r>
          </a:p>
          <a:p>
            <a:pPr algn="just">
              <a:spcBef>
                <a:spcPts val="600"/>
              </a:spcBef>
            </a:pPr>
            <a:endParaRPr lang="ru-RU" sz="1600" dirty="0"/>
          </a:p>
        </p:txBody>
      </p:sp>
    </p:spTree>
    <p:extLst>
      <p:ext uri="{BB962C8B-B14F-4D97-AF65-F5344CB8AC3E}">
        <p14:creationId xmlns:p14="http://schemas.microsoft.com/office/powerpoint/2010/main" val="2559724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582341"/>
            <a:ext cx="8352928" cy="3431709"/>
          </a:xfrm>
          <a:prstGeom prst="rect">
            <a:avLst/>
          </a:prstGeom>
        </p:spPr>
        <p:txBody>
          <a:bodyPr wrap="square">
            <a:spAutoFit/>
          </a:bodyPr>
          <a:lstStyle/>
          <a:p>
            <a:pPr algn="ctr"/>
            <a:r>
              <a:rPr lang="ru-RU" b="1" i="1" dirty="0">
                <a:latin typeface="Times New Roman" panose="02020603050405020304" pitchFamily="18" charset="0"/>
                <a:cs typeface="Times New Roman" panose="02020603050405020304" pitchFamily="18" charset="0"/>
              </a:rPr>
              <a:t>Критерии оценивания </a:t>
            </a:r>
            <a:r>
              <a:rPr lang="ru-RU" b="1" i="1" dirty="0" smtClean="0">
                <a:latin typeface="Times New Roman" panose="02020603050405020304" pitchFamily="18" charset="0"/>
                <a:cs typeface="Times New Roman" panose="02020603050405020304" pitchFamily="18" charset="0"/>
              </a:rPr>
              <a:t>вопроса №23 и </a:t>
            </a:r>
            <a:r>
              <a:rPr lang="ru-RU" b="1" i="1" dirty="0">
                <a:latin typeface="Times New Roman" panose="02020603050405020304" pitchFamily="18" charset="0"/>
                <a:cs typeface="Times New Roman" panose="02020603050405020304" pitchFamily="18" charset="0"/>
              </a:rPr>
              <a:t>количество </a:t>
            </a:r>
            <a:r>
              <a:rPr lang="ru-RU" b="1" i="1" dirty="0" smtClean="0">
                <a:latin typeface="Times New Roman" panose="02020603050405020304" pitchFamily="18" charset="0"/>
                <a:cs typeface="Times New Roman" panose="02020603050405020304" pitchFamily="18" charset="0"/>
              </a:rPr>
              <a:t>баллов</a:t>
            </a:r>
            <a:endParaRPr lang="ru-RU" dirty="0">
              <a:latin typeface="Times New Roman" panose="02020603050405020304" pitchFamily="18" charset="0"/>
              <a:cs typeface="Times New Roman" panose="02020603050405020304" pitchFamily="18" charset="0"/>
            </a:endParaRPr>
          </a:p>
          <a:p>
            <a:pPr algn="just">
              <a:spcBef>
                <a:spcPts val="1200"/>
              </a:spcBef>
            </a:pPr>
            <a:r>
              <a:rPr lang="ru-RU" dirty="0" smtClean="0">
                <a:solidFill>
                  <a:srgbClr val="000000"/>
                </a:solidFill>
                <a:latin typeface="Times New Roman" panose="02020603050405020304" pitchFamily="18" charset="0"/>
                <a:cs typeface="Times New Roman" panose="02020603050405020304" pitchFamily="18" charset="0"/>
              </a:rPr>
              <a:t>Полный </a:t>
            </a:r>
            <a:r>
              <a:rPr lang="ru-RU" dirty="0">
                <a:solidFill>
                  <a:srgbClr val="000000"/>
                </a:solidFill>
                <a:latin typeface="Times New Roman" panose="02020603050405020304" pitchFamily="18" charset="0"/>
                <a:cs typeface="Times New Roman" panose="02020603050405020304" pitchFamily="18" charset="0"/>
              </a:rPr>
              <a:t>верный ответ оценивается в 5,0 баллов. Неверный ответ и отсутствие решения оцениваются в 0 баллов. Ответ, в котором содержится верное решение, но допущена арифметическая ошибка и указан неверный ответ, оценивается в 1,0 балл. </a:t>
            </a:r>
          </a:p>
          <a:p>
            <a:pPr algn="just">
              <a:spcBef>
                <a:spcPts val="1200"/>
              </a:spcBef>
            </a:pPr>
            <a:r>
              <a:rPr lang="ru-RU" dirty="0">
                <a:solidFill>
                  <a:srgbClr val="000000"/>
                </a:solidFill>
                <a:latin typeface="Times New Roman" panose="02020603050405020304" pitchFamily="18" charset="0"/>
                <a:cs typeface="Times New Roman" panose="02020603050405020304" pitchFamily="18" charset="0"/>
              </a:rPr>
              <a:t>Если в ответе не указано «…в среднем за 29,50 секунд», то ответ оценивается в 2,0 балла. </a:t>
            </a:r>
          </a:p>
          <a:p>
            <a:pPr algn="just">
              <a:spcBef>
                <a:spcPts val="1200"/>
              </a:spcBef>
            </a:pPr>
            <a:r>
              <a:rPr lang="ru-RU" dirty="0">
                <a:solidFill>
                  <a:srgbClr val="000000"/>
                </a:solidFill>
                <a:latin typeface="Times New Roman" panose="02020603050405020304" pitchFamily="18" charset="0"/>
                <a:cs typeface="Times New Roman" panose="02020603050405020304" pitchFamily="18" charset="0"/>
              </a:rPr>
              <a:t>Только верный ответ без расчетов (пояснения) оценивается в 0 баллов. 	</a:t>
            </a:r>
          </a:p>
          <a:p>
            <a:pPr algn="ctr">
              <a:spcBef>
                <a:spcPts val="3000"/>
              </a:spcBef>
            </a:pPr>
            <a:r>
              <a:rPr lang="ru-RU" b="1" i="1" dirty="0">
                <a:solidFill>
                  <a:srgbClr val="000000"/>
                </a:solidFill>
                <a:latin typeface="Times New Roman" panose="02020603050405020304" pitchFamily="18" charset="0"/>
                <a:cs typeface="Times New Roman" panose="02020603050405020304" pitchFamily="18" charset="0"/>
              </a:rPr>
              <a:t>Максимальная оценка в задании № 23 – </a:t>
            </a:r>
            <a:r>
              <a:rPr lang="ru-RU" b="1" i="1" dirty="0">
                <a:solidFill>
                  <a:srgbClr val="FF0000"/>
                </a:solidFill>
                <a:latin typeface="Times New Roman" panose="02020603050405020304" pitchFamily="18" charset="0"/>
                <a:cs typeface="Times New Roman" panose="02020603050405020304" pitchFamily="18" charset="0"/>
              </a:rPr>
              <a:t>5,0 баллов.</a:t>
            </a:r>
            <a:r>
              <a:rPr lang="ru-RU" b="1" i="1" dirty="0">
                <a:solidFill>
                  <a:srgbClr val="000000"/>
                </a:solidFill>
                <a:latin typeface="Times New Roman" panose="02020603050405020304" pitchFamily="18" charset="0"/>
                <a:cs typeface="Times New Roman" panose="02020603050405020304" pitchFamily="18" charset="0"/>
              </a:rPr>
              <a:t> </a:t>
            </a:r>
            <a:r>
              <a:rPr lang="ru-RU" dirty="0">
                <a:solidFill>
                  <a:srgbClr val="00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6935359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305342"/>
            <a:ext cx="8424936" cy="3200876"/>
          </a:xfrm>
          <a:prstGeom prst="rect">
            <a:avLst/>
          </a:prstGeom>
        </p:spPr>
        <p:txBody>
          <a:bodyPr wrap="square">
            <a:spAutoFit/>
          </a:bodyPr>
          <a:lstStyle/>
          <a:p>
            <a:pPr algn="ctr"/>
            <a:r>
              <a:rPr lang="ru-RU" b="1" dirty="0">
                <a:solidFill>
                  <a:srgbClr val="000000"/>
                </a:solidFill>
                <a:latin typeface="Times New Roman" panose="02020603050405020304" pitchFamily="18" charset="0"/>
              </a:rPr>
              <a:t>Итоговая оценка представляется суммой баллов оценки </a:t>
            </a:r>
            <a:endParaRPr lang="ru-RU" b="1" dirty="0" smtClean="0">
              <a:solidFill>
                <a:srgbClr val="000000"/>
              </a:solidFill>
              <a:latin typeface="Times New Roman" panose="02020603050405020304" pitchFamily="18" charset="0"/>
            </a:endParaRPr>
          </a:p>
          <a:p>
            <a:pPr algn="ctr"/>
            <a:r>
              <a:rPr lang="ru-RU" b="1" dirty="0" smtClean="0">
                <a:solidFill>
                  <a:srgbClr val="000000"/>
                </a:solidFill>
                <a:latin typeface="Times New Roman" panose="02020603050405020304" pitchFamily="18" charset="0"/>
              </a:rPr>
              <a:t>выполненных </a:t>
            </a:r>
            <a:r>
              <a:rPr lang="ru-RU" b="1" dirty="0">
                <a:solidFill>
                  <a:srgbClr val="000000"/>
                </a:solidFill>
                <a:latin typeface="Times New Roman" panose="02020603050405020304" pitchFamily="18" charset="0"/>
              </a:rPr>
              <a:t>заданий. </a:t>
            </a:r>
            <a:endParaRPr lang="ru-RU" b="1" dirty="0" smtClean="0">
              <a:solidFill>
                <a:srgbClr val="000000"/>
              </a:solidFill>
              <a:latin typeface="Times New Roman" panose="02020603050405020304" pitchFamily="18" charset="0"/>
            </a:endParaRPr>
          </a:p>
          <a:p>
            <a:pPr>
              <a:spcBef>
                <a:spcPts val="1800"/>
              </a:spcBef>
            </a:pPr>
            <a:r>
              <a:rPr lang="ru-RU" dirty="0" smtClean="0">
                <a:solidFill>
                  <a:srgbClr val="000000"/>
                </a:solidFill>
                <a:latin typeface="Times New Roman" panose="02020603050405020304" pitchFamily="18" charset="0"/>
              </a:rPr>
              <a:t>Задания </a:t>
            </a:r>
            <a:r>
              <a:rPr lang="ru-RU" dirty="0">
                <a:solidFill>
                  <a:srgbClr val="000000"/>
                </a:solidFill>
                <a:latin typeface="Times New Roman" panose="02020603050405020304" pitchFamily="18" charset="0"/>
              </a:rPr>
              <a:t>в закрытой форме №№ 1-9 	</a:t>
            </a:r>
            <a:r>
              <a:rPr lang="ru-RU" dirty="0" smtClean="0">
                <a:solidFill>
                  <a:srgbClr val="000000"/>
                </a:solidFill>
                <a:latin typeface="Times New Roman" panose="02020603050405020304" pitchFamily="18" charset="0"/>
              </a:rPr>
              <a:t>                                                  - 9,0 баллов;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Задания с выбором правильной последовательности №№10-11 	</a:t>
            </a:r>
            <a:r>
              <a:rPr lang="ru-RU" dirty="0" smtClean="0">
                <a:solidFill>
                  <a:srgbClr val="000000"/>
                </a:solidFill>
                <a:latin typeface="Times New Roman" panose="02020603050405020304" pitchFamily="18" charset="0"/>
              </a:rPr>
              <a:t>  - 4,0 балла;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Задания в открытой форме №№ 12-17 	</a:t>
            </a:r>
            <a:r>
              <a:rPr lang="ru-RU" dirty="0" smtClean="0">
                <a:solidFill>
                  <a:srgbClr val="000000"/>
                </a:solidFill>
                <a:latin typeface="Times New Roman" panose="02020603050405020304" pitchFamily="18" charset="0"/>
              </a:rPr>
              <a:t>                                  - 17,0 баллов; </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Задания на установление соответствия№№ 18-21 	</a:t>
            </a:r>
            <a:r>
              <a:rPr lang="ru-RU" dirty="0" smtClean="0">
                <a:solidFill>
                  <a:srgbClr val="000000"/>
                </a:solidFill>
                <a:latin typeface="Times New Roman" panose="02020603050405020304" pitchFamily="18" charset="0"/>
              </a:rPr>
              <a:t>                  - 22,5 балла;</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Задание на выбор верных позиций № 22 	</a:t>
            </a:r>
            <a:r>
              <a:rPr lang="ru-RU" dirty="0" smtClean="0">
                <a:solidFill>
                  <a:srgbClr val="000000"/>
                </a:solidFill>
                <a:latin typeface="Times New Roman" panose="02020603050405020304" pitchFamily="18" charset="0"/>
              </a:rPr>
              <a:t>                                  - 5,0 баллов;</a:t>
            </a:r>
            <a:r>
              <a:rPr lang="ru-RU" dirty="0">
                <a:solidFill>
                  <a:srgbClr val="000000"/>
                </a:solidFill>
                <a:latin typeface="Times New Roman" panose="02020603050405020304" pitchFamily="18" charset="0"/>
              </a:rPr>
              <a:t>	</a:t>
            </a:r>
          </a:p>
          <a:p>
            <a:r>
              <a:rPr lang="ru-RU" dirty="0">
                <a:solidFill>
                  <a:srgbClr val="000000"/>
                </a:solidFill>
                <a:latin typeface="Times New Roman" panose="02020603050405020304" pitchFamily="18" charset="0"/>
              </a:rPr>
              <a:t>Задание-задача № 23 	</a:t>
            </a:r>
            <a:r>
              <a:rPr lang="ru-RU" dirty="0" smtClean="0">
                <a:solidFill>
                  <a:srgbClr val="000000"/>
                </a:solidFill>
                <a:latin typeface="Times New Roman" panose="02020603050405020304" pitchFamily="18" charset="0"/>
              </a:rPr>
              <a:t>                                                                  - 5,0 баллов.</a:t>
            </a:r>
          </a:p>
          <a:p>
            <a:pPr algn="ctr">
              <a:spcBef>
                <a:spcPts val="3000"/>
              </a:spcBef>
            </a:pPr>
            <a:r>
              <a:rPr lang="ru-RU" b="1" dirty="0">
                <a:latin typeface="Times New Roman" panose="02020603050405020304" pitchFamily="18" charset="0"/>
                <a:cs typeface="Times New Roman" panose="02020603050405020304" pitchFamily="18" charset="0"/>
              </a:rPr>
              <a:t>Максимально возможная сумма - </a:t>
            </a:r>
            <a:r>
              <a:rPr lang="ru-RU" b="1" dirty="0">
                <a:solidFill>
                  <a:srgbClr val="FF0000"/>
                </a:solidFill>
                <a:latin typeface="Times New Roman" panose="02020603050405020304" pitchFamily="18" charset="0"/>
                <a:cs typeface="Times New Roman" panose="02020603050405020304" pitchFamily="18" charset="0"/>
              </a:rPr>
              <a:t>62,5 балла.</a:t>
            </a:r>
            <a:endParaRPr lang="ru-RU"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453729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96752"/>
            <a:ext cx="8352928" cy="4018216"/>
          </a:xfrm>
          <a:prstGeom prst="rect">
            <a:avLst/>
          </a:prstGeom>
        </p:spPr>
        <p:txBody>
          <a:bodyPr wrap="square">
            <a:spAutoFit/>
          </a:bodyPr>
          <a:lstStyle/>
          <a:p>
            <a:pPr algn="just">
              <a:lnSpc>
                <a:spcPct val="150000"/>
              </a:lnSpc>
            </a:pPr>
            <a:r>
              <a:rPr lang="ru-RU" dirty="0">
                <a:solidFill>
                  <a:srgbClr val="000000"/>
                </a:solidFill>
                <a:latin typeface="Times New Roman" panose="02020603050405020304" pitchFamily="18" charset="0"/>
              </a:rPr>
              <a:t>Далее результаты, полученные участниками, в теоретико-методическом испытании, пересчитываются по формуле в «зачетные баллы» (</a:t>
            </a:r>
            <a:r>
              <a:rPr lang="ru-RU" dirty="0" smtClean="0">
                <a:solidFill>
                  <a:srgbClr val="000000"/>
                </a:solidFill>
                <a:latin typeface="Times New Roman" panose="02020603050405020304" pitchFamily="18" charset="0"/>
              </a:rPr>
              <a:t>смотри пример на приведенных далее слайдах). </a:t>
            </a:r>
            <a:endParaRPr lang="ru-RU" dirty="0">
              <a:solidFill>
                <a:srgbClr val="000000"/>
              </a:solidFill>
              <a:latin typeface="Times New Roman" panose="02020603050405020304" pitchFamily="18" charset="0"/>
            </a:endParaRPr>
          </a:p>
          <a:p>
            <a:pPr algn="just">
              <a:lnSpc>
                <a:spcPct val="150000"/>
              </a:lnSpc>
              <a:spcBef>
                <a:spcPts val="1800"/>
              </a:spcBef>
            </a:pPr>
            <a:r>
              <a:rPr lang="ru-RU" b="1" i="1" dirty="0">
                <a:solidFill>
                  <a:srgbClr val="000000"/>
                </a:solidFill>
                <a:latin typeface="Times New Roman" panose="02020603050405020304" pitchFamily="18" charset="0"/>
              </a:rPr>
              <a:t>Обращаем Ваше внимание, что максимальное количество «зачетных» баллов за теоретико-методический конкурс может получить участник, набравший максимальный результат в теоретико-методическом испытании – 62,5 балла. </a:t>
            </a:r>
            <a:endParaRPr lang="ru-RU" dirty="0">
              <a:solidFill>
                <a:srgbClr val="000000"/>
              </a:solidFill>
              <a:latin typeface="Times New Roman" panose="02020603050405020304" pitchFamily="18" charset="0"/>
            </a:endParaRPr>
          </a:p>
          <a:p>
            <a:pPr algn="just">
              <a:lnSpc>
                <a:spcPct val="150000"/>
              </a:lnSpc>
            </a:pPr>
            <a:r>
              <a:rPr lang="ru-RU" b="1" i="1" dirty="0">
                <a:solidFill>
                  <a:srgbClr val="000000"/>
                </a:solidFill>
                <a:latin typeface="Times New Roman" panose="02020603050405020304" pitchFamily="18" charset="0"/>
              </a:rPr>
              <a:t>Участник, показавший лучший результат, но НЕ набравший в теоретико-методическом конкурсе максимальное количество баллов (62,5) НЕ МОЖЕТ получить максимальный «зачетный балл» – 20. </a:t>
            </a:r>
            <a:endParaRPr lang="ru-RU" dirty="0"/>
          </a:p>
        </p:txBody>
      </p:sp>
    </p:spTree>
    <p:extLst>
      <p:ext uri="{BB962C8B-B14F-4D97-AF65-F5344CB8AC3E}">
        <p14:creationId xmlns:p14="http://schemas.microsoft.com/office/powerpoint/2010/main" val="42748153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a:spLocks noGrp="1" noChangeArrowheads="1"/>
          </p:cNvSpPr>
          <p:nvPr>
            <p:ph type="title"/>
          </p:nvPr>
        </p:nvSpPr>
        <p:spPr>
          <a:xfrm>
            <a:off x="1763688" y="599678"/>
            <a:ext cx="5663455" cy="525909"/>
          </a:xfrm>
        </p:spPr>
        <p:txBody>
          <a:bodyPr anchor="t"/>
          <a:lstStyle/>
          <a:p>
            <a:pPr algn="l" eaLnBrk="1">
              <a:lnSpc>
                <a:spcPct val="80000"/>
              </a:lnSpc>
            </a:pPr>
            <a:r>
              <a:rPr lang="ru-RU" altLang="ru-RU" sz="2500" b="1" dirty="0">
                <a:latin typeface="Times New Roman" panose="02020603050405020304" pitchFamily="18" charset="0"/>
                <a:ea typeface="Calibri" pitchFamily="34" charset="0"/>
                <a:cs typeface="Times New Roman" panose="02020603050405020304" pitchFamily="18" charset="0"/>
                <a:sym typeface="Calibri" pitchFamily="34" charset="0"/>
              </a:rPr>
              <a:t>Критерии и методика оценивания</a:t>
            </a:r>
          </a:p>
        </p:txBody>
      </p:sp>
      <p:sp>
        <p:nvSpPr>
          <p:cNvPr id="48131" name="Rectangle 2"/>
          <p:cNvSpPr>
            <a:spLocks noGrp="1" noChangeArrowheads="1"/>
          </p:cNvSpPr>
          <p:nvPr>
            <p:ph type="body" idx="1"/>
          </p:nvPr>
        </p:nvSpPr>
        <p:spPr>
          <a:xfrm>
            <a:off x="539552" y="1310043"/>
            <a:ext cx="7560840" cy="4711245"/>
          </a:xfrm>
        </p:spPr>
        <p:txBody>
          <a:bodyPr anchor="t"/>
          <a:lstStyle/>
          <a:p>
            <a:pPr marL="0" indent="0" algn="just">
              <a:spcBef>
                <a:spcPts val="1974"/>
              </a:spcBef>
              <a:buNone/>
            </a:pPr>
            <a:r>
              <a:rPr lang="ru-RU" altLang="ru-RU" sz="1700" dirty="0" smtClean="0">
                <a:latin typeface="Times New Roman" panose="02020603050405020304" pitchFamily="18" charset="0"/>
                <a:ea typeface="Calibri" pitchFamily="34" charset="0"/>
                <a:cs typeface="Times New Roman" panose="02020603050405020304" pitchFamily="18" charset="0"/>
                <a:sym typeface="Calibri" pitchFamily="34" charset="0"/>
              </a:rPr>
              <a:t>«Зачетные» </a:t>
            </a: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баллы по теоретико-методическому </a:t>
            </a:r>
            <a:r>
              <a:rPr lang="ru-RU" altLang="ru-RU" sz="1700" dirty="0" smtClean="0">
                <a:latin typeface="Times New Roman" panose="02020603050405020304" pitchFamily="18" charset="0"/>
                <a:ea typeface="Calibri" pitchFamily="34" charset="0"/>
                <a:cs typeface="Times New Roman" panose="02020603050405020304" pitchFamily="18" charset="0"/>
                <a:sym typeface="Calibri" pitchFamily="34" charset="0"/>
              </a:rPr>
              <a:t>испытанию и </a:t>
            </a: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практическому испытанию, где результат исчисляется в баллах, рассчитываются по формуле (1)</a:t>
            </a:r>
          </a:p>
          <a:p>
            <a:pPr marL="0" indent="0">
              <a:spcBef>
                <a:spcPts val="1974"/>
              </a:spcBef>
              <a:buNone/>
            </a:pPr>
            <a:r>
              <a:rPr lang="ru-RU" altLang="ru-RU" sz="1300" dirty="0">
                <a:latin typeface="Times New Roman" panose="02020603050405020304" pitchFamily="18" charset="0"/>
                <a:ea typeface="Calibri" pitchFamily="34" charset="0"/>
                <a:cs typeface="Times New Roman" panose="02020603050405020304" pitchFamily="18" charset="0"/>
                <a:sym typeface="Calibri" pitchFamily="34" charset="0"/>
              </a:rPr>
              <a:t>                                                  </a:t>
            </a:r>
          </a:p>
          <a:p>
            <a:pPr marL="0" indent="0">
              <a:spcBef>
                <a:spcPts val="1974"/>
              </a:spcBef>
              <a:buNone/>
            </a:pPr>
            <a:endParaRPr lang="ru-RU" altLang="ru-RU" sz="1300" dirty="0" smtClean="0">
              <a:latin typeface="Times New Roman" panose="02020603050405020304" pitchFamily="18" charset="0"/>
              <a:ea typeface="Calibri" pitchFamily="34" charset="0"/>
              <a:cs typeface="Times New Roman" panose="02020603050405020304" pitchFamily="18" charset="0"/>
              <a:sym typeface="Calibri" pitchFamily="34" charset="0"/>
            </a:endParaRPr>
          </a:p>
          <a:p>
            <a:pPr marL="0" indent="0">
              <a:spcBef>
                <a:spcPts val="1974"/>
              </a:spcBef>
              <a:buNone/>
            </a:pPr>
            <a:endParaRPr lang="ru-RU" altLang="ru-RU" sz="1300" dirty="0">
              <a:latin typeface="Times New Roman" panose="02020603050405020304" pitchFamily="18" charset="0"/>
              <a:ea typeface="Calibri" pitchFamily="34" charset="0"/>
              <a:cs typeface="Times New Roman" panose="02020603050405020304" pitchFamily="18" charset="0"/>
              <a:sym typeface="Calibri" pitchFamily="34" charset="0"/>
            </a:endParaRPr>
          </a:p>
          <a:p>
            <a:pPr marL="0" indent="0">
              <a:spcBef>
                <a:spcPts val="1974"/>
              </a:spcBef>
              <a:buNone/>
            </a:pPr>
            <a:r>
              <a:rPr lang="ru-RU" altLang="ru-RU" sz="1700" dirty="0" err="1">
                <a:latin typeface="Times New Roman" panose="02020603050405020304" pitchFamily="18" charset="0"/>
                <a:ea typeface="Calibri" pitchFamily="34" charset="0"/>
                <a:cs typeface="Times New Roman" panose="02020603050405020304" pitchFamily="18" charset="0"/>
                <a:sym typeface="Calibri" pitchFamily="34" charset="0"/>
              </a:rPr>
              <a:t>Хi</a:t>
            </a: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 – «зачетный» балл i –</a:t>
            </a:r>
            <a:r>
              <a:rPr lang="ru-RU" altLang="ru-RU" sz="1700" dirty="0" err="1">
                <a:latin typeface="Times New Roman" panose="02020603050405020304" pitchFamily="18" charset="0"/>
                <a:ea typeface="Calibri" pitchFamily="34" charset="0"/>
                <a:cs typeface="Times New Roman" panose="02020603050405020304" pitchFamily="18" charset="0"/>
                <a:sym typeface="Calibri" pitchFamily="34" charset="0"/>
              </a:rPr>
              <a:t>го</a:t>
            </a: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  участника;  </a:t>
            </a:r>
          </a:p>
          <a:p>
            <a:pPr marL="0" indent="0">
              <a:spcBef>
                <a:spcPts val="1974"/>
              </a:spcBef>
              <a:buNone/>
            </a:pP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К – максимально возможный «зачетный» балл в конкретном задании (по регламенту);</a:t>
            </a:r>
          </a:p>
          <a:p>
            <a:pPr marL="0" indent="0">
              <a:spcBef>
                <a:spcPts val="1974"/>
              </a:spcBef>
              <a:buNone/>
            </a:pPr>
            <a:r>
              <a:rPr lang="ru-RU" altLang="ru-RU" sz="1700" dirty="0" err="1">
                <a:latin typeface="Times New Roman" panose="02020603050405020304" pitchFamily="18" charset="0"/>
                <a:ea typeface="Calibri" pitchFamily="34" charset="0"/>
                <a:cs typeface="Times New Roman" panose="02020603050405020304" pitchFamily="18" charset="0"/>
                <a:sym typeface="Calibri" pitchFamily="34" charset="0"/>
              </a:rPr>
              <a:t>Ni</a:t>
            </a: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 – результат i участника в конкретном задании;  </a:t>
            </a:r>
          </a:p>
          <a:p>
            <a:pPr marL="0" indent="0">
              <a:spcBef>
                <a:spcPts val="1974"/>
              </a:spcBef>
              <a:buNone/>
            </a:pP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М – максимально возможный </a:t>
            </a:r>
            <a:r>
              <a:rPr lang="ru-RU" altLang="ru-RU" sz="1700" strike="sngStrike" dirty="0">
                <a:solidFill>
                  <a:srgbClr val="FF0000"/>
                </a:solidFill>
                <a:latin typeface="Times New Roman" panose="02020603050405020304" pitchFamily="18" charset="0"/>
                <a:ea typeface="Calibri" pitchFamily="34" charset="0"/>
                <a:cs typeface="Times New Roman" panose="02020603050405020304" pitchFamily="18" charset="0"/>
                <a:sym typeface="Calibri" pitchFamily="34" charset="0"/>
              </a:rPr>
              <a:t>или лучший результат </a:t>
            </a:r>
            <a:r>
              <a:rPr lang="ru-RU" altLang="ru-RU" sz="1700" dirty="0">
                <a:latin typeface="Times New Roman" panose="02020603050405020304" pitchFamily="18" charset="0"/>
                <a:ea typeface="Calibri" pitchFamily="34" charset="0"/>
                <a:cs typeface="Times New Roman" panose="02020603050405020304" pitchFamily="18" charset="0"/>
                <a:sym typeface="Calibri" pitchFamily="34" charset="0"/>
              </a:rPr>
              <a:t>в конкретном задании. </a:t>
            </a:r>
          </a:p>
        </p:txBody>
      </p:sp>
      <p:pic>
        <p:nvPicPr>
          <p:cNvPr id="48132" name="Picture 3" descr="image8.pdf"/>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15816" y="2204864"/>
            <a:ext cx="1786533"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pic>
    </p:spTree>
    <p:extLst>
      <p:ext uri="{BB962C8B-B14F-4D97-AF65-F5344CB8AC3E}">
        <p14:creationId xmlns:p14="http://schemas.microsoft.com/office/powerpoint/2010/main" val="2557836363"/>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1"/>
          <p:cNvSpPr>
            <a:spLocks noGrp="1" noChangeArrowheads="1"/>
          </p:cNvSpPr>
          <p:nvPr>
            <p:ph type="title"/>
          </p:nvPr>
        </p:nvSpPr>
        <p:spPr>
          <a:xfrm>
            <a:off x="1691680" y="836712"/>
            <a:ext cx="5688632" cy="741933"/>
          </a:xfrm>
        </p:spPr>
        <p:txBody>
          <a:bodyPr anchor="t">
            <a:normAutofit/>
          </a:bodyPr>
          <a:lstStyle/>
          <a:p>
            <a:pPr eaLnBrk="1">
              <a:lnSpc>
                <a:spcPct val="80000"/>
              </a:lnSpc>
            </a:pPr>
            <a:r>
              <a:rPr lang="ru-RU" altLang="ru-RU" sz="2400" b="1" dirty="0">
                <a:latin typeface="Times New Roman" panose="02020603050405020304" pitchFamily="18" charset="0"/>
                <a:ea typeface="Calibri" pitchFamily="34" charset="0"/>
                <a:cs typeface="Times New Roman" panose="02020603050405020304" pitchFamily="18" charset="0"/>
                <a:sym typeface="Calibri" pitchFamily="34" charset="0"/>
              </a:rPr>
              <a:t>Пример вычисления </a:t>
            </a:r>
            <a:r>
              <a:rPr lang="ru-RU" altLang="ru-RU" sz="2400" b="1" dirty="0" smtClean="0">
                <a:latin typeface="Times New Roman" panose="02020603050405020304" pitchFamily="18" charset="0"/>
                <a:ea typeface="Calibri" pitchFamily="34" charset="0"/>
                <a:cs typeface="Times New Roman" panose="02020603050405020304" pitchFamily="18" charset="0"/>
                <a:sym typeface="Calibri" pitchFamily="34" charset="0"/>
              </a:rPr>
              <a:t>«зачетного балла» </a:t>
            </a:r>
            <a:r>
              <a:rPr lang="en-US" altLang="ru-RU" sz="2400" b="1" dirty="0" smtClean="0">
                <a:latin typeface="Times New Roman" panose="02020603050405020304" pitchFamily="18" charset="0"/>
                <a:ea typeface="Calibri" pitchFamily="34" charset="0"/>
                <a:cs typeface="Times New Roman" panose="02020603050405020304" pitchFamily="18" charset="0"/>
                <a:sym typeface="Calibri" pitchFamily="34" charset="0"/>
              </a:rPr>
              <a:t/>
            </a:r>
            <a:br>
              <a:rPr lang="en-US" altLang="ru-RU" sz="2400" b="1" dirty="0" smtClean="0">
                <a:latin typeface="Times New Roman" panose="02020603050405020304" pitchFamily="18" charset="0"/>
                <a:ea typeface="Calibri" pitchFamily="34" charset="0"/>
                <a:cs typeface="Times New Roman" panose="02020603050405020304" pitchFamily="18" charset="0"/>
                <a:sym typeface="Calibri" pitchFamily="34" charset="0"/>
              </a:rPr>
            </a:br>
            <a:r>
              <a:rPr lang="ru-RU" altLang="ru-RU" sz="2400" b="1" dirty="0" smtClean="0">
                <a:latin typeface="Times New Roman" panose="02020603050405020304" pitchFamily="18" charset="0"/>
                <a:ea typeface="Calibri" pitchFamily="34" charset="0"/>
                <a:cs typeface="Times New Roman" panose="02020603050405020304" pitchFamily="18" charset="0"/>
                <a:sym typeface="Calibri" pitchFamily="34" charset="0"/>
              </a:rPr>
              <a:t>(теоретико-методическое испытание)</a:t>
            </a:r>
            <a:endParaRPr lang="ru-RU" altLang="ru-RU" sz="2400" b="1" dirty="0">
              <a:latin typeface="Times New Roman" panose="02020603050405020304" pitchFamily="18" charset="0"/>
              <a:ea typeface="Calibri" pitchFamily="34" charset="0"/>
              <a:cs typeface="Times New Roman" panose="02020603050405020304" pitchFamily="18" charset="0"/>
              <a:sym typeface="Calibri" pitchFamily="34" charset="0"/>
            </a:endParaRPr>
          </a:p>
        </p:txBody>
      </p:sp>
      <p:sp>
        <p:nvSpPr>
          <p:cNvPr id="49155" name="Rectangle 2"/>
          <p:cNvSpPr>
            <a:spLocks noGrp="1" noChangeArrowheads="1"/>
          </p:cNvSpPr>
          <p:nvPr>
            <p:ph type="body" idx="1"/>
          </p:nvPr>
        </p:nvSpPr>
        <p:spPr>
          <a:xfrm>
            <a:off x="611560" y="1916832"/>
            <a:ext cx="7992888" cy="3360241"/>
          </a:xfrm>
        </p:spPr>
        <p:txBody>
          <a:bodyPr anchor="t">
            <a:normAutofit/>
          </a:bodyPr>
          <a:lstStyle/>
          <a:p>
            <a:pPr marL="0" indent="0" algn="just">
              <a:spcBef>
                <a:spcPts val="1974"/>
              </a:spcBef>
              <a:buNone/>
            </a:pP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Например, результат участника в теоретико-методическом </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испытании составил </a:t>
            </a:r>
            <a:r>
              <a:rPr lang="en-US"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45</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,5 </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балла (</a:t>
            </a:r>
            <a:r>
              <a:rPr lang="ru-RU" altLang="ru-RU" sz="1800" dirty="0" err="1" smtClean="0">
                <a:latin typeface="Times New Roman" panose="02020603050405020304" pitchFamily="18" charset="0"/>
                <a:ea typeface="Calibri" pitchFamily="34" charset="0"/>
                <a:cs typeface="Times New Roman" panose="02020603050405020304" pitchFamily="18" charset="0"/>
                <a:sym typeface="Calibri" pitchFamily="34" charset="0"/>
              </a:rPr>
              <a:t>Ni</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a:t>
            </a:r>
            <a:r>
              <a:rPr lang="en-US"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45</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,5</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 из </a:t>
            </a:r>
            <a:r>
              <a:rPr lang="en-US"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6</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2,5 </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максимально возможных (</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М=62,5).</a:t>
            </a:r>
            <a:endPar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endParaRPr>
          </a:p>
          <a:p>
            <a:pPr marL="0" indent="0" algn="just">
              <a:spcBef>
                <a:spcPts val="1974"/>
              </a:spcBef>
              <a:buNone/>
            </a:pP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Согласно «Критериям </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и методике оценивания» максимально возможный «зачетный» балл по данному </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испытанию составляет </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20 баллов (К=20). </a:t>
            </a:r>
          </a:p>
          <a:p>
            <a:pPr marL="0" indent="0" algn="just">
              <a:spcBef>
                <a:spcPts val="1974"/>
              </a:spcBef>
              <a:buNone/>
            </a:pP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Подставляем в формулу (1) значения </a:t>
            </a:r>
            <a:r>
              <a:rPr lang="ru-RU" altLang="ru-RU" sz="1800" dirty="0" err="1">
                <a:latin typeface="Times New Roman" panose="02020603050405020304" pitchFamily="18" charset="0"/>
                <a:ea typeface="Calibri" pitchFamily="34" charset="0"/>
                <a:cs typeface="Times New Roman" panose="02020603050405020304" pitchFamily="18" charset="0"/>
                <a:sym typeface="Calibri" pitchFamily="34" charset="0"/>
              </a:rPr>
              <a:t>Ni</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 К, и М и получаем «зачетный» балл: </a:t>
            </a:r>
          </a:p>
          <a:p>
            <a:pPr marL="0" indent="0" algn="just">
              <a:spcBef>
                <a:spcPts val="1974"/>
              </a:spcBef>
              <a:buNone/>
            </a:pPr>
            <a:r>
              <a:rPr lang="ru-RU" altLang="ru-RU" sz="1800" dirty="0" err="1" smtClean="0">
                <a:latin typeface="Times New Roman" panose="02020603050405020304" pitchFamily="18" charset="0"/>
                <a:ea typeface="Calibri" pitchFamily="34" charset="0"/>
                <a:cs typeface="Times New Roman" panose="02020603050405020304" pitchFamily="18" charset="0"/>
                <a:sym typeface="Calibri" pitchFamily="34" charset="0"/>
              </a:rPr>
              <a:t>Хi</a:t>
            </a:r>
            <a:r>
              <a:rPr lang="ru-RU" altLang="ru-RU" sz="1800" dirty="0" smtClean="0">
                <a:latin typeface="Times New Roman" panose="02020603050405020304" pitchFamily="18" charset="0"/>
                <a:ea typeface="Calibri" pitchFamily="34" charset="0"/>
                <a:cs typeface="Times New Roman" panose="02020603050405020304" pitchFamily="18" charset="0"/>
                <a:sym typeface="Calibri" pitchFamily="34" charset="0"/>
              </a:rPr>
              <a:t>=20*45,5/62,5 </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a:t>
            </a:r>
            <a:r>
              <a:rPr lang="ru-RU" altLang="ru-RU" sz="1800" u="sng" dirty="0" smtClean="0">
                <a:latin typeface="Times New Roman" panose="02020603050405020304" pitchFamily="18" charset="0"/>
                <a:ea typeface="Calibri" pitchFamily="34" charset="0"/>
                <a:cs typeface="Times New Roman" panose="02020603050405020304" pitchFamily="18" charset="0"/>
                <a:sym typeface="Calibri" pitchFamily="34" charset="0"/>
              </a:rPr>
              <a:t>14,56 </a:t>
            </a:r>
            <a:r>
              <a:rPr lang="ru-RU" altLang="ru-RU" sz="1800" u="sng" dirty="0">
                <a:latin typeface="Times New Roman" panose="02020603050405020304" pitchFamily="18" charset="0"/>
                <a:ea typeface="Calibri" pitchFamily="34" charset="0"/>
                <a:cs typeface="Times New Roman" panose="02020603050405020304" pitchFamily="18" charset="0"/>
                <a:sym typeface="Calibri" pitchFamily="34" charset="0"/>
              </a:rPr>
              <a:t>баллов</a:t>
            </a:r>
            <a:r>
              <a:rPr lang="ru-RU" altLang="ru-RU" sz="1800" dirty="0">
                <a:latin typeface="Times New Roman" panose="02020603050405020304" pitchFamily="18" charset="0"/>
                <a:ea typeface="Calibri" pitchFamily="34" charset="0"/>
                <a:cs typeface="Times New Roman" panose="02020603050405020304" pitchFamily="18" charset="0"/>
                <a:sym typeface="Calibri" pitchFamily="34" charset="0"/>
              </a:rPr>
              <a:t>.</a:t>
            </a:r>
          </a:p>
        </p:txBody>
      </p:sp>
    </p:spTree>
    <p:extLst>
      <p:ext uri="{BB962C8B-B14F-4D97-AF65-F5344CB8AC3E}">
        <p14:creationId xmlns:p14="http://schemas.microsoft.com/office/powerpoint/2010/main" val="3365252049"/>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2348880"/>
            <a:ext cx="8229600" cy="1143000"/>
          </a:xfrm>
        </p:spPr>
        <p:txBody>
          <a:bodyPr>
            <a:normAutofit fontScale="90000"/>
          </a:bodyPr>
          <a:lstStyle/>
          <a:p>
            <a:r>
              <a:rPr lang="ru-RU" b="1" dirty="0" smtClean="0">
                <a:latin typeface="Times New Roman" panose="02020603050405020304" pitchFamily="18" charset="0"/>
                <a:cs typeface="Times New Roman" panose="02020603050405020304" pitchFamily="18" charset="0"/>
              </a:rPr>
              <a:t>БЛАГОДАРЮ ЗА ВНИМАНИЕ !</a:t>
            </a:r>
            <a:endParaRPr lang="ru-RU"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82517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260648"/>
            <a:ext cx="8229600" cy="6264696"/>
          </a:xfrm>
        </p:spPr>
        <p:txBody>
          <a:bodyPr>
            <a:normAutofit/>
          </a:bodyPr>
          <a:lstStyle/>
          <a:p>
            <a:pPr marL="0" indent="0" algn="ctr">
              <a:buNone/>
            </a:pPr>
            <a:r>
              <a:rPr lang="ru-RU" sz="2000" b="1" u="sng" dirty="0">
                <a:solidFill>
                  <a:srgbClr val="0070C0"/>
                </a:solidFill>
                <a:latin typeface="Times New Roman" panose="02020603050405020304" pitchFamily="18" charset="0"/>
                <a:cs typeface="Times New Roman" panose="02020603050405020304" pitchFamily="18" charset="0"/>
              </a:rPr>
              <a:t>Задания </a:t>
            </a:r>
            <a:r>
              <a:rPr lang="ru-RU" sz="2000" b="1" u="sng" dirty="0" smtClean="0">
                <a:solidFill>
                  <a:srgbClr val="0070C0"/>
                </a:solidFill>
                <a:latin typeface="Times New Roman" panose="02020603050405020304" pitchFamily="18" charset="0"/>
                <a:cs typeface="Times New Roman" panose="02020603050405020304" pitchFamily="18" charset="0"/>
              </a:rPr>
              <a:t>теста были объединены </a:t>
            </a:r>
            <a:r>
              <a:rPr lang="ru-RU" sz="2000" b="1" u="sng" dirty="0">
                <a:solidFill>
                  <a:srgbClr val="0070C0"/>
                </a:solidFill>
                <a:latin typeface="Times New Roman" panose="02020603050405020304" pitchFamily="18" charset="0"/>
                <a:cs typeface="Times New Roman" panose="02020603050405020304" pitchFamily="18" charset="0"/>
              </a:rPr>
              <a:t>в 6 групп:</a:t>
            </a:r>
            <a:r>
              <a:rPr lang="ru-RU" sz="2000" u="sng" dirty="0">
                <a:latin typeface="Times New Roman" panose="02020603050405020304" pitchFamily="18" charset="0"/>
                <a:cs typeface="Times New Roman" panose="02020603050405020304" pitchFamily="18" charset="0"/>
              </a:rPr>
              <a:t> </a:t>
            </a:r>
          </a:p>
          <a:p>
            <a:pPr marL="0" indent="0" algn="just">
              <a:lnSpc>
                <a:spcPct val="150000"/>
              </a:lnSpc>
              <a:spcBef>
                <a:spcPts val="1200"/>
              </a:spcBef>
              <a:buNone/>
            </a:pPr>
            <a:r>
              <a:rPr lang="en-US" sz="2000" b="1" dirty="0">
                <a:latin typeface="Times New Roman" panose="02020603050405020304" pitchFamily="18" charset="0"/>
                <a:cs typeface="Times New Roman" panose="02020603050405020304" pitchFamily="18" charset="0"/>
              </a:rPr>
              <a:t>I</a:t>
            </a:r>
            <a:r>
              <a:rPr lang="ru-RU" sz="2000" b="1" dirty="0" smtClean="0">
                <a:latin typeface="Times New Roman" panose="02020603050405020304" pitchFamily="18" charset="0"/>
                <a:cs typeface="Times New Roman" panose="02020603050405020304" pitchFamily="18" charset="0"/>
              </a:rPr>
              <a:t>. </a:t>
            </a:r>
            <a:r>
              <a:rPr lang="ru-RU" sz="2000" b="1" dirty="0">
                <a:latin typeface="Times New Roman" panose="02020603050405020304" pitchFamily="18" charset="0"/>
                <a:cs typeface="Times New Roman" panose="02020603050405020304" pitchFamily="18" charset="0"/>
              </a:rPr>
              <a:t>Задания в закрытой форме №№ 1-9</a:t>
            </a:r>
            <a:r>
              <a:rPr lang="ru-RU" sz="2000" dirty="0">
                <a:latin typeface="Times New Roman" panose="02020603050405020304" pitchFamily="18" charset="0"/>
                <a:cs typeface="Times New Roman" panose="02020603050405020304" pitchFamily="18" charset="0"/>
              </a:rPr>
              <a:t>, то есть с предложенными вариантами ответов. </a:t>
            </a:r>
          </a:p>
          <a:p>
            <a:pPr marL="0" indent="0" algn="just">
              <a:lnSpc>
                <a:spcPct val="150000"/>
              </a:lnSpc>
              <a:buNone/>
            </a:pPr>
            <a:r>
              <a:rPr lang="ru-RU" sz="2000" dirty="0">
                <a:latin typeface="Times New Roman" panose="02020603050405020304" pitchFamily="18" charset="0"/>
                <a:cs typeface="Times New Roman" panose="02020603050405020304" pitchFamily="18" charset="0"/>
              </a:rPr>
              <a:t>Задания № 1-9 представлены в форме незавершенных утверждений, которые при завершении могут оказаться либо истинными, либо ложными. При выполнении этих заданий необходимо выбрать правильное завершение из предложенных вариантов. Правильным является то, которое наиболее полно соответствует смыслу утверждения. Ряд заданий оценивается, если отмечены все зачетные варианты. Это условие указано в задании («Отметьте все позиции»). Выбранные варианты отмечаются зачеркиванием соответствующего квадрата в бланке ответов: «а», «б», «в» или «г</a:t>
            </a:r>
            <a:r>
              <a:rPr lang="ru-RU" sz="2000" dirty="0" smtClean="0">
                <a:latin typeface="Times New Roman" panose="02020603050405020304" pitchFamily="18" charset="0"/>
                <a:cs typeface="Times New Roman" panose="02020603050405020304" pitchFamily="18" charset="0"/>
              </a:rPr>
              <a:t>».</a:t>
            </a:r>
          </a:p>
          <a:p>
            <a:pPr marL="0" indent="0">
              <a:buNone/>
            </a:pPr>
            <a:r>
              <a:rPr lang="ru-RU" dirty="0"/>
              <a:t>	</a:t>
            </a:r>
          </a:p>
          <a:p>
            <a:pPr marL="0" indent="0">
              <a:buNone/>
            </a:pPr>
            <a:endParaRPr lang="ru-RU" dirty="0"/>
          </a:p>
        </p:txBody>
      </p:sp>
    </p:spTree>
    <p:extLst>
      <p:ext uri="{BB962C8B-B14F-4D97-AF65-F5344CB8AC3E}">
        <p14:creationId xmlns:p14="http://schemas.microsoft.com/office/powerpoint/2010/main" val="2818367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332656"/>
            <a:ext cx="8229600" cy="5976664"/>
          </a:xfrm>
        </p:spPr>
        <p:txBody>
          <a:bodyPr>
            <a:noAutofit/>
          </a:bodyPr>
          <a:lstStyle/>
          <a:p>
            <a:pPr marL="0" indent="0">
              <a:buNone/>
            </a:pPr>
            <a:r>
              <a:rPr lang="ru-RU" sz="1400" b="1" i="1" dirty="0">
                <a:latin typeface="Times New Roman" panose="02020603050405020304" pitchFamily="18" charset="0"/>
                <a:cs typeface="Times New Roman" panose="02020603050405020304" pitchFamily="18" charset="0"/>
              </a:rPr>
              <a:t>1. Назовите имя панды – официального талисмана XXIV зимних Олимпийских игр. </a:t>
            </a:r>
            <a:endParaRPr lang="ru-RU" sz="1400" dirty="0">
              <a:latin typeface="Times New Roman" panose="02020603050405020304" pitchFamily="18" charset="0"/>
              <a:cs typeface="Times New Roman" panose="02020603050405020304" pitchFamily="18" charset="0"/>
            </a:endParaRPr>
          </a:p>
          <a:p>
            <a:pPr marL="0" indent="0">
              <a:buNone/>
            </a:pPr>
            <a:r>
              <a:rPr lang="ru-RU" sz="1400" b="1" dirty="0">
                <a:solidFill>
                  <a:srgbClr val="00B050"/>
                </a:solidFill>
                <a:latin typeface="Times New Roman" panose="02020603050405020304" pitchFamily="18" charset="0"/>
                <a:cs typeface="Times New Roman" panose="02020603050405020304" pitchFamily="18" charset="0"/>
              </a:rPr>
              <a:t>а. Бин </a:t>
            </a:r>
            <a:r>
              <a:rPr lang="ru-RU" sz="1400" b="1" dirty="0" err="1">
                <a:solidFill>
                  <a:srgbClr val="00B050"/>
                </a:solidFill>
                <a:latin typeface="Times New Roman" panose="02020603050405020304" pitchFamily="18" charset="0"/>
                <a:cs typeface="Times New Roman" panose="02020603050405020304" pitchFamily="18" charset="0"/>
              </a:rPr>
              <a:t>Дуньдунь</a:t>
            </a:r>
            <a:r>
              <a:rPr lang="ru-RU" sz="1400" b="1" dirty="0">
                <a:solidFill>
                  <a:srgbClr val="00B050"/>
                </a:solidFill>
                <a:latin typeface="Times New Roman" panose="02020603050405020304" pitchFamily="18" charset="0"/>
                <a:cs typeface="Times New Roman" panose="02020603050405020304" pitchFamily="18" charset="0"/>
              </a:rPr>
              <a:t>;</a:t>
            </a:r>
            <a:r>
              <a:rPr lang="ru-RU" sz="1400" dirty="0">
                <a:latin typeface="Times New Roman" panose="02020603050405020304" pitchFamily="18" charset="0"/>
                <a:cs typeface="Times New Roman" panose="02020603050405020304" pitchFamily="18" charset="0"/>
              </a:rPr>
              <a:t> </a:t>
            </a:r>
          </a:p>
          <a:p>
            <a:pPr marL="0" indent="0">
              <a:buNone/>
            </a:pPr>
            <a:r>
              <a:rPr lang="ru-RU" sz="1400" dirty="0">
                <a:latin typeface="Times New Roman" panose="02020603050405020304" pitchFamily="18" charset="0"/>
                <a:cs typeface="Times New Roman" panose="02020603050405020304" pitchFamily="18" charset="0"/>
              </a:rPr>
              <a:t>б. Ин-ин; </a:t>
            </a:r>
          </a:p>
          <a:p>
            <a:pPr marL="0" indent="0">
              <a:buNone/>
            </a:pPr>
            <a:r>
              <a:rPr lang="ru-RU" sz="1400" dirty="0">
                <a:latin typeface="Times New Roman" panose="02020603050405020304" pitchFamily="18" charset="0"/>
                <a:cs typeface="Times New Roman" panose="02020603050405020304" pitchFamily="18" charset="0"/>
              </a:rPr>
              <a:t>в. </a:t>
            </a:r>
            <a:r>
              <a:rPr lang="ru-RU" sz="1400" dirty="0" err="1">
                <a:latin typeface="Times New Roman" panose="02020603050405020304" pitchFamily="18" charset="0"/>
                <a:cs typeface="Times New Roman" panose="02020603050405020304" pitchFamily="18" charset="0"/>
              </a:rPr>
              <a:t>Сомэйти</a:t>
            </a:r>
            <a:r>
              <a:rPr lang="ru-RU" sz="1400" dirty="0">
                <a:latin typeface="Times New Roman" panose="02020603050405020304" pitchFamily="18" charset="0"/>
                <a:cs typeface="Times New Roman" panose="02020603050405020304" pitchFamily="18" charset="0"/>
              </a:rPr>
              <a:t>; </a:t>
            </a:r>
          </a:p>
          <a:p>
            <a:pPr marL="0" indent="0">
              <a:buNone/>
            </a:pPr>
            <a:r>
              <a:rPr lang="ru-RU" sz="1400" dirty="0">
                <a:latin typeface="Times New Roman" panose="02020603050405020304" pitchFamily="18" charset="0"/>
                <a:cs typeface="Times New Roman" panose="02020603050405020304" pitchFamily="18" charset="0"/>
              </a:rPr>
              <a:t>г. </a:t>
            </a:r>
            <a:r>
              <a:rPr lang="ru-RU" sz="1400" dirty="0" err="1">
                <a:latin typeface="Times New Roman" panose="02020603050405020304" pitchFamily="18" charset="0"/>
                <a:cs typeface="Times New Roman" panose="02020603050405020304" pitchFamily="18" charset="0"/>
              </a:rPr>
              <a:t>Сюэ</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Жунжун</a:t>
            </a:r>
            <a:r>
              <a:rPr lang="ru-RU" sz="1400" dirty="0">
                <a:latin typeface="Times New Roman" panose="02020603050405020304" pitchFamily="18" charset="0"/>
                <a:cs typeface="Times New Roman" panose="02020603050405020304" pitchFamily="18" charset="0"/>
              </a:rPr>
              <a:t>. </a:t>
            </a:r>
            <a:endParaRPr lang="ru-RU" sz="1400" dirty="0" smtClean="0">
              <a:latin typeface="Times New Roman" panose="02020603050405020304" pitchFamily="18" charset="0"/>
              <a:cs typeface="Times New Roman" panose="02020603050405020304" pitchFamily="18" charset="0"/>
            </a:endParaRPr>
          </a:p>
          <a:p>
            <a:pPr marL="0" indent="0">
              <a:buNone/>
            </a:pPr>
            <a:endParaRPr lang="ru-RU" sz="1400" b="1" i="1" dirty="0">
              <a:solidFill>
                <a:srgbClr val="000000"/>
              </a:solidFill>
              <a:latin typeface="Times New Roman" panose="02020603050405020304" pitchFamily="18" charset="0"/>
              <a:cs typeface="Times New Roman" panose="02020603050405020304" pitchFamily="18" charset="0"/>
            </a:endParaRPr>
          </a:p>
          <a:p>
            <a:pPr marL="0" indent="0">
              <a:buNone/>
            </a:pPr>
            <a:r>
              <a:rPr lang="ru-RU" sz="1400" b="1" i="1" dirty="0" smtClean="0">
                <a:solidFill>
                  <a:srgbClr val="000000"/>
                </a:solidFill>
                <a:latin typeface="Times New Roman" panose="02020603050405020304" pitchFamily="18" charset="0"/>
                <a:cs typeface="Times New Roman" panose="02020603050405020304" pitchFamily="18" charset="0"/>
              </a:rPr>
              <a:t>2</a:t>
            </a:r>
            <a:r>
              <a:rPr lang="ru-RU" sz="1400" b="1" i="1" dirty="0">
                <a:solidFill>
                  <a:srgbClr val="000000"/>
                </a:solidFill>
                <a:latin typeface="Times New Roman" panose="02020603050405020304" pitchFamily="18" charset="0"/>
                <a:cs typeface="Times New Roman" panose="02020603050405020304" pitchFamily="18" charset="0"/>
              </a:rPr>
              <a:t>. Рекордсменом по количеству золотых олимпийских медалей является… </a:t>
            </a:r>
            <a:endParaRPr lang="ru-RU" sz="1400" dirty="0">
              <a:solidFill>
                <a:srgbClr val="000000"/>
              </a:solidFill>
              <a:latin typeface="Times New Roman" panose="02020603050405020304" pitchFamily="18" charset="0"/>
              <a:cs typeface="Times New Roman" panose="02020603050405020304" pitchFamily="18" charset="0"/>
            </a:endParaRPr>
          </a:p>
          <a:p>
            <a:pPr marL="0" indent="0">
              <a:buNone/>
            </a:pPr>
            <a:r>
              <a:rPr lang="ru-RU" sz="1400" b="1" dirty="0">
                <a:solidFill>
                  <a:srgbClr val="00B050"/>
                </a:solidFill>
                <a:latin typeface="Times New Roman" panose="02020603050405020304" pitchFamily="18" charset="0"/>
                <a:cs typeface="Times New Roman" panose="02020603050405020304" pitchFamily="18" charset="0"/>
              </a:rPr>
              <a:t>а. Майкл </a:t>
            </a:r>
            <a:r>
              <a:rPr lang="ru-RU" sz="1400" b="1" dirty="0" err="1">
                <a:solidFill>
                  <a:srgbClr val="00B050"/>
                </a:solidFill>
                <a:latin typeface="Times New Roman" panose="02020603050405020304" pitchFamily="18" charset="0"/>
                <a:cs typeface="Times New Roman" panose="02020603050405020304" pitchFamily="18" charset="0"/>
              </a:rPr>
              <a:t>Фелпс</a:t>
            </a:r>
            <a:r>
              <a:rPr lang="ru-RU" sz="1400" b="1" dirty="0">
                <a:solidFill>
                  <a:srgbClr val="00B050"/>
                </a:solidFill>
                <a:latin typeface="Times New Roman" panose="02020603050405020304" pitchFamily="18" charset="0"/>
                <a:cs typeface="Times New Roman" panose="02020603050405020304" pitchFamily="18" charset="0"/>
              </a:rPr>
              <a:t>;</a:t>
            </a:r>
            <a:r>
              <a:rPr lang="ru-RU" sz="1400" dirty="0">
                <a:solidFill>
                  <a:srgbClr val="000000"/>
                </a:solidFill>
                <a:latin typeface="Times New Roman" panose="02020603050405020304" pitchFamily="18" charset="0"/>
                <a:cs typeface="Times New Roman" panose="02020603050405020304" pitchFamily="18" charset="0"/>
              </a:rPr>
              <a:t> </a:t>
            </a:r>
          </a:p>
          <a:p>
            <a:pPr marL="0" indent="0">
              <a:buNone/>
            </a:pPr>
            <a:r>
              <a:rPr lang="ru-RU" sz="1400" dirty="0">
                <a:solidFill>
                  <a:srgbClr val="000000"/>
                </a:solidFill>
                <a:latin typeface="Times New Roman" panose="02020603050405020304" pitchFamily="18" charset="0"/>
                <a:cs typeface="Times New Roman" panose="02020603050405020304" pitchFamily="18" charset="0"/>
              </a:rPr>
              <a:t>б. </a:t>
            </a:r>
            <a:r>
              <a:rPr lang="ru-RU" sz="1400" dirty="0" err="1">
                <a:solidFill>
                  <a:srgbClr val="000000"/>
                </a:solidFill>
                <a:latin typeface="Times New Roman" panose="02020603050405020304" pitchFamily="18" charset="0"/>
                <a:cs typeface="Times New Roman" panose="02020603050405020304" pitchFamily="18" charset="0"/>
              </a:rPr>
              <a:t>Марит</a:t>
            </a:r>
            <a:r>
              <a:rPr lang="ru-RU" sz="1400" dirty="0">
                <a:solidFill>
                  <a:srgbClr val="000000"/>
                </a:solidFill>
                <a:latin typeface="Times New Roman" panose="02020603050405020304" pitchFamily="18" charset="0"/>
                <a:cs typeface="Times New Roman" panose="02020603050405020304" pitchFamily="18" charset="0"/>
              </a:rPr>
              <a:t> </a:t>
            </a:r>
            <a:r>
              <a:rPr lang="ru-RU" sz="1400" dirty="0" err="1">
                <a:solidFill>
                  <a:srgbClr val="000000"/>
                </a:solidFill>
                <a:latin typeface="Times New Roman" panose="02020603050405020304" pitchFamily="18" charset="0"/>
                <a:cs typeface="Times New Roman" panose="02020603050405020304" pitchFamily="18" charset="0"/>
              </a:rPr>
              <a:t>Бьёрген</a:t>
            </a:r>
            <a:r>
              <a:rPr lang="ru-RU" sz="1400" dirty="0">
                <a:solidFill>
                  <a:srgbClr val="000000"/>
                </a:solidFill>
                <a:latin typeface="Times New Roman" panose="02020603050405020304" pitchFamily="18" charset="0"/>
                <a:cs typeface="Times New Roman" panose="02020603050405020304" pitchFamily="18" charset="0"/>
              </a:rPr>
              <a:t>; </a:t>
            </a:r>
          </a:p>
          <a:p>
            <a:pPr marL="0" indent="0">
              <a:buNone/>
            </a:pPr>
            <a:r>
              <a:rPr lang="ru-RU" sz="1400" dirty="0">
                <a:solidFill>
                  <a:srgbClr val="000000"/>
                </a:solidFill>
                <a:latin typeface="Times New Roman" panose="02020603050405020304" pitchFamily="18" charset="0"/>
                <a:cs typeface="Times New Roman" panose="02020603050405020304" pitchFamily="18" charset="0"/>
              </a:rPr>
              <a:t>в. Уле-</a:t>
            </a:r>
            <a:r>
              <a:rPr lang="ru-RU" sz="1400" dirty="0" err="1">
                <a:solidFill>
                  <a:srgbClr val="000000"/>
                </a:solidFill>
                <a:latin typeface="Times New Roman" panose="02020603050405020304" pitchFamily="18" charset="0"/>
                <a:cs typeface="Times New Roman" panose="02020603050405020304" pitchFamily="18" charset="0"/>
              </a:rPr>
              <a:t>Эйнар</a:t>
            </a:r>
            <a:r>
              <a:rPr lang="ru-RU" sz="1400" dirty="0">
                <a:solidFill>
                  <a:srgbClr val="000000"/>
                </a:solidFill>
                <a:latin typeface="Times New Roman" panose="02020603050405020304" pitchFamily="18" charset="0"/>
                <a:cs typeface="Times New Roman" panose="02020603050405020304" pitchFamily="18" charset="0"/>
              </a:rPr>
              <a:t> </a:t>
            </a:r>
            <a:r>
              <a:rPr lang="ru-RU" sz="1400" dirty="0" err="1">
                <a:solidFill>
                  <a:srgbClr val="000000"/>
                </a:solidFill>
                <a:latin typeface="Times New Roman" panose="02020603050405020304" pitchFamily="18" charset="0"/>
                <a:cs typeface="Times New Roman" panose="02020603050405020304" pitchFamily="18" charset="0"/>
              </a:rPr>
              <a:t>Бьёрндален</a:t>
            </a:r>
            <a:r>
              <a:rPr lang="ru-RU" sz="1400" dirty="0">
                <a:solidFill>
                  <a:srgbClr val="000000"/>
                </a:solidFill>
                <a:latin typeface="Times New Roman" panose="02020603050405020304" pitchFamily="18" charset="0"/>
                <a:cs typeface="Times New Roman" panose="02020603050405020304" pitchFamily="18" charset="0"/>
              </a:rPr>
              <a:t>; </a:t>
            </a:r>
          </a:p>
          <a:p>
            <a:pPr marL="0" indent="0">
              <a:buNone/>
            </a:pPr>
            <a:r>
              <a:rPr lang="ru-RU" sz="1400" dirty="0">
                <a:solidFill>
                  <a:srgbClr val="000000"/>
                </a:solidFill>
                <a:latin typeface="Times New Roman" panose="02020603050405020304" pitchFamily="18" charset="0"/>
                <a:cs typeface="Times New Roman" panose="02020603050405020304" pitchFamily="18" charset="0"/>
              </a:rPr>
              <a:t>г. </a:t>
            </a:r>
            <a:r>
              <a:rPr lang="ru-RU" sz="1400" dirty="0" err="1">
                <a:solidFill>
                  <a:srgbClr val="000000"/>
                </a:solidFill>
                <a:latin typeface="Times New Roman" panose="02020603050405020304" pitchFamily="18" charset="0"/>
                <a:cs typeface="Times New Roman" panose="02020603050405020304" pitchFamily="18" charset="0"/>
              </a:rPr>
              <a:t>Усэйн</a:t>
            </a:r>
            <a:r>
              <a:rPr lang="ru-RU" sz="1400" dirty="0">
                <a:solidFill>
                  <a:srgbClr val="000000"/>
                </a:solidFill>
                <a:latin typeface="Times New Roman" panose="02020603050405020304" pitchFamily="18" charset="0"/>
                <a:cs typeface="Times New Roman" panose="02020603050405020304" pitchFamily="18" charset="0"/>
              </a:rPr>
              <a:t> Болт. </a:t>
            </a:r>
            <a:endParaRPr lang="ru-RU" sz="1400" dirty="0">
              <a:latin typeface="Times New Roman" panose="02020603050405020304" pitchFamily="18" charset="0"/>
              <a:cs typeface="Times New Roman" panose="02020603050405020304" pitchFamily="18" charset="0"/>
            </a:endParaRPr>
          </a:p>
          <a:p>
            <a:pPr marL="0" indent="0">
              <a:buNone/>
            </a:pPr>
            <a:endParaRPr lang="ru-RU" sz="1400" b="1" i="1" dirty="0" smtClean="0">
              <a:latin typeface="Times New Roman" panose="02020603050405020304" pitchFamily="18" charset="0"/>
              <a:cs typeface="Times New Roman" panose="02020603050405020304" pitchFamily="18" charset="0"/>
            </a:endParaRPr>
          </a:p>
          <a:p>
            <a:pPr marL="0" indent="0">
              <a:buNone/>
            </a:pPr>
            <a:r>
              <a:rPr lang="ru-RU" sz="1400" b="1" i="1" dirty="0" smtClean="0">
                <a:latin typeface="Times New Roman" panose="02020603050405020304" pitchFamily="18" charset="0"/>
                <a:cs typeface="Times New Roman" panose="02020603050405020304" pitchFamily="18" charset="0"/>
              </a:rPr>
              <a:t>3</a:t>
            </a:r>
            <a:r>
              <a:rPr lang="ru-RU" sz="1400" b="1" i="1" dirty="0">
                <a:latin typeface="Times New Roman" panose="02020603050405020304" pitchFamily="18" charset="0"/>
                <a:cs typeface="Times New Roman" panose="02020603050405020304" pitchFamily="18" charset="0"/>
              </a:rPr>
              <a:t>. Метод определения общей плотности урока называется… </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а. </a:t>
            </a:r>
            <a:r>
              <a:rPr lang="ru-RU" sz="1400" dirty="0" err="1">
                <a:latin typeface="Times New Roman" panose="02020603050405020304" pitchFamily="18" charset="0"/>
                <a:cs typeface="Times New Roman" panose="02020603050405020304" pitchFamily="18" charset="0"/>
              </a:rPr>
              <a:t>актография</a:t>
            </a:r>
            <a:r>
              <a:rPr lang="ru-RU" sz="1400" dirty="0">
                <a:latin typeface="Times New Roman" panose="02020603050405020304" pitchFamily="18" charset="0"/>
                <a:cs typeface="Times New Roman" panose="02020603050405020304" pitchFamily="18" charset="0"/>
              </a:rPr>
              <a:t>; </a:t>
            </a:r>
          </a:p>
          <a:p>
            <a:pPr marL="0" indent="0">
              <a:buNone/>
            </a:pPr>
            <a:r>
              <a:rPr lang="ru-RU" sz="1400" dirty="0">
                <a:latin typeface="Times New Roman" panose="02020603050405020304" pitchFamily="18" charset="0"/>
                <a:cs typeface="Times New Roman" panose="02020603050405020304" pitchFamily="18" charset="0"/>
              </a:rPr>
              <a:t>б. динамометрия; </a:t>
            </a:r>
          </a:p>
          <a:p>
            <a:pPr marL="0" indent="0">
              <a:buNone/>
            </a:pPr>
            <a:r>
              <a:rPr lang="ru-RU" sz="1400" b="1" dirty="0">
                <a:solidFill>
                  <a:srgbClr val="00B050"/>
                </a:solidFill>
                <a:latin typeface="Times New Roman" panose="02020603050405020304" pitchFamily="18" charset="0"/>
                <a:cs typeface="Times New Roman" panose="02020603050405020304" pitchFamily="18" charset="0"/>
              </a:rPr>
              <a:t>в. хронометраж;</a:t>
            </a:r>
            <a:r>
              <a:rPr lang="ru-RU" sz="1400" dirty="0">
                <a:latin typeface="Times New Roman" panose="02020603050405020304" pitchFamily="18" charset="0"/>
                <a:cs typeface="Times New Roman" panose="02020603050405020304" pitchFamily="18" charset="0"/>
              </a:rPr>
              <a:t> </a:t>
            </a:r>
          </a:p>
          <a:p>
            <a:pPr marL="0" indent="0">
              <a:buNone/>
            </a:pPr>
            <a:r>
              <a:rPr lang="ru-RU" sz="1400" dirty="0">
                <a:latin typeface="Times New Roman" panose="02020603050405020304" pitchFamily="18" charset="0"/>
                <a:cs typeface="Times New Roman" panose="02020603050405020304" pitchFamily="18" charset="0"/>
              </a:rPr>
              <a:t>г. </a:t>
            </a:r>
            <a:r>
              <a:rPr lang="ru-RU" sz="1400" dirty="0" err="1">
                <a:latin typeface="Times New Roman" panose="02020603050405020304" pitchFamily="18" charset="0"/>
                <a:cs typeface="Times New Roman" panose="02020603050405020304" pitchFamily="18" charset="0"/>
              </a:rPr>
              <a:t>хронорефлексометрия</a:t>
            </a:r>
            <a:r>
              <a:rPr lang="ru-RU" sz="1400" dirty="0">
                <a:latin typeface="Times New Roman" panose="02020603050405020304" pitchFamily="18" charset="0"/>
                <a:cs typeface="Times New Roman" panose="02020603050405020304" pitchFamily="18" charset="0"/>
              </a:rPr>
              <a:t>. </a:t>
            </a:r>
            <a:endParaRPr lang="ru-RU" sz="1400" dirty="0" smtClean="0">
              <a:latin typeface="Times New Roman" panose="02020603050405020304" pitchFamily="18" charset="0"/>
              <a:cs typeface="Times New Roman" panose="02020603050405020304" pitchFamily="18" charset="0"/>
            </a:endParaRPr>
          </a:p>
          <a:p>
            <a:pPr marL="0" indent="0">
              <a:buNone/>
            </a:pPr>
            <a:endParaRPr lang="ru-RU" sz="1400" b="1" i="1" dirty="0" smtClean="0">
              <a:latin typeface="Times New Roman" panose="02020603050405020304" pitchFamily="18" charset="0"/>
              <a:cs typeface="Times New Roman" panose="02020603050405020304" pitchFamily="18" charset="0"/>
            </a:endParaRPr>
          </a:p>
          <a:p>
            <a:pPr marL="0" indent="0">
              <a:buNone/>
            </a:pPr>
            <a:r>
              <a:rPr lang="ru-RU" sz="1400" b="1" i="1" dirty="0" smtClean="0">
                <a:latin typeface="Times New Roman" panose="02020603050405020304" pitchFamily="18" charset="0"/>
                <a:cs typeface="Times New Roman" panose="02020603050405020304" pitchFamily="18" charset="0"/>
              </a:rPr>
              <a:t>4</a:t>
            </a:r>
            <a:r>
              <a:rPr lang="ru-RU" sz="1400" b="1" i="1" dirty="0">
                <a:latin typeface="Times New Roman" panose="02020603050405020304" pitchFamily="18" charset="0"/>
                <a:cs typeface="Times New Roman" panose="02020603050405020304" pitchFamily="18" charset="0"/>
              </a:rPr>
              <a:t>. Укажите гемодинамические характеристики, которые тесно связаны с работой сердца: … </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а. артериальное давление, максимальное потребление кислорода</a:t>
            </a:r>
            <a:r>
              <a:rPr lang="ru-RU" sz="1400" b="1" dirty="0">
                <a:latin typeface="Times New Roman" panose="02020603050405020304" pitchFamily="18" charset="0"/>
                <a:cs typeface="Times New Roman" panose="02020603050405020304" pitchFamily="18" charset="0"/>
              </a:rPr>
              <a:t>; </a:t>
            </a:r>
            <a:endParaRPr lang="ru-RU" sz="1400" dirty="0">
              <a:latin typeface="Times New Roman" panose="02020603050405020304" pitchFamily="18" charset="0"/>
              <a:cs typeface="Times New Roman" panose="02020603050405020304" pitchFamily="18" charset="0"/>
            </a:endParaRPr>
          </a:p>
          <a:p>
            <a:pPr marL="0" indent="0">
              <a:buNone/>
            </a:pPr>
            <a:r>
              <a:rPr lang="ru-RU" sz="1400" dirty="0">
                <a:latin typeface="Times New Roman" panose="02020603050405020304" pitchFamily="18" charset="0"/>
                <a:cs typeface="Times New Roman" panose="02020603050405020304" pitchFamily="18" charset="0"/>
              </a:rPr>
              <a:t>б. жизненная емкость легких, частота сердечных сокращений; </a:t>
            </a:r>
          </a:p>
          <a:p>
            <a:pPr marL="0" indent="0">
              <a:buNone/>
            </a:pPr>
            <a:r>
              <a:rPr lang="ru-RU" sz="1400" dirty="0">
                <a:latin typeface="Times New Roman" panose="02020603050405020304" pitchFamily="18" charset="0"/>
                <a:cs typeface="Times New Roman" panose="02020603050405020304" pitchFamily="18" charset="0"/>
              </a:rPr>
              <a:t>в. систолическое давление, диастолическое давление, PWC170; </a:t>
            </a:r>
          </a:p>
          <a:p>
            <a:pPr marL="0" indent="0">
              <a:buNone/>
            </a:pPr>
            <a:r>
              <a:rPr lang="ru-RU" sz="1400" b="1" dirty="0">
                <a:solidFill>
                  <a:srgbClr val="00B050"/>
                </a:solidFill>
                <a:latin typeface="Times New Roman" panose="02020603050405020304" pitchFamily="18" charset="0"/>
                <a:cs typeface="Times New Roman" panose="02020603050405020304" pitchFamily="18" charset="0"/>
              </a:rPr>
              <a:t>г. ударный и минутный объем крови, кровяное давление.</a:t>
            </a:r>
            <a:r>
              <a:rPr lang="ru-RU" sz="1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5088221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980728"/>
            <a:ext cx="7920880" cy="4416594"/>
          </a:xfrm>
          <a:prstGeom prst="rect">
            <a:avLst/>
          </a:prstGeom>
        </p:spPr>
        <p:txBody>
          <a:bodyPr wrap="square">
            <a:spAutoFit/>
          </a:bodyPr>
          <a:lstStyle/>
          <a:p>
            <a:r>
              <a:rPr lang="ru-RU" sz="1400" b="1" i="1" dirty="0">
                <a:solidFill>
                  <a:srgbClr val="000000"/>
                </a:solidFill>
                <a:latin typeface="Times New Roman" panose="02020603050405020304" pitchFamily="18" charset="0"/>
                <a:cs typeface="Times New Roman" panose="02020603050405020304" pitchFamily="18" charset="0"/>
              </a:rPr>
              <a:t>5. В зависимости от особенностей энергетического обеспечения, физические упражнения делятся на … </a:t>
            </a:r>
            <a:endParaRPr lang="ru-RU" sz="1400" dirty="0">
              <a:solidFill>
                <a:srgbClr val="000000"/>
              </a:solidFill>
              <a:latin typeface="Times New Roman" panose="02020603050405020304" pitchFamily="18" charset="0"/>
              <a:cs typeface="Times New Roman" panose="02020603050405020304" pitchFamily="18" charset="0"/>
            </a:endParaRPr>
          </a:p>
          <a:p>
            <a:pPr>
              <a:spcBef>
                <a:spcPts val="600"/>
              </a:spcBef>
            </a:pPr>
            <a:r>
              <a:rPr lang="ru-RU" sz="1400" b="1" dirty="0">
                <a:solidFill>
                  <a:srgbClr val="00B050"/>
                </a:solidFill>
                <a:latin typeface="Times New Roman" panose="02020603050405020304" pitchFamily="18" charset="0"/>
                <a:cs typeface="Times New Roman" panose="02020603050405020304" pitchFamily="18" charset="0"/>
              </a:rPr>
              <a:t>а. аэробные и анаэробные;</a:t>
            </a:r>
            <a:r>
              <a:rPr lang="ru-RU" sz="1400" dirty="0">
                <a:solidFill>
                  <a:srgbClr val="000000"/>
                </a:solidFill>
                <a:latin typeface="Times New Roman" panose="02020603050405020304" pitchFamily="18" charset="0"/>
                <a:cs typeface="Times New Roman" panose="02020603050405020304" pitchFamily="18" charset="0"/>
              </a:rPr>
              <a:t> </a:t>
            </a:r>
          </a:p>
          <a:p>
            <a:r>
              <a:rPr lang="ru-RU" sz="1400" dirty="0">
                <a:solidFill>
                  <a:srgbClr val="000000"/>
                </a:solidFill>
                <a:latin typeface="Times New Roman" panose="02020603050405020304" pitchFamily="18" charset="0"/>
                <a:cs typeface="Times New Roman" panose="02020603050405020304" pitchFamily="18" charset="0"/>
              </a:rPr>
              <a:t>б. координационные и скоростно-силовые; </a:t>
            </a:r>
          </a:p>
          <a:p>
            <a:r>
              <a:rPr lang="ru-RU" sz="1400" dirty="0">
                <a:solidFill>
                  <a:srgbClr val="000000"/>
                </a:solidFill>
                <a:latin typeface="Times New Roman" panose="02020603050405020304" pitchFamily="18" charset="0"/>
                <a:cs typeface="Times New Roman" panose="02020603050405020304" pitchFamily="18" charset="0"/>
              </a:rPr>
              <a:t>в. силовые и скоростные; </a:t>
            </a:r>
          </a:p>
          <a:p>
            <a:r>
              <a:rPr lang="ru-RU" sz="1400" dirty="0">
                <a:solidFill>
                  <a:srgbClr val="000000"/>
                </a:solidFill>
                <a:latin typeface="Times New Roman" panose="02020603050405020304" pitchFamily="18" charset="0"/>
                <a:cs typeface="Times New Roman" panose="02020603050405020304" pitchFamily="18" charset="0"/>
              </a:rPr>
              <a:t>г. циклические и ациклические</a:t>
            </a:r>
            <a:r>
              <a:rPr lang="ru-RU" sz="1400" dirty="0" smtClean="0">
                <a:solidFill>
                  <a:srgbClr val="000000"/>
                </a:solidFill>
                <a:latin typeface="Times New Roman" panose="02020603050405020304" pitchFamily="18" charset="0"/>
                <a:cs typeface="Times New Roman" panose="02020603050405020304" pitchFamily="18" charset="0"/>
              </a:rPr>
              <a:t>.</a:t>
            </a:r>
          </a:p>
          <a:p>
            <a:endParaRPr lang="ru-RU" sz="1400" b="1" i="1" dirty="0" smtClean="0">
              <a:latin typeface="Times New Roman" panose="02020603050405020304" pitchFamily="18" charset="0"/>
              <a:cs typeface="Times New Roman" panose="02020603050405020304" pitchFamily="18" charset="0"/>
            </a:endParaRPr>
          </a:p>
          <a:p>
            <a:r>
              <a:rPr lang="ru-RU" sz="1400" b="1" i="1" dirty="0" smtClean="0">
                <a:latin typeface="Times New Roman" panose="02020603050405020304" pitchFamily="18" charset="0"/>
                <a:cs typeface="Times New Roman" panose="02020603050405020304" pitchFamily="18" charset="0"/>
              </a:rPr>
              <a:t>6</a:t>
            </a:r>
            <a:r>
              <a:rPr lang="ru-RU" sz="1400" b="1" i="1" dirty="0">
                <a:latin typeface="Times New Roman" panose="02020603050405020304" pitchFamily="18" charset="0"/>
                <a:cs typeface="Times New Roman" panose="02020603050405020304" pitchFamily="18" charset="0"/>
              </a:rPr>
              <a:t>. Продолжительность работы большой мощности составляет до … </a:t>
            </a:r>
            <a:endParaRPr lang="ru-RU" sz="1400" dirty="0">
              <a:latin typeface="Times New Roman" panose="02020603050405020304" pitchFamily="18" charset="0"/>
              <a:cs typeface="Times New Roman" panose="02020603050405020304" pitchFamily="18" charset="0"/>
            </a:endParaRPr>
          </a:p>
          <a:p>
            <a:pPr>
              <a:spcBef>
                <a:spcPts val="600"/>
              </a:spcBef>
            </a:pPr>
            <a:r>
              <a:rPr lang="ru-RU" sz="1400" dirty="0">
                <a:latin typeface="Times New Roman" panose="02020603050405020304" pitchFamily="18" charset="0"/>
                <a:cs typeface="Times New Roman" panose="02020603050405020304" pitchFamily="18" charset="0"/>
              </a:rPr>
              <a:t>а. 20-30 секунд; </a:t>
            </a:r>
          </a:p>
          <a:p>
            <a:r>
              <a:rPr lang="ru-RU" sz="1400" dirty="0">
                <a:latin typeface="Times New Roman" panose="02020603050405020304" pitchFamily="18" charset="0"/>
                <a:cs typeface="Times New Roman" panose="02020603050405020304" pitchFamily="18" charset="0"/>
              </a:rPr>
              <a:t>б. 3-5 минут; </a:t>
            </a:r>
          </a:p>
          <a:p>
            <a:r>
              <a:rPr lang="ru-RU" sz="1400" b="1" dirty="0">
                <a:solidFill>
                  <a:srgbClr val="00B050"/>
                </a:solidFill>
                <a:latin typeface="Times New Roman" panose="02020603050405020304" pitchFamily="18" charset="0"/>
                <a:cs typeface="Times New Roman" panose="02020603050405020304" pitchFamily="18" charset="0"/>
              </a:rPr>
              <a:t>в. 20-30 минут;</a:t>
            </a:r>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г. нескольких часов. </a:t>
            </a:r>
            <a:endParaRPr lang="ru-RU" sz="1400" dirty="0" smtClean="0">
              <a:latin typeface="Times New Roman" panose="02020603050405020304" pitchFamily="18" charset="0"/>
              <a:cs typeface="Times New Roman" panose="02020603050405020304" pitchFamily="18" charset="0"/>
            </a:endParaRPr>
          </a:p>
          <a:p>
            <a:endParaRPr lang="ru-RU" sz="1400" b="1" i="1" dirty="0" smtClean="0">
              <a:latin typeface="Times New Roman" panose="02020603050405020304" pitchFamily="18" charset="0"/>
              <a:cs typeface="Times New Roman" panose="02020603050405020304" pitchFamily="18" charset="0"/>
            </a:endParaRPr>
          </a:p>
          <a:p>
            <a:r>
              <a:rPr lang="ru-RU" sz="1400" b="1" i="1" dirty="0" smtClean="0">
                <a:latin typeface="Times New Roman" panose="02020603050405020304" pitchFamily="18" charset="0"/>
                <a:cs typeface="Times New Roman" panose="02020603050405020304" pitchFamily="18" charset="0"/>
              </a:rPr>
              <a:t>7</a:t>
            </a:r>
            <a:r>
              <a:rPr lang="ru-RU" sz="1400" b="1" i="1" dirty="0">
                <a:latin typeface="Times New Roman" panose="02020603050405020304" pitchFamily="18" charset="0"/>
                <a:cs typeface="Times New Roman" panose="02020603050405020304" pitchFamily="18" charset="0"/>
              </a:rPr>
              <a:t>. Совокупность звеньев и черт структуры движения, необходимая для решения поставленных задач называется … </a:t>
            </a:r>
            <a:endParaRPr lang="ru-RU" sz="1400" dirty="0">
              <a:latin typeface="Times New Roman" panose="02020603050405020304" pitchFamily="18" charset="0"/>
              <a:cs typeface="Times New Roman" panose="02020603050405020304" pitchFamily="18" charset="0"/>
            </a:endParaRPr>
          </a:p>
          <a:p>
            <a:pPr>
              <a:spcBef>
                <a:spcPts val="600"/>
              </a:spcBef>
            </a:pPr>
            <a:r>
              <a:rPr lang="ru-RU" sz="1400" dirty="0">
                <a:latin typeface="Times New Roman" panose="02020603050405020304" pitchFamily="18" charset="0"/>
                <a:cs typeface="Times New Roman" panose="02020603050405020304" pitchFamily="18" charset="0"/>
              </a:rPr>
              <a:t>а. главное звено техники; </a:t>
            </a:r>
          </a:p>
          <a:p>
            <a:r>
              <a:rPr lang="ru-RU" sz="1400" dirty="0">
                <a:latin typeface="Times New Roman" panose="02020603050405020304" pitchFamily="18" charset="0"/>
                <a:cs typeface="Times New Roman" panose="02020603050405020304" pitchFamily="18" charset="0"/>
              </a:rPr>
              <a:t>б. детали техники; </a:t>
            </a:r>
          </a:p>
          <a:p>
            <a:r>
              <a:rPr lang="ru-RU" sz="1400" b="1" dirty="0">
                <a:solidFill>
                  <a:srgbClr val="00B050"/>
                </a:solidFill>
                <a:latin typeface="Times New Roman" panose="02020603050405020304" pitchFamily="18" charset="0"/>
                <a:cs typeface="Times New Roman" panose="02020603050405020304" pitchFamily="18" charset="0"/>
              </a:rPr>
              <a:t>в. основа техники;</a:t>
            </a:r>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г. техника двигательного действия</a:t>
            </a:r>
            <a:r>
              <a:rPr lang="ru-RU" sz="14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705284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628800"/>
            <a:ext cx="8064896" cy="3200876"/>
          </a:xfrm>
          <a:prstGeom prst="rect">
            <a:avLst/>
          </a:prstGeom>
        </p:spPr>
        <p:txBody>
          <a:bodyPr wrap="square">
            <a:spAutoFit/>
          </a:bodyPr>
          <a:lstStyle/>
          <a:p>
            <a:r>
              <a:rPr lang="ru-RU" sz="1400" b="1" i="1" dirty="0">
                <a:solidFill>
                  <a:srgbClr val="000000"/>
                </a:solidFill>
                <a:latin typeface="Times New Roman" panose="02020603050405020304" pitchFamily="18" charset="0"/>
                <a:cs typeface="Times New Roman" panose="02020603050405020304" pitchFamily="18" charset="0"/>
              </a:rPr>
              <a:t>8. Укажите элементарные формы быстроты, проявляющиеся во время первой фазы бега на короткие дистанции. </a:t>
            </a:r>
            <a:r>
              <a:rPr lang="ru-RU" sz="1400" i="1" u="sng" dirty="0">
                <a:solidFill>
                  <a:srgbClr val="FF0000"/>
                </a:solidFill>
                <a:latin typeface="Times New Roman" panose="02020603050405020304" pitchFamily="18" charset="0"/>
                <a:cs typeface="Times New Roman" panose="02020603050405020304" pitchFamily="18" charset="0"/>
              </a:rPr>
              <a:t>Отметьте все позиции.</a:t>
            </a:r>
            <a:r>
              <a:rPr lang="ru-RU" sz="1400" i="1" dirty="0">
                <a:solidFill>
                  <a:srgbClr val="000000"/>
                </a:solidFill>
                <a:latin typeface="Times New Roman" panose="02020603050405020304" pitchFamily="18" charset="0"/>
                <a:cs typeface="Times New Roman" panose="02020603050405020304" pitchFamily="18" charset="0"/>
              </a:rPr>
              <a:t> </a:t>
            </a:r>
            <a:endParaRPr lang="ru-RU" sz="1400" dirty="0">
              <a:solidFill>
                <a:srgbClr val="000000"/>
              </a:solidFill>
              <a:latin typeface="Times New Roman" panose="02020603050405020304" pitchFamily="18" charset="0"/>
              <a:cs typeface="Times New Roman" panose="02020603050405020304" pitchFamily="18" charset="0"/>
            </a:endParaRPr>
          </a:p>
          <a:p>
            <a:pPr>
              <a:spcBef>
                <a:spcPts val="600"/>
              </a:spcBef>
            </a:pPr>
            <a:r>
              <a:rPr lang="ru-RU" sz="1400" b="1" dirty="0">
                <a:solidFill>
                  <a:srgbClr val="00B050"/>
                </a:solidFill>
                <a:latin typeface="Times New Roman" panose="02020603050405020304" pitchFamily="18" charset="0"/>
                <a:cs typeface="Times New Roman" panose="02020603050405020304" pitchFamily="18" charset="0"/>
              </a:rPr>
              <a:t>а. время двигательной </a:t>
            </a:r>
            <a:r>
              <a:rPr lang="ru-RU" sz="1400" b="1" dirty="0" smtClean="0">
                <a:solidFill>
                  <a:srgbClr val="00B050"/>
                </a:solidFill>
                <a:latin typeface="Times New Roman" panose="02020603050405020304" pitchFamily="18" charset="0"/>
                <a:cs typeface="Times New Roman" panose="02020603050405020304" pitchFamily="18" charset="0"/>
              </a:rPr>
              <a:t>реакции;</a:t>
            </a:r>
            <a:endParaRPr lang="ru-RU" sz="1400" b="1" dirty="0">
              <a:solidFill>
                <a:srgbClr val="00B050"/>
              </a:solidFill>
              <a:latin typeface="Times New Roman" panose="02020603050405020304" pitchFamily="18" charset="0"/>
              <a:cs typeface="Times New Roman" panose="02020603050405020304" pitchFamily="18" charset="0"/>
            </a:endParaRPr>
          </a:p>
          <a:p>
            <a:r>
              <a:rPr lang="ru-RU" sz="1400" dirty="0">
                <a:solidFill>
                  <a:srgbClr val="000000"/>
                </a:solidFill>
                <a:latin typeface="Times New Roman" panose="02020603050405020304" pitchFamily="18" charset="0"/>
                <a:cs typeface="Times New Roman" panose="02020603050405020304" pitchFamily="18" charset="0"/>
              </a:rPr>
              <a:t>б. выполнение целостного двигательного </a:t>
            </a:r>
            <a:r>
              <a:rPr lang="ru-RU" sz="1400" dirty="0" smtClean="0">
                <a:solidFill>
                  <a:srgbClr val="000000"/>
                </a:solidFill>
                <a:latin typeface="Times New Roman" panose="02020603050405020304" pitchFamily="18" charset="0"/>
                <a:cs typeface="Times New Roman" panose="02020603050405020304" pitchFamily="18" charset="0"/>
              </a:rPr>
              <a:t>акта;</a:t>
            </a:r>
            <a:endParaRPr lang="ru-RU" sz="1400" dirty="0">
              <a:solidFill>
                <a:srgbClr val="000000"/>
              </a:solidFill>
              <a:latin typeface="Times New Roman" panose="02020603050405020304" pitchFamily="18" charset="0"/>
              <a:cs typeface="Times New Roman" panose="02020603050405020304" pitchFamily="18" charset="0"/>
            </a:endParaRPr>
          </a:p>
          <a:p>
            <a:r>
              <a:rPr lang="ru-RU" sz="1400" b="1" dirty="0">
                <a:solidFill>
                  <a:srgbClr val="00B050"/>
                </a:solidFill>
                <a:latin typeface="Times New Roman" panose="02020603050405020304" pitchFamily="18" charset="0"/>
                <a:cs typeface="Times New Roman" panose="02020603050405020304" pitchFamily="18" charset="0"/>
              </a:rPr>
              <a:t>в. скорость одиночного </a:t>
            </a:r>
            <a:r>
              <a:rPr lang="ru-RU" sz="1400" b="1" dirty="0" smtClean="0">
                <a:solidFill>
                  <a:srgbClr val="00B050"/>
                </a:solidFill>
                <a:latin typeface="Times New Roman" panose="02020603050405020304" pitchFamily="18" charset="0"/>
                <a:cs typeface="Times New Roman" panose="02020603050405020304" pitchFamily="18" charset="0"/>
              </a:rPr>
              <a:t>движения;</a:t>
            </a:r>
            <a:endParaRPr lang="ru-RU" sz="1400" b="1" dirty="0">
              <a:solidFill>
                <a:srgbClr val="00B050"/>
              </a:solidFill>
              <a:latin typeface="Times New Roman" panose="02020603050405020304" pitchFamily="18" charset="0"/>
              <a:cs typeface="Times New Roman" panose="02020603050405020304" pitchFamily="18" charset="0"/>
            </a:endParaRPr>
          </a:p>
          <a:p>
            <a:r>
              <a:rPr lang="ru-RU" sz="1400" dirty="0">
                <a:solidFill>
                  <a:srgbClr val="000000"/>
                </a:solidFill>
                <a:latin typeface="Times New Roman" panose="02020603050405020304" pitchFamily="18" charset="0"/>
                <a:cs typeface="Times New Roman" panose="02020603050405020304" pitchFamily="18" charset="0"/>
              </a:rPr>
              <a:t>г. частота движений. </a:t>
            </a:r>
            <a:endParaRPr lang="ru-RU" sz="1400" dirty="0" smtClean="0">
              <a:solidFill>
                <a:srgbClr val="000000"/>
              </a:solidFill>
              <a:latin typeface="Times New Roman" panose="02020603050405020304" pitchFamily="18" charset="0"/>
              <a:cs typeface="Times New Roman" panose="02020603050405020304" pitchFamily="18" charset="0"/>
            </a:endParaRPr>
          </a:p>
          <a:p>
            <a:pPr>
              <a:spcBef>
                <a:spcPts val="2400"/>
              </a:spcBef>
            </a:pPr>
            <a:r>
              <a:rPr lang="ru-RU" sz="1400" b="1" i="1" dirty="0" smtClean="0">
                <a:latin typeface="Times New Roman" panose="02020603050405020304" pitchFamily="18" charset="0"/>
                <a:cs typeface="Times New Roman" panose="02020603050405020304" pitchFamily="18" charset="0"/>
              </a:rPr>
              <a:t>9</a:t>
            </a:r>
            <a:r>
              <a:rPr lang="ru-RU" sz="1400" b="1" i="1" dirty="0">
                <a:latin typeface="Times New Roman" panose="02020603050405020304" pitchFamily="18" charset="0"/>
                <a:cs typeface="Times New Roman" panose="02020603050405020304" pitchFamily="18" charset="0"/>
              </a:rPr>
              <a:t>. Спортивными званиями в Российской Федерации согласно единой всероссийской спортивной классификации являются... </a:t>
            </a:r>
            <a:r>
              <a:rPr lang="ru-RU" sz="1400" i="1" u="sng" dirty="0">
                <a:solidFill>
                  <a:srgbClr val="FF0000"/>
                </a:solidFill>
                <a:latin typeface="Times New Roman" panose="02020603050405020304" pitchFamily="18" charset="0"/>
                <a:cs typeface="Times New Roman" panose="02020603050405020304" pitchFamily="18" charset="0"/>
              </a:rPr>
              <a:t>Отметьте все позиции</a:t>
            </a:r>
            <a:r>
              <a:rPr lang="ru-RU" sz="1400" i="1" u="sng" dirty="0" smtClean="0">
                <a:solidFill>
                  <a:srgbClr val="FF0000"/>
                </a:solidFill>
                <a:latin typeface="Times New Roman" panose="02020603050405020304" pitchFamily="18" charset="0"/>
                <a:cs typeface="Times New Roman" panose="02020603050405020304" pitchFamily="18" charset="0"/>
              </a:rPr>
              <a:t>.</a:t>
            </a:r>
            <a:endParaRPr lang="ru-RU" sz="1400" dirty="0">
              <a:latin typeface="Times New Roman" panose="02020603050405020304" pitchFamily="18" charset="0"/>
              <a:cs typeface="Times New Roman" panose="02020603050405020304" pitchFamily="18" charset="0"/>
            </a:endParaRPr>
          </a:p>
          <a:p>
            <a:pPr>
              <a:spcBef>
                <a:spcPts val="600"/>
              </a:spcBef>
            </a:pPr>
            <a:r>
              <a:rPr lang="ru-RU" sz="1400" b="1" dirty="0">
                <a:solidFill>
                  <a:srgbClr val="00B050"/>
                </a:solidFill>
                <a:latin typeface="Times New Roman" panose="02020603050405020304" pitchFamily="18" charset="0"/>
                <a:cs typeface="Times New Roman" panose="02020603050405020304" pitchFamily="18" charset="0"/>
              </a:rPr>
              <a:t>а. гроссмейстер России;</a:t>
            </a:r>
            <a:r>
              <a:rPr lang="ru-RU" sz="1400" b="1"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б. кандидат в мастера спорта; </a:t>
            </a:r>
          </a:p>
          <a:p>
            <a:r>
              <a:rPr lang="ru-RU" sz="1400" b="1" dirty="0">
                <a:solidFill>
                  <a:srgbClr val="00B050"/>
                </a:solidFill>
                <a:latin typeface="Times New Roman" panose="02020603050405020304" pitchFamily="18" charset="0"/>
                <a:cs typeface="Times New Roman" panose="02020603050405020304" pitchFamily="18" charset="0"/>
              </a:rPr>
              <a:t>в. мастер спорта России;</a:t>
            </a:r>
            <a:r>
              <a:rPr lang="ru-RU" sz="1400" dirty="0">
                <a:latin typeface="Times New Roman" panose="02020603050405020304" pitchFamily="18" charset="0"/>
                <a:cs typeface="Times New Roman" panose="02020603050405020304" pitchFamily="18" charset="0"/>
              </a:rPr>
              <a:t> </a:t>
            </a:r>
          </a:p>
          <a:p>
            <a:r>
              <a:rPr lang="ru-RU" sz="1400" dirty="0">
                <a:latin typeface="Times New Roman" panose="02020603050405020304" pitchFamily="18" charset="0"/>
                <a:cs typeface="Times New Roman" panose="02020603050405020304" pitchFamily="18" charset="0"/>
              </a:rPr>
              <a:t>г. перворазрядник.</a:t>
            </a:r>
            <a:r>
              <a:rPr lang="ru-RU" dirty="0"/>
              <a:t> </a:t>
            </a:r>
          </a:p>
        </p:txBody>
      </p:sp>
    </p:spTree>
    <p:extLst>
      <p:ext uri="{BB962C8B-B14F-4D97-AF65-F5344CB8AC3E}">
        <p14:creationId xmlns:p14="http://schemas.microsoft.com/office/powerpoint/2010/main" val="33385613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836712"/>
            <a:ext cx="7848872" cy="4478149"/>
          </a:xfrm>
          <a:prstGeom prst="rect">
            <a:avLst/>
          </a:prstGeom>
        </p:spPr>
        <p:txBody>
          <a:bodyPr wrap="square">
            <a:spAutoFit/>
          </a:bodyPr>
          <a:lstStyle/>
          <a:p>
            <a:endParaRPr lang="ru-RU" sz="2000" dirty="0">
              <a:solidFill>
                <a:srgbClr val="000000"/>
              </a:solidFill>
              <a:latin typeface="Times New Roman" panose="02020603050405020304" pitchFamily="18" charset="0"/>
            </a:endParaRPr>
          </a:p>
          <a:p>
            <a:pPr algn="just">
              <a:lnSpc>
                <a:spcPct val="150000"/>
              </a:lnSpc>
            </a:pPr>
            <a:r>
              <a:rPr lang="ru-RU" dirty="0" smtClean="0">
                <a:solidFill>
                  <a:srgbClr val="000000"/>
                </a:solidFill>
                <a:latin typeface="Times New Roman" panose="02020603050405020304" pitchFamily="18" charset="0"/>
                <a:cs typeface="Times New Roman" panose="02020603050405020304" pitchFamily="18" charset="0"/>
              </a:rPr>
              <a:t>Правильный </a:t>
            </a:r>
            <a:r>
              <a:rPr lang="ru-RU" dirty="0">
                <a:solidFill>
                  <a:srgbClr val="000000"/>
                </a:solidFill>
                <a:latin typeface="Times New Roman" panose="02020603050405020304" pitchFamily="18" charset="0"/>
                <a:cs typeface="Times New Roman" panose="02020603050405020304" pitchFamily="18" charset="0"/>
              </a:rPr>
              <a:t>ответ </a:t>
            </a:r>
            <a:r>
              <a:rPr lang="ru-RU" dirty="0" smtClean="0">
                <a:solidFill>
                  <a:srgbClr val="000000"/>
                </a:solidFill>
                <a:latin typeface="Times New Roman" panose="02020603050405020304" pitchFamily="18" charset="0"/>
                <a:cs typeface="Times New Roman" panose="02020603050405020304" pitchFamily="18" charset="0"/>
              </a:rPr>
              <a:t>на вопросы №№1-7 оценивается </a:t>
            </a:r>
            <a:r>
              <a:rPr lang="ru-RU" b="1" i="1" dirty="0">
                <a:solidFill>
                  <a:srgbClr val="000000"/>
                </a:solidFill>
                <a:latin typeface="Times New Roman" panose="02020603050405020304" pitchFamily="18" charset="0"/>
                <a:cs typeface="Times New Roman" panose="02020603050405020304" pitchFamily="18" charset="0"/>
              </a:rPr>
              <a:t>в 1,0 балл</a:t>
            </a:r>
            <a:r>
              <a:rPr lang="ru-RU" i="1" dirty="0">
                <a:solidFill>
                  <a:srgbClr val="000000"/>
                </a:solidFill>
                <a:latin typeface="Times New Roman" panose="02020603050405020304" pitchFamily="18" charset="0"/>
                <a:cs typeface="Times New Roman" panose="02020603050405020304" pitchFamily="18" charset="0"/>
              </a:rPr>
              <a:t>, </a:t>
            </a:r>
            <a:r>
              <a:rPr lang="ru-RU" dirty="0">
                <a:solidFill>
                  <a:srgbClr val="000000"/>
                </a:solidFill>
                <a:latin typeface="Times New Roman" panose="02020603050405020304" pitchFamily="18" charset="0"/>
                <a:cs typeface="Times New Roman" panose="02020603050405020304" pitchFamily="18" charset="0"/>
              </a:rPr>
              <a:t>неправильный – 0 баллов</a:t>
            </a:r>
            <a:r>
              <a:rPr lang="ru-RU" dirty="0" smtClean="0">
                <a:solidFill>
                  <a:srgbClr val="000000"/>
                </a:solidFill>
                <a:latin typeface="Times New Roman" panose="02020603050405020304" pitchFamily="18" charset="0"/>
                <a:cs typeface="Times New Roman" panose="02020603050405020304" pitchFamily="18" charset="0"/>
              </a:rPr>
              <a:t>.</a:t>
            </a:r>
          </a:p>
          <a:p>
            <a:pPr algn="just">
              <a:lnSpc>
                <a:spcPct val="150000"/>
              </a:lnSpc>
              <a:spcBef>
                <a:spcPts val="1800"/>
              </a:spcBef>
            </a:pPr>
            <a:r>
              <a:rPr lang="ru-RU" dirty="0" smtClean="0">
                <a:latin typeface="Times New Roman" panose="02020603050405020304" pitchFamily="18" charset="0"/>
                <a:cs typeface="Times New Roman" panose="02020603050405020304" pitchFamily="18" charset="0"/>
              </a:rPr>
              <a:t>Полный </a:t>
            </a:r>
            <a:r>
              <a:rPr lang="ru-RU" dirty="0">
                <a:latin typeface="Times New Roman" panose="02020603050405020304" pitchFamily="18" charset="0"/>
                <a:cs typeface="Times New Roman" panose="02020603050405020304" pitchFamily="18" charset="0"/>
              </a:rPr>
              <a:t>правильный ответ </a:t>
            </a:r>
            <a:r>
              <a:rPr lang="ru-RU" dirty="0" smtClean="0">
                <a:latin typeface="Times New Roman" panose="02020603050405020304" pitchFamily="18" charset="0"/>
                <a:cs typeface="Times New Roman" panose="02020603050405020304" pitchFamily="18" charset="0"/>
              </a:rPr>
              <a:t>на вопросы №№ 8-9 оценивается </a:t>
            </a:r>
            <a:r>
              <a:rPr lang="ru-RU" b="1" i="1" dirty="0">
                <a:latin typeface="Times New Roman" panose="02020603050405020304" pitchFamily="18" charset="0"/>
                <a:cs typeface="Times New Roman" panose="02020603050405020304" pitchFamily="18" charset="0"/>
              </a:rPr>
              <a:t>в 1,0 балл</a:t>
            </a:r>
            <a:r>
              <a:rPr lang="ru-RU" dirty="0">
                <a:latin typeface="Times New Roman" panose="02020603050405020304" pitchFamily="18" charset="0"/>
                <a:cs typeface="Times New Roman" panose="02020603050405020304" pitchFamily="18" charset="0"/>
              </a:rPr>
              <a:t>, если в ответе содержится хотя бы один неверный ответ, то каждая верная позиция оценивается +0,25 балла, неверная – минус 0,25 балла. </a:t>
            </a:r>
            <a:r>
              <a:rPr lang="ru-RU" b="1" dirty="0">
                <a:latin typeface="Times New Roman" panose="02020603050405020304" pitchFamily="18" charset="0"/>
                <a:cs typeface="Times New Roman" panose="02020603050405020304" pitchFamily="18" charset="0"/>
              </a:rPr>
              <a:t>Максимальная оценка за ответ – 1,0 балл.</a:t>
            </a:r>
            <a:r>
              <a:rPr lang="ru-RU" sz="2000" b="1" dirty="0">
                <a:latin typeface="Times New Roman" panose="02020603050405020304" pitchFamily="18" charset="0"/>
                <a:cs typeface="Times New Roman" panose="02020603050405020304" pitchFamily="18" charset="0"/>
              </a:rPr>
              <a:t> </a:t>
            </a:r>
            <a:r>
              <a:rPr lang="ru-RU" sz="2000" dirty="0">
                <a:latin typeface="Times New Roman" panose="02020603050405020304" pitchFamily="18" charset="0"/>
                <a:cs typeface="Times New Roman" panose="02020603050405020304" pitchFamily="18" charset="0"/>
              </a:rPr>
              <a:t>	</a:t>
            </a:r>
          </a:p>
          <a:p>
            <a:pPr algn="ctr">
              <a:lnSpc>
                <a:spcPct val="150000"/>
              </a:lnSpc>
              <a:spcBef>
                <a:spcPts val="3000"/>
              </a:spcBef>
            </a:pPr>
            <a:r>
              <a:rPr lang="ru-RU" sz="2000" dirty="0" smtClean="0">
                <a:latin typeface="Times New Roman" panose="02020603050405020304" pitchFamily="18" charset="0"/>
                <a:cs typeface="Times New Roman" panose="02020603050405020304" pitchFamily="18" charset="0"/>
              </a:rPr>
              <a:t> </a:t>
            </a:r>
            <a:r>
              <a:rPr lang="ru-RU" sz="2000" b="1" i="1" dirty="0">
                <a:latin typeface="Times New Roman" panose="02020603050405020304" pitchFamily="18" charset="0"/>
                <a:cs typeface="Times New Roman" panose="02020603050405020304" pitchFamily="18" charset="0"/>
              </a:rPr>
              <a:t>Максимальная оценка </a:t>
            </a:r>
            <a:r>
              <a:rPr lang="ru-RU" sz="2000" b="1" i="1" dirty="0" smtClean="0">
                <a:latin typeface="Times New Roman" panose="02020603050405020304" pitchFamily="18" charset="0"/>
                <a:cs typeface="Times New Roman" panose="02020603050405020304" pitchFamily="18" charset="0"/>
              </a:rPr>
              <a:t>за правильно выполненные </a:t>
            </a:r>
          </a:p>
          <a:p>
            <a:pPr algn="ctr">
              <a:lnSpc>
                <a:spcPct val="150000"/>
              </a:lnSpc>
            </a:pPr>
            <a:r>
              <a:rPr lang="ru-RU" sz="2000" b="1" i="1" dirty="0" smtClean="0">
                <a:latin typeface="Times New Roman" panose="02020603050405020304" pitchFamily="18" charset="0"/>
                <a:cs typeface="Times New Roman" panose="02020603050405020304" pitchFamily="18" charset="0"/>
              </a:rPr>
              <a:t>задания </a:t>
            </a:r>
            <a:r>
              <a:rPr lang="ru-RU" sz="2000" b="1" i="1" dirty="0">
                <a:latin typeface="Times New Roman" panose="02020603050405020304" pitchFamily="18" charset="0"/>
                <a:cs typeface="Times New Roman" panose="02020603050405020304" pitchFamily="18" charset="0"/>
              </a:rPr>
              <a:t>№№ 1-9</a:t>
            </a:r>
            <a:r>
              <a:rPr lang="ru-RU" sz="2000" b="1" i="1" dirty="0">
                <a:solidFill>
                  <a:srgbClr val="FF0000"/>
                </a:solidFill>
                <a:latin typeface="Times New Roman" panose="02020603050405020304" pitchFamily="18" charset="0"/>
                <a:cs typeface="Times New Roman" panose="02020603050405020304" pitchFamily="18" charset="0"/>
              </a:rPr>
              <a:t> – 9,0 баллов</a:t>
            </a:r>
            <a:r>
              <a:rPr lang="ru-RU" sz="2000" b="1" i="1" dirty="0" smtClean="0">
                <a:solidFill>
                  <a:srgbClr val="FF0000"/>
                </a:solidFill>
                <a:latin typeface="Times New Roman" panose="02020603050405020304" pitchFamily="18" charset="0"/>
                <a:cs typeface="Times New Roman" panose="02020603050405020304" pitchFamily="18" charset="0"/>
              </a:rPr>
              <a:t>.</a:t>
            </a:r>
            <a:endParaRPr lang="ru-RU" sz="2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5711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052736"/>
            <a:ext cx="8352928" cy="4939814"/>
          </a:xfrm>
          <a:prstGeom prst="rect">
            <a:avLst/>
          </a:prstGeom>
        </p:spPr>
        <p:txBody>
          <a:bodyPr wrap="square">
            <a:spAutoFit/>
          </a:bodyPr>
          <a:lstStyle/>
          <a:p>
            <a:pPr algn="ctr"/>
            <a:r>
              <a:rPr lang="en-US" b="1" u="sng" dirty="0" smtClean="0">
                <a:solidFill>
                  <a:srgbClr val="000000"/>
                </a:solidFill>
                <a:latin typeface="Times New Roman" panose="02020603050405020304" pitchFamily="18" charset="0"/>
                <a:cs typeface="Times New Roman" panose="02020603050405020304" pitchFamily="18" charset="0"/>
              </a:rPr>
              <a:t>II</a:t>
            </a:r>
            <a:r>
              <a:rPr lang="ru-RU" b="1" u="sng" dirty="0" smtClean="0">
                <a:solidFill>
                  <a:srgbClr val="000000"/>
                </a:solidFill>
                <a:latin typeface="Times New Roman" panose="02020603050405020304" pitchFamily="18" charset="0"/>
                <a:cs typeface="Times New Roman" panose="02020603050405020304" pitchFamily="18" charset="0"/>
              </a:rPr>
              <a:t>. </a:t>
            </a:r>
            <a:r>
              <a:rPr lang="ru-RU" b="1" u="sng" dirty="0">
                <a:solidFill>
                  <a:srgbClr val="000000"/>
                </a:solidFill>
                <a:latin typeface="Times New Roman" panose="02020603050405020304" pitchFamily="18" charset="0"/>
                <a:cs typeface="Times New Roman" panose="02020603050405020304" pitchFamily="18" charset="0"/>
              </a:rPr>
              <a:t>Задания с выбором правильной последовательности №№ </a:t>
            </a:r>
            <a:r>
              <a:rPr lang="ru-RU" b="1" u="sng" dirty="0" smtClean="0">
                <a:solidFill>
                  <a:srgbClr val="000000"/>
                </a:solidFill>
                <a:latin typeface="Times New Roman" panose="02020603050405020304" pitchFamily="18" charset="0"/>
                <a:cs typeface="Times New Roman" panose="02020603050405020304" pitchFamily="18" charset="0"/>
              </a:rPr>
              <a:t>10-11</a:t>
            </a:r>
            <a:endParaRPr lang="ru-RU" b="1" u="sng" dirty="0">
              <a:solidFill>
                <a:srgbClr val="000000"/>
              </a:solidFill>
              <a:latin typeface="Times New Roman" panose="02020603050405020304" pitchFamily="18" charset="0"/>
              <a:cs typeface="Times New Roman" panose="02020603050405020304" pitchFamily="18" charset="0"/>
            </a:endParaRPr>
          </a:p>
          <a:p>
            <a:pPr>
              <a:spcBef>
                <a:spcPts val="3600"/>
              </a:spcBef>
            </a:pPr>
            <a:r>
              <a:rPr lang="ru-RU" sz="1600" b="1" i="1" dirty="0" smtClean="0">
                <a:solidFill>
                  <a:srgbClr val="000000"/>
                </a:solidFill>
                <a:latin typeface="Times New Roman" panose="02020603050405020304" pitchFamily="18" charset="0"/>
              </a:rPr>
              <a:t>10</a:t>
            </a:r>
            <a:r>
              <a:rPr lang="ru-RU" sz="1600" b="1" i="1" dirty="0">
                <a:solidFill>
                  <a:srgbClr val="000000"/>
                </a:solidFill>
                <a:latin typeface="Times New Roman" panose="02020603050405020304" pitchFamily="18" charset="0"/>
              </a:rPr>
              <a:t>. Укажите очередность проведения дисциплин современного пятиборья… </a:t>
            </a:r>
            <a:endParaRPr lang="ru-RU" sz="1600" dirty="0">
              <a:solidFill>
                <a:srgbClr val="000000"/>
              </a:solidFill>
              <a:latin typeface="Times New Roman" panose="02020603050405020304" pitchFamily="18" charset="0"/>
            </a:endParaRPr>
          </a:p>
          <a:p>
            <a:pPr>
              <a:spcBef>
                <a:spcPts val="600"/>
              </a:spcBef>
            </a:pPr>
            <a:r>
              <a:rPr lang="ru-RU" sz="1600" dirty="0">
                <a:solidFill>
                  <a:srgbClr val="000000"/>
                </a:solidFill>
                <a:latin typeface="Times New Roman" panose="02020603050405020304" pitchFamily="18" charset="0"/>
              </a:rPr>
              <a:t>1. верховая езда (конкур</a:t>
            </a:r>
            <a:r>
              <a:rPr lang="ru-RU" sz="1600" dirty="0" smtClean="0">
                <a:solidFill>
                  <a:srgbClr val="000000"/>
                </a:solidFill>
                <a:latin typeface="Times New Roman" panose="02020603050405020304" pitchFamily="18" charset="0"/>
              </a:rPr>
              <a:t>);</a:t>
            </a:r>
            <a:endParaRPr lang="ru-RU" sz="1600" dirty="0">
              <a:solidFill>
                <a:srgbClr val="000000"/>
              </a:solidFill>
              <a:latin typeface="Times New Roman" panose="02020603050405020304" pitchFamily="18" charset="0"/>
            </a:endParaRPr>
          </a:p>
          <a:p>
            <a:r>
              <a:rPr lang="ru-RU" sz="1600" dirty="0">
                <a:solidFill>
                  <a:srgbClr val="000000"/>
                </a:solidFill>
                <a:latin typeface="Times New Roman" panose="02020603050405020304" pitchFamily="18" charset="0"/>
              </a:rPr>
              <a:t>2. </a:t>
            </a:r>
            <a:r>
              <a:rPr lang="ru-RU" sz="1600" dirty="0" smtClean="0">
                <a:solidFill>
                  <a:srgbClr val="000000"/>
                </a:solidFill>
                <a:latin typeface="Times New Roman" panose="02020603050405020304" pitchFamily="18" charset="0"/>
              </a:rPr>
              <a:t>фехтование;</a:t>
            </a:r>
            <a:endParaRPr lang="ru-RU" sz="1600" dirty="0">
              <a:solidFill>
                <a:srgbClr val="000000"/>
              </a:solidFill>
              <a:latin typeface="Times New Roman" panose="02020603050405020304" pitchFamily="18" charset="0"/>
            </a:endParaRPr>
          </a:p>
          <a:p>
            <a:r>
              <a:rPr lang="ru-RU" sz="1600" dirty="0">
                <a:solidFill>
                  <a:srgbClr val="000000"/>
                </a:solidFill>
                <a:latin typeface="Times New Roman" panose="02020603050405020304" pitchFamily="18" charset="0"/>
              </a:rPr>
              <a:t>3. </a:t>
            </a:r>
            <a:r>
              <a:rPr lang="ru-RU" sz="1600" dirty="0" smtClean="0">
                <a:solidFill>
                  <a:srgbClr val="000000"/>
                </a:solidFill>
                <a:latin typeface="Times New Roman" panose="02020603050405020304" pitchFamily="18" charset="0"/>
              </a:rPr>
              <a:t>плавание;</a:t>
            </a:r>
            <a:endParaRPr lang="ru-RU" sz="1600" dirty="0">
              <a:solidFill>
                <a:srgbClr val="000000"/>
              </a:solidFill>
              <a:latin typeface="Times New Roman" panose="02020603050405020304" pitchFamily="18" charset="0"/>
            </a:endParaRPr>
          </a:p>
          <a:p>
            <a:r>
              <a:rPr lang="ru-RU" sz="1600" dirty="0">
                <a:solidFill>
                  <a:srgbClr val="000000"/>
                </a:solidFill>
                <a:latin typeface="Times New Roman" panose="02020603050405020304" pitchFamily="18" charset="0"/>
              </a:rPr>
              <a:t>4. комбайн (стрельба и бег</a:t>
            </a:r>
            <a:r>
              <a:rPr lang="ru-RU" sz="1600" dirty="0" smtClean="0">
                <a:solidFill>
                  <a:srgbClr val="000000"/>
                </a:solidFill>
                <a:latin typeface="Times New Roman" panose="02020603050405020304" pitchFamily="18" charset="0"/>
              </a:rPr>
              <a:t>).</a:t>
            </a:r>
          </a:p>
          <a:p>
            <a:pPr>
              <a:spcBef>
                <a:spcPts val="600"/>
              </a:spcBef>
            </a:pPr>
            <a:r>
              <a:rPr lang="ru-RU" sz="1600" b="1" dirty="0" smtClean="0">
                <a:solidFill>
                  <a:srgbClr val="00B050"/>
                </a:solidFill>
                <a:latin typeface="Times New Roman" panose="02020603050405020304" pitchFamily="18" charset="0"/>
              </a:rPr>
              <a:t>Правильный ответ: 3, 2, 1, 4.</a:t>
            </a:r>
            <a:endParaRPr lang="ru-RU" sz="1600" b="1" dirty="0">
              <a:solidFill>
                <a:srgbClr val="00B050"/>
              </a:solidFill>
              <a:latin typeface="Times New Roman" panose="02020603050405020304" pitchFamily="18" charset="0"/>
            </a:endParaRPr>
          </a:p>
          <a:p>
            <a:pPr>
              <a:spcBef>
                <a:spcPts val="1800"/>
              </a:spcBef>
            </a:pPr>
            <a:r>
              <a:rPr lang="ru-RU" sz="1600" b="1" i="1" dirty="0">
                <a:solidFill>
                  <a:srgbClr val="000000"/>
                </a:solidFill>
                <a:latin typeface="Times New Roman" panose="02020603050405020304" pitchFamily="18" charset="0"/>
              </a:rPr>
              <a:t>11. Укажите порядок выхода указанных стран-участниц на церемонии открытия XXII Олимпийских зимних игр. </a:t>
            </a:r>
            <a:endParaRPr lang="ru-RU" sz="1600" dirty="0">
              <a:solidFill>
                <a:srgbClr val="000000"/>
              </a:solidFill>
              <a:latin typeface="Times New Roman" panose="02020603050405020304" pitchFamily="18" charset="0"/>
            </a:endParaRPr>
          </a:p>
          <a:p>
            <a:pPr>
              <a:spcBef>
                <a:spcPts val="600"/>
              </a:spcBef>
            </a:pPr>
            <a:r>
              <a:rPr lang="ru-RU" sz="1600" dirty="0">
                <a:solidFill>
                  <a:srgbClr val="000000"/>
                </a:solidFill>
                <a:latin typeface="Times New Roman" panose="02020603050405020304" pitchFamily="18" charset="0"/>
              </a:rPr>
              <a:t>1. Австралия; </a:t>
            </a:r>
          </a:p>
          <a:p>
            <a:r>
              <a:rPr lang="ru-RU" sz="1600" dirty="0">
                <a:solidFill>
                  <a:srgbClr val="000000"/>
                </a:solidFill>
                <a:latin typeface="Times New Roman" panose="02020603050405020304" pitchFamily="18" charset="0"/>
              </a:rPr>
              <a:t>2. Греция; </a:t>
            </a:r>
          </a:p>
          <a:p>
            <a:r>
              <a:rPr lang="ru-RU" sz="1600" dirty="0">
                <a:solidFill>
                  <a:srgbClr val="000000"/>
                </a:solidFill>
                <a:latin typeface="Times New Roman" panose="02020603050405020304" pitchFamily="18" charset="0"/>
              </a:rPr>
              <a:t>3. Китай; </a:t>
            </a:r>
          </a:p>
          <a:p>
            <a:r>
              <a:rPr lang="ru-RU" sz="1600" dirty="0">
                <a:solidFill>
                  <a:srgbClr val="000000"/>
                </a:solidFill>
                <a:latin typeface="Times New Roman" panose="02020603050405020304" pitchFamily="18" charset="0"/>
              </a:rPr>
              <a:t>4. Россия</a:t>
            </a:r>
            <a:r>
              <a:rPr lang="ru-RU" sz="1600" dirty="0" smtClean="0">
                <a:solidFill>
                  <a:srgbClr val="000000"/>
                </a:solidFill>
                <a:latin typeface="Times New Roman" panose="02020603050405020304" pitchFamily="18" charset="0"/>
              </a:rPr>
              <a:t>.</a:t>
            </a:r>
          </a:p>
          <a:p>
            <a:pPr>
              <a:spcBef>
                <a:spcPts val="600"/>
              </a:spcBef>
            </a:pPr>
            <a:r>
              <a:rPr lang="ru-RU" sz="1600" b="1" dirty="0">
                <a:solidFill>
                  <a:srgbClr val="00B050"/>
                </a:solidFill>
                <a:latin typeface="Times New Roman" panose="02020603050405020304" pitchFamily="18" charset="0"/>
              </a:rPr>
              <a:t>Правильный ответ: </a:t>
            </a:r>
            <a:r>
              <a:rPr lang="ru-RU" sz="1600" b="1" dirty="0" smtClean="0">
                <a:solidFill>
                  <a:srgbClr val="00B050"/>
                </a:solidFill>
                <a:latin typeface="Times New Roman" panose="02020603050405020304" pitchFamily="18" charset="0"/>
              </a:rPr>
              <a:t>2, 1, 3, 4</a:t>
            </a:r>
            <a:r>
              <a:rPr lang="ru-RU" sz="1600" b="1" dirty="0">
                <a:solidFill>
                  <a:srgbClr val="00B050"/>
                </a:solidFill>
                <a:latin typeface="Times New Roman" panose="02020603050405020304" pitchFamily="18" charset="0"/>
              </a:rPr>
              <a:t>.</a:t>
            </a:r>
          </a:p>
          <a:p>
            <a:endParaRPr lang="ru-RU" sz="1400" dirty="0"/>
          </a:p>
        </p:txBody>
      </p:sp>
    </p:spTree>
    <p:extLst>
      <p:ext uri="{BB962C8B-B14F-4D97-AF65-F5344CB8AC3E}">
        <p14:creationId xmlns:p14="http://schemas.microsoft.com/office/powerpoint/2010/main" val="39685485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2082478"/>
            <a:ext cx="8280920" cy="1985159"/>
          </a:xfrm>
          <a:prstGeom prst="rect">
            <a:avLst/>
          </a:prstGeom>
        </p:spPr>
        <p:txBody>
          <a:bodyPr wrap="square">
            <a:spAutoFit/>
          </a:bodyPr>
          <a:lstStyle/>
          <a:p>
            <a:pPr algn="just">
              <a:lnSpc>
                <a:spcPct val="150000"/>
              </a:lnSpc>
              <a:spcBef>
                <a:spcPts val="1800"/>
              </a:spcBef>
            </a:pPr>
            <a:r>
              <a:rPr lang="ru-RU" dirty="0">
                <a:latin typeface="Times New Roman" panose="02020603050405020304" pitchFamily="18" charset="0"/>
                <a:cs typeface="Times New Roman" panose="02020603050405020304" pitchFamily="18" charset="0"/>
              </a:rPr>
              <a:t>Полный правильный ответ </a:t>
            </a:r>
            <a:r>
              <a:rPr lang="ru-RU" dirty="0" smtClean="0">
                <a:latin typeface="Times New Roman" panose="02020603050405020304" pitchFamily="18" charset="0"/>
                <a:cs typeface="Times New Roman" panose="02020603050405020304" pitchFamily="18" charset="0"/>
              </a:rPr>
              <a:t>на вопросы №№ 10-11 оценивается </a:t>
            </a:r>
            <a:r>
              <a:rPr lang="ru-RU" dirty="0">
                <a:latin typeface="Times New Roman" panose="02020603050405020304" pitchFamily="18" charset="0"/>
                <a:cs typeface="Times New Roman" panose="02020603050405020304" pitchFamily="18" charset="0"/>
              </a:rPr>
              <a:t>в </a:t>
            </a:r>
            <a:r>
              <a:rPr lang="ru-RU" b="1" i="1" dirty="0">
                <a:latin typeface="Times New Roman" panose="02020603050405020304" pitchFamily="18" charset="0"/>
                <a:cs typeface="Times New Roman" panose="02020603050405020304" pitchFamily="18" charset="0"/>
              </a:rPr>
              <a:t>2,0 балла</a:t>
            </a:r>
            <a:r>
              <a:rPr lang="ru-RU" dirty="0">
                <a:latin typeface="Times New Roman" panose="02020603050405020304" pitchFamily="18" charset="0"/>
                <a:cs typeface="Times New Roman" panose="02020603050405020304" pitchFamily="18" charset="0"/>
              </a:rPr>
              <a:t>, если в ответе содержится хотя бы одна неверная позиция ответ считается неверным и оценивается в 0 баллов. 	</a:t>
            </a:r>
            <a:endParaRPr lang="ru-RU" dirty="0" smtClean="0">
              <a:latin typeface="Times New Roman" panose="02020603050405020304" pitchFamily="18" charset="0"/>
              <a:cs typeface="Times New Roman" panose="02020603050405020304" pitchFamily="18" charset="0"/>
            </a:endParaRPr>
          </a:p>
          <a:p>
            <a:pPr algn="ctr">
              <a:lnSpc>
                <a:spcPct val="150000"/>
              </a:lnSpc>
              <a:spcBef>
                <a:spcPts val="1800"/>
              </a:spcBef>
            </a:pPr>
            <a:r>
              <a:rPr lang="ru-RU" b="1" i="1" dirty="0" smtClean="0">
                <a:latin typeface="Times New Roman" panose="02020603050405020304" pitchFamily="18" charset="0"/>
                <a:cs typeface="Times New Roman" panose="02020603050405020304" pitchFamily="18" charset="0"/>
              </a:rPr>
              <a:t>Максимальная </a:t>
            </a:r>
            <a:r>
              <a:rPr lang="ru-RU" b="1" i="1" dirty="0">
                <a:latin typeface="Times New Roman" panose="02020603050405020304" pitchFamily="18" charset="0"/>
                <a:cs typeface="Times New Roman" panose="02020603050405020304" pitchFamily="18" charset="0"/>
              </a:rPr>
              <a:t>оценка в заданиях №№ 10-11– </a:t>
            </a:r>
            <a:r>
              <a:rPr lang="ru-RU" b="1" i="1" dirty="0">
                <a:solidFill>
                  <a:srgbClr val="FF0000"/>
                </a:solidFill>
                <a:latin typeface="Times New Roman" panose="02020603050405020304" pitchFamily="18" charset="0"/>
                <a:cs typeface="Times New Roman" panose="02020603050405020304" pitchFamily="18" charset="0"/>
              </a:rPr>
              <a:t>4,0 балла.</a:t>
            </a:r>
            <a:r>
              <a:rPr lang="ru-RU" b="1" i="1" dirty="0">
                <a:latin typeface="Times New Roman" panose="02020603050405020304" pitchFamily="18" charset="0"/>
                <a:cs typeface="Times New Roman" panose="02020603050405020304" pitchFamily="18" charset="0"/>
              </a:rPr>
              <a:t> </a:t>
            </a:r>
            <a:endParaRPr lang="ru-RU" dirty="0"/>
          </a:p>
        </p:txBody>
      </p:sp>
    </p:spTree>
    <p:extLst>
      <p:ext uri="{BB962C8B-B14F-4D97-AF65-F5344CB8AC3E}">
        <p14:creationId xmlns:p14="http://schemas.microsoft.com/office/powerpoint/2010/main" val="298265681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1093</TotalTime>
  <Words>1886</Words>
  <Application>Microsoft Office PowerPoint</Application>
  <PresentationFormat>Экран (4:3)</PresentationFormat>
  <Paragraphs>244</Paragraphs>
  <Slides>28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28</vt:i4>
      </vt:variant>
    </vt:vector>
  </HeadingPairs>
  <TitlesOfParts>
    <vt:vector size="32" baseType="lpstr">
      <vt:lpstr>Arial</vt:lpstr>
      <vt:lpstr>Calibri</vt:lpstr>
      <vt:lpstr>Times New Roman</vt:lpstr>
      <vt:lpstr>Тема Office</vt:lpstr>
      <vt:lpstr>Региональный этап всероссийской олимпиады школьников по предмету «Физическая культура»  в 2021/2022 учебном году</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Критерии и методика оценивания</vt:lpstr>
      <vt:lpstr>Пример вычисления «зачетного балла»  (теоретико-методическое испытание)</vt:lpstr>
      <vt:lpstr>БЛАГОДАРЮ ЗА ВНИМАНИЕ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Требования к проведению   регионального этапа всероссийской олимпиады школьников  по физической культуре в 2020/2021 учебном году (для организаторов и членов жюри)</dc:title>
  <dc:creator>Антон Морозов</dc:creator>
  <cp:lastModifiedBy>user</cp:lastModifiedBy>
  <cp:revision>144</cp:revision>
  <dcterms:created xsi:type="dcterms:W3CDTF">2020-11-23T06:56:25Z</dcterms:created>
  <dcterms:modified xsi:type="dcterms:W3CDTF">2022-02-13T20:23:02Z</dcterms:modified>
</cp:coreProperties>
</file>