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23"/>
  </p:notesMasterIdLst>
  <p:sldIdLst>
    <p:sldId id="288" r:id="rId2"/>
    <p:sldId id="478" r:id="rId3"/>
    <p:sldId id="483" r:id="rId4"/>
    <p:sldId id="460" r:id="rId5"/>
    <p:sldId id="450" r:id="rId6"/>
    <p:sldId id="461" r:id="rId7"/>
    <p:sldId id="484" r:id="rId8"/>
    <p:sldId id="485" r:id="rId9"/>
    <p:sldId id="472" r:id="rId10"/>
    <p:sldId id="466" r:id="rId11"/>
    <p:sldId id="469" r:id="rId12"/>
    <p:sldId id="464" r:id="rId13"/>
    <p:sldId id="468" r:id="rId14"/>
    <p:sldId id="476" r:id="rId15"/>
    <p:sldId id="477" r:id="rId16"/>
    <p:sldId id="482" r:id="rId17"/>
    <p:sldId id="475" r:id="rId18"/>
    <p:sldId id="473" r:id="rId19"/>
    <p:sldId id="474" r:id="rId20"/>
    <p:sldId id="488" r:id="rId21"/>
    <p:sldId id="487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FA1"/>
    <a:srgbClr val="57D3FF"/>
    <a:srgbClr val="BD4E4C"/>
    <a:srgbClr val="536EA3"/>
    <a:srgbClr val="CDFBCF"/>
    <a:srgbClr val="CCECFF"/>
    <a:srgbClr val="FFFFCC"/>
    <a:srgbClr val="9AF8C7"/>
    <a:srgbClr val="4A7DB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5713" autoAdjust="0"/>
  </p:normalViewPr>
  <p:slideViewPr>
    <p:cSldViewPr>
      <p:cViewPr varScale="1">
        <p:scale>
          <a:sx n="72" d="100"/>
          <a:sy n="72" d="100"/>
        </p:scale>
        <p:origin x="14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/>
              <a:t>Подано заявлений</a:t>
            </a:r>
            <a:endParaRPr lang="ru-RU" b="1" dirty="0"/>
          </a:p>
        </c:rich>
      </c:tx>
      <c:layout>
        <c:manualLayout>
          <c:xMode val="edge"/>
          <c:yMode val="edge"/>
          <c:x val="0.12564603616481876"/>
          <c:y val="2.8130471164041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920119179131027E-2"/>
          <c:y val="0.17403179833085766"/>
          <c:w val="0.7150157838110951"/>
          <c:h val="0.370407054479462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C1-4F7A-B232-3D0DCE9AF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C1-4F7A-B232-3D0DCE9AF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C1-4F7A-B232-3D0DCE9AF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C1-4F7A-B232-3D0DCE9AF8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C1-4F7A-B232-3D0DCE9AF8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F11-465C-9601-43A31902809D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F11-465C-9601-43A31902809D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F11-465C-9601-43A3190280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189-4816-953F-0AEA51140347}"/>
              </c:ext>
            </c:extLst>
          </c:dPt>
          <c:dLbls>
            <c:dLbl>
              <c:idx val="0"/>
              <c:layout>
                <c:manualLayout>
                  <c:x val="8.1697981289895819E-2"/>
                  <c:y val="7.602413449515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C1-4F7A-B232-3D0DCE9AF87A}"/>
                </c:ext>
              </c:extLst>
            </c:dLbl>
            <c:dLbl>
              <c:idx val="1"/>
              <c:layout>
                <c:manualLayout>
                  <c:x val="3.3140533842526791E-2"/>
                  <c:y val="-3.98193987772757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8C1-4F7A-B232-3D0DCE9AF87A}"/>
                </c:ext>
              </c:extLst>
            </c:dLbl>
            <c:dLbl>
              <c:idx val="2"/>
              <c:layout>
                <c:manualLayout>
                  <c:x val="-0.22617359200538062"/>
                  <c:y val="-0.13069973300606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C1-4F7A-B232-3D0DCE9AF87A}"/>
                </c:ext>
              </c:extLst>
            </c:dLbl>
            <c:dLbl>
              <c:idx val="4"/>
              <c:layout>
                <c:manualLayout>
                  <c:x val="-2.7959240077065916E-2"/>
                  <c:y val="-2.7595769615725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24999999999994E-2"/>
                      <c:h val="0.11618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E8C1-4F7A-B232-3D0DCE9AF87A}"/>
                </c:ext>
              </c:extLst>
            </c:dLbl>
            <c:dLbl>
              <c:idx val="6"/>
              <c:layout>
                <c:manualLayout>
                  <c:x val="-8.6233150740443201E-2"/>
                  <c:y val="-0.15186826879190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11-465C-9601-43A319028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4"/>
                <c:pt idx="0">
                  <c:v>Предоставление лицензии</c:v>
                </c:pt>
                <c:pt idx="1">
                  <c:v>Прекращение действия лицензии</c:v>
                </c:pt>
                <c:pt idx="2">
                  <c:v>Внесение изменений в реестр лицензий (переоформление)</c:v>
                </c:pt>
                <c:pt idx="3">
                  <c:v>Предоставление выписок из реестра лицензий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</c:v>
                </c:pt>
                <c:pt idx="1">
                  <c:v>4</c:v>
                </c:pt>
                <c:pt idx="2">
                  <c:v>89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C1-4F7A-B232-3D0DCE9AF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86250046108846"/>
          <c:y val="0.60832512782961234"/>
          <c:w val="0.59877171506688964"/>
          <c:h val="0.34906097047330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503744044871079"/>
          <c:y val="4.8934475441338526E-2"/>
          <c:w val="0.47820159416430896"/>
          <c:h val="0.902131049117322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592784592752357E-3"/>
                  <c:y val="-1.325751490454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FD-47B2-A46D-663F2F3B7FA1}"/>
                </c:ext>
              </c:extLst>
            </c:dLbl>
            <c:dLbl>
              <c:idx val="1"/>
              <c:layout>
                <c:manualLayout>
                  <c:x val="1.3397933138359288E-2"/>
                  <c:y val="8.3664765385222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FD-47B2-A46D-663F2F3B7FA1}"/>
                </c:ext>
              </c:extLst>
            </c:dLbl>
            <c:dLbl>
              <c:idx val="2"/>
              <c:layout>
                <c:manualLayout>
                  <c:x val="1.6727681528065041E-2"/>
                  <c:y val="1.68102522981384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FD-47B2-A46D-663F2F3B7FA1}"/>
                </c:ext>
              </c:extLst>
            </c:dLbl>
            <c:dLbl>
              <c:idx val="3"/>
              <c:layout>
                <c:manualLayout>
                  <c:x val="1.0484745738360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FD-47B2-A46D-663F2F3B7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Количество предписаний, снятых с контроля</c:v>
                </c:pt>
                <c:pt idx="1">
                  <c:v>Количество составленных протоколов об административной ответственности</c:v>
                </c:pt>
                <c:pt idx="2">
                  <c:v>Количество выданных предписаний</c:v>
                </c:pt>
                <c:pt idx="3">
                  <c:v>Количество проведенных проверок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9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FD-47B2-A46D-663F2F3B7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630824"/>
        <c:axId val="203626120"/>
        <c:axId val="0"/>
      </c:bar3DChart>
      <c:catAx>
        <c:axId val="20363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626120"/>
        <c:crosses val="autoZero"/>
        <c:auto val="1"/>
        <c:lblAlgn val="ctr"/>
        <c:lblOffset val="100"/>
        <c:noMultiLvlLbl val="0"/>
      </c:catAx>
      <c:valAx>
        <c:axId val="203626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363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2627216547778422"/>
          <c:y val="5.6624182181841207E-3"/>
          <c:w val="0.49449826714583056"/>
          <c:h val="0.9594151095014850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67773310436412E-2"/>
                  <c:y val="-1.325751490454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AA-4109-80CE-753FC423C9EE}"/>
                </c:ext>
              </c:extLst>
            </c:dLbl>
            <c:dLbl>
              <c:idx val="1"/>
              <c:layout>
                <c:manualLayout>
                  <c:x val="1.3397933138359288E-2"/>
                  <c:y val="8.3664765385222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AA-4109-80CE-753FC423C9EE}"/>
                </c:ext>
              </c:extLst>
            </c:dLbl>
            <c:dLbl>
              <c:idx val="2"/>
              <c:layout>
                <c:manualLayout>
                  <c:x val="1.6727681528065041E-2"/>
                  <c:y val="1.68102522981384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AA-4109-80CE-753FC423C9EE}"/>
                </c:ext>
              </c:extLst>
            </c:dLbl>
            <c:dLbl>
              <c:idx val="3"/>
              <c:layout>
                <c:manualLayout>
                  <c:x val="2.7951194689453986E-2"/>
                  <c:y val="-2.831209109092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AA-4109-80CE-753FC423C9EE}"/>
                </c:ext>
              </c:extLst>
            </c:dLbl>
            <c:dLbl>
              <c:idx val="4"/>
              <c:layout>
                <c:manualLayout>
                  <c:x val="2.91108136357801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AA-4109-80CE-753FC423C9EE}"/>
                </c:ext>
              </c:extLst>
            </c:dLbl>
            <c:dLbl>
              <c:idx val="5"/>
              <c:layout>
                <c:manualLayout>
                  <c:x val="2.328865090862413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4AA-4109-80CE-753FC423C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Количество совместных межведомственных проверок, в которых приняли участие</c:v>
                </c:pt>
                <c:pt idx="1">
                  <c:v>Количество проведенных совещаний с представителями органов местного самоуправления, образовательных организаций</c:v>
                </c:pt>
                <c:pt idx="2">
                  <c:v>Количество направленных в муниципальные образования писем о недопущении нарушений обязательных требований</c:v>
                </c:pt>
                <c:pt idx="3">
                  <c:v>Количество проведенных профилактических визитов</c:v>
                </c:pt>
                <c:pt idx="4">
                  <c:v>Количество проведенных мониторингов по исполнению поручений Министерства просвещения и Рособрнадзора</c:v>
                </c:pt>
                <c:pt idx="5">
                  <c:v>Количество проведенных мониторингов безопасности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</c:v>
                </c:pt>
                <c:pt idx="1">
                  <c:v>23</c:v>
                </c:pt>
                <c:pt idx="2">
                  <c:v>43</c:v>
                </c:pt>
                <c:pt idx="3">
                  <c:v>6</c:v>
                </c:pt>
                <c:pt idx="4">
                  <c:v>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AA-4109-80CE-753FC423C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626904"/>
        <c:axId val="203631216"/>
        <c:axId val="0"/>
      </c:bar3DChart>
      <c:catAx>
        <c:axId val="20362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631216"/>
        <c:crosses val="autoZero"/>
        <c:auto val="1"/>
        <c:lblAlgn val="ctr"/>
        <c:lblOffset val="100"/>
        <c:noMultiLvlLbl val="0"/>
      </c:catAx>
      <c:valAx>
        <c:axId val="2036312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362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59697984468704"/>
          <c:y val="0.29834826550014487"/>
          <c:w val="0.80940322262178976"/>
          <c:h val="0.682425553063170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5A-483E-AF68-A12C5BF99082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5A-483E-AF68-A12C5BF99082}"/>
              </c:ext>
            </c:extLst>
          </c:dPt>
          <c:dLbls>
            <c:dLbl>
              <c:idx val="0"/>
              <c:layout>
                <c:manualLayout>
                  <c:x val="2.2452322759804823E-2"/>
                  <c:y val="-0.19533136652369543"/>
                </c:manualLayout>
              </c:layout>
              <c:tx>
                <c:rich>
                  <a:bodyPr/>
                  <a:lstStyle/>
                  <a:p>
                    <a:fld id="{58B7F701-F379-4134-9718-4EB23A7C2374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5787684410059655"/>
                      <c:h val="0.470903037992775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5A-483E-AF68-A12C5BF990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5A-483E-AF68-A12C5BF99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5A-483E-AF68-A12C5BF99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/>
              <a:t>Внесение изменений в реестр лицензий (переоформление)</a:t>
            </a:r>
            <a:endParaRPr lang="ru-RU" sz="1800" b="1" dirty="0"/>
          </a:p>
        </c:rich>
      </c:tx>
      <c:layout>
        <c:manualLayout>
          <c:xMode val="edge"/>
          <c:yMode val="edge"/>
          <c:x val="0.29697308739575856"/>
          <c:y val="1.5337678718705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366107469540424E-2"/>
          <c:y val="0.2116806745343574"/>
          <c:w val="0.52636629188320694"/>
          <c:h val="0.2730907943151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C1-4F7A-B232-3D0DCE9AF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C1-4F7A-B232-3D0DCE9AF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C1-4F7A-B232-3D0DCE9AF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C1-4F7A-B232-3D0DCE9AF8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C1-4F7A-B232-3D0DCE9AF8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F11-465C-9601-43A31902809D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F11-465C-9601-43A31902809D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F11-465C-9601-43A3190280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189-4816-953F-0AEA51140347}"/>
              </c:ext>
            </c:extLst>
          </c:dPt>
          <c:dLbls>
            <c:dLbl>
              <c:idx val="0"/>
              <c:layout>
                <c:manualLayout>
                  <c:x val="4.3025153029667496E-3"/>
                  <c:y val="-1.500797550247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C1-4F7A-B232-3D0DCE9AF87A}"/>
                </c:ext>
              </c:extLst>
            </c:dLbl>
            <c:dLbl>
              <c:idx val="1"/>
              <c:layout>
                <c:manualLayout>
                  <c:x val="-0.14142358469774419"/>
                  <c:y val="-1.33434393245686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62377807321252E-2"/>
                      <c:h val="8.609440894862144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8C1-4F7A-B232-3D0DCE9AF87A}"/>
                </c:ext>
              </c:extLst>
            </c:dLbl>
            <c:dLbl>
              <c:idx val="2"/>
              <c:layout>
                <c:manualLayout>
                  <c:x val="2.0084889557725909E-2"/>
                  <c:y val="1.1948053069309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C1-4F7A-B232-3D0DCE9AF87A}"/>
                </c:ext>
              </c:extLst>
            </c:dLbl>
            <c:dLbl>
              <c:idx val="4"/>
              <c:layout>
                <c:manualLayout>
                  <c:x val="1.7964323292501725E-2"/>
                  <c:y val="-4.27452891790266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24999999999994E-2"/>
                      <c:h val="0.11618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E8C1-4F7A-B232-3D0DCE9AF87A}"/>
                </c:ext>
              </c:extLst>
            </c:dLbl>
            <c:dLbl>
              <c:idx val="6"/>
              <c:layout>
                <c:manualLayout>
                  <c:x val="-8.6233150740443201E-2"/>
                  <c:y val="-0.15186826879190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11-465C-9601-43A319028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5"/>
                <c:pt idx="0">
                  <c:v>Изменений перечня выполняемых работ</c:v>
                </c:pt>
                <c:pt idx="1">
                  <c:v>Лицензирование нового адреса </c:v>
                </c:pt>
                <c:pt idx="2">
                  <c:v>Реорганизация в форме преобразования</c:v>
                </c:pt>
                <c:pt idx="3">
                  <c:v>Изменение наименования лицензиата, адреса</c:v>
                </c:pt>
                <c:pt idx="4">
                  <c:v>Прекращение деятельности по адресу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</c:v>
                </c:pt>
                <c:pt idx="1">
                  <c:v>12</c:v>
                </c:pt>
                <c:pt idx="2">
                  <c:v>4</c:v>
                </c:pt>
                <c:pt idx="3">
                  <c:v>41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C1-4F7A-B232-3D0DCE9AF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8.0663730082324595E-2"/>
          <c:y val="0.50899289039269235"/>
          <c:w val="0.59877171506688964"/>
          <c:h val="0.48564703513454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Оказано услуг</a:t>
            </a:r>
          </a:p>
        </c:rich>
      </c:tx>
      <c:layout>
        <c:manualLayout>
          <c:xMode val="edge"/>
          <c:yMode val="edge"/>
          <c:x val="0.61588077609056691"/>
          <c:y val="6.9309524329280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73477315094923"/>
          <c:w val="0.86008881550945404"/>
          <c:h val="0.35099452800395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D37-4C43-8D30-9E246A1628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D37-4C43-8D30-9E246A1628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09-4BD1-A8AD-BBA962FEEC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D37-4C43-8D30-9E246A1628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D37-4C43-8D30-9E246A1628E9}"/>
              </c:ext>
            </c:extLst>
          </c:dPt>
          <c:dLbls>
            <c:dLbl>
              <c:idx val="2"/>
              <c:layout>
                <c:manualLayout>
                  <c:x val="-0.11615923387534714"/>
                  <c:y val="-0.22443248658075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09-4BD1-A8AD-BBA962FEE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Предоставлены лицензии</c:v>
                </c:pt>
                <c:pt idx="1">
                  <c:v>Отказано</c:v>
                </c:pt>
                <c:pt idx="2">
                  <c:v>Внесены изменения в реестр лицензий</c:v>
                </c:pt>
                <c:pt idx="3">
                  <c:v>Действие лицензий прекращено</c:v>
                </c:pt>
                <c:pt idx="4">
                  <c:v>Предоставлены выписки из реестра лицензий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73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9-4BD1-A8AD-BBA962FEE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03154289569632"/>
          <c:y val="0.57055974860358494"/>
          <c:w val="0.71287802307252346"/>
          <c:h val="0.39828067856226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393476172484"/>
          <c:y val="8.3589753937107172E-2"/>
          <c:w val="0.7150157838110951"/>
          <c:h val="0.370407054479462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C9-4CEE-8174-49597A278E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C9-4CEE-8174-49597A278E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2C9-4CEE-8174-49597A278E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2C9-4CEE-8174-49597A278E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2C9-4CEE-8174-49597A278E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2C9-4CEE-8174-49597A278E26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2C9-4CEE-8174-49597A278E26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2C9-4CEE-8174-49597A278E2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2C9-4CEE-8174-49597A278E26}"/>
              </c:ext>
            </c:extLst>
          </c:dPt>
          <c:dLbls>
            <c:dLbl>
              <c:idx val="0"/>
              <c:layout>
                <c:manualLayout>
                  <c:x val="-2.7359344581260873E-2"/>
                  <c:y val="-1.500809764892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C9-4CEE-8174-49597A278E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2C9-4CEE-8174-49597A278E26}"/>
                </c:ext>
              </c:extLst>
            </c:dLbl>
            <c:dLbl>
              <c:idx val="2"/>
              <c:layout>
                <c:manualLayout>
                  <c:x val="-0.22617359200538062"/>
                  <c:y val="-0.13069973300606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C9-4CEE-8174-49597A278E26}"/>
                </c:ext>
              </c:extLst>
            </c:dLbl>
            <c:dLbl>
              <c:idx val="4"/>
              <c:layout>
                <c:manualLayout>
                  <c:x val="-2.7959240077065916E-2"/>
                  <c:y val="-2.7595769615725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24999999999994E-2"/>
                      <c:h val="0.11618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52C9-4CEE-8174-49597A278E26}"/>
                </c:ext>
              </c:extLst>
            </c:dLbl>
            <c:dLbl>
              <c:idx val="6"/>
              <c:layout>
                <c:manualLayout>
                  <c:x val="-8.6233150740443201E-2"/>
                  <c:y val="-0.15186826879190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C9-4CEE-8174-49597A278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3"/>
                <c:pt idx="0">
                  <c:v>Государственная аккредитация в отношении ранее не аккредитованных программ</c:v>
                </c:pt>
                <c:pt idx="1">
                  <c:v>Переоформление свидетельства в связи с реорганизацией</c:v>
                </c:pt>
                <c:pt idx="2">
                  <c:v>Внесение изменений в реестр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2C9-4CEE-8174-49597A278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261945906480681E-2"/>
          <c:y val="0.48740330632561468"/>
          <c:w val="0.59877171506688964"/>
          <c:h val="0.42421621345746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/>
              <a:t>Подано заявлений</a:t>
            </a:r>
            <a:endParaRPr lang="ru-RU" b="1" dirty="0"/>
          </a:p>
        </c:rich>
      </c:tx>
      <c:layout>
        <c:manualLayout>
          <c:xMode val="edge"/>
          <c:yMode val="edge"/>
          <c:x val="8.0592954874967399E-2"/>
          <c:y val="2.035796303888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366107469540424E-2"/>
          <c:y val="0.19350131179235727"/>
          <c:w val="0.72661106918848561"/>
          <c:h val="0.37757859898053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C1-4F7A-B232-3D0DCE9AF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C1-4F7A-B232-3D0DCE9AF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C1-4F7A-B232-3D0DCE9AF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C1-4F7A-B232-3D0DCE9AF8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C1-4F7A-B232-3D0DCE9AF8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378-45C8-B305-67B5D180ECE9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378-45C8-B305-67B5D180ECE9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378-45C8-B305-67B5D180ECE9}"/>
              </c:ext>
            </c:extLst>
          </c:dPt>
          <c:dLbls>
            <c:dLbl>
              <c:idx val="0"/>
              <c:layout>
                <c:manualLayout>
                  <c:x val="-0.22247207553836798"/>
                  <c:y val="7.06132226837064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7DC5C-B127-43EF-B6C1-DB97B16308F2}" type="VALUE">
                      <a:rPr lang="en-US" sz="2000"/>
                      <a:pPr>
                        <a:defRPr sz="20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86623460754314"/>
                      <c:h val="0.13801493016260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C1-4F7A-B232-3D0DCE9AF87A}"/>
                </c:ext>
              </c:extLst>
            </c:dLbl>
            <c:dLbl>
              <c:idx val="1"/>
              <c:layout>
                <c:manualLayout>
                  <c:x val="4.7533437556151845E-2"/>
                  <c:y val="-8.357753474207630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116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73761241997043"/>
                      <c:h val="0.1070688735686788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8C1-4F7A-B232-3D0DCE9AF87A}"/>
                </c:ext>
              </c:extLst>
            </c:dLbl>
            <c:dLbl>
              <c:idx val="2"/>
              <c:layout>
                <c:manualLayout>
                  <c:x val="-1.684236669758941E-3"/>
                  <c:y val="-6.626395775347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C1-4F7A-B232-3D0DCE9AF87A}"/>
                </c:ext>
              </c:extLst>
            </c:dLbl>
            <c:dLbl>
              <c:idx val="3"/>
              <c:layout>
                <c:manualLayout>
                  <c:x val="1.1257667225122179E-2"/>
                  <c:y val="-5.003133915240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C1-4F7A-B232-3D0DCE9AF87A}"/>
                </c:ext>
              </c:extLst>
            </c:dLbl>
            <c:dLbl>
              <c:idx val="4"/>
              <c:layout>
                <c:manualLayout>
                  <c:x val="-5.6174640442488571E-2"/>
                  <c:y val="8.95422394182396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24999999999994E-2"/>
                      <c:h val="0.11618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E8C1-4F7A-B232-3D0DCE9AF87A}"/>
                </c:ext>
              </c:extLst>
            </c:dLbl>
            <c:dLbl>
              <c:idx val="6"/>
              <c:layout>
                <c:manualLayout>
                  <c:x val="-8.6233150740443201E-2"/>
                  <c:y val="-0.15186826879190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78-45C8-B305-67B5D180E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Подано документов лично</c:v>
                </c:pt>
                <c:pt idx="1">
                  <c:v>Подано электронных документов</c:v>
                </c:pt>
                <c:pt idx="2">
                  <c:v>Почтовым отправлением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403</c:v>
                </c:pt>
                <c:pt idx="1">
                  <c:v>116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C1-4F7A-B232-3D0DCE9AF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531185715769596E-2"/>
          <c:y val="0.66665049179296854"/>
          <c:w val="0.78781485720785727"/>
          <c:h val="0.26565251112203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Подтверждено документов путем проставления апостиля</a:t>
            </a:r>
            <a:endParaRPr lang="ru-RU" b="1" dirty="0">
              <a:effectLst/>
            </a:endParaRPr>
          </a:p>
        </c:rich>
      </c:tx>
      <c:layout>
        <c:manualLayout>
          <c:xMode val="edge"/>
          <c:yMode val="edge"/>
          <c:x val="0.21131341207716334"/>
          <c:y val="0.81889303393459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98038898173299E-2"/>
          <c:y val="0.34340515275124123"/>
          <c:w val="0.71591614772564693"/>
          <c:h val="0.3706273345718271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47010751088161"/>
          <c:y val="0.21492901511266396"/>
          <c:w val="0.65010127098574633"/>
          <c:h val="0.338058412102408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56775811701287"/>
          <c:y val="0.67515944583062104"/>
          <c:w val="0.73546162940111404"/>
          <c:h val="0.26102641295159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Подтверждено документов путем проставления апостиля</a:t>
            </a:r>
            <a:endParaRPr lang="ru-RU" b="1" dirty="0">
              <a:effectLst/>
            </a:endParaRPr>
          </a:p>
        </c:rich>
      </c:tx>
      <c:layout>
        <c:manualLayout>
          <c:xMode val="edge"/>
          <c:yMode val="edge"/>
          <c:x val="0.21131341207716334"/>
          <c:y val="0.81889303393459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98038898173299E-2"/>
          <c:y val="0.34340515275124123"/>
          <c:w val="0.71591614772564693"/>
          <c:h val="0.3706273345718271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Подтверждено документов путем проставления апостиля</a:t>
            </a:r>
          </a:p>
        </c:rich>
      </c:tx>
      <c:layout>
        <c:manualLayout>
          <c:xMode val="edge"/>
          <c:yMode val="edge"/>
          <c:x val="0.1287646135460655"/>
          <c:y val="3.4498383396005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47010751088161"/>
          <c:y val="0.21492901511266396"/>
          <c:w val="0.65010127098574633"/>
          <c:h val="0.33805841210240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7E-4FFC-BACE-4BCAFFD364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7E-4FFC-BACE-4BCAFFD364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7E-4FFC-BACE-4BCAFFD364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C7E-4FFC-BACE-4BCAFFD364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C7E-4FFC-BACE-4BCAFFD364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C7E-4FFC-BACE-4BCAFFD364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C7E-4FFC-BACE-4BCAFFD364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C7E-4FFC-BACE-4BCAFFD364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C7E-4FFC-BACE-4BCAFFD364C9}"/>
              </c:ext>
            </c:extLst>
          </c:dPt>
          <c:dLbls>
            <c:dLbl>
              <c:idx val="0"/>
              <c:layout>
                <c:manualLayout>
                  <c:x val="-1.5382516910051392E-2"/>
                  <c:y val="-2.8323871665769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E-4FFC-BACE-4BCAFFD364C9}"/>
                </c:ext>
              </c:extLst>
            </c:dLbl>
            <c:dLbl>
              <c:idx val="1"/>
              <c:layout>
                <c:manualLayout>
                  <c:x val="-0.18087737630314291"/>
                  <c:y val="-8.13211463474211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/>
                      <a:t>414</a:t>
                    </a:r>
                    <a:r>
                      <a:rPr lang="en-US" sz="2000" b="1" baseline="0" dirty="0"/>
                      <a:t> </a:t>
                    </a:r>
                    <a:endParaRPr lang="en-US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4705479350438"/>
                      <c:h val="0.112426607598919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C7E-4FFC-BACE-4BCAFFD364C9}"/>
                </c:ext>
              </c:extLst>
            </c:dLbl>
            <c:dLbl>
              <c:idx val="2"/>
              <c:layout>
                <c:manualLayout>
                  <c:x val="-1.6473280823436021E-2"/>
                  <c:y val="-9.6981943327190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E-4FFC-BACE-4BCAFFD364C9}"/>
                </c:ext>
              </c:extLst>
            </c:dLbl>
            <c:dLbl>
              <c:idx val="3"/>
              <c:layout>
                <c:manualLayout>
                  <c:x val="-6.565397895219857E-4"/>
                  <c:y val="7.93718132450375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/>
                      <a:t>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C7E-4FFC-BACE-4BCAFFD364C9}"/>
                </c:ext>
              </c:extLst>
            </c:dLbl>
            <c:dLbl>
              <c:idx val="4"/>
              <c:layout>
                <c:manualLayout>
                  <c:x val="-2.7959240077065916E-2"/>
                  <c:y val="-2.7595769615725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C7E-4FFC-BACE-4BCAFFD364C9}"/>
                </c:ext>
              </c:extLst>
            </c:dLbl>
            <c:dLbl>
              <c:idx val="6"/>
              <c:layout>
                <c:manualLayout>
                  <c:x val="-8.6233150740443201E-2"/>
                  <c:y val="-0.15186826879190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7E-4FFC-BACE-4BCAFFD36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4"/>
                <c:pt idx="0">
                  <c:v>Документы об образовании</c:v>
                </c:pt>
                <c:pt idx="1">
                  <c:v>Документы об образовании и о квалификации</c:v>
                </c:pt>
                <c:pt idx="2">
                  <c:v>Документы о квалификации</c:v>
                </c:pt>
                <c:pt idx="3">
                  <c:v>Документы  об ученых степенях, ученых званиях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</c:v>
                </c:pt>
                <c:pt idx="1">
                  <c:v>414</c:v>
                </c:pt>
                <c:pt idx="2">
                  <c:v>18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C7E-4FFC-BACE-4BCAFFD36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9255737530552317"/>
          <c:y val="0.60034529958756799"/>
          <c:w val="0.73546162940111404"/>
          <c:h val="0.32985536014341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0.31077</cdr:x>
      <cdr:y>0.33156</cdr:y>
    </cdr:from>
    <cdr:to>
      <cdr:x>0.79641</cdr:x>
      <cdr:y>0.89915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CCEE19E0-69F2-48F4-9B12-9352B330541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harpenSoften amount="-5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13938" y="808737"/>
          <a:ext cx="1428195" cy="138445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0.11048</cdr:x>
      <cdr:y>0.62606</cdr:y>
    </cdr:from>
    <cdr:to>
      <cdr:x>1</cdr:x>
      <cdr:y>0.79453</cdr:y>
    </cdr:to>
    <cdr:sp macro="" textlink="">
      <cdr:nvSpPr>
        <cdr:cNvPr id="3" name="TextBox 40">
          <a:extLst xmlns:a="http://schemas.openxmlformats.org/drawingml/2006/main">
            <a:ext uri="{FF2B5EF4-FFF2-40B4-BE49-F238E27FC236}">
              <a16:creationId xmlns:a16="http://schemas.microsoft.com/office/drawing/2014/main" id="{F766C7A5-99F2-4BE6-A19F-BCDC3313ABCA}"/>
            </a:ext>
          </a:extLst>
        </cdr:cNvPr>
        <cdr:cNvSpPr txBox="1"/>
      </cdr:nvSpPr>
      <cdr:spPr>
        <a:xfrm xmlns:a="http://schemas.openxmlformats.org/drawingml/2006/main">
          <a:off x="386578" y="1944284"/>
          <a:ext cx="272542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C00000"/>
              </a:solidFill>
            </a:rPr>
            <a:t>Отказов в предоставлении </a:t>
          </a:r>
        </a:p>
        <a:p xmlns:a="http://schemas.openxmlformats.org/drawingml/2006/main">
          <a:pPr algn="ctr"/>
          <a:r>
            <a:rPr lang="ru-RU" sz="1400" b="1" dirty="0">
              <a:solidFill>
                <a:srgbClr val="C00000"/>
              </a:solidFill>
            </a:rPr>
            <a:t>государственной услуги не было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9CB9-E278-428E-9334-A79D465B2D38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3665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443665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BC2F-C5A0-43CE-AE17-97B8894BA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6BC2F-C5A0-43CE-AE17-97B8894BA0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4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1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3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13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95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58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00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55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95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0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16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39775"/>
            <a:ext cx="4945063" cy="3709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2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9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1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6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30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2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0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11.xml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image" Target="../media/image43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0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53.jpeg"/><Relationship Id="rId4" Type="http://schemas.openxmlformats.org/officeDocument/2006/relationships/image" Target="../media/image9.pn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8.png"/><Relationship Id="rId5" Type="http://schemas.openxmlformats.org/officeDocument/2006/relationships/image" Target="../media/image6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7.png"/><Relationship Id="rId5" Type="http://schemas.openxmlformats.org/officeDocument/2006/relationships/image" Target="../media/image6.png"/><Relationship Id="rId10" Type="http://schemas.openxmlformats.org/officeDocument/2006/relationships/image" Target="../media/image66.png"/><Relationship Id="rId4" Type="http://schemas.openxmlformats.org/officeDocument/2006/relationships/image" Target="../media/image9.png"/><Relationship Id="rId9" Type="http://schemas.openxmlformats.org/officeDocument/2006/relationships/image" Target="../media/image65.jf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73.png"/><Relationship Id="rId5" Type="http://schemas.openxmlformats.org/officeDocument/2006/relationships/image" Target="../media/image8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6000">
              <a:srgbClr val="0070C0"/>
            </a:gs>
            <a:gs pos="100000">
              <a:srgbClr val="57D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7" y="2152482"/>
            <a:ext cx="6662366" cy="4709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81064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3135259" cy="10166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43458" y="2348880"/>
            <a:ext cx="6664754" cy="22467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t"/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</a:p>
          <a:p>
            <a:pPr algn="ctr" fontAlgn="t"/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проделанной работе </a:t>
            </a:r>
          </a:p>
          <a:p>
            <a:pPr algn="ctr" fontAlgn="t"/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по надзору и контролю </a:t>
            </a:r>
          </a:p>
          <a:p>
            <a:pPr algn="ctr" fontAlgn="t"/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</a:t>
            </a:r>
          </a:p>
          <a:p>
            <a:pPr algn="ctr" fontAlgn="t"/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088" y="6344365"/>
            <a:ext cx="167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 202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17418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26" y="704461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330092" y="1207585"/>
            <a:ext cx="516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ПРОФИЛАКТИЧЕСКИЕ МЕРОПРИЯТИЯ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cxnSp>
        <p:nvCxnSpPr>
          <p:cNvPr id="36" name="Соединительная линия уступом 35"/>
          <p:cNvCxnSpPr/>
          <p:nvPr/>
        </p:nvCxnSpPr>
        <p:spPr>
          <a:xfrm>
            <a:off x="4379510" y="2255782"/>
            <a:ext cx="2339130" cy="71021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3"/>
          <p:cNvSpPr txBox="1"/>
          <p:nvPr/>
        </p:nvSpPr>
        <p:spPr>
          <a:xfrm>
            <a:off x="5660545" y="1703912"/>
            <a:ext cx="300782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% контролируемых лиц,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охваченных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мониторингами безопасности</a:t>
            </a: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1682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образовательные организации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31575" y="2492896"/>
            <a:ext cx="1925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3"/>
          <p:cNvSpPr txBox="1"/>
          <p:nvPr/>
        </p:nvSpPr>
        <p:spPr>
          <a:xfrm>
            <a:off x="6694896" y="2760292"/>
            <a:ext cx="1953448" cy="57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 итогам выдано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463</a:t>
            </a:r>
            <a:r>
              <a:rPr lang="ru-RU" sz="1400" b="1" dirty="0">
                <a:solidFill>
                  <a:srgbClr val="C00000"/>
                </a:solidFill>
              </a:rPr>
              <a:t> предостережения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73" y="6079793"/>
            <a:ext cx="884130" cy="50746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24" y="6093621"/>
            <a:ext cx="487111" cy="487111"/>
          </a:xfrm>
          <a:prstGeom prst="rect">
            <a:avLst/>
          </a:prstGeom>
        </p:spPr>
      </p:pic>
      <p:sp>
        <p:nvSpPr>
          <p:cNvPr id="46" name="TextBox 43"/>
          <p:cNvSpPr txBox="1"/>
          <p:nvPr/>
        </p:nvSpPr>
        <p:spPr>
          <a:xfrm>
            <a:off x="5458603" y="4953359"/>
            <a:ext cx="3666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2 - УМВД Смоленской области </a:t>
            </a:r>
          </a:p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8 - Прокуратура Смоленской области </a:t>
            </a:r>
          </a:p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2 - Управление образования г. Смоленск</a:t>
            </a:r>
          </a:p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3 – в рамках ведомственного контроля областных образовательных организаций</a:t>
            </a:r>
          </a:p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1 - Комитет по образованию АМО "Смоленский район" Смоленской области</a:t>
            </a:r>
          </a:p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1 - Отдел по образованию и гражданско-патриотическому воспитанию АМО "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</a:rPr>
              <a:t>Темкинский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район" Смоленской области</a:t>
            </a: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8744" r="50816"/>
          <a:stretch/>
        </p:blipFill>
        <p:spPr>
          <a:xfrm>
            <a:off x="7928092" y="3398102"/>
            <a:ext cx="1027920" cy="1046636"/>
          </a:xfrm>
          <a:prstGeom prst="rect">
            <a:avLst/>
          </a:prstGeom>
        </p:spPr>
      </p:pic>
      <p:sp>
        <p:nvSpPr>
          <p:cNvPr id="48" name="TextBox 43"/>
          <p:cNvSpPr txBox="1"/>
          <p:nvPr/>
        </p:nvSpPr>
        <p:spPr>
          <a:xfrm>
            <a:off x="5946813" y="3786993"/>
            <a:ext cx="198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Рассмотрено  </a:t>
            </a:r>
            <a:r>
              <a:rPr lang="ru-RU" sz="1400" b="1" dirty="0">
                <a:solidFill>
                  <a:srgbClr val="C00000"/>
                </a:solidFill>
              </a:rPr>
              <a:t>163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обращения граждан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53" y="6039501"/>
            <a:ext cx="520125" cy="553933"/>
          </a:xfrm>
          <a:prstGeom prst="rect">
            <a:avLst/>
          </a:prstGeom>
        </p:spPr>
      </p:pic>
      <p:sp>
        <p:nvSpPr>
          <p:cNvPr id="49" name="TextBox 43"/>
          <p:cNvSpPr txBox="1"/>
          <p:nvPr/>
        </p:nvSpPr>
        <p:spPr>
          <a:xfrm>
            <a:off x="6894944" y="4472958"/>
            <a:ext cx="1920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 итогам выдано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   5</a:t>
            </a:r>
            <a:r>
              <a:rPr lang="ru-RU" sz="1400" b="1" dirty="0">
                <a:solidFill>
                  <a:srgbClr val="C00000"/>
                </a:solidFill>
              </a:rPr>
              <a:t> предостережений</a:t>
            </a: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930360250"/>
              </p:ext>
            </p:extLst>
          </p:nvPr>
        </p:nvGraphicFramePr>
        <p:xfrm>
          <a:off x="1142107" y="1607905"/>
          <a:ext cx="4362640" cy="448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0" name="TextBox 43"/>
          <p:cNvSpPr txBox="1"/>
          <p:nvPr/>
        </p:nvSpPr>
        <p:spPr>
          <a:xfrm>
            <a:off x="4901365" y="3272908"/>
            <a:ext cx="299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C00000"/>
                </a:solidFill>
              </a:rPr>
              <a:t>243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образовательные организации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>
            <a:off x="4141545" y="2924855"/>
            <a:ext cx="822935" cy="53677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трелка вправо 55"/>
          <p:cNvSpPr/>
          <p:nvPr/>
        </p:nvSpPr>
        <p:spPr>
          <a:xfrm>
            <a:off x="4751909" y="5301208"/>
            <a:ext cx="5508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7081964" y="4277273"/>
            <a:ext cx="164984" cy="236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944246900"/>
              </p:ext>
            </p:extLst>
          </p:nvPr>
        </p:nvGraphicFramePr>
        <p:xfrm>
          <a:off x="7472023" y="1114265"/>
          <a:ext cx="1483989" cy="148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09584" y="2318864"/>
            <a:ext cx="615553" cy="35791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 государственного контроля (надзора)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3966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97" y="704461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477135" y="1179091"/>
            <a:ext cx="516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АТТЕСТАЦИЯ ЭКСПЕРТОВ В ЦЕЛЯХ ПРИВЛЕЧЕНИЯ К КНМ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39" name="TextBox 43"/>
          <p:cNvSpPr txBox="1"/>
          <p:nvPr/>
        </p:nvSpPr>
        <p:spPr>
          <a:xfrm>
            <a:off x="1706493" y="2174250"/>
            <a:ext cx="7041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9 форм по организации аттестации экспертов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4 распорядительных акта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24 уведомления в адрес аттестуемых граждан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перечень вопросов и тест для проведения квалификационного экзамена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реестр экспертов, привлекаемых Департаментом к осуществлению экспертизы в целях федерального государственного контроля (надзора) в сфере образования</a:t>
            </a:r>
          </a:p>
        </p:txBody>
      </p:sp>
      <p:sp>
        <p:nvSpPr>
          <p:cNvPr id="48" name="TextBox 43"/>
          <p:cNvSpPr txBox="1"/>
          <p:nvPr/>
        </p:nvSpPr>
        <p:spPr>
          <a:xfrm>
            <a:off x="1739997" y="1781354"/>
            <a:ext cx="475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Разработано: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TextBox 43"/>
          <p:cNvSpPr txBox="1"/>
          <p:nvPr/>
        </p:nvSpPr>
        <p:spPr>
          <a:xfrm>
            <a:off x="1341680" y="4144517"/>
            <a:ext cx="2446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</a:rPr>
              <a:t>31.03.2022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проведен квалификационный экзамен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3"/>
          <p:cNvSpPr txBox="1"/>
          <p:nvPr/>
        </p:nvSpPr>
        <p:spPr>
          <a:xfrm>
            <a:off x="4473207" y="4033780"/>
            <a:ext cx="42752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Количество аттестованных граждан, привлекаемых в качестве экспертов к проведению мероприятий по государственному контролю (надзору) с сфере образования: </a:t>
            </a:r>
            <a:r>
              <a:rPr lang="ru-RU" sz="2400" b="1" dirty="0">
                <a:solidFill>
                  <a:srgbClr val="C00000"/>
                </a:solidFill>
              </a:rPr>
              <a:t>17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851920" y="4797152"/>
            <a:ext cx="504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17" y="5913152"/>
            <a:ext cx="770088" cy="521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04" y="5756253"/>
            <a:ext cx="1411172" cy="9407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37" y="1781354"/>
            <a:ext cx="1528985" cy="10193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9584" y="2318864"/>
            <a:ext cx="615553" cy="35791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 государственного контроля (надзора)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296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0" y="712035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341679" y="1080283"/>
            <a:ext cx="516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ИНФОРМАЦИОННАЯ ОТКРЫТОСТЬ ДЕЯТЕЛЬНОСТИ УПРАВЛЕНИЯ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55" y="4445890"/>
            <a:ext cx="1474720" cy="1104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2"/>
          <a:stretch/>
        </p:blipFill>
        <p:spPr>
          <a:xfrm>
            <a:off x="4553967" y="4898687"/>
            <a:ext cx="3044602" cy="1607283"/>
          </a:xfrm>
          <a:prstGeom prst="rect">
            <a:avLst/>
          </a:prstGeom>
        </p:spPr>
      </p:pic>
      <p:sp>
        <p:nvSpPr>
          <p:cNvPr id="21" name="TextBox 43"/>
          <p:cNvSpPr txBox="1"/>
          <p:nvPr/>
        </p:nvSpPr>
        <p:spPr>
          <a:xfrm>
            <a:off x="1235657" y="4876775"/>
            <a:ext cx="322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Своевременное обновление нормативных правовых актов и актуализация информации по деятельности управления </a:t>
            </a:r>
          </a:p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    на официальном сайте Департамента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Разработка новой вкладки «Организации, реализующие адаптированные образовательные программы» для раздела сайта «Контролируемым лицам»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2" name="TextBox 43"/>
          <p:cNvSpPr txBox="1"/>
          <p:nvPr/>
        </p:nvSpPr>
        <p:spPr>
          <a:xfrm>
            <a:off x="6036473" y="3922670"/>
            <a:ext cx="299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Проведено более </a:t>
            </a:r>
            <a:r>
              <a:rPr lang="ru-RU" sz="1600" b="1" dirty="0">
                <a:solidFill>
                  <a:srgbClr val="C00000"/>
                </a:solidFill>
              </a:rPr>
              <a:t>457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консультаций по вопросам деятельности управления</a:t>
            </a:r>
          </a:p>
        </p:txBody>
      </p:sp>
      <p:sp>
        <p:nvSpPr>
          <p:cNvPr id="20" name="TextBox 43"/>
          <p:cNvSpPr txBox="1"/>
          <p:nvPr/>
        </p:nvSpPr>
        <p:spPr>
          <a:xfrm>
            <a:off x="1301230" y="1651435"/>
            <a:ext cx="472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Ежедневное размещение новостей на странице управления - </a:t>
            </a:r>
            <a:r>
              <a:rPr lang="ru-RU" sz="1200" b="1" dirty="0">
                <a:solidFill>
                  <a:srgbClr val="C00000"/>
                </a:solidFill>
              </a:rPr>
              <a:t>340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Подготовка и оформление новостей для сайта Департамента и официальных страниц Департамента в социальных сетях - </a:t>
            </a:r>
            <a:r>
              <a:rPr lang="ru-RU" sz="1200" b="1" dirty="0">
                <a:solidFill>
                  <a:srgbClr val="C00000"/>
                </a:solidFill>
              </a:rPr>
              <a:t>43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Для сайта ГИА в Смоленской области - </a:t>
            </a:r>
            <a:r>
              <a:rPr lang="ru-RU" sz="1200" b="1" dirty="0">
                <a:solidFill>
                  <a:srgbClr val="C00000"/>
                </a:solidFill>
              </a:rPr>
              <a:t>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Для официального сайта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</a:rPr>
              <a:t>Рособрнадзора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12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364">
            <a:off x="6678091" y="5990228"/>
            <a:ext cx="672362" cy="66858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947" y="1670409"/>
            <a:ext cx="1577628" cy="9870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96" y="2254999"/>
            <a:ext cx="1663485" cy="841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89" y="2972409"/>
            <a:ext cx="1876390" cy="15249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07" y="2265698"/>
            <a:ext cx="806442" cy="758952"/>
          </a:xfrm>
          <a:prstGeom prst="rect">
            <a:avLst/>
          </a:prstGeom>
        </p:spPr>
      </p:pic>
      <p:sp>
        <p:nvSpPr>
          <p:cNvPr id="35" name="TextBox 43"/>
          <p:cNvSpPr txBox="1"/>
          <p:nvPr/>
        </p:nvSpPr>
        <p:spPr>
          <a:xfrm>
            <a:off x="6111256" y="3192248"/>
            <a:ext cx="299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Внесение сведений в информационные системы ИС АКНДПП, ЕРКНМ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0324" y="5851060"/>
            <a:ext cx="3531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11222"/>
          <a:stretch/>
        </p:blipFill>
        <p:spPr>
          <a:xfrm>
            <a:off x="1256371" y="2806333"/>
            <a:ext cx="1389977" cy="10236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01" y="3298746"/>
            <a:ext cx="1933872" cy="14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0" y="712035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051720" y="1207585"/>
            <a:ext cx="444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ОРГАНИЗАЦИОННАЯ ДЕЯТЕЛЬНОСТЬ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18" name="TextBox 43"/>
          <p:cNvSpPr txBox="1"/>
          <p:nvPr/>
        </p:nvSpPr>
        <p:spPr>
          <a:xfrm>
            <a:off x="2843808" y="1750809"/>
            <a:ext cx="58045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Подготовлено и направлено </a:t>
            </a:r>
            <a:r>
              <a:rPr lang="ru-RU" sz="1800" b="1" dirty="0">
                <a:solidFill>
                  <a:srgbClr val="C00000"/>
                </a:solidFill>
              </a:rPr>
              <a:t>148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писем по вопросам  деятельности управления в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Минпросвещения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России,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Рособрнадзор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и Прокуратуру Смоленской области</a:t>
            </a: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52" y="1761148"/>
            <a:ext cx="907813" cy="9120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57" y="2413801"/>
            <a:ext cx="443518" cy="4723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35" y="2398922"/>
            <a:ext cx="640776" cy="485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29" y="2453251"/>
            <a:ext cx="520396" cy="439985"/>
          </a:xfrm>
          <a:prstGeom prst="rect">
            <a:avLst/>
          </a:prstGeom>
        </p:spPr>
      </p:pic>
      <p:sp>
        <p:nvSpPr>
          <p:cNvPr id="38" name="TextBox 43"/>
          <p:cNvSpPr txBox="1"/>
          <p:nvPr/>
        </p:nvSpPr>
        <p:spPr>
          <a:xfrm>
            <a:off x="2699793" y="2981257"/>
            <a:ext cx="61926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Разработаны: 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Чек лист для посещения контрольных мероприятий в рамка ВПР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Методические рекомендации по вопросам размещения и обновления информации на официальном сайте образовательной организации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Рекомендации по разработке и утверждению основных общеобразовательных программ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Методические рекомендации по применению права выбора и определения формы получения образования и формы обучения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9 форм документов, используемых для проведения КНМ и профилактических мероприятий</a:t>
            </a: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6085" y="5658401"/>
            <a:ext cx="1200182" cy="12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0" y="712035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051720" y="1207585"/>
            <a:ext cx="444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ОРГАНИЗАЦИОННАЯ ДЕЯТЕЛЬНОСТЬ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30" y="1808192"/>
            <a:ext cx="870833" cy="870833"/>
          </a:xfrm>
          <a:prstGeom prst="rect">
            <a:avLst/>
          </a:prstGeom>
        </p:spPr>
      </p:pic>
      <p:sp>
        <p:nvSpPr>
          <p:cNvPr id="38" name="TextBox 43"/>
          <p:cNvSpPr txBox="1"/>
          <p:nvPr/>
        </p:nvSpPr>
        <p:spPr>
          <a:xfrm>
            <a:off x="2320506" y="1623156"/>
            <a:ext cx="67621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Разработана Комплексная Концепция управленческих решений управления по надзору и контролю в сфере образования</a:t>
            </a: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Разработаны оценочные листы для контролируемых лиц в целях самостоятельной оценки соблюдения:</a:t>
            </a: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аккредитационных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показателей по образовательным программам общего и среднего профессионального образования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обязательных требований действующего законодательства в части размещения информации, регламентирующей организацию ГИА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обязательных требований действующего законодательства в сфере дополнительного профессионального образования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обязательных требований действующего законодательства в части размещения информации в специальных разделах «Центр образования «Точка роста» и «Детский технопарк «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» на официальных сайтах образовательных организаций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6 оценочных листов в целях самостоятельной оценки соблюдения обязательных требований действующего законодательства по каждому типу образовательной деятельности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Hand holding judges score. stock illustration. Illustration of judge -  1574341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71" y="5651267"/>
            <a:ext cx="949213" cy="6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0" y="712035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051720" y="1207585"/>
            <a:ext cx="444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ОРГАНИЗАЦИОННАЯ ДЕЯТЕЛЬНОСТЬ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07" y="4404530"/>
            <a:ext cx="907813" cy="912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69" y="2166048"/>
            <a:ext cx="870833" cy="870833"/>
          </a:xfrm>
          <a:prstGeom prst="rect">
            <a:avLst/>
          </a:prstGeom>
        </p:spPr>
      </p:pic>
      <p:sp>
        <p:nvSpPr>
          <p:cNvPr id="38" name="TextBox 43"/>
          <p:cNvSpPr txBox="1"/>
          <p:nvPr/>
        </p:nvSpPr>
        <p:spPr>
          <a:xfrm>
            <a:off x="2354002" y="1592418"/>
            <a:ext cx="661048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Разработаны </a:t>
            </a:r>
            <a:r>
              <a:rPr lang="ru-RU" sz="1800" b="1" dirty="0">
                <a:solidFill>
                  <a:srgbClr val="FF0000"/>
                </a:solidFill>
              </a:rPr>
              <a:t>14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информационно-разъяснительных писем:</a:t>
            </a:r>
          </a:p>
          <a:p>
            <a:pPr algn="ctr"/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разработке и утверждению основных общеобразовательных программ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размещении на официальном сайте образовательной организации в информационно-телекоммуникационной сети «Интернет» и обновление информации об образовательной организации 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соблюдению Порядка проведения ВПР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соблюдению образовательными организациями Порядка проведения государственной итоговой аттестации по образовательным программам среднего общего образования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организации обучения детей с ограниченными возможностями здоровья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 утверждении нового перечня профессий и специальностей среднего профессионального образования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вопросу нормативного правового регулирования образовательной деятельности общеобразовательных организаций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0" y="712035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051720" y="1207585"/>
            <a:ext cx="444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ОРГАНИЗАЦИОННАЯ ДЕЯТЕЛЬНОСТЬ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07" y="4404530"/>
            <a:ext cx="907813" cy="912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69" y="2166048"/>
            <a:ext cx="870833" cy="870833"/>
          </a:xfrm>
          <a:prstGeom prst="rect">
            <a:avLst/>
          </a:prstGeom>
        </p:spPr>
      </p:pic>
      <p:sp>
        <p:nvSpPr>
          <p:cNvPr id="38" name="TextBox 43"/>
          <p:cNvSpPr txBox="1"/>
          <p:nvPr/>
        </p:nvSpPr>
        <p:spPr>
          <a:xfrm>
            <a:off x="2484359" y="1592418"/>
            <a:ext cx="64801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Разработаны </a:t>
            </a:r>
            <a:r>
              <a:rPr lang="ru-RU" sz="1800" b="1" dirty="0">
                <a:solidFill>
                  <a:srgbClr val="FF0000"/>
                </a:solidFill>
              </a:rPr>
              <a:t>14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информационно-разъяснительных писем: 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вопросу обеспечения очередности приема в образовательные организации, осуществляющие образовательную деятельность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организации приема обучающихся в учреждения среднего профессионального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приему на обучение в организацию, осуществляющую образовательную деятельность по образовательной программе дошкольного образования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 организации обучения по индивидуальному учебному плану в общеобразовательных учреждениях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 организации обучения по индивидуальному учебному плану в профессиональных образовательных организациях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применению права выбора и определения формы получения образования  и формы обучения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 по организации семейного образования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0" y="712035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051720" y="1207585"/>
            <a:ext cx="444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ОРГАНИЗАЦИОННАЯ ДЕЯТЕЛЬНОСТЬ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18" name="TextBox 43"/>
          <p:cNvSpPr txBox="1"/>
          <p:nvPr/>
        </p:nvSpPr>
        <p:spPr>
          <a:xfrm>
            <a:off x="1306800" y="1631265"/>
            <a:ext cx="4737572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Проведено </a:t>
            </a:r>
            <a:r>
              <a:rPr lang="ru-RU" sz="1600" b="1" dirty="0">
                <a:solidFill>
                  <a:srgbClr val="C00000"/>
                </a:solidFill>
              </a:rPr>
              <a:t>23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совещания с представителями органов местного самоуправления муниципальных районов и городских округов в сфере образования Смоленской области, руководителями образовательных организаций по вопросам профилактики рисков нарушений обязательных требований в сфере образования и соблюдения требований законодательства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Проведено </a:t>
            </a:r>
            <a:r>
              <a:rPr lang="ru-RU" sz="1600" b="1" dirty="0">
                <a:solidFill>
                  <a:srgbClr val="C00000"/>
                </a:solidFill>
              </a:rPr>
              <a:t>3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совещания с представителями профессиональных образовательных организаций по вопросам:</a:t>
            </a:r>
          </a:p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      - организации контрольной (надзорной) деятельности</a:t>
            </a:r>
          </a:p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      в отношении организаций, реализующих </a:t>
            </a:r>
          </a:p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      образовательные программы профессионального</a:t>
            </a:r>
          </a:p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      образования</a:t>
            </a:r>
          </a:p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      - о реализации Программы профилактики</a:t>
            </a: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Принято участие в работе «Горячей линии», проводимой СОИРО по вопросам:</a:t>
            </a:r>
          </a:p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      - обновления НПБ образовательных организаций в </a:t>
            </a:r>
          </a:p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      рамках перехода на обновленный ФГОС НОО и ООО</a:t>
            </a:r>
          </a:p>
          <a:p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      - переход на новый ФГОС НОО и новый ФГОС ООО</a:t>
            </a:r>
          </a:p>
          <a:p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Принято участие в </a:t>
            </a:r>
            <a:r>
              <a:rPr lang="ru-RU" sz="1600" b="1" dirty="0">
                <a:solidFill>
                  <a:srgbClr val="C00000"/>
                </a:solidFill>
              </a:rPr>
              <a:t>2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совещаниях Совета директоров профессиональных образовательных организаций 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29" y="5821698"/>
            <a:ext cx="486468" cy="486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3867"/>
            <a:ext cx="2138652" cy="16039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75222"/>
            <a:ext cx="2271213" cy="170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81" y="5014644"/>
            <a:ext cx="2303096" cy="16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8" y="860902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105681" y="1165417"/>
            <a:ext cx="457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ОРГАНИЗАЦИОННАЯ ДЕЯТЕЛЬНОСТЬ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543" y="2333858"/>
            <a:ext cx="658292" cy="694679"/>
          </a:xfrm>
          <a:prstGeom prst="rect">
            <a:avLst/>
          </a:prstGeom>
        </p:spPr>
      </p:pic>
      <p:sp>
        <p:nvSpPr>
          <p:cNvPr id="20" name="TextBox 43"/>
          <p:cNvSpPr txBox="1"/>
          <p:nvPr/>
        </p:nvSpPr>
        <p:spPr>
          <a:xfrm>
            <a:off x="1510653" y="2336698"/>
            <a:ext cx="62256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Подготовка более </a:t>
            </a:r>
            <a:r>
              <a:rPr lang="ru-RU" sz="1800" b="1" dirty="0">
                <a:solidFill>
                  <a:srgbClr val="C00000"/>
                </a:solidFill>
              </a:rPr>
              <a:t>92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документов в рамках государственных закупок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46" y="1975724"/>
            <a:ext cx="943111" cy="353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4" y="1726288"/>
            <a:ext cx="806104" cy="244519"/>
          </a:xfrm>
          <a:prstGeom prst="rect">
            <a:avLst/>
          </a:prstGeom>
        </p:spPr>
      </p:pic>
      <p:sp>
        <p:nvSpPr>
          <p:cNvPr id="35" name="TextBox 43"/>
          <p:cNvSpPr txBox="1"/>
          <p:nvPr/>
        </p:nvSpPr>
        <p:spPr>
          <a:xfrm>
            <a:off x="1464224" y="3666611"/>
            <a:ext cx="7042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Корректировка единого реестра видов контроля</a:t>
            </a:r>
          </a:p>
        </p:txBody>
      </p:sp>
      <p:sp>
        <p:nvSpPr>
          <p:cNvPr id="36" name="TextBox 43"/>
          <p:cNvSpPr txBox="1"/>
          <p:nvPr/>
        </p:nvSpPr>
        <p:spPr>
          <a:xfrm>
            <a:off x="2821661" y="1650520"/>
            <a:ext cx="590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Контроль за проведением олимпиад, ВПР, досрочного, основного, дополнительного этапов ЕГЭ и ОГЭ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56" y="3570302"/>
            <a:ext cx="680095" cy="6800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21176"/>
          <a:stretch/>
        </p:blipFill>
        <p:spPr>
          <a:xfrm>
            <a:off x="1458081" y="2981448"/>
            <a:ext cx="636142" cy="606769"/>
          </a:xfrm>
          <a:prstGeom prst="rect">
            <a:avLst/>
          </a:prstGeom>
        </p:spPr>
      </p:pic>
      <p:sp>
        <p:nvSpPr>
          <p:cNvPr id="22" name="TextBox 43"/>
          <p:cNvSpPr txBox="1"/>
          <p:nvPr/>
        </p:nvSpPr>
        <p:spPr>
          <a:xfrm>
            <a:off x="2818844" y="2823448"/>
            <a:ext cx="52729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Участие в    </a:t>
            </a:r>
            <a:r>
              <a:rPr lang="ru-RU" sz="1800" b="1" dirty="0">
                <a:solidFill>
                  <a:srgbClr val="C00000"/>
                </a:solidFill>
              </a:rPr>
              <a:t>2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 заседаниях арбитражного суда по делам об административных правонарушениях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11" y="4368119"/>
            <a:ext cx="1134301" cy="673627"/>
          </a:xfrm>
          <a:prstGeom prst="rect">
            <a:avLst/>
          </a:prstGeom>
        </p:spPr>
      </p:pic>
      <p:sp>
        <p:nvSpPr>
          <p:cNvPr id="28" name="TextBox 43"/>
          <p:cNvSpPr txBox="1"/>
          <p:nvPr/>
        </p:nvSpPr>
        <p:spPr>
          <a:xfrm>
            <a:off x="2840547" y="4245250"/>
            <a:ext cx="540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Анализ размещения, обновления и актуализации информации на официальном сайте Департамента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43"/>
          <p:cNvSpPr txBox="1"/>
          <p:nvPr/>
        </p:nvSpPr>
        <p:spPr>
          <a:xfrm>
            <a:off x="1510652" y="5083396"/>
            <a:ext cx="6160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Мониторинг о наличии общеобразовательных организаций с численностью обучающихся до 20 человек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AutoShape 2" descr="Monitoring - Control System Icon, HD Png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9550" y="4777488"/>
            <a:ext cx="988991" cy="725261"/>
          </a:xfrm>
          <a:prstGeom prst="rect">
            <a:avLst/>
          </a:prstGeom>
        </p:spPr>
      </p:pic>
      <p:sp>
        <p:nvSpPr>
          <p:cNvPr id="37" name="TextBox 43"/>
          <p:cNvSpPr txBox="1"/>
          <p:nvPr/>
        </p:nvSpPr>
        <p:spPr>
          <a:xfrm>
            <a:off x="2854435" y="5880318"/>
            <a:ext cx="572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Ежедневный анализ сообщений граждан, размещенных в ИС обработки сообщений и обращений граждан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ОНФ.Помощь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18" name="AutoShape 4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5725" y="5720281"/>
            <a:ext cx="1198032" cy="8266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804" y="2377743"/>
            <a:ext cx="921915" cy="8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63" y="707097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105681" y="1165417"/>
            <a:ext cx="457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ОРГАНИЗАЦИОННАЯ ДЕЯТЕЛЬНОСТЬ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20" name="TextBox 43"/>
          <p:cNvSpPr txBox="1"/>
          <p:nvPr/>
        </p:nvSpPr>
        <p:spPr>
          <a:xfrm>
            <a:off x="1329894" y="1747386"/>
            <a:ext cx="55454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"Цифровая трансформация. Быстрый старт" –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       10 специалистов</a:t>
            </a:r>
          </a:p>
          <a:p>
            <a:endParaRPr lang="ru-RU" sz="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 дополнительной профессиональной программе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    "Новый порядок осуществления государственного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     контроля (надзора) в сфере образования" –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      6 специалистов</a:t>
            </a:r>
          </a:p>
          <a:p>
            <a:endParaRPr lang="ru-RU" sz="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курсы обучения пользователей подсистемы "Досудебное обжалование КНД"  -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     6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специалистов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курс обучения по безопасности дорожного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    движения - </a:t>
            </a:r>
            <a:r>
              <a:rPr lang="ru-RU" sz="1600" b="1" dirty="0">
                <a:solidFill>
                  <a:srgbClr val="C00000"/>
                </a:solidFill>
              </a:rPr>
              <a:t>1 специалист</a:t>
            </a:r>
          </a:p>
          <a:p>
            <a:endParaRPr lang="ru-RU" sz="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курс для госслужащих " Информационная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    безопасность" </a:t>
            </a:r>
            <a:r>
              <a:rPr lang="ru-RU" sz="1600" b="1" dirty="0">
                <a:solidFill>
                  <a:srgbClr val="C00000"/>
                </a:solidFill>
              </a:rPr>
              <a:t>- 6 специалистов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FF0000"/>
              </a:solidFill>
            </a:endParaRP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6" name="TextBox 43"/>
          <p:cNvSpPr txBox="1"/>
          <p:nvPr/>
        </p:nvSpPr>
        <p:spPr>
          <a:xfrm>
            <a:off x="2210120" y="1591071"/>
            <a:ext cx="5950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Курсы повышения квалификации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87" y="4506582"/>
            <a:ext cx="2609050" cy="1997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84" y="5619737"/>
            <a:ext cx="1373217" cy="9713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61" y="1793661"/>
            <a:ext cx="1519153" cy="20099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79" y="3780304"/>
            <a:ext cx="1861178" cy="563994"/>
          </a:xfrm>
          <a:prstGeom prst="rect">
            <a:avLst/>
          </a:prstGeom>
        </p:spPr>
      </p:pic>
      <p:sp>
        <p:nvSpPr>
          <p:cNvPr id="12" name="AutoShape 2" descr="Поступление на бюджет в Санкт Петербурге - в РАНХИГ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2279" y="5862485"/>
            <a:ext cx="1286647" cy="61994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3417" y="5698680"/>
            <a:ext cx="1249757" cy="10008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44" y="5636369"/>
            <a:ext cx="4932225" cy="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21" y="2132856"/>
            <a:ext cx="1527535" cy="18087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24" y="647624"/>
            <a:ext cx="6183751" cy="603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228" y="1800327"/>
            <a:ext cx="20432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dirty="0">
              <a:solidFill>
                <a:srgbClr val="536EA3"/>
              </a:solidFill>
            </a:endParaRP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ОБЩЕОБРАЗОВАТЕЛЬНЫЕ</a:t>
            </a: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ОРГАНИЗАЦИИ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24" y="2791044"/>
            <a:ext cx="20149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ПРОФЕССИОНАЛЬНЫЕ ОБРАЗОВАТЕЛЬНЫЕ</a:t>
            </a: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0560" y="776274"/>
            <a:ext cx="17956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ОРГАНИЗАЦИИ, ОСУЩЕСТВЛЯЮЩИЕ ОБУЧЕНИЕ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3280962" y="2075257"/>
            <a:ext cx="2088786" cy="20887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6949" y="2348881"/>
            <a:ext cx="352815" cy="1537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7"/>
            <a:endCxn id="15" idx="3"/>
          </p:cNvCxnSpPr>
          <p:nvPr/>
        </p:nvCxnSpPr>
        <p:spPr>
          <a:xfrm flipV="1">
            <a:off x="5063852" y="2108886"/>
            <a:ext cx="295874" cy="272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143286" y="3360477"/>
            <a:ext cx="170887" cy="337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062275" y="1491625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27224" y="1671657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363</a:t>
            </a:r>
          </a:p>
        </p:txBody>
      </p:sp>
      <p:sp>
        <p:nvSpPr>
          <p:cNvPr id="16" name="Овал 15"/>
          <p:cNvSpPr/>
          <p:nvPr/>
        </p:nvSpPr>
        <p:spPr>
          <a:xfrm>
            <a:off x="2074078" y="2955586"/>
            <a:ext cx="1066570" cy="1066570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56972" y="3084271"/>
            <a:ext cx="825867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5" name="Овал 14"/>
          <p:cNvSpPr/>
          <p:nvPr/>
        </p:nvSpPr>
        <p:spPr>
          <a:xfrm>
            <a:off x="5190874" y="1124747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18892" y="1232429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4532" y="5317824"/>
            <a:ext cx="21706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ОРГАНИЗАЦИИ ДОПОЛНИТЕЛЬНОГО ПРОФЕССИОНАЛЬНОГО</a:t>
            </a: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ОБРАЗОВАНИЯ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11635" y="5490813"/>
            <a:ext cx="2232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ИНДИВИДУАЛЬНЫЕ ПРЕДПРИНИМАТЕЛИ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21394" y="1920314"/>
            <a:ext cx="20339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ОРГАНИЗАЦИИ, ОСУЩЕСТВЛЯЮЩИЕ СОЦИАЛЬНОЕ ОБСЛУЖИВАНИЕ, ЛЕЧЕНИЕ, ОЗДОРОВЛЕНИЕ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89746" y="4776925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5" name="Овал 34"/>
          <p:cNvSpPr/>
          <p:nvPr/>
        </p:nvSpPr>
        <p:spPr>
          <a:xfrm>
            <a:off x="5801241" y="2330720"/>
            <a:ext cx="1026272" cy="1026272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01241" y="2370249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1035" name="Прямая соединительная линия 1034"/>
          <p:cNvCxnSpPr>
            <a:cxnSpLocks/>
          </p:cNvCxnSpPr>
          <p:nvPr/>
        </p:nvCxnSpPr>
        <p:spPr>
          <a:xfrm>
            <a:off x="208096" y="2505773"/>
            <a:ext cx="1608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>
            <a:cxnSpLocks/>
          </p:cNvCxnSpPr>
          <p:nvPr/>
        </p:nvCxnSpPr>
        <p:spPr>
          <a:xfrm flipV="1">
            <a:off x="1809421" y="2305134"/>
            <a:ext cx="271679" cy="20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cxnSpLocks/>
          </p:cNvCxnSpPr>
          <p:nvPr/>
        </p:nvCxnSpPr>
        <p:spPr>
          <a:xfrm>
            <a:off x="222048" y="3495929"/>
            <a:ext cx="153253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>
            <a:cxnSpLocks/>
          </p:cNvCxnSpPr>
          <p:nvPr/>
        </p:nvCxnSpPr>
        <p:spPr>
          <a:xfrm flipH="1" flipV="1">
            <a:off x="1754580" y="3487303"/>
            <a:ext cx="329815" cy="13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263392" y="6165304"/>
            <a:ext cx="2225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endCxn id="34" idx="3"/>
          </p:cNvCxnSpPr>
          <p:nvPr/>
        </p:nvCxnSpPr>
        <p:spPr>
          <a:xfrm flipV="1">
            <a:off x="2488877" y="5633198"/>
            <a:ext cx="1169739" cy="53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>
            <a:cxnSpLocks/>
          </p:cNvCxnSpPr>
          <p:nvPr/>
        </p:nvCxnSpPr>
        <p:spPr>
          <a:xfrm flipH="1">
            <a:off x="7062910" y="1480625"/>
            <a:ext cx="1953334" cy="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>
            <a:cxnSpLocks/>
          </p:cNvCxnSpPr>
          <p:nvPr/>
        </p:nvCxnSpPr>
        <p:spPr>
          <a:xfrm flipH="1">
            <a:off x="6343863" y="1481060"/>
            <a:ext cx="719044" cy="179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единительная линия 1050"/>
          <p:cNvCxnSpPr>
            <a:cxnSpLocks/>
          </p:cNvCxnSpPr>
          <p:nvPr/>
        </p:nvCxnSpPr>
        <p:spPr>
          <a:xfrm flipH="1">
            <a:off x="6794642" y="4566577"/>
            <a:ext cx="2155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>
            <a:cxnSpLocks/>
          </p:cNvCxnSpPr>
          <p:nvPr/>
        </p:nvCxnSpPr>
        <p:spPr>
          <a:xfrm flipH="1" flipV="1">
            <a:off x="6436401" y="4390982"/>
            <a:ext cx="358241" cy="176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единительная линия 1054"/>
          <p:cNvCxnSpPr>
            <a:cxnSpLocks/>
          </p:cNvCxnSpPr>
          <p:nvPr/>
        </p:nvCxnSpPr>
        <p:spPr>
          <a:xfrm flipH="1">
            <a:off x="6881359" y="6001410"/>
            <a:ext cx="20773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37" idx="5"/>
          </p:cNvCxnSpPr>
          <p:nvPr/>
        </p:nvCxnSpPr>
        <p:spPr>
          <a:xfrm flipH="1" flipV="1">
            <a:off x="5797835" y="5447448"/>
            <a:ext cx="1083525" cy="5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4810977" y="4038193"/>
            <a:ext cx="379897" cy="6108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4113496" y="4164045"/>
            <a:ext cx="47242" cy="4850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5353336" y="2955586"/>
            <a:ext cx="442609" cy="347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950158" y="4599771"/>
            <a:ext cx="993115" cy="993115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969663" y="4599771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723776" y="116632"/>
            <a:ext cx="5953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ОРГАНИЗАЦИИ, ОСУЩЕСТВЛЯЮЩИЕ ОБРАЗОВАТЕЛЬНУЮ ДЕЯТЕЛЬНОСТЬ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НА ТЕРРИТОРИИ СМОЛЕНСКОЙ ОБЛАСТИ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2441382" y="603436"/>
            <a:ext cx="67026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DADC8CC-5B76-435E-B5D1-93F78E416ACD}"/>
              </a:ext>
            </a:extLst>
          </p:cNvPr>
          <p:cNvCxnSpPr/>
          <p:nvPr/>
        </p:nvCxnSpPr>
        <p:spPr>
          <a:xfrm>
            <a:off x="208096" y="1205249"/>
            <a:ext cx="3032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9D300C7-BA09-4991-8C9B-6D4B263CC877}"/>
              </a:ext>
            </a:extLst>
          </p:cNvPr>
          <p:cNvSpPr txBox="1"/>
          <p:nvPr/>
        </p:nvSpPr>
        <p:spPr>
          <a:xfrm>
            <a:off x="240297" y="586437"/>
            <a:ext cx="23039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ДОШКОЛЬНЫЕ ОБРАЗОВАТЕЛЬНЫЕ ОРГАНИЗАЦИИ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DAE440-747C-4687-B909-47A8AEC2E727}"/>
              </a:ext>
            </a:extLst>
          </p:cNvPr>
          <p:cNvSpPr txBox="1"/>
          <p:nvPr/>
        </p:nvSpPr>
        <p:spPr>
          <a:xfrm>
            <a:off x="336860" y="4239046"/>
            <a:ext cx="20149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ОРГАНИЗАЦИИ ДОПОЛНИТЕЛЬНОГО</a:t>
            </a: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ОБРАЗОВАНИЯ </a:t>
            </a:r>
          </a:p>
          <a:p>
            <a:pPr algn="ctr"/>
            <a:endParaRPr lang="ru-RU" sz="1300" dirty="0">
              <a:solidFill>
                <a:srgbClr val="536EA3"/>
              </a:solidFill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F1AC897-EE10-4C70-961F-8FD3E16C2818}"/>
              </a:ext>
            </a:extLst>
          </p:cNvPr>
          <p:cNvCxnSpPr>
            <a:cxnSpLocks/>
          </p:cNvCxnSpPr>
          <p:nvPr/>
        </p:nvCxnSpPr>
        <p:spPr>
          <a:xfrm>
            <a:off x="263392" y="4940819"/>
            <a:ext cx="2068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160C63AA-0934-42B5-968E-ED51A2F3449C}"/>
              </a:ext>
            </a:extLst>
          </p:cNvPr>
          <p:cNvCxnSpPr>
            <a:cxnSpLocks/>
          </p:cNvCxnSpPr>
          <p:nvPr/>
        </p:nvCxnSpPr>
        <p:spPr>
          <a:xfrm flipH="1">
            <a:off x="7462550" y="3213985"/>
            <a:ext cx="1501399" cy="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6DEB118-0B66-4928-86FF-4852AE296AC2}"/>
              </a:ext>
            </a:extLst>
          </p:cNvPr>
          <p:cNvSpPr txBox="1"/>
          <p:nvPr/>
        </p:nvSpPr>
        <p:spPr>
          <a:xfrm>
            <a:off x="6706887" y="3823189"/>
            <a:ext cx="22440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dirty="0">
                <a:solidFill>
                  <a:srgbClr val="536EA3"/>
                </a:solidFill>
              </a:rPr>
              <a:t>ОРГАНИЗАЦИИ ДЛЯ ДЕТЕЙ СИРОТ И ДЕТЕЙ, ОСТАВШИХСЯ БЕЗ ПОПЕЧЕНИЯ РОДИТЕЛЕЙ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A5C8673E-AEEF-4316-B88E-46DFF057FA67}"/>
              </a:ext>
            </a:extLst>
          </p:cNvPr>
          <p:cNvCxnSpPr>
            <a:cxnSpLocks/>
          </p:cNvCxnSpPr>
          <p:nvPr/>
        </p:nvCxnSpPr>
        <p:spPr>
          <a:xfrm flipH="1" flipV="1">
            <a:off x="6793010" y="3068960"/>
            <a:ext cx="678166" cy="149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6A5CC356-D17A-400E-B67A-3ADDD0EB48DD}"/>
              </a:ext>
            </a:extLst>
          </p:cNvPr>
          <p:cNvCxnSpPr>
            <a:cxnSpLocks/>
          </p:cNvCxnSpPr>
          <p:nvPr/>
        </p:nvCxnSpPr>
        <p:spPr>
          <a:xfrm flipV="1">
            <a:off x="2332093" y="4776925"/>
            <a:ext cx="235222" cy="16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>
            <a:extLst>
              <a:ext uri="{FF2B5EF4-FFF2-40B4-BE49-F238E27FC236}">
                <a16:creationId xmlns:a16="http://schemas.microsoft.com/office/drawing/2014/main" id="{8CC0F45B-E036-4E2B-B74D-30036809DB39}"/>
              </a:ext>
            </a:extLst>
          </p:cNvPr>
          <p:cNvSpPr txBox="1"/>
          <p:nvPr/>
        </p:nvSpPr>
        <p:spPr>
          <a:xfrm>
            <a:off x="3304775" y="2642312"/>
            <a:ext cx="20836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ЛИЦЕНЗИЙ НА ОСУЩЕСТВЛЕНИЕ ОБРАЗОВАТЕЛЬНОЙ ДЕЯТЕЛЬНОСТИ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5FF796D-8B6E-4F3E-A3AA-C8C29F4B760A}"/>
              </a:ext>
            </a:extLst>
          </p:cNvPr>
          <p:cNvSpPr txBox="1"/>
          <p:nvPr/>
        </p:nvSpPr>
        <p:spPr>
          <a:xfrm>
            <a:off x="3131840" y="3055144"/>
            <a:ext cx="232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948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201298" y="903483"/>
            <a:ext cx="1213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264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385108" y="4065845"/>
            <a:ext cx="1279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cxnSp>
        <p:nvCxnSpPr>
          <p:cNvPr id="93" name="Прямая соединительная линия 92"/>
          <p:cNvCxnSpPr>
            <a:stCxn id="7" idx="3"/>
          </p:cNvCxnSpPr>
          <p:nvPr/>
        </p:nvCxnSpPr>
        <p:spPr>
          <a:xfrm flipH="1">
            <a:off x="3314173" y="3858148"/>
            <a:ext cx="272685" cy="2732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735910" y="357301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923928" y="1940802"/>
            <a:ext cx="113301" cy="1716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 flipV="1">
            <a:off x="5194721" y="3679312"/>
            <a:ext cx="379919" cy="17846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489764" y="4649059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502772" y="4005719"/>
            <a:ext cx="987205" cy="987205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513209" y="3573016"/>
            <a:ext cx="1026272" cy="1026272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240678" y="799617"/>
            <a:ext cx="1151079" cy="1117215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88" y="2154654"/>
            <a:ext cx="434722" cy="5147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68" y="3605143"/>
            <a:ext cx="475371" cy="4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84" y="644527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419285" y="762890"/>
            <a:ext cx="559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МЕРОПРИЯТИЯ, ВКЛЮЧЕННЫЕ В ОБЩИЙ ПЛАН РАБОТЫ ДЕПАРТАМЕНТА СМОЛЕНСКОЙ ОБЛАСТИ ПО ОБРАЗОВАНИЮ И НАУКЕ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38" name="TextBox 43"/>
          <p:cNvSpPr txBox="1"/>
          <p:nvPr/>
        </p:nvSpPr>
        <p:spPr>
          <a:xfrm>
            <a:off x="1419285" y="1981336"/>
            <a:ext cx="656918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Заседания общественного совета Департамента: 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- по утверждению доклада о правоприменительной практике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- по утверждению программы профилактики рисков на 2023 год</a:t>
            </a:r>
          </a:p>
          <a:p>
            <a:pPr marL="285750" indent="-285750">
              <a:buFontTx/>
              <a:buChar char="-"/>
            </a:pP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Совещание с организациями профессионального образования «О типичных нарушениях обязательных требований в сфере образования»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Участие в мониторинговых исследованиях комплексной оценки эффективности региональной системы оценки качества образования 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Контрольные мероприятия в отношении 3 организаций, подведомственных Департаменту </a:t>
            </a:r>
          </a:p>
          <a:p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Основные мероприятия по подготовке к проведению ГИА: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- анализ правоприменительной практики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- анализ результатов отдельных категорий («группа риска») участников ЕГЭ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- контроль за организацией и проведением ГИА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9439" y="5475914"/>
            <a:ext cx="1200182" cy="12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64" y="820451"/>
            <a:ext cx="7490713" cy="578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171556" y="921758"/>
            <a:ext cx="325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 - 2023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453251"/>
            <a:ext cx="615553" cy="33261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УПРАВЛЕНИЕ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35" name="TextBox 43"/>
          <p:cNvSpPr txBox="1"/>
          <p:nvPr/>
        </p:nvSpPr>
        <p:spPr>
          <a:xfrm>
            <a:off x="2342874" y="3059112"/>
            <a:ext cx="650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Реализация мероприятий Программы профилактики рисков причинения вреда</a:t>
            </a:r>
          </a:p>
        </p:txBody>
      </p:sp>
      <p:sp>
        <p:nvSpPr>
          <p:cNvPr id="36" name="TextBox 43"/>
          <p:cNvSpPr txBox="1"/>
          <p:nvPr/>
        </p:nvSpPr>
        <p:spPr>
          <a:xfrm>
            <a:off x="2965767" y="1789485"/>
            <a:ext cx="590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Обеспечение своевременного наполнения и актуализация ФИС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65" y="2241809"/>
            <a:ext cx="680095" cy="680095"/>
          </a:xfrm>
          <a:prstGeom prst="rect">
            <a:avLst/>
          </a:prstGeom>
        </p:spPr>
      </p:pic>
      <p:sp>
        <p:nvSpPr>
          <p:cNvPr id="22" name="TextBox 43"/>
          <p:cNvSpPr txBox="1"/>
          <p:nvPr/>
        </p:nvSpPr>
        <p:spPr>
          <a:xfrm>
            <a:off x="2014741" y="2385758"/>
            <a:ext cx="606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Переформатирование действий, связанных с изменениями нормативных документов, регламентов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43"/>
          <p:cNvSpPr txBox="1"/>
          <p:nvPr/>
        </p:nvSpPr>
        <p:spPr>
          <a:xfrm>
            <a:off x="3426924" y="4329512"/>
            <a:ext cx="540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Реализация риск-ориентированного подхода</a:t>
            </a:r>
          </a:p>
        </p:txBody>
      </p:sp>
      <p:sp>
        <p:nvSpPr>
          <p:cNvPr id="29" name="TextBox 43"/>
          <p:cNvSpPr txBox="1"/>
          <p:nvPr/>
        </p:nvSpPr>
        <p:spPr>
          <a:xfrm>
            <a:off x="2114237" y="3676939"/>
            <a:ext cx="65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Обеспечение качества и сроков предоставления государственных услуг (функций)</a:t>
            </a:r>
          </a:p>
        </p:txBody>
      </p:sp>
      <p:sp>
        <p:nvSpPr>
          <p:cNvPr id="15" name="AutoShape 2" descr="Monitoring - Control System Icon, HD Png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3723" y="1156755"/>
            <a:ext cx="924628" cy="604948"/>
          </a:xfrm>
          <a:prstGeom prst="rect">
            <a:avLst/>
          </a:prstGeom>
        </p:spPr>
      </p:pic>
      <p:sp>
        <p:nvSpPr>
          <p:cNvPr id="18" name="AutoShape 4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30F1E3-1A18-527E-AAB5-F62FEF488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040" y="1690246"/>
            <a:ext cx="770023" cy="5790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816ECC-B8E3-BD9C-DC9E-06DD1515CA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882" y="2938751"/>
            <a:ext cx="1021551" cy="6268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C9598F-81E9-ED85-AE7B-C73966D2EF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1898" y="3630107"/>
            <a:ext cx="1229616" cy="9700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2B2760-95EE-4D5D-D107-13EE4D1433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312" y="4246991"/>
            <a:ext cx="1637830" cy="10624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7E37AD-0614-EA6E-EA7F-390F1668F0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0599" y="4899564"/>
            <a:ext cx="2300113" cy="7481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E3A9AF-9EBE-86EF-68BF-FEDBE75474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4717139"/>
            <a:ext cx="1204317" cy="7481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A6CC1B-0526-3839-B99A-D24BCD5105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4447" y="5475470"/>
            <a:ext cx="1455836" cy="7481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1CDF75-ED85-E343-3A70-641D91C3FB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8830" y="5541305"/>
            <a:ext cx="1212736" cy="7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67" y="562626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307699" y="1209205"/>
            <a:ext cx="516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ЛИЦЕНЗИРОВАНИЕ ОБРАЗОВАТЕЛЬНОЙ ДЕЯТЕЛЬНОСТИ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31823" y="2914407"/>
            <a:ext cx="400110" cy="23739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 государственных услуг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974406885"/>
              </p:ext>
            </p:extLst>
          </p:nvPr>
        </p:nvGraphicFramePr>
        <p:xfrm>
          <a:off x="659814" y="1762671"/>
          <a:ext cx="4391782" cy="44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834944" y="1559182"/>
            <a:ext cx="121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 марта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 2022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78" y="1709098"/>
            <a:ext cx="736914" cy="790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2238" y="2633167"/>
            <a:ext cx="804316" cy="909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86" y="4371818"/>
            <a:ext cx="1403241" cy="882903"/>
          </a:xfrm>
          <a:prstGeom prst="rect">
            <a:avLst/>
          </a:prstGeom>
        </p:spPr>
      </p:pic>
      <p:sp>
        <p:nvSpPr>
          <p:cNvPr id="36" name="Умножение 35"/>
          <p:cNvSpPr/>
          <p:nvPr/>
        </p:nvSpPr>
        <p:spPr>
          <a:xfrm>
            <a:off x="6539715" y="4192987"/>
            <a:ext cx="1189381" cy="1075496"/>
          </a:xfrm>
          <a:prstGeom prst="mathMultiply">
            <a:avLst>
              <a:gd name="adj1" fmla="val 7033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4478" y="3450789"/>
            <a:ext cx="1326365" cy="9330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97" y="3775435"/>
            <a:ext cx="510915" cy="572879"/>
          </a:xfrm>
          <a:prstGeom prst="rect">
            <a:avLst/>
          </a:prstGeom>
        </p:spPr>
      </p:pic>
      <p:sp>
        <p:nvSpPr>
          <p:cNvPr id="41" name="TextBox 43"/>
          <p:cNvSpPr txBox="1"/>
          <p:nvPr/>
        </p:nvSpPr>
        <p:spPr>
          <a:xfrm>
            <a:off x="4205265" y="2435805"/>
            <a:ext cx="153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Только </a:t>
            </a: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электронная подача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2" name="TextBox 43"/>
          <p:cNvSpPr txBox="1"/>
          <p:nvPr/>
        </p:nvSpPr>
        <p:spPr>
          <a:xfrm>
            <a:off x="5646623" y="3583270"/>
            <a:ext cx="98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Меньше</a:t>
            </a: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документов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72724" y="5327781"/>
            <a:ext cx="116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Без выездных </a:t>
            </a: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проверок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3125" y="4413414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Выдача 5 дней</a:t>
            </a:r>
            <a:endParaRPr lang="ru-RU" sz="1200" b="1" dirty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477719" y="1880096"/>
            <a:ext cx="1336573" cy="10820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7" idx="3"/>
          </p:cNvCxnSpPr>
          <p:nvPr/>
        </p:nvCxnSpPr>
        <p:spPr>
          <a:xfrm flipV="1">
            <a:off x="6466554" y="2431161"/>
            <a:ext cx="494298" cy="6565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309824" y="2499937"/>
            <a:ext cx="98922" cy="17131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793218" y="2367509"/>
            <a:ext cx="296315" cy="9484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27" y="644526"/>
            <a:ext cx="6104279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307699" y="1209205"/>
            <a:ext cx="516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ЛИЦЕНЗИРОВАНИЕ ОБРАЗОВАТЕЛЬНОЙ ДЕЯТЕЛЬНОСТИ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31823" y="2914407"/>
            <a:ext cx="400110" cy="23739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 государственных услуг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51360034"/>
              </p:ext>
            </p:extLst>
          </p:nvPr>
        </p:nvGraphicFramePr>
        <p:xfrm>
          <a:off x="764540" y="1726288"/>
          <a:ext cx="4815572" cy="47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8A3AB81-361A-4B34-9584-0FF63446E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789053"/>
              </p:ext>
            </p:extLst>
          </p:nvPr>
        </p:nvGraphicFramePr>
        <p:xfrm>
          <a:off x="4306497" y="2614245"/>
          <a:ext cx="4428731" cy="407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153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57" y="1130815"/>
            <a:ext cx="7511208" cy="4910452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260130" y="1048119"/>
            <a:ext cx="337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ГОСУДАРСТВЕННАЯ АККРЕДИТАЦИЯ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ОБРАЗОВАТЕЛЬНОЙ ДЕЯТЕЛЬНОСТИ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678439"/>
            <a:ext cx="400110" cy="287578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ИЗМЕНЕНИЯ В ЗАКОНОДАТЕЛЬСТВЕ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2227736"/>
            <a:ext cx="1435102" cy="2067822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043265" y="4449796"/>
            <a:ext cx="33081" cy="1499483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9823" y="3485069"/>
            <a:ext cx="1294359" cy="10847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82079" y="1941959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 марта 2022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28757" y="5949280"/>
            <a:ext cx="4235492" cy="0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множение 24"/>
          <p:cNvSpPr/>
          <p:nvPr/>
        </p:nvSpPr>
        <p:spPr>
          <a:xfrm>
            <a:off x="1911912" y="3359020"/>
            <a:ext cx="2286495" cy="1543568"/>
          </a:xfrm>
          <a:prstGeom prst="mathMultiply">
            <a:avLst>
              <a:gd name="adj1" fmla="val 3759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люс 38"/>
          <p:cNvSpPr/>
          <p:nvPr/>
        </p:nvSpPr>
        <p:spPr>
          <a:xfrm>
            <a:off x="3492149" y="2910224"/>
            <a:ext cx="504056" cy="504056"/>
          </a:xfrm>
          <a:prstGeom prst="mathPlus">
            <a:avLst>
              <a:gd name="adj1" fmla="val 133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45A729-69AD-402B-A717-003957FF98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54" y="3910898"/>
            <a:ext cx="1631909" cy="1631909"/>
          </a:xfrm>
          <a:prstGeom prst="rect">
            <a:avLst/>
          </a:prstGeom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A684BC3A-3418-4D87-9FED-2519C8CA7661}"/>
              </a:ext>
            </a:extLst>
          </p:cNvPr>
          <p:cNvSpPr txBox="1"/>
          <p:nvPr/>
        </p:nvSpPr>
        <p:spPr>
          <a:xfrm>
            <a:off x="6243500" y="5510698"/>
            <a:ext cx="276596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Проведена корректировка данных 398 свидетельств о государственной аккредитации</a:t>
            </a:r>
          </a:p>
          <a:p>
            <a:pPr algn="ctr"/>
            <a:endParaRPr lang="ru-RU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57490-9D28-48C8-8B34-0220C8BDD1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2" y="2438430"/>
            <a:ext cx="1154057" cy="16319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3334" r="12249" b="1876"/>
          <a:stretch/>
        </p:blipFill>
        <p:spPr>
          <a:xfrm>
            <a:off x="4299218" y="3422955"/>
            <a:ext cx="1977828" cy="13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7" y="644527"/>
            <a:ext cx="7200267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243466" y="1039409"/>
            <a:ext cx="516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ГОСУДАРСТВЕННАЯ АККРЕДИТАЦИЯ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ОБРАЗОВАТЕЛЬНОЙ ДЕЯТЕЛЬНОСТИ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929373"/>
            <a:ext cx="400110" cy="23739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 государственных услуг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62A166-9944-4DDD-8748-D50D784CF4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73" y="1953220"/>
            <a:ext cx="1619391" cy="1183246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6F624466-40C3-4347-9EB1-D9D2200C4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702540"/>
              </p:ext>
            </p:extLst>
          </p:nvPr>
        </p:nvGraphicFramePr>
        <p:xfrm>
          <a:off x="1299378" y="1751190"/>
          <a:ext cx="4424005" cy="369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89811E-4BF3-4524-ABE9-1337204DD8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77" y="4849917"/>
            <a:ext cx="1198064" cy="17262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CB6E98E-1F88-4F3F-B75F-734E6E755E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7513" y="4849916"/>
            <a:ext cx="1891253" cy="1183245"/>
          </a:xfrm>
          <a:prstGeom prst="rect">
            <a:avLst/>
          </a:prstGeom>
        </p:spPr>
      </p:pic>
      <p:sp>
        <p:nvSpPr>
          <p:cNvPr id="20" name="Умножение 16">
            <a:extLst>
              <a:ext uri="{FF2B5EF4-FFF2-40B4-BE49-F238E27FC236}">
                <a16:creationId xmlns:a16="http://schemas.microsoft.com/office/drawing/2014/main" id="{1AA7BE5C-FD46-478C-8B29-1CADC294E490}"/>
              </a:ext>
            </a:extLst>
          </p:cNvPr>
          <p:cNvSpPr/>
          <p:nvPr/>
        </p:nvSpPr>
        <p:spPr>
          <a:xfrm>
            <a:off x="3843886" y="4726761"/>
            <a:ext cx="2712245" cy="2088056"/>
          </a:xfrm>
          <a:prstGeom prst="mathMultiply">
            <a:avLst>
              <a:gd name="adj1" fmla="val 7033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52FCF5F-242D-4674-975A-96237FABDF04}"/>
              </a:ext>
            </a:extLst>
          </p:cNvPr>
          <p:cNvSpPr/>
          <p:nvPr/>
        </p:nvSpPr>
        <p:spPr>
          <a:xfrm>
            <a:off x="5886413" y="54707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84660-64DE-46DB-AAB7-C3AB6B3CA350}"/>
              </a:ext>
            </a:extLst>
          </p:cNvPr>
          <p:cNvSpPr txBox="1"/>
          <p:nvPr/>
        </p:nvSpPr>
        <p:spPr>
          <a:xfrm>
            <a:off x="5959725" y="3246776"/>
            <a:ext cx="1891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Проведено                    2 Аккредитационные коллегии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86" y="592893"/>
            <a:ext cx="3735364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631596" y="154551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243466" y="1039409"/>
            <a:ext cx="516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ПОДТВЕРЖДЕНИЕ ДОКУМЕНТОВ ОБ ОБРАЗОВАНИИ И (ИЛИ) КВАЛИФИКАЦИИ, ОБ УЧЕНЫХ СТЕПЕНЯХ, УЧЕНЫХ ЗВАНИЯХ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3026" y="2504736"/>
            <a:ext cx="400110" cy="23739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 государственных услуг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68647840"/>
              </p:ext>
            </p:extLst>
          </p:nvPr>
        </p:nvGraphicFramePr>
        <p:xfrm>
          <a:off x="1311531" y="2216568"/>
          <a:ext cx="3565870" cy="350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7EE171E1-1833-4D45-9A2B-93830F9AA782}"/>
              </a:ext>
            </a:extLst>
          </p:cNvPr>
          <p:cNvGraphicFramePr/>
          <p:nvPr/>
        </p:nvGraphicFramePr>
        <p:xfrm>
          <a:off x="4047269" y="3758296"/>
          <a:ext cx="4667284" cy="26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659FA581-4A39-4ED5-BEB9-2C88CA6B1B95}"/>
              </a:ext>
            </a:extLst>
          </p:cNvPr>
          <p:cNvGraphicFramePr/>
          <p:nvPr/>
        </p:nvGraphicFramePr>
        <p:xfrm>
          <a:off x="5759397" y="4063577"/>
          <a:ext cx="2940862" cy="243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3D4ED1C-38F7-41A8-A556-67BE9BABE8BA}"/>
              </a:ext>
            </a:extLst>
          </p:cNvPr>
          <p:cNvSpPr txBox="1"/>
          <p:nvPr/>
        </p:nvSpPr>
        <p:spPr>
          <a:xfrm>
            <a:off x="4910426" y="3955326"/>
            <a:ext cx="3601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 апреля 2022 появилась возможность подачи документов в электронной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30434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86" y="592893"/>
            <a:ext cx="3735364" cy="59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631596" y="154551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243466" y="1039409"/>
            <a:ext cx="516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ПОДТВЕРЖДЕНИЕ ДОКУМЕНТОВ ОБ ОБРАЗОВАНИИ И (ИЛИ) КВАЛИФИКАЦИИ, ОБ УЧЕНЫХ СТЕПЕНЯХ, УЧЕНЫХ ЗВАНИЯХ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3026" y="2504736"/>
            <a:ext cx="400110" cy="23739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 государственных услуг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7EE171E1-1833-4D45-9A2B-93830F9AA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457399"/>
              </p:ext>
            </p:extLst>
          </p:nvPr>
        </p:nvGraphicFramePr>
        <p:xfrm>
          <a:off x="5700032" y="3031461"/>
          <a:ext cx="3063914" cy="310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659FA581-4A39-4ED5-BEB9-2C88CA6B1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881909"/>
              </p:ext>
            </p:extLst>
          </p:nvPr>
        </p:nvGraphicFramePr>
        <p:xfrm>
          <a:off x="1031706" y="1820768"/>
          <a:ext cx="4404389" cy="405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E494EA-9742-48F8-B686-7F2CA522FD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800">
            <a:off x="6122363" y="2306224"/>
            <a:ext cx="1882155" cy="15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7" y="682902"/>
            <a:ext cx="5992287" cy="58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330092" y="1207585"/>
            <a:ext cx="516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КОНТРОЛЬНО-НАДЗОРНАЯ ДЕЯТЕЛЬНОСТЬ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24312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99830" y="158695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09584" y="2318864"/>
            <a:ext cx="615553" cy="35791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Отдел государственного контроля (надзора)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законодательства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1837981"/>
            <a:ext cx="1308292" cy="1944993"/>
          </a:xfrm>
          <a:prstGeom prst="rect">
            <a:avLst/>
          </a:prstGeom>
        </p:spPr>
      </p:pic>
      <p:sp>
        <p:nvSpPr>
          <p:cNvPr id="36" name="TextBox 43"/>
          <p:cNvSpPr txBox="1"/>
          <p:nvPr/>
        </p:nvSpPr>
        <p:spPr>
          <a:xfrm>
            <a:off x="6092020" y="4768010"/>
            <a:ext cx="28004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осуществление образовательной деятельности без лицензии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несоблюдение порядка ГИА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72" y="5038748"/>
            <a:ext cx="365643" cy="3998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68" y="5041572"/>
            <a:ext cx="365643" cy="39981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82" y="5898049"/>
            <a:ext cx="365643" cy="399816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/>
          <p:nvPr/>
        </p:nvCxnSpPr>
        <p:spPr>
          <a:xfrm flipV="1">
            <a:off x="4932040" y="2606673"/>
            <a:ext cx="2322619" cy="108502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60" y="5901594"/>
            <a:ext cx="365643" cy="399816"/>
          </a:xfrm>
          <a:prstGeom prst="rect">
            <a:avLst/>
          </a:prstGeom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773979748"/>
              </p:ext>
            </p:extLst>
          </p:nvPr>
        </p:nvGraphicFramePr>
        <p:xfrm>
          <a:off x="1215033" y="1715987"/>
          <a:ext cx="5220290" cy="285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TextBox 43"/>
          <p:cNvSpPr txBox="1"/>
          <p:nvPr/>
        </p:nvSpPr>
        <p:spPr>
          <a:xfrm>
            <a:off x="2010325" y="5097830"/>
            <a:ext cx="28389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реализация не в полном объеме основной образовательной программы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неполнота внесения сведений в ФИС ФРДО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9441</TotalTime>
  <Words>1621</Words>
  <Application>Microsoft Office PowerPoint</Application>
  <PresentationFormat>Экран (4:3)</PresentationFormat>
  <Paragraphs>344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Новиков В.В.</cp:lastModifiedBy>
  <cp:revision>894</cp:revision>
  <cp:lastPrinted>2023-01-12T14:57:49Z</cp:lastPrinted>
  <dcterms:created xsi:type="dcterms:W3CDTF">2019-04-11T08:45:36Z</dcterms:created>
  <dcterms:modified xsi:type="dcterms:W3CDTF">2023-01-13T08:39:48Z</dcterms:modified>
</cp:coreProperties>
</file>