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792" r:id="rId2"/>
    <p:sldMasterId id="2147483804" r:id="rId3"/>
  </p:sldMasterIdLst>
  <p:notesMasterIdLst>
    <p:notesMasterId r:id="rId11"/>
  </p:notesMasterIdLst>
  <p:sldIdLst>
    <p:sldId id="288" r:id="rId4"/>
    <p:sldId id="1156" r:id="rId5"/>
    <p:sldId id="443" r:id="rId6"/>
    <p:sldId id="328" r:id="rId7"/>
    <p:sldId id="1157" r:id="rId8"/>
    <p:sldId id="1158" r:id="rId9"/>
    <p:sldId id="442" r:id="rId10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DBA"/>
    <a:srgbClr val="0B4FA1"/>
    <a:srgbClr val="3D75C7"/>
    <a:srgbClr val="FFFFCC"/>
    <a:srgbClr val="536EA3"/>
    <a:srgbClr val="CDFBCF"/>
    <a:srgbClr val="57D3FF"/>
    <a:srgbClr val="CCECFF"/>
    <a:srgbClr val="9AF8C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4" autoAdjust="0"/>
    <p:restoredTop sz="96827" autoAdjust="0"/>
  </p:normalViewPr>
  <p:slideViewPr>
    <p:cSldViewPr>
      <p:cViewPr varScale="1">
        <p:scale>
          <a:sx n="110" d="100"/>
          <a:sy n="110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9CB9-E278-428E-9334-A79D465B2D38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6BC2F-C5A0-43CE-AE17-97B8894BA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8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1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6BC2F-C5A0-43CE-AE17-97B8894BA06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09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5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91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21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83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7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3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3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62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09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3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5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70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61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26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3375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27432" indent="0" algn="r">
              <a:spcBef>
                <a:spcPts val="0"/>
              </a:spcBef>
              <a:buNone/>
              <a:defRPr sz="1500">
                <a:solidFill>
                  <a:schemeClr val="bg2">
                    <a:shade val="2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4/27/2022</a:t>
            </a:fld>
            <a:endParaRPr lang="en-US" sz="825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25" dirty="0">
              <a:solidFill>
                <a:schemeClr val="tx2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9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16596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4/27/2022</a:t>
            </a:fld>
            <a:endParaRPr lang="en-US" sz="825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25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9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88354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7" y="434164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2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27432" indent="0" algn="l"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4/27/2022</a:t>
            </a:fld>
            <a:endParaRPr lang="en-US" sz="825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25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9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67045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4/27/2022</a:t>
            </a:fld>
            <a:endParaRPr lang="en-US" sz="825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25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9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6822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1800"/>
            </a:lvl1pPr>
            <a:lvl2pPr algn="l">
              <a:defRPr sz="1500"/>
            </a:lvl2pPr>
            <a:lvl3pPr algn="l">
              <a:defRPr sz="1350"/>
            </a:lvl3pPr>
            <a:lvl4pPr algn="l">
              <a:defRPr sz="1200"/>
            </a:lvl4pPr>
            <a:lvl5pPr algn="l">
              <a:defRPr sz="12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1800"/>
            </a:lvl1pPr>
            <a:lvl2pPr algn="l">
              <a:defRPr sz="1500"/>
            </a:lvl2pPr>
            <a:lvl3pPr algn="l">
              <a:defRPr sz="1350"/>
            </a:lvl3pPr>
            <a:lvl4pPr algn="l">
              <a:defRPr sz="1200"/>
            </a:lvl4pPr>
            <a:lvl5pPr algn="l">
              <a:defRPr sz="12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4/27/2022</a:t>
            </a:fld>
            <a:endParaRPr lang="en-US" sz="825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25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9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98553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4/27/2022</a:t>
            </a:fld>
            <a:endParaRPr lang="en-US" sz="825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25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9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31770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4/27/2022</a:t>
            </a:fld>
            <a:endParaRPr lang="en-US" sz="825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25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9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2653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40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165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3716" marR="13716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750">
                <a:solidFill>
                  <a:schemeClr val="tx1"/>
                </a:solidFill>
              </a:defRPr>
            </a:lvl3pPr>
            <a:lvl4pPr>
              <a:buNone/>
              <a:defRPr sz="675">
                <a:solidFill>
                  <a:schemeClr val="tx1"/>
                </a:solidFill>
              </a:defRPr>
            </a:lvl4pPr>
            <a:lvl5pPr>
              <a:buNone/>
              <a:defRPr sz="675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95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4/27/2022</a:t>
            </a:fld>
            <a:endParaRPr lang="en-US" sz="825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25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9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2613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1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2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34290" indent="0" algn="l">
              <a:spcBef>
                <a:spcPts val="0"/>
              </a:spcBef>
              <a:buNone/>
              <a:defRPr sz="1050">
                <a:solidFill>
                  <a:srgbClr val="FFFFFF"/>
                </a:solidFill>
              </a:defRPr>
            </a:lvl1pPr>
            <a:lvl2pPr>
              <a:defRPr sz="900">
                <a:solidFill>
                  <a:srgbClr val="FFFFFF"/>
                </a:solidFill>
              </a:defRPr>
            </a:lvl2pPr>
            <a:lvl3pPr>
              <a:defRPr sz="750">
                <a:solidFill>
                  <a:srgbClr val="FFFFFF"/>
                </a:solidFill>
              </a:defRPr>
            </a:lvl3pPr>
            <a:lvl4pPr>
              <a:defRPr sz="675">
                <a:solidFill>
                  <a:srgbClr val="FFFFFF"/>
                </a:solidFill>
              </a:defRPr>
            </a:lvl4pPr>
            <a:lvl5pPr>
              <a:defRPr sz="675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4/27/2022</a:t>
            </a:fld>
            <a:endParaRPr lang="en-US" sz="825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25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900">
              <a:solidFill>
                <a:schemeClr val="tx2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9648652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4/27/2022</a:t>
            </a:fld>
            <a:endParaRPr lang="en-US" sz="825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25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9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93317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6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4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4/27/2022</a:t>
            </a:fld>
            <a:endParaRPr lang="en-US" sz="825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25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9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5861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37160"/>
            <a:ext cx="7348373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916" y="845046"/>
            <a:ext cx="7348373" cy="461665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" name="Group 5"/>
          <p:cNvGrpSpPr/>
          <p:nvPr userDrawn="1"/>
        </p:nvGrpSpPr>
        <p:grpSpPr>
          <a:xfrm>
            <a:off x="246127" y="6237312"/>
            <a:ext cx="32943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127" y="6237313"/>
            <a:ext cx="329431" cy="390437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5774480"/>
            <a:ext cx="821616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6366" y="229539"/>
            <a:ext cx="1220830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892075" y="95859"/>
            <a:ext cx="1195121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95204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278606" y="1556793"/>
            <a:ext cx="1440180" cy="692497"/>
          </a:xfrm>
          <a:solidFill>
            <a:schemeClr val="tx1">
              <a:lumMod val="20000"/>
              <a:lumOff val="80000"/>
            </a:schemeClr>
          </a:solidFill>
          <a:effectLst>
            <a:outerShdw dist="38100" dir="2700000" algn="tl" rotWithShape="0">
              <a:schemeClr val="tx2"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marL="0" indent="0">
              <a:buNone/>
              <a:defRPr lang="en-US" sz="1200" smtClean="0">
                <a:latin typeface="+mj-lt"/>
                <a:ea typeface="+mj-ea"/>
                <a:cs typeface="+mj-cs"/>
              </a:defRPr>
            </a:lvl1pPr>
            <a:lvl2pPr>
              <a:defRPr lang="en-US" sz="1350" smtClean="0">
                <a:latin typeface="+mj-lt"/>
                <a:ea typeface="+mj-ea"/>
                <a:cs typeface="+mj-cs"/>
              </a:defRPr>
            </a:lvl2pPr>
            <a:lvl3pPr>
              <a:defRPr lang="en-US" sz="1350" smtClean="0">
                <a:latin typeface="+mj-lt"/>
                <a:ea typeface="+mj-ea"/>
                <a:cs typeface="+mj-cs"/>
              </a:defRPr>
            </a:lvl3pPr>
            <a:lvl4pPr>
              <a:defRPr lang="en-US" smtClean="0">
                <a:latin typeface="+mj-lt"/>
                <a:ea typeface="+mj-ea"/>
                <a:cs typeface="+mj-cs"/>
              </a:defRPr>
            </a:lvl4pPr>
            <a:lvl5pPr>
              <a:defRPr lang="en-US">
                <a:latin typeface="+mj-lt"/>
                <a:ea typeface="+mj-ea"/>
                <a:cs typeface="+mj-cs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AAAE662F-7671-4888-AA8C-AC9F0F8B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606" y="6280676"/>
            <a:ext cx="5754377" cy="365125"/>
          </a:xfrm>
        </p:spPr>
        <p:txBody>
          <a:bodyPr anchor="ctr"/>
          <a:lstStyle>
            <a:lvl1pPr algn="l">
              <a:defRPr sz="1050">
                <a:latin typeface="+mj-lt"/>
              </a:defRPr>
            </a:lvl1pPr>
          </a:lstStyle>
          <a:p>
            <a:r>
              <a:rPr lang="en-US" dirty="0"/>
              <a:t>PowerPoint SmartArt Graphics - The Complete Ready-to-use Collection </a:t>
            </a:r>
            <a:r>
              <a:rPr lang="en-US" i="1" dirty="0">
                <a:solidFill>
                  <a:schemeClr val="accent5"/>
                </a:solidFill>
              </a:rPr>
              <a:t>[2020 updated version]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E3C016A9-975E-4CC2-8E52-51C0EC5F99F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71688" y="44625"/>
            <a:ext cx="6443662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6B6AE7-C28E-477A-AEAF-8BFB8D8D1DA3}"/>
              </a:ext>
            </a:extLst>
          </p:cNvPr>
          <p:cNvSpPr txBox="1"/>
          <p:nvPr userDrawn="1"/>
        </p:nvSpPr>
        <p:spPr>
          <a:xfrm>
            <a:off x="143508" y="356540"/>
            <a:ext cx="2297243" cy="70173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300" b="1" dirty="0">
                <a:solidFill>
                  <a:schemeClr val="bg1">
                    <a:lumMod val="75000"/>
                  </a:schemeClr>
                </a:solidFill>
              </a:rPr>
              <a:t>List //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39A7927D-6737-4E5E-8476-9AB12674E98D}"/>
              </a:ext>
            </a:extLst>
          </p:cNvPr>
          <p:cNvSpPr/>
          <p:nvPr userDrawn="1"/>
        </p:nvSpPr>
        <p:spPr>
          <a:xfrm>
            <a:off x="8308952" y="6031343"/>
            <a:ext cx="582930" cy="438997"/>
          </a:xfrm>
          <a:prstGeom prst="chevron">
            <a:avLst>
              <a:gd name="adj" fmla="val 44576"/>
            </a:avLst>
          </a:prstGeom>
          <a:solidFill>
            <a:srgbClr val="A1DDAA"/>
          </a:solidFill>
          <a:ln w="38100">
            <a:solidFill>
              <a:srgbClr val="2E8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6EF88B-0573-4EAF-AB7C-508B4103E5E0}"/>
              </a:ext>
            </a:extLst>
          </p:cNvPr>
          <p:cNvSpPr/>
          <p:nvPr userDrawn="1"/>
        </p:nvSpPr>
        <p:spPr>
          <a:xfrm>
            <a:off x="8537073" y="6242058"/>
            <a:ext cx="421982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6F6D6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8B9CD9-DDDC-465B-B9AA-9F7426904949}"/>
              </a:ext>
            </a:extLst>
          </p:cNvPr>
          <p:cNvSpPr/>
          <p:nvPr userDrawn="1"/>
        </p:nvSpPr>
        <p:spPr>
          <a:xfrm>
            <a:off x="8537074" y="6242059"/>
            <a:ext cx="421982" cy="403741"/>
          </a:xfrm>
          <a:prstGeom prst="rect">
            <a:avLst/>
          </a:prstGeom>
          <a:noFill/>
          <a:ln w="28575">
            <a:solidFill>
              <a:srgbClr val="39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91E4EBE-DECE-40E4-8100-13ED1599879F}"/>
              </a:ext>
            </a:extLst>
          </p:cNvPr>
          <p:cNvSpPr txBox="1">
            <a:spLocks/>
          </p:cNvSpPr>
          <p:nvPr userDrawn="1"/>
        </p:nvSpPr>
        <p:spPr>
          <a:xfrm>
            <a:off x="8537074" y="6253490"/>
            <a:ext cx="421982" cy="390437"/>
          </a:xfrm>
          <a:prstGeom prst="rect">
            <a:avLst/>
          </a:prstGeom>
          <a:ln>
            <a:solidFill>
              <a:srgbClr val="393937"/>
            </a:solidFill>
          </a:ln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8327C5-B821-4FE9-A59A-A60D9EB59A9A}" type="slidenum">
              <a:rPr lang="en-US" sz="1050" smtClean="0">
                <a:solidFill>
                  <a:srgbClr val="6F6D6A"/>
                </a:solidFill>
              </a:rPr>
              <a:pPr/>
              <a:t>‹#›</a:t>
            </a:fld>
            <a:endParaRPr lang="en-US" sz="1050" dirty="0">
              <a:solidFill>
                <a:srgbClr val="6F6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45025"/>
            <a:ext cx="9144000" cy="1080244"/>
          </a:xfrm>
        </p:spPr>
        <p:txBody>
          <a:bodyPr rIns="121917" bIns="60958"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_AvanteBs" panose="020B0402020202020204" pitchFamily="34" charset="-52"/>
              </a:defRPr>
            </a:lvl1pPr>
          </a:lstStyle>
          <a:p>
            <a:pPr lvl="0"/>
            <a:r>
              <a:rPr lang="ru-RU" dirty="0"/>
              <a:t>ТЕМА</a:t>
            </a:r>
          </a:p>
          <a:p>
            <a:pPr lvl="0"/>
            <a:r>
              <a:rPr lang="ru-RU" dirty="0"/>
              <a:t>ДОКЛАДА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941169"/>
            <a:ext cx="9144000" cy="648072"/>
          </a:xfrm>
        </p:spPr>
        <p:txBody>
          <a:bodyPr rIns="121917" bIns="60958" anchor="ctr">
            <a:normAutofit/>
          </a:bodyPr>
          <a:lstStyle>
            <a:lvl1pPr marL="0" indent="0" algn="ctr">
              <a:buNone/>
              <a:defRPr sz="2025" b="1">
                <a:solidFill>
                  <a:srgbClr val="F26F1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>
                <a:latin typeface="Century Gothic" panose="020B0502020202020204" pitchFamily="34" charset="0"/>
              </a:rPr>
              <a:t>СПИКЕР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589588"/>
            <a:ext cx="9144000" cy="431800"/>
          </a:xfrm>
        </p:spPr>
        <p:txBody>
          <a:bodyPr rIns="121917" bIns="60958" anchor="ctr">
            <a:normAutofit/>
          </a:bodyPr>
          <a:lstStyle>
            <a:lvl1pPr marL="0" indent="0" algn="ctr">
              <a:buNone/>
              <a:defRPr sz="1800">
                <a:solidFill>
                  <a:srgbClr val="41424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26813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01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56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9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99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39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77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306E3-4676-4A08-9300-95C7A50F70E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0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1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7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671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198882" indent="-198882" algn="l" rtl="0" eaLnBrk="1" latinLnBrk="0" hangingPunct="1">
        <a:spcBef>
          <a:spcPts val="188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11480" indent="-150876" algn="l" rtl="0" eaLnBrk="1" latinLnBrk="0" hangingPunct="1">
        <a:spcBef>
          <a:spcPts val="188"/>
        </a:spcBef>
        <a:buClr>
          <a:schemeClr val="accent1"/>
        </a:buClr>
        <a:buSzPct val="100000"/>
        <a:buFont typeface="Verdana"/>
        <a:buChar char="◦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89788" indent="-137160" algn="l" rtl="0" eaLnBrk="1" latinLnBrk="0" hangingPunct="1">
        <a:spcBef>
          <a:spcPts val="188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indent="-137160" algn="l" rtl="0" eaLnBrk="1" latinLnBrk="0" hangingPunct="1">
        <a:spcBef>
          <a:spcPts val="173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rtl="0" eaLnBrk="1" latinLnBrk="0" hangingPunct="1">
        <a:spcBef>
          <a:spcPts val="188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117854" indent="-137160" algn="l" rtl="0" eaLnBrk="1" latinLnBrk="0" hangingPunct="1">
        <a:spcBef>
          <a:spcPts val="188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27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75588" indent="-137160" algn="l" rtl="0" eaLnBrk="1" latinLnBrk="0" hangingPunct="1">
        <a:spcBef>
          <a:spcPts val="1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spcBef>
          <a:spcPts val="19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125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11630" indent="-137160" algn="l" rtl="0" eaLnBrk="1" latinLnBrk="0" hangingPunct="1">
        <a:spcBef>
          <a:spcPts val="1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6000">
              <a:srgbClr val="0070C0"/>
            </a:gs>
            <a:gs pos="100000">
              <a:srgbClr val="57D3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7" y="2152482"/>
            <a:ext cx="6662366" cy="4709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375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8680"/>
            <a:ext cx="3135259" cy="10166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09822" y="1905420"/>
            <a:ext cx="6664754" cy="224676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t"/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с руководителями профессиональных образовательных организаций</a:t>
            </a:r>
          </a:p>
          <a:p>
            <a:pPr algn="ctr" fontAlgn="t"/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типовых нарушениях и недостатках, выявленных при осуществлении контрольной (надзорной) деятельности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42234" y="4846034"/>
            <a:ext cx="33921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FFFFCC"/>
                </a:solidFill>
              </a:rPr>
              <a:t>Владислав Викторович Новиков</a:t>
            </a:r>
            <a:r>
              <a:rPr lang="ru-RU" sz="1200" i="1" dirty="0">
                <a:solidFill>
                  <a:srgbClr val="FFFFCC"/>
                </a:solidFill>
              </a:rPr>
              <a:t>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FFFFCC"/>
                </a:solidFill>
              </a:rPr>
              <a:t>начальник управления по надзору и контролю в сфере образования Департамента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FFFFCC"/>
                </a:solidFill>
              </a:rPr>
              <a:t>Смоленской области по образованию и науке </a:t>
            </a:r>
            <a:endParaRPr lang="ru-RU" sz="1200" i="1" dirty="0">
              <a:solidFill>
                <a:srgbClr val="FFFFCC"/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5970766"/>
            <a:ext cx="1916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апреля 2022 года</a:t>
            </a:r>
          </a:p>
        </p:txBody>
      </p:sp>
    </p:spTree>
    <p:extLst>
      <p:ext uri="{BB962C8B-B14F-4D97-AF65-F5344CB8AC3E}">
        <p14:creationId xmlns:p14="http://schemas.microsoft.com/office/powerpoint/2010/main" val="217418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088489-C77C-49B4-B692-C4F7F4AF8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8" y="507507"/>
            <a:ext cx="3133616" cy="10181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1A7636-C6BE-4B2D-AB69-36B11C3F8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62039"/>
            <a:ext cx="3888432" cy="207121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9585" y="1538689"/>
            <a:ext cx="7560840" cy="1085811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(надзорные) мероприятия </a:t>
            </a:r>
            <a:b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образовательных организаций, реализующих программы профессионального образования (обучения) </a:t>
            </a:r>
            <a:b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Смоленской области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5151" y="2951946"/>
            <a:ext cx="2924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2021 – март 2022 года </a:t>
            </a:r>
          </a:p>
          <a:p>
            <a:pPr algn="ctr" defTabSz="685766"/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рабочих встречи с руководителями, специалистами, курирующими отдельные вопросы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3211" y="2973839"/>
            <a:ext cx="39604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профилактики рисков причинения вреда (ущерба) охраняемым законом ценностям в сфере образования на территории Смоленской области на 2022 год</a:t>
            </a:r>
          </a:p>
          <a:p>
            <a:pPr algn="ctr" defTabSz="685766"/>
            <a:r>
              <a:rPr lang="ru-RU" sz="1400" b="1" i="1" dirty="0">
                <a:solidFill>
                  <a:srgbClr val="E54F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9D51FE-8EAF-48F2-B7D1-1CBF41167920}"/>
              </a:ext>
            </a:extLst>
          </p:cNvPr>
          <p:cNvSpPr txBox="1"/>
          <p:nvPr/>
        </p:nvSpPr>
        <p:spPr>
          <a:xfrm>
            <a:off x="1259632" y="4143390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алгоритмирующих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писем</a:t>
            </a:r>
          </a:p>
          <a:p>
            <a:pPr marL="285750" indent="-285750" algn="ctr" defTabSz="685766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40 документов (информационный контент на официальном сайте Департамента, сопровождающий деятельность) </a:t>
            </a:r>
          </a:p>
          <a:p>
            <a:pPr algn="ctr" defTabSz="685766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свыше 50 разъяснений, консультаций</a:t>
            </a:r>
          </a:p>
          <a:p>
            <a:pPr marL="285750" indent="-285750" algn="ctr" defTabSz="685766">
              <a:buFontTx/>
              <a:buChar char="-"/>
            </a:pP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2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Прямая со стрелкой 66"/>
          <p:cNvCxnSpPr/>
          <p:nvPr/>
        </p:nvCxnSpPr>
        <p:spPr>
          <a:xfrm>
            <a:off x="1268900" y="2420888"/>
            <a:ext cx="210762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1259635" y="3005575"/>
            <a:ext cx="215341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1259635" y="3573016"/>
            <a:ext cx="215341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1259632" y="4869160"/>
            <a:ext cx="216002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1259635" y="5301208"/>
            <a:ext cx="220287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1259635" y="5749382"/>
            <a:ext cx="220949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402533" y="902800"/>
            <a:ext cx="4897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B050"/>
                </a:solidFill>
              </a:rPr>
              <a:t>Смещение акцентов с контрольных (надзорных) мероприятий на профилактику (предупреждение)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50785" y="2013468"/>
            <a:ext cx="400110" cy="45931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Профилактика нарушений требований законодательства 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409161" y="1697679"/>
            <a:ext cx="7326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D7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плановых контрольных (надзорных) мероприятий  </a:t>
            </a:r>
          </a:p>
          <a:p>
            <a:pPr algn="ctr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безопасности / </a:t>
            </a:r>
            <a:r>
              <a:rPr lang="ru-RU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Самоаудит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</a:t>
            </a:r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438081" y="2304684"/>
            <a:ext cx="7555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</a:rPr>
              <a:t>Опасения: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 снижение внутреннего контроля, уход от планомерного административного мониторинга  </a:t>
            </a:r>
            <a:endParaRPr lang="ru-RU" sz="14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402533" y="2852806"/>
            <a:ext cx="7352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B050"/>
                </a:solidFill>
              </a:rPr>
              <a:t> Возможные решения: </a:t>
            </a:r>
            <a:r>
              <a:rPr lang="ru-RU" sz="1400" b="1" dirty="0">
                <a:solidFill>
                  <a:srgbClr val="0B4FA1"/>
                </a:solidFill>
              </a:rPr>
              <a:t>сохранение информационной открытости, актуализация локальной нормативной документации, систематическое правовое просвещение сотрудников  </a:t>
            </a:r>
            <a:endParaRPr lang="ru-RU" sz="1400" dirty="0">
              <a:solidFill>
                <a:srgbClr val="0B4FA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431257" y="3483629"/>
            <a:ext cx="73225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7030A0"/>
                </a:solidFill>
              </a:rPr>
              <a:t>Сопровождение: </a:t>
            </a:r>
            <a:r>
              <a:rPr lang="ru-RU" sz="1400" b="1" dirty="0">
                <a:solidFill>
                  <a:srgbClr val="0B4FA1"/>
                </a:solidFill>
              </a:rPr>
              <a:t>информационный контент официального сайта Департамента Смоленской области по образованию и науке, консультирование специалистами управления, мероприятия Программы профилактики рисков, рабочие совещания  </a:t>
            </a:r>
            <a:endParaRPr lang="ru-RU" sz="1400" dirty="0">
              <a:solidFill>
                <a:srgbClr val="0B4FA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403648" y="4669686"/>
            <a:ext cx="69188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Мероприятия без взаимодействия (мониторинг безопасности)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0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419242" y="5101734"/>
            <a:ext cx="6918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40" dirty="0">
                <a:solidFill>
                  <a:schemeClr val="accent1">
                    <a:lumMod val="75000"/>
                  </a:schemeClr>
                </a:solidFill>
              </a:rPr>
              <a:t>Анализ информационных ресурсов и систем</a:t>
            </a:r>
            <a:endParaRPr lang="ru-RU" sz="1600" spc="-4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407782" y="5555267"/>
            <a:ext cx="7021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Обобщение правоприменительной практики, Консультирование, Информационная открытость  </a:t>
            </a:r>
            <a:endParaRPr lang="ru-RU" sz="1600" dirty="0"/>
          </a:p>
        </p:txBody>
      </p:sp>
      <p:pic>
        <p:nvPicPr>
          <p:cNvPr id="87" name="Picture 4" descr="D:\ИУУ\презентации\для департамента\инфографика для презентации\для Кольцовой\инфор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336" y="5924739"/>
            <a:ext cx="549024" cy="7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6" descr="D:\ИУУ\презентации\для департамента\инфографика для презентации\для Кольцовой\ау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63" y="5965797"/>
            <a:ext cx="624489" cy="65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1259632" y="1358934"/>
            <a:ext cx="0" cy="419633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7" descr="D:\ИУУ\презентации\для департамента\инфографика для презентации\для Кольцовой\лю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3" y="694836"/>
            <a:ext cx="1152128" cy="11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1212" y="44624"/>
            <a:ext cx="5425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 ДЕПАРТАМЕНТА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3E5B9D-C9B7-44A9-9EF8-9DC5938398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37743"/>
            <a:ext cx="2230670" cy="142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13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21" y="2132856"/>
            <a:ext cx="1527535" cy="18087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88" y="564739"/>
            <a:ext cx="5610965" cy="603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12262" y="644404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15" y="1809341"/>
            <a:ext cx="16774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4A7DBA"/>
                </a:solidFill>
              </a:rPr>
              <a:t>Нарушения ведения и заполнения </a:t>
            </a:r>
          </a:p>
          <a:p>
            <a:pPr algn="ctr"/>
            <a:r>
              <a:rPr lang="ru-RU" sz="1300" dirty="0">
                <a:solidFill>
                  <a:srgbClr val="4A7DBA"/>
                </a:solidFill>
              </a:rPr>
              <a:t>ФИС ФРДО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885" y="2890696"/>
            <a:ext cx="171473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536EA3"/>
                </a:solidFill>
              </a:rPr>
              <a:t>Нарушения требований к ведению сайтов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8199" y="620688"/>
            <a:ext cx="17956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536EA3"/>
                </a:solidFill>
              </a:rPr>
              <a:t>Иные нарушения законодательства (кадры, МТБ)</a:t>
            </a:r>
          </a:p>
        </p:txBody>
      </p:sp>
      <p:sp>
        <p:nvSpPr>
          <p:cNvPr id="7" name="Овал 6"/>
          <p:cNvSpPr/>
          <p:nvPr/>
        </p:nvSpPr>
        <p:spPr>
          <a:xfrm>
            <a:off x="3280962" y="2075257"/>
            <a:ext cx="2088786" cy="208878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6949" y="2348881"/>
            <a:ext cx="352815" cy="15377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7"/>
            <a:endCxn id="15" idx="3"/>
          </p:cNvCxnSpPr>
          <p:nvPr/>
        </p:nvCxnSpPr>
        <p:spPr>
          <a:xfrm flipV="1">
            <a:off x="5063852" y="2108886"/>
            <a:ext cx="295874" cy="2722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143286" y="3360477"/>
            <a:ext cx="170887" cy="337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062275" y="1491625"/>
            <a:ext cx="1152991" cy="1152991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27224" y="1671657"/>
            <a:ext cx="1101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Овал 15"/>
          <p:cNvSpPr/>
          <p:nvPr/>
        </p:nvSpPr>
        <p:spPr>
          <a:xfrm>
            <a:off x="2074078" y="2955586"/>
            <a:ext cx="1066570" cy="1066570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90622" y="3116699"/>
            <a:ext cx="6976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15" name="Овал 14"/>
          <p:cNvSpPr/>
          <p:nvPr/>
        </p:nvSpPr>
        <p:spPr>
          <a:xfrm>
            <a:off x="5190874" y="1124747"/>
            <a:ext cx="1152991" cy="1152991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422960" y="1265114"/>
            <a:ext cx="69762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18230" y="5547057"/>
            <a:ext cx="21706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536EA3"/>
                </a:solidFill>
              </a:rPr>
              <a:t>Нарушение (ограничение) законных прав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759302" y="4963729"/>
            <a:ext cx="223224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536EA3"/>
                </a:solidFill>
              </a:rPr>
              <a:t>Несвоевременное </a:t>
            </a:r>
          </a:p>
          <a:p>
            <a:pPr algn="ctr"/>
            <a:r>
              <a:rPr lang="ru-RU" sz="1300" dirty="0">
                <a:solidFill>
                  <a:srgbClr val="536EA3"/>
                </a:solidFill>
              </a:rPr>
              <a:t>(не в полном объеме) предоставление информации, отсутствие необходимых документов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90117" y="5951249"/>
            <a:ext cx="21805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536EA3"/>
                </a:solidFill>
              </a:rPr>
              <a:t>Нарушение порядка рассмотрения обращений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676750" y="4852942"/>
            <a:ext cx="75533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5" name="Овал 34"/>
          <p:cNvSpPr/>
          <p:nvPr/>
        </p:nvSpPr>
        <p:spPr>
          <a:xfrm>
            <a:off x="5801241" y="2330720"/>
            <a:ext cx="1026272" cy="1026272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958794" y="2501838"/>
            <a:ext cx="63991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1035" name="Прямая соединительная линия 1034"/>
          <p:cNvCxnSpPr>
            <a:cxnSpLocks/>
          </p:cNvCxnSpPr>
          <p:nvPr/>
        </p:nvCxnSpPr>
        <p:spPr>
          <a:xfrm>
            <a:off x="208096" y="2505773"/>
            <a:ext cx="1608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единительная линия 1036"/>
          <p:cNvCxnSpPr>
            <a:cxnSpLocks/>
          </p:cNvCxnSpPr>
          <p:nvPr/>
        </p:nvCxnSpPr>
        <p:spPr>
          <a:xfrm flipV="1">
            <a:off x="1809421" y="2318275"/>
            <a:ext cx="261480" cy="187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>
            <a:cxnSpLocks/>
          </p:cNvCxnSpPr>
          <p:nvPr/>
        </p:nvCxnSpPr>
        <p:spPr>
          <a:xfrm>
            <a:off x="222048" y="3495929"/>
            <a:ext cx="153253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единительная линия 1040"/>
          <p:cNvCxnSpPr>
            <a:cxnSpLocks/>
          </p:cNvCxnSpPr>
          <p:nvPr/>
        </p:nvCxnSpPr>
        <p:spPr>
          <a:xfrm flipH="1" flipV="1">
            <a:off x="1754580" y="3487303"/>
            <a:ext cx="329815" cy="13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единительная линия 1042"/>
          <p:cNvCxnSpPr/>
          <p:nvPr/>
        </p:nvCxnSpPr>
        <p:spPr>
          <a:xfrm>
            <a:off x="263392" y="6165304"/>
            <a:ext cx="22254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Прямая соединительная линия 1044"/>
          <p:cNvCxnSpPr>
            <a:cxnSpLocks/>
          </p:cNvCxnSpPr>
          <p:nvPr/>
        </p:nvCxnSpPr>
        <p:spPr>
          <a:xfrm flipV="1">
            <a:off x="1948583" y="5722456"/>
            <a:ext cx="1169739" cy="532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>
            <a:cxnSpLocks/>
          </p:cNvCxnSpPr>
          <p:nvPr/>
        </p:nvCxnSpPr>
        <p:spPr>
          <a:xfrm flipH="1">
            <a:off x="7062910" y="1480625"/>
            <a:ext cx="1953334" cy="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Прямая соединительная линия 1048"/>
          <p:cNvCxnSpPr>
            <a:cxnSpLocks/>
          </p:cNvCxnSpPr>
          <p:nvPr/>
        </p:nvCxnSpPr>
        <p:spPr>
          <a:xfrm flipH="1">
            <a:off x="6343863" y="1481060"/>
            <a:ext cx="719044" cy="179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Прямая соединительная линия 1050"/>
          <p:cNvCxnSpPr>
            <a:cxnSpLocks/>
          </p:cNvCxnSpPr>
          <p:nvPr/>
        </p:nvCxnSpPr>
        <p:spPr>
          <a:xfrm flipH="1">
            <a:off x="6794642" y="4566577"/>
            <a:ext cx="2155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Прямая соединительная линия 1052"/>
          <p:cNvCxnSpPr>
            <a:cxnSpLocks/>
          </p:cNvCxnSpPr>
          <p:nvPr/>
        </p:nvCxnSpPr>
        <p:spPr>
          <a:xfrm flipH="1" flipV="1">
            <a:off x="6436401" y="4390982"/>
            <a:ext cx="358241" cy="176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Прямая соединительная линия 1054"/>
          <p:cNvCxnSpPr>
            <a:cxnSpLocks/>
          </p:cNvCxnSpPr>
          <p:nvPr/>
        </p:nvCxnSpPr>
        <p:spPr>
          <a:xfrm flipH="1">
            <a:off x="6881359" y="6001410"/>
            <a:ext cx="207736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37" idx="5"/>
          </p:cNvCxnSpPr>
          <p:nvPr/>
        </p:nvCxnSpPr>
        <p:spPr>
          <a:xfrm flipH="1" flipV="1">
            <a:off x="5797835" y="5447448"/>
            <a:ext cx="1083525" cy="553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 flipV="1">
            <a:off x="4810977" y="4038193"/>
            <a:ext cx="379897" cy="6108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4113496" y="4164045"/>
            <a:ext cx="47242" cy="48501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5353336" y="2955586"/>
            <a:ext cx="442609" cy="347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4950158" y="4599771"/>
            <a:ext cx="993115" cy="993115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194719" y="4686493"/>
            <a:ext cx="47000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441383" y="116632"/>
            <a:ext cx="6184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ТИПОВЫЕ   НАРУШЕНИЯ 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2441382" y="603436"/>
            <a:ext cx="670261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EDADC8CC-5B76-435E-B5D1-93F78E416ACD}"/>
              </a:ext>
            </a:extLst>
          </p:cNvPr>
          <p:cNvCxnSpPr/>
          <p:nvPr/>
        </p:nvCxnSpPr>
        <p:spPr>
          <a:xfrm>
            <a:off x="208096" y="1205249"/>
            <a:ext cx="3032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9D300C7-BA09-4991-8C9B-6D4B263CC877}"/>
              </a:ext>
            </a:extLst>
          </p:cNvPr>
          <p:cNvSpPr txBox="1"/>
          <p:nvPr/>
        </p:nvSpPr>
        <p:spPr>
          <a:xfrm>
            <a:off x="192368" y="741274"/>
            <a:ext cx="23039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536EA3"/>
                </a:solidFill>
              </a:rPr>
              <a:t>Нарушения Порядка приема (в т.ч. Правил приема и ЛНА)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3DAE440-747C-4687-B909-47A8AEC2E727}"/>
              </a:ext>
            </a:extLst>
          </p:cNvPr>
          <p:cNvSpPr txBox="1"/>
          <p:nvPr/>
        </p:nvSpPr>
        <p:spPr>
          <a:xfrm>
            <a:off x="336860" y="4239046"/>
            <a:ext cx="201494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536EA3"/>
                </a:solidFill>
              </a:rPr>
              <a:t>Нарушения требований законодательства, содержащиеся в ЛНА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AF1AC897-EE10-4C70-961F-8FD3E16C2818}"/>
              </a:ext>
            </a:extLst>
          </p:cNvPr>
          <p:cNvCxnSpPr>
            <a:cxnSpLocks/>
          </p:cNvCxnSpPr>
          <p:nvPr/>
        </p:nvCxnSpPr>
        <p:spPr>
          <a:xfrm>
            <a:off x="263392" y="4940819"/>
            <a:ext cx="20687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160C63AA-0934-42B5-968E-ED51A2F3449C}"/>
              </a:ext>
            </a:extLst>
          </p:cNvPr>
          <p:cNvCxnSpPr>
            <a:cxnSpLocks/>
          </p:cNvCxnSpPr>
          <p:nvPr/>
        </p:nvCxnSpPr>
        <p:spPr>
          <a:xfrm flipH="1">
            <a:off x="7462550" y="3213985"/>
            <a:ext cx="1501399" cy="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76DEB118-0B66-4928-86FF-4852AE296AC2}"/>
              </a:ext>
            </a:extLst>
          </p:cNvPr>
          <p:cNvSpPr txBox="1"/>
          <p:nvPr/>
        </p:nvSpPr>
        <p:spPr>
          <a:xfrm>
            <a:off x="6706887" y="3823189"/>
            <a:ext cx="224406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50" dirty="0">
                <a:solidFill>
                  <a:srgbClr val="536EA3"/>
                </a:solidFill>
              </a:rPr>
              <a:t>Непредоставление информации в рамках официального запроса</a:t>
            </a: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A5C8673E-AEEF-4316-B88E-46DFF057FA67}"/>
              </a:ext>
            </a:extLst>
          </p:cNvPr>
          <p:cNvCxnSpPr>
            <a:cxnSpLocks/>
          </p:cNvCxnSpPr>
          <p:nvPr/>
        </p:nvCxnSpPr>
        <p:spPr>
          <a:xfrm flipH="1" flipV="1">
            <a:off x="6793010" y="3068960"/>
            <a:ext cx="678166" cy="149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6A5CC356-D17A-400E-B67A-3ADDD0EB48DD}"/>
              </a:ext>
            </a:extLst>
          </p:cNvPr>
          <p:cNvCxnSpPr>
            <a:cxnSpLocks/>
          </p:cNvCxnSpPr>
          <p:nvPr/>
        </p:nvCxnSpPr>
        <p:spPr>
          <a:xfrm flipV="1">
            <a:off x="2332093" y="4776925"/>
            <a:ext cx="235222" cy="16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1031">
            <a:extLst>
              <a:ext uri="{FF2B5EF4-FFF2-40B4-BE49-F238E27FC236}">
                <a16:creationId xmlns:a16="http://schemas.microsoft.com/office/drawing/2014/main" id="{8CC0F45B-E036-4E2B-B74D-30036809DB39}"/>
              </a:ext>
            </a:extLst>
          </p:cNvPr>
          <p:cNvSpPr txBox="1"/>
          <p:nvPr/>
        </p:nvSpPr>
        <p:spPr>
          <a:xfrm>
            <a:off x="3602437" y="2535195"/>
            <a:ext cx="141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Образовательные организации СПО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5FF796D-8B6E-4F3E-A3AA-C8C29F4B760A}"/>
              </a:ext>
            </a:extLst>
          </p:cNvPr>
          <p:cNvSpPr txBox="1"/>
          <p:nvPr/>
        </p:nvSpPr>
        <p:spPr>
          <a:xfrm>
            <a:off x="3131840" y="3055144"/>
            <a:ext cx="2322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186</a:t>
            </a:r>
            <a:r>
              <a:rPr lang="ru-RU" sz="2000" b="1" dirty="0"/>
              <a:t> </a:t>
            </a:r>
          </a:p>
          <a:p>
            <a:pPr algn="ctr"/>
            <a:r>
              <a:rPr lang="ru-RU" sz="1200" b="1" dirty="0"/>
              <a:t>(за 6 месяцев)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3243613" y="903458"/>
            <a:ext cx="102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2699145" y="4213035"/>
            <a:ext cx="6141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cxnSp>
        <p:nvCxnSpPr>
          <p:cNvPr id="93" name="Прямая соединительная линия 92"/>
          <p:cNvCxnSpPr>
            <a:stCxn id="7" idx="3"/>
          </p:cNvCxnSpPr>
          <p:nvPr/>
        </p:nvCxnSpPr>
        <p:spPr>
          <a:xfrm flipH="1">
            <a:off x="3314173" y="3858148"/>
            <a:ext cx="272685" cy="2732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5751355" y="3637435"/>
            <a:ext cx="47000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3905763" y="1774978"/>
            <a:ext cx="131466" cy="3374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H="1" flipV="1">
            <a:off x="5194721" y="3679312"/>
            <a:ext cx="379919" cy="17846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Группа 94"/>
          <p:cNvGrpSpPr/>
          <p:nvPr/>
        </p:nvGrpSpPr>
        <p:grpSpPr>
          <a:xfrm>
            <a:off x="449716" y="1269626"/>
            <a:ext cx="292406" cy="195399"/>
            <a:chOff x="449716" y="1269626"/>
            <a:chExt cx="292406" cy="195399"/>
          </a:xfrm>
        </p:grpSpPr>
        <p:pic>
          <p:nvPicPr>
            <p:cNvPr id="136" name="Рисунок 13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16" y="1269626"/>
              <a:ext cx="97700" cy="195399"/>
            </a:xfrm>
            <a:prstGeom prst="rect">
              <a:avLst/>
            </a:prstGeom>
          </p:spPr>
        </p:pic>
        <p:pic>
          <p:nvPicPr>
            <p:cNvPr id="137" name="Рисунок 13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25" y="1269626"/>
              <a:ext cx="97700" cy="195399"/>
            </a:xfrm>
            <a:prstGeom prst="rect">
              <a:avLst/>
            </a:prstGeom>
          </p:spPr>
        </p:pic>
        <p:pic>
          <p:nvPicPr>
            <p:cNvPr id="138" name="Рисунок 137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2" y="1269626"/>
              <a:ext cx="97700" cy="195399"/>
            </a:xfrm>
            <a:prstGeom prst="rect">
              <a:avLst/>
            </a:prstGeom>
          </p:spPr>
        </p:pic>
      </p:grpSp>
      <p:grpSp>
        <p:nvGrpSpPr>
          <p:cNvPr id="140" name="Группа 139"/>
          <p:cNvGrpSpPr/>
          <p:nvPr/>
        </p:nvGrpSpPr>
        <p:grpSpPr>
          <a:xfrm>
            <a:off x="340628" y="2638907"/>
            <a:ext cx="292406" cy="195399"/>
            <a:chOff x="449716" y="1269626"/>
            <a:chExt cx="292406" cy="195399"/>
          </a:xfrm>
        </p:grpSpPr>
        <p:pic>
          <p:nvPicPr>
            <p:cNvPr id="141" name="Рисунок 14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16" y="1269626"/>
              <a:ext cx="97700" cy="195399"/>
            </a:xfrm>
            <a:prstGeom prst="rect">
              <a:avLst/>
            </a:prstGeom>
          </p:spPr>
        </p:pic>
        <p:pic>
          <p:nvPicPr>
            <p:cNvPr id="142" name="Рисунок 14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25" y="1269626"/>
              <a:ext cx="97700" cy="195399"/>
            </a:xfrm>
            <a:prstGeom prst="rect">
              <a:avLst/>
            </a:prstGeom>
          </p:spPr>
        </p:pic>
        <p:pic>
          <p:nvPicPr>
            <p:cNvPr id="143" name="Рисунок 14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2" y="1269626"/>
              <a:ext cx="97700" cy="195399"/>
            </a:xfrm>
            <a:prstGeom prst="rect">
              <a:avLst/>
            </a:prstGeom>
          </p:spPr>
        </p:pic>
      </p:grpSp>
      <p:grpSp>
        <p:nvGrpSpPr>
          <p:cNvPr id="144" name="Группа 143"/>
          <p:cNvGrpSpPr/>
          <p:nvPr/>
        </p:nvGrpSpPr>
        <p:grpSpPr>
          <a:xfrm>
            <a:off x="305769" y="3654789"/>
            <a:ext cx="292406" cy="195399"/>
            <a:chOff x="449716" y="1269626"/>
            <a:chExt cx="292406" cy="195399"/>
          </a:xfrm>
        </p:grpSpPr>
        <p:pic>
          <p:nvPicPr>
            <p:cNvPr id="145" name="Рисунок 144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16" y="1269626"/>
              <a:ext cx="97700" cy="195399"/>
            </a:xfrm>
            <a:prstGeom prst="rect">
              <a:avLst/>
            </a:prstGeom>
          </p:spPr>
        </p:pic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25" y="1269626"/>
              <a:ext cx="97700" cy="195399"/>
            </a:xfrm>
            <a:prstGeom prst="rect">
              <a:avLst/>
            </a:prstGeom>
          </p:spPr>
        </p:pic>
        <p:pic>
          <p:nvPicPr>
            <p:cNvPr id="147" name="Рисунок 14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2" y="1269626"/>
              <a:ext cx="97700" cy="195399"/>
            </a:xfrm>
            <a:prstGeom prst="rect">
              <a:avLst/>
            </a:prstGeom>
          </p:spPr>
        </p:pic>
      </p:grpSp>
      <p:grpSp>
        <p:nvGrpSpPr>
          <p:cNvPr id="148" name="Группа 147"/>
          <p:cNvGrpSpPr/>
          <p:nvPr/>
        </p:nvGrpSpPr>
        <p:grpSpPr>
          <a:xfrm>
            <a:off x="431760" y="4992924"/>
            <a:ext cx="292406" cy="195399"/>
            <a:chOff x="449716" y="1269626"/>
            <a:chExt cx="292406" cy="195399"/>
          </a:xfrm>
        </p:grpSpPr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16" y="1269626"/>
              <a:ext cx="97700" cy="195399"/>
            </a:xfrm>
            <a:prstGeom prst="rect">
              <a:avLst/>
            </a:prstGeom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25" y="1269626"/>
              <a:ext cx="97700" cy="195399"/>
            </a:xfrm>
            <a:prstGeom prst="rect">
              <a:avLst/>
            </a:prstGeom>
          </p:spPr>
        </p:pic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2" y="1269626"/>
              <a:ext cx="97700" cy="195399"/>
            </a:xfrm>
            <a:prstGeom prst="rect">
              <a:avLst/>
            </a:prstGeom>
          </p:spPr>
        </p:pic>
      </p:grpSp>
      <p:grpSp>
        <p:nvGrpSpPr>
          <p:cNvPr id="152" name="Группа 151"/>
          <p:cNvGrpSpPr/>
          <p:nvPr/>
        </p:nvGrpSpPr>
        <p:grpSpPr>
          <a:xfrm>
            <a:off x="419192" y="6197471"/>
            <a:ext cx="292406" cy="195399"/>
            <a:chOff x="449716" y="1269626"/>
            <a:chExt cx="292406" cy="195399"/>
          </a:xfrm>
        </p:grpSpPr>
        <p:pic>
          <p:nvPicPr>
            <p:cNvPr id="153" name="Рисунок 15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16" y="1269626"/>
              <a:ext cx="97700" cy="195399"/>
            </a:xfrm>
            <a:prstGeom prst="rect">
              <a:avLst/>
            </a:prstGeom>
          </p:spPr>
        </p:pic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25" y="1269626"/>
              <a:ext cx="97700" cy="195399"/>
            </a:xfrm>
            <a:prstGeom prst="rect">
              <a:avLst/>
            </a:prstGeom>
          </p:spPr>
        </p:pic>
        <p:pic>
          <p:nvPicPr>
            <p:cNvPr id="155" name="Рисунок 154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2" y="1269626"/>
              <a:ext cx="97700" cy="195399"/>
            </a:xfrm>
            <a:prstGeom prst="rect">
              <a:avLst/>
            </a:prstGeom>
          </p:spPr>
        </p:pic>
      </p:grpSp>
      <p:grpSp>
        <p:nvGrpSpPr>
          <p:cNvPr id="157" name="Группа 156"/>
          <p:cNvGrpSpPr/>
          <p:nvPr/>
        </p:nvGrpSpPr>
        <p:grpSpPr>
          <a:xfrm>
            <a:off x="7682715" y="1539056"/>
            <a:ext cx="292406" cy="195399"/>
            <a:chOff x="449716" y="1269626"/>
            <a:chExt cx="292406" cy="195399"/>
          </a:xfrm>
        </p:grpSpPr>
        <p:pic>
          <p:nvPicPr>
            <p:cNvPr id="158" name="Рисунок 157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16" y="1269626"/>
              <a:ext cx="97700" cy="195399"/>
            </a:xfrm>
            <a:prstGeom prst="rect">
              <a:avLst/>
            </a:prstGeom>
          </p:spPr>
        </p:pic>
        <p:pic>
          <p:nvPicPr>
            <p:cNvPr id="159" name="Рисунок 15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25" y="1269626"/>
              <a:ext cx="97700" cy="195399"/>
            </a:xfrm>
            <a:prstGeom prst="rect">
              <a:avLst/>
            </a:prstGeom>
          </p:spPr>
        </p:pic>
        <p:pic>
          <p:nvPicPr>
            <p:cNvPr id="160" name="Рисунок 15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2" y="1269626"/>
              <a:ext cx="97700" cy="195399"/>
            </a:xfrm>
            <a:prstGeom prst="rect">
              <a:avLst/>
            </a:prstGeom>
          </p:spPr>
        </p:pic>
      </p:grpSp>
      <p:grpSp>
        <p:nvGrpSpPr>
          <p:cNvPr id="161" name="Группа 160"/>
          <p:cNvGrpSpPr/>
          <p:nvPr/>
        </p:nvGrpSpPr>
        <p:grpSpPr>
          <a:xfrm>
            <a:off x="7725980" y="3269044"/>
            <a:ext cx="292406" cy="195399"/>
            <a:chOff x="449716" y="1269626"/>
            <a:chExt cx="292406" cy="195399"/>
          </a:xfrm>
        </p:grpSpPr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16" y="1269626"/>
              <a:ext cx="97700" cy="195399"/>
            </a:xfrm>
            <a:prstGeom prst="rect">
              <a:avLst/>
            </a:prstGeom>
          </p:spPr>
        </p:pic>
        <p:pic>
          <p:nvPicPr>
            <p:cNvPr id="163" name="Рисунок 16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25" y="1269626"/>
              <a:ext cx="97700" cy="195399"/>
            </a:xfrm>
            <a:prstGeom prst="rect">
              <a:avLst/>
            </a:prstGeom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2" y="1269626"/>
              <a:ext cx="97700" cy="195399"/>
            </a:xfrm>
            <a:prstGeom prst="rect">
              <a:avLst/>
            </a:prstGeom>
          </p:spPr>
        </p:pic>
      </p:grpSp>
      <p:grpSp>
        <p:nvGrpSpPr>
          <p:cNvPr id="165" name="Группа 164"/>
          <p:cNvGrpSpPr/>
          <p:nvPr/>
        </p:nvGrpSpPr>
        <p:grpSpPr>
          <a:xfrm>
            <a:off x="7721061" y="4621454"/>
            <a:ext cx="292406" cy="195399"/>
            <a:chOff x="449716" y="1269626"/>
            <a:chExt cx="292406" cy="195399"/>
          </a:xfrm>
        </p:grpSpPr>
        <p:pic>
          <p:nvPicPr>
            <p:cNvPr id="166" name="Рисунок 16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16" y="1269626"/>
              <a:ext cx="97700" cy="195399"/>
            </a:xfrm>
            <a:prstGeom prst="rect">
              <a:avLst/>
            </a:prstGeom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25" y="1269626"/>
              <a:ext cx="97700" cy="195399"/>
            </a:xfrm>
            <a:prstGeom prst="rect">
              <a:avLst/>
            </a:prstGeom>
          </p:spPr>
        </p:pic>
        <p:pic>
          <p:nvPicPr>
            <p:cNvPr id="168" name="Рисунок 167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2" y="1269626"/>
              <a:ext cx="97700" cy="195399"/>
            </a:xfrm>
            <a:prstGeom prst="rect">
              <a:avLst/>
            </a:prstGeom>
          </p:spPr>
        </p:pic>
      </p:grpSp>
      <p:grpSp>
        <p:nvGrpSpPr>
          <p:cNvPr id="169" name="Группа 168"/>
          <p:cNvGrpSpPr/>
          <p:nvPr/>
        </p:nvGrpSpPr>
        <p:grpSpPr>
          <a:xfrm>
            <a:off x="6483466" y="5338534"/>
            <a:ext cx="292406" cy="228015"/>
            <a:chOff x="449716" y="1269626"/>
            <a:chExt cx="292406" cy="195399"/>
          </a:xfrm>
        </p:grpSpPr>
        <p:pic>
          <p:nvPicPr>
            <p:cNvPr id="170" name="Рисунок 16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16" y="1269626"/>
              <a:ext cx="97700" cy="195399"/>
            </a:xfrm>
            <a:prstGeom prst="rect">
              <a:avLst/>
            </a:prstGeom>
          </p:spPr>
        </p:pic>
        <p:pic>
          <p:nvPicPr>
            <p:cNvPr id="171" name="Рисунок 17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25" y="1269626"/>
              <a:ext cx="97700" cy="195399"/>
            </a:xfrm>
            <a:prstGeom prst="rect">
              <a:avLst/>
            </a:prstGeom>
          </p:spPr>
        </p:pic>
        <p:pic>
          <p:nvPicPr>
            <p:cNvPr id="172" name="Рисунок 17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2" y="1269626"/>
              <a:ext cx="97700" cy="195399"/>
            </a:xfrm>
            <a:prstGeom prst="rect">
              <a:avLst/>
            </a:prstGeom>
          </p:spPr>
        </p:pic>
      </p:grpSp>
      <p:sp>
        <p:nvSpPr>
          <p:cNvPr id="34" name="Овал 33"/>
          <p:cNvSpPr/>
          <p:nvPr/>
        </p:nvSpPr>
        <p:spPr>
          <a:xfrm>
            <a:off x="3489764" y="4649059"/>
            <a:ext cx="1152991" cy="1152991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2417498" y="4005719"/>
            <a:ext cx="1157156" cy="987205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5513209" y="3573016"/>
            <a:ext cx="1026272" cy="1026272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3240678" y="827897"/>
            <a:ext cx="972959" cy="972959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1" name="Группа 110"/>
          <p:cNvGrpSpPr/>
          <p:nvPr/>
        </p:nvGrpSpPr>
        <p:grpSpPr>
          <a:xfrm>
            <a:off x="4179152" y="3809665"/>
            <a:ext cx="292406" cy="195399"/>
            <a:chOff x="449716" y="1269626"/>
            <a:chExt cx="292406" cy="195399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16" y="1269626"/>
              <a:ext cx="97700" cy="195399"/>
            </a:xfrm>
            <a:prstGeom prst="rect">
              <a:avLst/>
            </a:prstGeom>
          </p:spPr>
        </p:pic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25" y="1269626"/>
              <a:ext cx="97700" cy="195399"/>
            </a:xfrm>
            <a:prstGeom prst="rect">
              <a:avLst/>
            </a:prstGeom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2" y="1269626"/>
              <a:ext cx="97700" cy="195399"/>
            </a:xfrm>
            <a:prstGeom prst="rect">
              <a:avLst/>
            </a:prstGeom>
          </p:spPr>
        </p:pic>
      </p:grpSp>
      <p:pic>
        <p:nvPicPr>
          <p:cNvPr id="115" name="Рисунок 114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88" y="2154654"/>
            <a:ext cx="434722" cy="514740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3852849E-3E2D-4678-B035-001D342CCD33}"/>
              </a:ext>
            </a:extLst>
          </p:cNvPr>
          <p:cNvSpPr txBox="1"/>
          <p:nvPr/>
        </p:nvSpPr>
        <p:spPr>
          <a:xfrm>
            <a:off x="7267224" y="2166156"/>
            <a:ext cx="17956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536EA3"/>
                </a:solidFill>
              </a:rPr>
              <a:t>Нарушения при реализации ФГОС, образовательных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355544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Почти 4 млрд рублей Москва вложит в севастопольское образовани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45790"/>
            <a:ext cx="3323252" cy="202847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77689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Примеры выполнения ПОО рекомендаций и участия в профилактических мероприятиях, реализуемых управлением Департамента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4814" y="1621146"/>
            <a:ext cx="488932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075" indent="-219075">
              <a:spcAft>
                <a:spcPts val="1200"/>
              </a:spcAft>
            </a:pPr>
            <a:r>
              <a:rPr lang="ru-RU" sz="1600" b="1" dirty="0">
                <a:solidFill>
                  <a:srgbClr val="FF0000"/>
                </a:solidFill>
              </a:rPr>
              <a:t>Проблема: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 отнесение образовательных   организаций к категориям рисков</a:t>
            </a:r>
          </a:p>
          <a:p>
            <a:pPr marL="219075" indent="-219075">
              <a:spcAft>
                <a:spcPts val="1200"/>
              </a:spcAft>
            </a:pPr>
            <a:r>
              <a:rPr lang="ru-RU" sz="1600" b="1" dirty="0">
                <a:solidFill>
                  <a:srgbClr val="FF0000"/>
                </a:solidFill>
              </a:rPr>
              <a:t>Проведено: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совещание с руководителями (октябрь)</a:t>
            </a:r>
          </a:p>
          <a:p>
            <a:pPr>
              <a:spcAft>
                <a:spcPts val="1200"/>
              </a:spcAft>
            </a:pPr>
            <a:r>
              <a:rPr lang="ru-RU" sz="1600" b="1" dirty="0">
                <a:solidFill>
                  <a:srgbClr val="FF0000"/>
                </a:solidFill>
              </a:rPr>
              <a:t>Предложены механизмы: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определить место ПОО в Реестре рисков, 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проанализировать причины отнесения к определенной категории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проинформировать о решениях  </a:t>
            </a:r>
          </a:p>
        </p:txBody>
      </p:sp>
      <p:grpSp>
        <p:nvGrpSpPr>
          <p:cNvPr id="4" name="Google Shape;735;p37"/>
          <p:cNvGrpSpPr>
            <a:grpSpLocks/>
          </p:cNvGrpSpPr>
          <p:nvPr/>
        </p:nvGrpSpPr>
        <p:grpSpPr bwMode="auto">
          <a:xfrm>
            <a:off x="1482725" y="330201"/>
            <a:ext cx="287338" cy="241300"/>
            <a:chOff x="3932350" y="3714775"/>
            <a:chExt cx="439650" cy="319075"/>
          </a:xfrm>
        </p:grpSpPr>
        <p:sp>
          <p:nvSpPr>
            <p:cNvPr id="10" name="Google Shape;736;p37"/>
            <p:cNvSpPr>
              <a:spLocks noChangeArrowheads="1"/>
            </p:cNvSpPr>
            <p:nvPr/>
          </p:nvSpPr>
          <p:spPr bwMode="auto">
            <a:xfrm>
              <a:off x="3932350" y="3714775"/>
              <a:ext cx="439650" cy="319075"/>
            </a:xfrm>
            <a:custGeom>
              <a:avLst/>
              <a:gdLst>
                <a:gd name="T0" fmla="*/ 1 w 17586"/>
                <a:gd name="T1" fmla="*/ 1 h 12763"/>
                <a:gd name="T2" fmla="*/ 1 w 17586"/>
                <a:gd name="T3" fmla="*/ 12276 h 12763"/>
                <a:gd name="T4" fmla="*/ 1 w 17586"/>
                <a:gd name="T5" fmla="*/ 12373 h 12763"/>
                <a:gd name="T6" fmla="*/ 25 w 17586"/>
                <a:gd name="T7" fmla="*/ 12471 h 12763"/>
                <a:gd name="T8" fmla="*/ 74 w 17586"/>
                <a:gd name="T9" fmla="*/ 12544 h 12763"/>
                <a:gd name="T10" fmla="*/ 123 w 17586"/>
                <a:gd name="T11" fmla="*/ 12617 h 12763"/>
                <a:gd name="T12" fmla="*/ 196 w 17586"/>
                <a:gd name="T13" fmla="*/ 12690 h 12763"/>
                <a:gd name="T14" fmla="*/ 293 w 17586"/>
                <a:gd name="T15" fmla="*/ 12714 h 12763"/>
                <a:gd name="T16" fmla="*/ 366 w 17586"/>
                <a:gd name="T17" fmla="*/ 12763 h 12763"/>
                <a:gd name="T18" fmla="*/ 488 w 17586"/>
                <a:gd name="T19" fmla="*/ 12763 h 12763"/>
                <a:gd name="T20" fmla="*/ 17585 w 17586"/>
                <a:gd name="T21" fmla="*/ 12763 h 12763"/>
                <a:gd name="T22" fmla="*/ 0 w 17586"/>
                <a:gd name="T23" fmla="*/ 0 h 12763"/>
                <a:gd name="T24" fmla="*/ 17586 w 17586"/>
                <a:gd name="T25" fmla="*/ 12763 h 12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" name="Google Shape;737;p37"/>
            <p:cNvSpPr>
              <a:spLocks noChangeArrowheads="1"/>
            </p:cNvSpPr>
            <p:nvPr/>
          </p:nvSpPr>
          <p:spPr bwMode="auto">
            <a:xfrm>
              <a:off x="3970100" y="3862750"/>
              <a:ext cx="77350" cy="132750"/>
            </a:xfrm>
            <a:custGeom>
              <a:avLst/>
              <a:gdLst>
                <a:gd name="T0" fmla="*/ 3094 w 3094"/>
                <a:gd name="T1" fmla="*/ 5309 h 5310"/>
                <a:gd name="T2" fmla="*/ 3094 w 3094"/>
                <a:gd name="T3" fmla="*/ 487 h 5310"/>
                <a:gd name="T4" fmla="*/ 3094 w 3094"/>
                <a:gd name="T5" fmla="*/ 390 h 5310"/>
                <a:gd name="T6" fmla="*/ 3070 w 3094"/>
                <a:gd name="T7" fmla="*/ 292 h 5310"/>
                <a:gd name="T8" fmla="*/ 3021 w 3094"/>
                <a:gd name="T9" fmla="*/ 219 h 5310"/>
                <a:gd name="T10" fmla="*/ 2948 w 3094"/>
                <a:gd name="T11" fmla="*/ 146 h 5310"/>
                <a:gd name="T12" fmla="*/ 2899 w 3094"/>
                <a:gd name="T13" fmla="*/ 97 h 5310"/>
                <a:gd name="T14" fmla="*/ 2802 w 3094"/>
                <a:gd name="T15" fmla="*/ 49 h 5310"/>
                <a:gd name="T16" fmla="*/ 2704 w 3094"/>
                <a:gd name="T17" fmla="*/ 24 h 5310"/>
                <a:gd name="T18" fmla="*/ 2607 w 3094"/>
                <a:gd name="T19" fmla="*/ 0 h 5310"/>
                <a:gd name="T20" fmla="*/ 488 w 3094"/>
                <a:gd name="T21" fmla="*/ 0 h 5310"/>
                <a:gd name="T22" fmla="*/ 391 w 3094"/>
                <a:gd name="T23" fmla="*/ 24 h 5310"/>
                <a:gd name="T24" fmla="*/ 293 w 3094"/>
                <a:gd name="T25" fmla="*/ 49 h 5310"/>
                <a:gd name="T26" fmla="*/ 220 w 3094"/>
                <a:gd name="T27" fmla="*/ 97 h 5310"/>
                <a:gd name="T28" fmla="*/ 147 w 3094"/>
                <a:gd name="T29" fmla="*/ 146 h 5310"/>
                <a:gd name="T30" fmla="*/ 74 w 3094"/>
                <a:gd name="T31" fmla="*/ 219 h 5310"/>
                <a:gd name="T32" fmla="*/ 50 w 3094"/>
                <a:gd name="T33" fmla="*/ 292 h 5310"/>
                <a:gd name="T34" fmla="*/ 1 w 3094"/>
                <a:gd name="T35" fmla="*/ 390 h 5310"/>
                <a:gd name="T36" fmla="*/ 1 w 3094"/>
                <a:gd name="T37" fmla="*/ 487 h 5310"/>
                <a:gd name="T38" fmla="*/ 1 w 3094"/>
                <a:gd name="T39" fmla="*/ 5309 h 5310"/>
                <a:gd name="T40" fmla="*/ 3094 w 3094"/>
                <a:gd name="T41" fmla="*/ 5309 h 5310"/>
                <a:gd name="T42" fmla="*/ 0 w 3094"/>
                <a:gd name="T43" fmla="*/ 0 h 5310"/>
                <a:gd name="T44" fmla="*/ 3094 w 3094"/>
                <a:gd name="T45" fmla="*/ 5310 h 5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" name="Google Shape;738;p37"/>
            <p:cNvSpPr>
              <a:spLocks noChangeArrowheads="1"/>
            </p:cNvSpPr>
            <p:nvPr/>
          </p:nvSpPr>
          <p:spPr bwMode="auto">
            <a:xfrm>
              <a:off x="4278800" y="3862750"/>
              <a:ext cx="77350" cy="132750"/>
            </a:xfrm>
            <a:custGeom>
              <a:avLst/>
              <a:gdLst>
                <a:gd name="T0" fmla="*/ 3094 w 3094"/>
                <a:gd name="T1" fmla="*/ 5309 h 5310"/>
                <a:gd name="T2" fmla="*/ 3094 w 3094"/>
                <a:gd name="T3" fmla="*/ 487 h 5310"/>
                <a:gd name="T4" fmla="*/ 3094 w 3094"/>
                <a:gd name="T5" fmla="*/ 390 h 5310"/>
                <a:gd name="T6" fmla="*/ 3070 w 3094"/>
                <a:gd name="T7" fmla="*/ 292 h 5310"/>
                <a:gd name="T8" fmla="*/ 3021 w 3094"/>
                <a:gd name="T9" fmla="*/ 219 h 5310"/>
                <a:gd name="T10" fmla="*/ 2948 w 3094"/>
                <a:gd name="T11" fmla="*/ 146 h 5310"/>
                <a:gd name="T12" fmla="*/ 2899 w 3094"/>
                <a:gd name="T13" fmla="*/ 97 h 5310"/>
                <a:gd name="T14" fmla="*/ 2802 w 3094"/>
                <a:gd name="T15" fmla="*/ 49 h 5310"/>
                <a:gd name="T16" fmla="*/ 2704 w 3094"/>
                <a:gd name="T17" fmla="*/ 24 h 5310"/>
                <a:gd name="T18" fmla="*/ 2607 w 3094"/>
                <a:gd name="T19" fmla="*/ 0 h 5310"/>
                <a:gd name="T20" fmla="*/ 488 w 3094"/>
                <a:gd name="T21" fmla="*/ 0 h 5310"/>
                <a:gd name="T22" fmla="*/ 390 w 3094"/>
                <a:gd name="T23" fmla="*/ 24 h 5310"/>
                <a:gd name="T24" fmla="*/ 293 w 3094"/>
                <a:gd name="T25" fmla="*/ 49 h 5310"/>
                <a:gd name="T26" fmla="*/ 220 w 3094"/>
                <a:gd name="T27" fmla="*/ 97 h 5310"/>
                <a:gd name="T28" fmla="*/ 147 w 3094"/>
                <a:gd name="T29" fmla="*/ 146 h 5310"/>
                <a:gd name="T30" fmla="*/ 74 w 3094"/>
                <a:gd name="T31" fmla="*/ 219 h 5310"/>
                <a:gd name="T32" fmla="*/ 50 w 3094"/>
                <a:gd name="T33" fmla="*/ 292 h 5310"/>
                <a:gd name="T34" fmla="*/ 1 w 3094"/>
                <a:gd name="T35" fmla="*/ 390 h 5310"/>
                <a:gd name="T36" fmla="*/ 1 w 3094"/>
                <a:gd name="T37" fmla="*/ 487 h 5310"/>
                <a:gd name="T38" fmla="*/ 1 w 3094"/>
                <a:gd name="T39" fmla="*/ 5309 h 5310"/>
                <a:gd name="T40" fmla="*/ 3094 w 3094"/>
                <a:gd name="T41" fmla="*/ 5309 h 5310"/>
                <a:gd name="T42" fmla="*/ 0 w 3094"/>
                <a:gd name="T43" fmla="*/ 0 h 5310"/>
                <a:gd name="T44" fmla="*/ 3094 w 3094"/>
                <a:gd name="T45" fmla="*/ 5310 h 5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" name="Google Shape;739;p37"/>
            <p:cNvSpPr>
              <a:spLocks noChangeArrowheads="1"/>
            </p:cNvSpPr>
            <p:nvPr/>
          </p:nvSpPr>
          <p:spPr bwMode="auto">
            <a:xfrm>
              <a:off x="4073000" y="3716600"/>
              <a:ext cx="77350" cy="278900"/>
            </a:xfrm>
            <a:custGeom>
              <a:avLst/>
              <a:gdLst>
                <a:gd name="T0" fmla="*/ 3094 w 3094"/>
                <a:gd name="T1" fmla="*/ 11155 h 11156"/>
                <a:gd name="T2" fmla="*/ 3094 w 3094"/>
                <a:gd name="T3" fmla="*/ 488 h 11156"/>
                <a:gd name="T4" fmla="*/ 3094 w 3094"/>
                <a:gd name="T5" fmla="*/ 391 h 11156"/>
                <a:gd name="T6" fmla="*/ 3070 w 3094"/>
                <a:gd name="T7" fmla="*/ 293 h 11156"/>
                <a:gd name="T8" fmla="*/ 3021 w 3094"/>
                <a:gd name="T9" fmla="*/ 220 h 11156"/>
                <a:gd name="T10" fmla="*/ 2948 w 3094"/>
                <a:gd name="T11" fmla="*/ 147 h 11156"/>
                <a:gd name="T12" fmla="*/ 2899 w 3094"/>
                <a:gd name="T13" fmla="*/ 98 h 11156"/>
                <a:gd name="T14" fmla="*/ 2802 w 3094"/>
                <a:gd name="T15" fmla="*/ 50 h 11156"/>
                <a:gd name="T16" fmla="*/ 2704 w 3094"/>
                <a:gd name="T17" fmla="*/ 25 h 11156"/>
                <a:gd name="T18" fmla="*/ 2607 w 3094"/>
                <a:gd name="T19" fmla="*/ 1 h 11156"/>
                <a:gd name="T20" fmla="*/ 488 w 3094"/>
                <a:gd name="T21" fmla="*/ 1 h 11156"/>
                <a:gd name="T22" fmla="*/ 391 w 3094"/>
                <a:gd name="T23" fmla="*/ 25 h 11156"/>
                <a:gd name="T24" fmla="*/ 293 w 3094"/>
                <a:gd name="T25" fmla="*/ 50 h 11156"/>
                <a:gd name="T26" fmla="*/ 220 w 3094"/>
                <a:gd name="T27" fmla="*/ 98 h 11156"/>
                <a:gd name="T28" fmla="*/ 147 w 3094"/>
                <a:gd name="T29" fmla="*/ 147 h 11156"/>
                <a:gd name="T30" fmla="*/ 74 w 3094"/>
                <a:gd name="T31" fmla="*/ 220 h 11156"/>
                <a:gd name="T32" fmla="*/ 50 w 3094"/>
                <a:gd name="T33" fmla="*/ 293 h 11156"/>
                <a:gd name="T34" fmla="*/ 1 w 3094"/>
                <a:gd name="T35" fmla="*/ 391 h 11156"/>
                <a:gd name="T36" fmla="*/ 1 w 3094"/>
                <a:gd name="T37" fmla="*/ 488 h 11156"/>
                <a:gd name="T38" fmla="*/ 1 w 3094"/>
                <a:gd name="T39" fmla="*/ 11155 h 11156"/>
                <a:gd name="T40" fmla="*/ 3094 w 3094"/>
                <a:gd name="T41" fmla="*/ 11155 h 11156"/>
                <a:gd name="T42" fmla="*/ 0 w 3094"/>
                <a:gd name="T43" fmla="*/ 0 h 11156"/>
                <a:gd name="T44" fmla="*/ 3094 w 3094"/>
                <a:gd name="T45" fmla="*/ 11156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" name="Google Shape;740;p37"/>
            <p:cNvSpPr>
              <a:spLocks noChangeArrowheads="1"/>
            </p:cNvSpPr>
            <p:nvPr/>
          </p:nvSpPr>
          <p:spPr bwMode="auto">
            <a:xfrm>
              <a:off x="4175900" y="3787250"/>
              <a:ext cx="77350" cy="208250"/>
            </a:xfrm>
            <a:custGeom>
              <a:avLst/>
              <a:gdLst>
                <a:gd name="T0" fmla="*/ 3094 w 3094"/>
                <a:gd name="T1" fmla="*/ 8329 h 8330"/>
                <a:gd name="T2" fmla="*/ 3094 w 3094"/>
                <a:gd name="T3" fmla="*/ 487 h 8330"/>
                <a:gd name="T4" fmla="*/ 3094 w 3094"/>
                <a:gd name="T5" fmla="*/ 390 h 8330"/>
                <a:gd name="T6" fmla="*/ 3070 w 3094"/>
                <a:gd name="T7" fmla="*/ 292 h 8330"/>
                <a:gd name="T8" fmla="*/ 3021 w 3094"/>
                <a:gd name="T9" fmla="*/ 219 h 8330"/>
                <a:gd name="T10" fmla="*/ 2948 w 3094"/>
                <a:gd name="T11" fmla="*/ 146 h 8330"/>
                <a:gd name="T12" fmla="*/ 2899 w 3094"/>
                <a:gd name="T13" fmla="*/ 97 h 8330"/>
                <a:gd name="T14" fmla="*/ 2802 w 3094"/>
                <a:gd name="T15" fmla="*/ 49 h 8330"/>
                <a:gd name="T16" fmla="*/ 2704 w 3094"/>
                <a:gd name="T17" fmla="*/ 24 h 8330"/>
                <a:gd name="T18" fmla="*/ 2607 w 3094"/>
                <a:gd name="T19" fmla="*/ 0 h 8330"/>
                <a:gd name="T20" fmla="*/ 488 w 3094"/>
                <a:gd name="T21" fmla="*/ 0 h 8330"/>
                <a:gd name="T22" fmla="*/ 391 w 3094"/>
                <a:gd name="T23" fmla="*/ 24 h 8330"/>
                <a:gd name="T24" fmla="*/ 293 w 3094"/>
                <a:gd name="T25" fmla="*/ 49 h 8330"/>
                <a:gd name="T26" fmla="*/ 220 w 3094"/>
                <a:gd name="T27" fmla="*/ 97 h 8330"/>
                <a:gd name="T28" fmla="*/ 147 w 3094"/>
                <a:gd name="T29" fmla="*/ 146 h 8330"/>
                <a:gd name="T30" fmla="*/ 74 w 3094"/>
                <a:gd name="T31" fmla="*/ 219 h 8330"/>
                <a:gd name="T32" fmla="*/ 50 w 3094"/>
                <a:gd name="T33" fmla="*/ 292 h 8330"/>
                <a:gd name="T34" fmla="*/ 1 w 3094"/>
                <a:gd name="T35" fmla="*/ 390 h 8330"/>
                <a:gd name="T36" fmla="*/ 1 w 3094"/>
                <a:gd name="T37" fmla="*/ 487 h 8330"/>
                <a:gd name="T38" fmla="*/ 1 w 3094"/>
                <a:gd name="T39" fmla="*/ 8329 h 8330"/>
                <a:gd name="T40" fmla="*/ 3094 w 3094"/>
                <a:gd name="T41" fmla="*/ 8329 h 8330"/>
                <a:gd name="T42" fmla="*/ 0 w 3094"/>
                <a:gd name="T43" fmla="*/ 0 h 8330"/>
                <a:gd name="T44" fmla="*/ 3094 w 3094"/>
                <a:gd name="T45" fmla="*/ 8330 h 8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87754"/>
            <a:ext cx="1899017" cy="6598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99033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21212" y="44624"/>
            <a:ext cx="5425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 ДЕПАРТАМЕНТА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8E9F6B-4914-4812-AD2B-F8F274021CC2}"/>
              </a:ext>
            </a:extLst>
          </p:cNvPr>
          <p:cNvSpPr txBox="1"/>
          <p:nvPr/>
        </p:nvSpPr>
        <p:spPr>
          <a:xfrm>
            <a:off x="419065" y="4581128"/>
            <a:ext cx="844507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>
                <a:solidFill>
                  <a:srgbClr val="FF0000"/>
                </a:solidFill>
              </a:rPr>
              <a:t>Получена обратная связь:</a:t>
            </a:r>
          </a:p>
          <a:p>
            <a:pPr>
              <a:spcAft>
                <a:spcPts val="1200"/>
              </a:spcAft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ОГБПОУ «Смоленская академия профессионального образования»</a:t>
            </a:r>
          </a:p>
          <a:p>
            <a:pPr>
              <a:spcAft>
                <a:spcPts val="1200"/>
              </a:spcAft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СОГБПОУ «Смоленский техникум отраслевых технологий»</a:t>
            </a:r>
          </a:p>
          <a:p>
            <a:pPr>
              <a:spcAft>
                <a:spcPts val="1200"/>
              </a:spcAft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ОГБПОУ «Смоленский педагогический колледж»</a:t>
            </a:r>
          </a:p>
          <a:p>
            <a:pPr algn="r">
              <a:spcAft>
                <a:spcPts val="1200"/>
              </a:spcAft>
            </a:pPr>
            <a:r>
              <a:rPr lang="ru-RU" sz="1200" i="1" dirty="0"/>
              <a:t>ФГБУ ПОО «Смоленское государственное училище (техникум) олимпийского резерва»</a:t>
            </a:r>
          </a:p>
          <a:p>
            <a:pPr algn="r">
              <a:spcAft>
                <a:spcPts val="1200"/>
              </a:spcAft>
            </a:pPr>
            <a:r>
              <a:rPr lang="ru-RU" sz="1200" i="1" dirty="0"/>
              <a:t>АНО ПО «Международная академия современных технологий»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31C39E-F0D5-4651-AD0F-50307042A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4452690"/>
            <a:ext cx="2419929" cy="13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0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Почти 4 млрд рублей Москва вложит в севастопольское образовани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45790"/>
            <a:ext cx="3323252" cy="202847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77689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Примеры выполнения ПОО рекомендаций и участия в профилактических мероприятиях, реализуемых управлением Департамента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5936" y="2017293"/>
            <a:ext cx="49685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075" indent="-219075">
              <a:spcAft>
                <a:spcPts val="1200"/>
              </a:spcAft>
            </a:pPr>
            <a:r>
              <a:rPr lang="ru-RU" sz="1600" b="1" dirty="0">
                <a:solidFill>
                  <a:srgbClr val="FF0000"/>
                </a:solidFill>
              </a:rPr>
              <a:t>Проблема: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соответствие Устава требованиям законодательства </a:t>
            </a:r>
          </a:p>
          <a:p>
            <a:pPr marL="219075" indent="-219075" algn="just">
              <a:spcAft>
                <a:spcPts val="1200"/>
              </a:spcAft>
            </a:pPr>
            <a:r>
              <a:rPr lang="ru-RU" sz="1600" b="1" dirty="0">
                <a:solidFill>
                  <a:srgbClr val="FF0000"/>
                </a:solidFill>
              </a:rPr>
              <a:t>Проведено: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совещание с руководителями (декабрь)</a:t>
            </a:r>
          </a:p>
          <a:p>
            <a:pPr marL="219075" indent="-219075" algn="just">
              <a:spcAft>
                <a:spcPts val="1200"/>
              </a:spcAft>
            </a:pPr>
            <a:r>
              <a:rPr lang="ru-RU" sz="1600" b="1" dirty="0">
                <a:solidFill>
                  <a:srgbClr val="FF0000"/>
                </a:solidFill>
              </a:rPr>
              <a:t>Предложены механизмы: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провести удит соответствия уставов требованиям законодательства 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проинформировать о решениях  </a:t>
            </a:r>
          </a:p>
        </p:txBody>
      </p:sp>
      <p:grpSp>
        <p:nvGrpSpPr>
          <p:cNvPr id="4" name="Google Shape;735;p37"/>
          <p:cNvGrpSpPr>
            <a:grpSpLocks/>
          </p:cNvGrpSpPr>
          <p:nvPr/>
        </p:nvGrpSpPr>
        <p:grpSpPr bwMode="auto">
          <a:xfrm>
            <a:off x="1482725" y="330201"/>
            <a:ext cx="287338" cy="241300"/>
            <a:chOff x="3932350" y="3714775"/>
            <a:chExt cx="439650" cy="319075"/>
          </a:xfrm>
        </p:grpSpPr>
        <p:sp>
          <p:nvSpPr>
            <p:cNvPr id="10" name="Google Shape;736;p37"/>
            <p:cNvSpPr>
              <a:spLocks noChangeArrowheads="1"/>
            </p:cNvSpPr>
            <p:nvPr/>
          </p:nvSpPr>
          <p:spPr bwMode="auto">
            <a:xfrm>
              <a:off x="3932350" y="3714775"/>
              <a:ext cx="439650" cy="319075"/>
            </a:xfrm>
            <a:custGeom>
              <a:avLst/>
              <a:gdLst>
                <a:gd name="T0" fmla="*/ 1 w 17586"/>
                <a:gd name="T1" fmla="*/ 1 h 12763"/>
                <a:gd name="T2" fmla="*/ 1 w 17586"/>
                <a:gd name="T3" fmla="*/ 12276 h 12763"/>
                <a:gd name="T4" fmla="*/ 1 w 17586"/>
                <a:gd name="T5" fmla="*/ 12373 h 12763"/>
                <a:gd name="T6" fmla="*/ 25 w 17586"/>
                <a:gd name="T7" fmla="*/ 12471 h 12763"/>
                <a:gd name="T8" fmla="*/ 74 w 17586"/>
                <a:gd name="T9" fmla="*/ 12544 h 12763"/>
                <a:gd name="T10" fmla="*/ 123 w 17586"/>
                <a:gd name="T11" fmla="*/ 12617 h 12763"/>
                <a:gd name="T12" fmla="*/ 196 w 17586"/>
                <a:gd name="T13" fmla="*/ 12690 h 12763"/>
                <a:gd name="T14" fmla="*/ 293 w 17586"/>
                <a:gd name="T15" fmla="*/ 12714 h 12763"/>
                <a:gd name="T16" fmla="*/ 366 w 17586"/>
                <a:gd name="T17" fmla="*/ 12763 h 12763"/>
                <a:gd name="T18" fmla="*/ 488 w 17586"/>
                <a:gd name="T19" fmla="*/ 12763 h 12763"/>
                <a:gd name="T20" fmla="*/ 17585 w 17586"/>
                <a:gd name="T21" fmla="*/ 12763 h 12763"/>
                <a:gd name="T22" fmla="*/ 0 w 17586"/>
                <a:gd name="T23" fmla="*/ 0 h 12763"/>
                <a:gd name="T24" fmla="*/ 17586 w 17586"/>
                <a:gd name="T25" fmla="*/ 12763 h 12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" name="Google Shape;737;p37"/>
            <p:cNvSpPr>
              <a:spLocks noChangeArrowheads="1"/>
            </p:cNvSpPr>
            <p:nvPr/>
          </p:nvSpPr>
          <p:spPr bwMode="auto">
            <a:xfrm>
              <a:off x="3970100" y="3862750"/>
              <a:ext cx="77350" cy="132750"/>
            </a:xfrm>
            <a:custGeom>
              <a:avLst/>
              <a:gdLst>
                <a:gd name="T0" fmla="*/ 3094 w 3094"/>
                <a:gd name="T1" fmla="*/ 5309 h 5310"/>
                <a:gd name="T2" fmla="*/ 3094 w 3094"/>
                <a:gd name="T3" fmla="*/ 487 h 5310"/>
                <a:gd name="T4" fmla="*/ 3094 w 3094"/>
                <a:gd name="T5" fmla="*/ 390 h 5310"/>
                <a:gd name="T6" fmla="*/ 3070 w 3094"/>
                <a:gd name="T7" fmla="*/ 292 h 5310"/>
                <a:gd name="T8" fmla="*/ 3021 w 3094"/>
                <a:gd name="T9" fmla="*/ 219 h 5310"/>
                <a:gd name="T10" fmla="*/ 2948 w 3094"/>
                <a:gd name="T11" fmla="*/ 146 h 5310"/>
                <a:gd name="T12" fmla="*/ 2899 w 3094"/>
                <a:gd name="T13" fmla="*/ 97 h 5310"/>
                <a:gd name="T14" fmla="*/ 2802 w 3094"/>
                <a:gd name="T15" fmla="*/ 49 h 5310"/>
                <a:gd name="T16" fmla="*/ 2704 w 3094"/>
                <a:gd name="T17" fmla="*/ 24 h 5310"/>
                <a:gd name="T18" fmla="*/ 2607 w 3094"/>
                <a:gd name="T19" fmla="*/ 0 h 5310"/>
                <a:gd name="T20" fmla="*/ 488 w 3094"/>
                <a:gd name="T21" fmla="*/ 0 h 5310"/>
                <a:gd name="T22" fmla="*/ 391 w 3094"/>
                <a:gd name="T23" fmla="*/ 24 h 5310"/>
                <a:gd name="T24" fmla="*/ 293 w 3094"/>
                <a:gd name="T25" fmla="*/ 49 h 5310"/>
                <a:gd name="T26" fmla="*/ 220 w 3094"/>
                <a:gd name="T27" fmla="*/ 97 h 5310"/>
                <a:gd name="T28" fmla="*/ 147 w 3094"/>
                <a:gd name="T29" fmla="*/ 146 h 5310"/>
                <a:gd name="T30" fmla="*/ 74 w 3094"/>
                <a:gd name="T31" fmla="*/ 219 h 5310"/>
                <a:gd name="T32" fmla="*/ 50 w 3094"/>
                <a:gd name="T33" fmla="*/ 292 h 5310"/>
                <a:gd name="T34" fmla="*/ 1 w 3094"/>
                <a:gd name="T35" fmla="*/ 390 h 5310"/>
                <a:gd name="T36" fmla="*/ 1 w 3094"/>
                <a:gd name="T37" fmla="*/ 487 h 5310"/>
                <a:gd name="T38" fmla="*/ 1 w 3094"/>
                <a:gd name="T39" fmla="*/ 5309 h 5310"/>
                <a:gd name="T40" fmla="*/ 3094 w 3094"/>
                <a:gd name="T41" fmla="*/ 5309 h 5310"/>
                <a:gd name="T42" fmla="*/ 0 w 3094"/>
                <a:gd name="T43" fmla="*/ 0 h 5310"/>
                <a:gd name="T44" fmla="*/ 3094 w 3094"/>
                <a:gd name="T45" fmla="*/ 5310 h 5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" name="Google Shape;738;p37"/>
            <p:cNvSpPr>
              <a:spLocks noChangeArrowheads="1"/>
            </p:cNvSpPr>
            <p:nvPr/>
          </p:nvSpPr>
          <p:spPr bwMode="auto">
            <a:xfrm>
              <a:off x="4278800" y="3862750"/>
              <a:ext cx="77350" cy="132750"/>
            </a:xfrm>
            <a:custGeom>
              <a:avLst/>
              <a:gdLst>
                <a:gd name="T0" fmla="*/ 3094 w 3094"/>
                <a:gd name="T1" fmla="*/ 5309 h 5310"/>
                <a:gd name="T2" fmla="*/ 3094 w 3094"/>
                <a:gd name="T3" fmla="*/ 487 h 5310"/>
                <a:gd name="T4" fmla="*/ 3094 w 3094"/>
                <a:gd name="T5" fmla="*/ 390 h 5310"/>
                <a:gd name="T6" fmla="*/ 3070 w 3094"/>
                <a:gd name="T7" fmla="*/ 292 h 5310"/>
                <a:gd name="T8" fmla="*/ 3021 w 3094"/>
                <a:gd name="T9" fmla="*/ 219 h 5310"/>
                <a:gd name="T10" fmla="*/ 2948 w 3094"/>
                <a:gd name="T11" fmla="*/ 146 h 5310"/>
                <a:gd name="T12" fmla="*/ 2899 w 3094"/>
                <a:gd name="T13" fmla="*/ 97 h 5310"/>
                <a:gd name="T14" fmla="*/ 2802 w 3094"/>
                <a:gd name="T15" fmla="*/ 49 h 5310"/>
                <a:gd name="T16" fmla="*/ 2704 w 3094"/>
                <a:gd name="T17" fmla="*/ 24 h 5310"/>
                <a:gd name="T18" fmla="*/ 2607 w 3094"/>
                <a:gd name="T19" fmla="*/ 0 h 5310"/>
                <a:gd name="T20" fmla="*/ 488 w 3094"/>
                <a:gd name="T21" fmla="*/ 0 h 5310"/>
                <a:gd name="T22" fmla="*/ 390 w 3094"/>
                <a:gd name="T23" fmla="*/ 24 h 5310"/>
                <a:gd name="T24" fmla="*/ 293 w 3094"/>
                <a:gd name="T25" fmla="*/ 49 h 5310"/>
                <a:gd name="T26" fmla="*/ 220 w 3094"/>
                <a:gd name="T27" fmla="*/ 97 h 5310"/>
                <a:gd name="T28" fmla="*/ 147 w 3094"/>
                <a:gd name="T29" fmla="*/ 146 h 5310"/>
                <a:gd name="T30" fmla="*/ 74 w 3094"/>
                <a:gd name="T31" fmla="*/ 219 h 5310"/>
                <a:gd name="T32" fmla="*/ 50 w 3094"/>
                <a:gd name="T33" fmla="*/ 292 h 5310"/>
                <a:gd name="T34" fmla="*/ 1 w 3094"/>
                <a:gd name="T35" fmla="*/ 390 h 5310"/>
                <a:gd name="T36" fmla="*/ 1 w 3094"/>
                <a:gd name="T37" fmla="*/ 487 h 5310"/>
                <a:gd name="T38" fmla="*/ 1 w 3094"/>
                <a:gd name="T39" fmla="*/ 5309 h 5310"/>
                <a:gd name="T40" fmla="*/ 3094 w 3094"/>
                <a:gd name="T41" fmla="*/ 5309 h 5310"/>
                <a:gd name="T42" fmla="*/ 0 w 3094"/>
                <a:gd name="T43" fmla="*/ 0 h 5310"/>
                <a:gd name="T44" fmla="*/ 3094 w 3094"/>
                <a:gd name="T45" fmla="*/ 5310 h 5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" name="Google Shape;739;p37"/>
            <p:cNvSpPr>
              <a:spLocks noChangeArrowheads="1"/>
            </p:cNvSpPr>
            <p:nvPr/>
          </p:nvSpPr>
          <p:spPr bwMode="auto">
            <a:xfrm>
              <a:off x="4073000" y="3716600"/>
              <a:ext cx="77350" cy="278900"/>
            </a:xfrm>
            <a:custGeom>
              <a:avLst/>
              <a:gdLst>
                <a:gd name="T0" fmla="*/ 3094 w 3094"/>
                <a:gd name="T1" fmla="*/ 11155 h 11156"/>
                <a:gd name="T2" fmla="*/ 3094 w 3094"/>
                <a:gd name="T3" fmla="*/ 488 h 11156"/>
                <a:gd name="T4" fmla="*/ 3094 w 3094"/>
                <a:gd name="T5" fmla="*/ 391 h 11156"/>
                <a:gd name="T6" fmla="*/ 3070 w 3094"/>
                <a:gd name="T7" fmla="*/ 293 h 11156"/>
                <a:gd name="T8" fmla="*/ 3021 w 3094"/>
                <a:gd name="T9" fmla="*/ 220 h 11156"/>
                <a:gd name="T10" fmla="*/ 2948 w 3094"/>
                <a:gd name="T11" fmla="*/ 147 h 11156"/>
                <a:gd name="T12" fmla="*/ 2899 w 3094"/>
                <a:gd name="T13" fmla="*/ 98 h 11156"/>
                <a:gd name="T14" fmla="*/ 2802 w 3094"/>
                <a:gd name="T15" fmla="*/ 50 h 11156"/>
                <a:gd name="T16" fmla="*/ 2704 w 3094"/>
                <a:gd name="T17" fmla="*/ 25 h 11156"/>
                <a:gd name="T18" fmla="*/ 2607 w 3094"/>
                <a:gd name="T19" fmla="*/ 1 h 11156"/>
                <a:gd name="T20" fmla="*/ 488 w 3094"/>
                <a:gd name="T21" fmla="*/ 1 h 11156"/>
                <a:gd name="T22" fmla="*/ 391 w 3094"/>
                <a:gd name="T23" fmla="*/ 25 h 11156"/>
                <a:gd name="T24" fmla="*/ 293 w 3094"/>
                <a:gd name="T25" fmla="*/ 50 h 11156"/>
                <a:gd name="T26" fmla="*/ 220 w 3094"/>
                <a:gd name="T27" fmla="*/ 98 h 11156"/>
                <a:gd name="T28" fmla="*/ 147 w 3094"/>
                <a:gd name="T29" fmla="*/ 147 h 11156"/>
                <a:gd name="T30" fmla="*/ 74 w 3094"/>
                <a:gd name="T31" fmla="*/ 220 h 11156"/>
                <a:gd name="T32" fmla="*/ 50 w 3094"/>
                <a:gd name="T33" fmla="*/ 293 h 11156"/>
                <a:gd name="T34" fmla="*/ 1 w 3094"/>
                <a:gd name="T35" fmla="*/ 391 h 11156"/>
                <a:gd name="T36" fmla="*/ 1 w 3094"/>
                <a:gd name="T37" fmla="*/ 488 h 11156"/>
                <a:gd name="T38" fmla="*/ 1 w 3094"/>
                <a:gd name="T39" fmla="*/ 11155 h 11156"/>
                <a:gd name="T40" fmla="*/ 3094 w 3094"/>
                <a:gd name="T41" fmla="*/ 11155 h 11156"/>
                <a:gd name="T42" fmla="*/ 0 w 3094"/>
                <a:gd name="T43" fmla="*/ 0 h 11156"/>
                <a:gd name="T44" fmla="*/ 3094 w 3094"/>
                <a:gd name="T45" fmla="*/ 11156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" name="Google Shape;740;p37"/>
            <p:cNvSpPr>
              <a:spLocks noChangeArrowheads="1"/>
            </p:cNvSpPr>
            <p:nvPr/>
          </p:nvSpPr>
          <p:spPr bwMode="auto">
            <a:xfrm>
              <a:off x="4175900" y="3787250"/>
              <a:ext cx="77350" cy="208250"/>
            </a:xfrm>
            <a:custGeom>
              <a:avLst/>
              <a:gdLst>
                <a:gd name="T0" fmla="*/ 3094 w 3094"/>
                <a:gd name="T1" fmla="*/ 8329 h 8330"/>
                <a:gd name="T2" fmla="*/ 3094 w 3094"/>
                <a:gd name="T3" fmla="*/ 487 h 8330"/>
                <a:gd name="T4" fmla="*/ 3094 w 3094"/>
                <a:gd name="T5" fmla="*/ 390 h 8330"/>
                <a:gd name="T6" fmla="*/ 3070 w 3094"/>
                <a:gd name="T7" fmla="*/ 292 h 8330"/>
                <a:gd name="T8" fmla="*/ 3021 w 3094"/>
                <a:gd name="T9" fmla="*/ 219 h 8330"/>
                <a:gd name="T10" fmla="*/ 2948 w 3094"/>
                <a:gd name="T11" fmla="*/ 146 h 8330"/>
                <a:gd name="T12" fmla="*/ 2899 w 3094"/>
                <a:gd name="T13" fmla="*/ 97 h 8330"/>
                <a:gd name="T14" fmla="*/ 2802 w 3094"/>
                <a:gd name="T15" fmla="*/ 49 h 8330"/>
                <a:gd name="T16" fmla="*/ 2704 w 3094"/>
                <a:gd name="T17" fmla="*/ 24 h 8330"/>
                <a:gd name="T18" fmla="*/ 2607 w 3094"/>
                <a:gd name="T19" fmla="*/ 0 h 8330"/>
                <a:gd name="T20" fmla="*/ 488 w 3094"/>
                <a:gd name="T21" fmla="*/ 0 h 8330"/>
                <a:gd name="T22" fmla="*/ 391 w 3094"/>
                <a:gd name="T23" fmla="*/ 24 h 8330"/>
                <a:gd name="T24" fmla="*/ 293 w 3094"/>
                <a:gd name="T25" fmla="*/ 49 h 8330"/>
                <a:gd name="T26" fmla="*/ 220 w 3094"/>
                <a:gd name="T27" fmla="*/ 97 h 8330"/>
                <a:gd name="T28" fmla="*/ 147 w 3094"/>
                <a:gd name="T29" fmla="*/ 146 h 8330"/>
                <a:gd name="T30" fmla="*/ 74 w 3094"/>
                <a:gd name="T31" fmla="*/ 219 h 8330"/>
                <a:gd name="T32" fmla="*/ 50 w 3094"/>
                <a:gd name="T33" fmla="*/ 292 h 8330"/>
                <a:gd name="T34" fmla="*/ 1 w 3094"/>
                <a:gd name="T35" fmla="*/ 390 h 8330"/>
                <a:gd name="T36" fmla="*/ 1 w 3094"/>
                <a:gd name="T37" fmla="*/ 487 h 8330"/>
                <a:gd name="T38" fmla="*/ 1 w 3094"/>
                <a:gd name="T39" fmla="*/ 8329 h 8330"/>
                <a:gd name="T40" fmla="*/ 3094 w 3094"/>
                <a:gd name="T41" fmla="*/ 8329 h 8330"/>
                <a:gd name="T42" fmla="*/ 0 w 3094"/>
                <a:gd name="T43" fmla="*/ 0 h 8330"/>
                <a:gd name="T44" fmla="*/ 3094 w 3094"/>
                <a:gd name="T45" fmla="*/ 8330 h 8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87754"/>
            <a:ext cx="1899017" cy="6598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99033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21212" y="44624"/>
            <a:ext cx="5425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 ДЕПАРТАМЕНТА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8E9F6B-4914-4812-AD2B-F8F274021CC2}"/>
              </a:ext>
            </a:extLst>
          </p:cNvPr>
          <p:cNvSpPr txBox="1"/>
          <p:nvPr/>
        </p:nvSpPr>
        <p:spPr>
          <a:xfrm>
            <a:off x="419065" y="4581128"/>
            <a:ext cx="84450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>
                <a:solidFill>
                  <a:srgbClr val="FF0000"/>
                </a:solidFill>
              </a:rPr>
              <a:t>Получена обратная связь:</a:t>
            </a: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СОГБПОУ «Смоленский техникум отраслевых технологий»</a:t>
            </a: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ОГБПОУ «Смоленская академия профессионального образования»</a:t>
            </a: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ОГБПОУ «Смоленский педагогический колледж»</a:t>
            </a:r>
          </a:p>
          <a:p>
            <a:pPr algn="r">
              <a:spcAft>
                <a:spcPts val="1200"/>
              </a:spcAft>
            </a:pPr>
            <a:r>
              <a:rPr lang="ru-RU" sz="1200" i="1" dirty="0"/>
              <a:t>ФГБУ ПОО «Смоленское государственное училище (техникум) олимпийского резерва»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170EB5-2B5B-4007-9BCC-FF662CA3F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448728"/>
            <a:ext cx="2488194" cy="15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3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683516"/>
            <a:ext cx="9144004" cy="6948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049" y="903015"/>
            <a:ext cx="8670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2400" dirty="0">
                <a:solidFill>
                  <a:srgbClr val="002060"/>
                </a:solidFill>
              </a:rPr>
              <a:t>Актуальные задачи – 2022</a:t>
            </a:r>
          </a:p>
          <a:p>
            <a:pPr algn="ctr" fontAlgn="ctr"/>
            <a:endParaRPr lang="ru-RU" dirty="0">
              <a:solidFill>
                <a:srgbClr val="002060"/>
              </a:solidFill>
            </a:endParaRPr>
          </a:p>
          <a:p>
            <a:pPr algn="ctr" font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1212" y="44624"/>
            <a:ext cx="5425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 ДЕПАРТАМЕНТА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7EE647-CE6D-4B46-B16C-317A9FC4CDD3}"/>
              </a:ext>
            </a:extLst>
          </p:cNvPr>
          <p:cNvSpPr txBox="1"/>
          <p:nvPr/>
        </p:nvSpPr>
        <p:spPr>
          <a:xfrm>
            <a:off x="78031" y="1539181"/>
            <a:ext cx="8670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ctr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системное взаимодействие с информационными ресурсами Департамента Смоленской области по образованию и науке (официальным сайтом)</a:t>
            </a:r>
          </a:p>
          <a:p>
            <a:pPr marL="285750" indent="-285750" algn="just" fontAlgn="ctr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доведение информационных писем (методических рекомендаций) до ответственных исполнителей</a:t>
            </a:r>
          </a:p>
          <a:p>
            <a:pPr marL="285750" indent="-285750" algn="just" fontAlgn="ctr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проведение </a:t>
            </a:r>
            <a:r>
              <a:rPr lang="ru-RU" dirty="0" err="1">
                <a:solidFill>
                  <a:srgbClr val="002060"/>
                </a:solidFill>
              </a:rPr>
              <a:t>самоаудита</a:t>
            </a:r>
            <a:r>
              <a:rPr lang="ru-RU" dirty="0">
                <a:solidFill>
                  <a:srgbClr val="002060"/>
                </a:solidFill>
              </a:rPr>
              <a:t> с использованием Оценочных листов</a:t>
            </a:r>
          </a:p>
          <a:p>
            <a:pPr marL="285750" indent="-285750" algn="just" fontAlgn="ctr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правовое просвещение участников образовательного процесса</a:t>
            </a:r>
          </a:p>
          <a:p>
            <a:pPr marL="285750" indent="-285750" algn="just" fontAlgn="ctr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контроль ведения официального сайта, работы подразделений, рассмотрения обращений (жалоб)</a:t>
            </a:r>
          </a:p>
          <a:p>
            <a:pPr marL="285750" indent="-285750" algn="just" fontAlgn="ctr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разработка и реализация планов самоконтроля (по направлениям деятельности)   </a:t>
            </a:r>
          </a:p>
          <a:p>
            <a:pPr marL="285750" indent="-285750" algn="just" fontAlgn="ctr">
              <a:buFontTx/>
              <a:buChar char="-"/>
            </a:pPr>
            <a:endParaRPr lang="ru-RU" dirty="0">
              <a:solidFill>
                <a:srgbClr val="002060"/>
              </a:solidFill>
            </a:endParaRPr>
          </a:p>
          <a:p>
            <a:pPr algn="ctr" fontAlgn="ctr"/>
            <a:endParaRPr lang="ru-RU" dirty="0">
              <a:solidFill>
                <a:srgbClr val="002060"/>
              </a:solidFill>
            </a:endParaRPr>
          </a:p>
          <a:p>
            <a:pPr algn="ctr" font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6AAE08-B58A-46C8-AA34-D1F66FD5D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4365104"/>
            <a:ext cx="2073496" cy="15898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C75381-D45B-41B7-8E03-468A2A980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79" y="4100782"/>
            <a:ext cx="5574089" cy="27572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77135D-AB73-4991-AED7-A9E16FE2A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1903" y="5303547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6194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7326</TotalTime>
  <Words>617</Words>
  <Application>Microsoft Office PowerPoint</Application>
  <PresentationFormat>Экран (4:3)</PresentationFormat>
  <Paragraphs>93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a_AvanteBs</vt:lpstr>
      <vt:lpstr>Arial</vt:lpstr>
      <vt:lpstr>Calibri</vt:lpstr>
      <vt:lpstr>Calibri Light</vt:lpstr>
      <vt:lpstr>Century Gothic</vt:lpstr>
      <vt:lpstr>Times New Roman</vt:lpstr>
      <vt:lpstr>Verdana</vt:lpstr>
      <vt:lpstr>Wingdings 2</vt:lpstr>
      <vt:lpstr>Тема Office</vt:lpstr>
      <vt:lpstr>1_Тема Office</vt:lpstr>
      <vt:lpstr>Аспект</vt:lpstr>
      <vt:lpstr>Презентация PowerPoint</vt:lpstr>
      <vt:lpstr>    Контрольные (надзорные) мероприятия  в отношении образовательных организаций, реализующих программы профессионального образования (обучения)  на территории Смоленской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Новиков В.В.</cp:lastModifiedBy>
  <cp:revision>529</cp:revision>
  <cp:lastPrinted>2020-02-12T11:14:03Z</cp:lastPrinted>
  <dcterms:created xsi:type="dcterms:W3CDTF">2019-04-11T08:45:36Z</dcterms:created>
  <dcterms:modified xsi:type="dcterms:W3CDTF">2022-04-27T10:43:36Z</dcterms:modified>
</cp:coreProperties>
</file>