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792" r:id="rId2"/>
    <p:sldMasterId id="2147483804" r:id="rId3"/>
  </p:sldMasterIdLst>
  <p:notesMasterIdLst>
    <p:notesMasterId r:id="rId11"/>
  </p:notesMasterIdLst>
  <p:sldIdLst>
    <p:sldId id="288" r:id="rId4"/>
    <p:sldId id="311" r:id="rId5"/>
    <p:sldId id="445" r:id="rId6"/>
    <p:sldId id="442" r:id="rId7"/>
    <p:sldId id="444" r:id="rId8"/>
    <p:sldId id="446" r:id="rId9"/>
    <p:sldId id="443" r:id="rId10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F8C7"/>
    <a:srgbClr val="0B4FA1"/>
    <a:srgbClr val="536EA3"/>
    <a:srgbClr val="CDFBCF"/>
    <a:srgbClr val="57D3FF"/>
    <a:srgbClr val="CCECFF"/>
    <a:srgbClr val="FFFFCC"/>
    <a:srgbClr val="4A7DBA"/>
    <a:srgbClr val="66CCFF"/>
    <a:srgbClr val="3D7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4" autoAdjust="0"/>
    <p:restoredTop sz="96827" autoAdjust="0"/>
  </p:normalViewPr>
  <p:slideViewPr>
    <p:cSldViewPr>
      <p:cViewPr varScale="1">
        <p:scale>
          <a:sx n="110" d="100"/>
          <a:sy n="110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EA3895-E7DD-406C-A052-F319F2205A9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B70EE6-8E99-4592-ABE7-827FFA795116}">
      <dgm:prSet phldrT="[Текст]" custT="1"/>
      <dgm:spPr>
        <a:solidFill>
          <a:srgbClr val="0083FF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950" b="1" dirty="0">
              <a:latin typeface="+mn-lt"/>
              <a:cs typeface="Times New Roman" panose="02020603050405020304" pitchFamily="18" charset="0"/>
            </a:rPr>
            <a:t>Снижение числа нарушений</a:t>
          </a:r>
        </a:p>
      </dgm:t>
    </dgm:pt>
    <dgm:pt modelId="{B9B4A6C0-314D-4FF0-AEBF-9E392ED438B2}" type="parTrans" cxnId="{5FDBA2CD-627F-4819-AB4F-3061BAE257BC}">
      <dgm:prSet/>
      <dgm:spPr/>
      <dgm:t>
        <a:bodyPr/>
        <a:lstStyle/>
        <a:p>
          <a:endParaRPr lang="ru-RU"/>
        </a:p>
      </dgm:t>
    </dgm:pt>
    <dgm:pt modelId="{25DD4844-B500-4CC1-B6AC-07050B060609}" type="sibTrans" cxnId="{5FDBA2CD-627F-4819-AB4F-3061BAE257BC}">
      <dgm:prSet/>
      <dgm:spPr/>
      <dgm:t>
        <a:bodyPr/>
        <a:lstStyle/>
        <a:p>
          <a:endParaRPr lang="ru-RU"/>
        </a:p>
      </dgm:t>
    </dgm:pt>
    <dgm:pt modelId="{061EB83D-8DA4-4B02-A845-F7E89F662107}">
      <dgm:prSet phldrT="[Текст]" custT="1"/>
      <dgm:spPr>
        <a:solidFill>
          <a:srgbClr val="D4D9EC"/>
        </a:solidFill>
      </dgm:spPr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правовой компетентности руководителей</a:t>
          </a:r>
        </a:p>
      </dgm:t>
    </dgm:pt>
    <dgm:pt modelId="{83AA3A72-FB42-493E-B4D4-B5743F76FC51}" type="parTrans" cxnId="{7A6D8C31-9506-4E3F-B308-BF9D74B03316}">
      <dgm:prSet/>
      <dgm:spPr/>
      <dgm:t>
        <a:bodyPr/>
        <a:lstStyle/>
        <a:p>
          <a:endParaRPr lang="ru-RU"/>
        </a:p>
      </dgm:t>
    </dgm:pt>
    <dgm:pt modelId="{AC8FDE8F-D8DF-4667-AA0E-828123C76B65}" type="sibTrans" cxnId="{7A6D8C31-9506-4E3F-B308-BF9D74B03316}">
      <dgm:prSet/>
      <dgm:spPr/>
      <dgm:t>
        <a:bodyPr/>
        <a:lstStyle/>
        <a:p>
          <a:endParaRPr lang="ru-RU"/>
        </a:p>
      </dgm:t>
    </dgm:pt>
    <dgm:pt modelId="{F31333DE-09ED-4FDE-8885-CA7371994CF4}">
      <dgm:prSet phldrT="[Текст]" custT="1"/>
      <dgm:spPr>
        <a:solidFill>
          <a:srgbClr val="0083FF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административного воздействия </a:t>
          </a:r>
        </a:p>
      </dgm:t>
    </dgm:pt>
    <dgm:pt modelId="{F4735AAB-F86E-4088-BF97-3694302C8C94}" type="parTrans" cxnId="{B1E7E4BA-1DC6-4177-AC06-CAD77CAF48A7}">
      <dgm:prSet/>
      <dgm:spPr/>
      <dgm:t>
        <a:bodyPr/>
        <a:lstStyle/>
        <a:p>
          <a:endParaRPr lang="ru-RU"/>
        </a:p>
      </dgm:t>
    </dgm:pt>
    <dgm:pt modelId="{D6357F6F-14E5-4702-98B5-2F6B66936E87}" type="sibTrans" cxnId="{B1E7E4BA-1DC6-4177-AC06-CAD77CAF48A7}">
      <dgm:prSet/>
      <dgm:spPr/>
      <dgm:t>
        <a:bodyPr/>
        <a:lstStyle/>
        <a:p>
          <a:endParaRPr lang="ru-RU"/>
        </a:p>
      </dgm:t>
    </dgm:pt>
    <dgm:pt modelId="{F4C9377F-6A1F-41E9-A792-67DA42378D8E}">
      <dgm:prSet phldrT="[Текст]"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деятельности </a:t>
          </a:r>
        </a:p>
      </dgm:t>
    </dgm:pt>
    <dgm:pt modelId="{38DE26F6-F2FF-414E-A2A6-3600835E5DB4}" type="parTrans" cxnId="{9A6EB1B0-71CB-45ED-90E4-A458EE7A9F66}">
      <dgm:prSet/>
      <dgm:spPr/>
      <dgm:t>
        <a:bodyPr/>
        <a:lstStyle/>
        <a:p>
          <a:endParaRPr lang="ru-RU"/>
        </a:p>
      </dgm:t>
    </dgm:pt>
    <dgm:pt modelId="{36F53566-BA17-4386-90D1-40AE49860788}" type="sibTrans" cxnId="{9A6EB1B0-71CB-45ED-90E4-A458EE7A9F66}">
      <dgm:prSet/>
      <dgm:spPr/>
      <dgm:t>
        <a:bodyPr/>
        <a:lstStyle/>
        <a:p>
          <a:endParaRPr lang="ru-RU"/>
        </a:p>
      </dgm:t>
    </dgm:pt>
    <dgm:pt modelId="{7DF809AC-6EDA-4A6F-8FA2-C2B77A3CD9BC}" type="pres">
      <dgm:prSet presAssocID="{2CEA3895-E7DD-406C-A052-F319F2205A94}" presName="list" presStyleCnt="0">
        <dgm:presLayoutVars>
          <dgm:dir/>
          <dgm:animLvl val="lvl"/>
        </dgm:presLayoutVars>
      </dgm:prSet>
      <dgm:spPr/>
    </dgm:pt>
    <dgm:pt modelId="{73A98E5A-B4AA-4398-8281-F805493F65F9}" type="pres">
      <dgm:prSet presAssocID="{9AB70EE6-8E99-4592-ABE7-827FFA795116}" presName="posSpace" presStyleCnt="0"/>
      <dgm:spPr/>
    </dgm:pt>
    <dgm:pt modelId="{9FEAEAEA-5296-445A-B7B6-C61DDF8A5743}" type="pres">
      <dgm:prSet presAssocID="{9AB70EE6-8E99-4592-ABE7-827FFA795116}" presName="vertFlow" presStyleCnt="0"/>
      <dgm:spPr/>
    </dgm:pt>
    <dgm:pt modelId="{278A83B2-E9D8-4E12-82A9-8BDC47A71D88}" type="pres">
      <dgm:prSet presAssocID="{9AB70EE6-8E99-4592-ABE7-827FFA795116}" presName="topSpace" presStyleCnt="0"/>
      <dgm:spPr/>
    </dgm:pt>
    <dgm:pt modelId="{CC638FB1-CD7E-4E7B-8AD7-2AC05A7FB068}" type="pres">
      <dgm:prSet presAssocID="{9AB70EE6-8E99-4592-ABE7-827FFA795116}" presName="firstComp" presStyleCnt="0"/>
      <dgm:spPr/>
    </dgm:pt>
    <dgm:pt modelId="{BEDB072A-CA4A-46BE-8D27-790F4499C17D}" type="pres">
      <dgm:prSet presAssocID="{9AB70EE6-8E99-4592-ABE7-827FFA795116}" presName="firstChild" presStyleLbl="bgAccFollowNode1" presStyleIdx="0" presStyleCnt="2" custScaleX="124958" custScaleY="160527" custLinFactNeighborX="-12807" custLinFactNeighborY="22788"/>
      <dgm:spPr/>
    </dgm:pt>
    <dgm:pt modelId="{BF5598B6-53FE-4908-8E52-B77C1D053232}" type="pres">
      <dgm:prSet presAssocID="{9AB70EE6-8E99-4592-ABE7-827FFA795116}" presName="firstChildTx" presStyleLbl="bgAccFollowNode1" presStyleIdx="0" presStyleCnt="2">
        <dgm:presLayoutVars>
          <dgm:bulletEnabled val="1"/>
        </dgm:presLayoutVars>
      </dgm:prSet>
      <dgm:spPr/>
    </dgm:pt>
    <dgm:pt modelId="{D492B42E-EE3D-43D4-AA77-7CB00B0786BB}" type="pres">
      <dgm:prSet presAssocID="{9AB70EE6-8E99-4592-ABE7-827FFA795116}" presName="negSpace" presStyleCnt="0"/>
      <dgm:spPr/>
    </dgm:pt>
    <dgm:pt modelId="{C39E87DA-BBF4-4B58-8895-FF1A2A5C35CD}" type="pres">
      <dgm:prSet presAssocID="{9AB70EE6-8E99-4592-ABE7-827FFA795116}" presName="circle" presStyleLbl="node1" presStyleIdx="0" presStyleCnt="2" custScaleX="118919" custLinFactNeighborX="-25822" custLinFactNeighborY="-29786"/>
      <dgm:spPr/>
    </dgm:pt>
    <dgm:pt modelId="{77E4063A-D319-41C5-A20B-9C1DB0B3185B}" type="pres">
      <dgm:prSet presAssocID="{25DD4844-B500-4CC1-B6AC-07050B060609}" presName="transSpace" presStyleCnt="0"/>
      <dgm:spPr/>
    </dgm:pt>
    <dgm:pt modelId="{31C339AA-DEBE-4765-8330-1D5749C98065}" type="pres">
      <dgm:prSet presAssocID="{F31333DE-09ED-4FDE-8885-CA7371994CF4}" presName="posSpace" presStyleCnt="0"/>
      <dgm:spPr/>
    </dgm:pt>
    <dgm:pt modelId="{39A6DD42-E21B-4E53-AF93-2F5D918CC681}" type="pres">
      <dgm:prSet presAssocID="{F31333DE-09ED-4FDE-8885-CA7371994CF4}" presName="vertFlow" presStyleCnt="0"/>
      <dgm:spPr/>
    </dgm:pt>
    <dgm:pt modelId="{C2B8160B-6140-4805-AF46-B4AF8D46D1C3}" type="pres">
      <dgm:prSet presAssocID="{F31333DE-09ED-4FDE-8885-CA7371994CF4}" presName="topSpace" presStyleCnt="0"/>
      <dgm:spPr/>
    </dgm:pt>
    <dgm:pt modelId="{ED0B9BDA-214F-43F1-94E2-C52E943ABA4B}" type="pres">
      <dgm:prSet presAssocID="{F31333DE-09ED-4FDE-8885-CA7371994CF4}" presName="firstComp" presStyleCnt="0"/>
      <dgm:spPr/>
    </dgm:pt>
    <dgm:pt modelId="{31D15BBD-E0C6-4EA2-B96F-0A1D8FCC33D7}" type="pres">
      <dgm:prSet presAssocID="{F31333DE-09ED-4FDE-8885-CA7371994CF4}" presName="firstChild" presStyleLbl="bgAccFollowNode1" presStyleIdx="1" presStyleCnt="2" custScaleX="120557" custScaleY="160527" custLinFactNeighborX="-62758" custLinFactNeighborY="52139"/>
      <dgm:spPr/>
    </dgm:pt>
    <dgm:pt modelId="{83BE7E5D-710C-4B52-A125-E863DCF70CB7}" type="pres">
      <dgm:prSet presAssocID="{F31333DE-09ED-4FDE-8885-CA7371994CF4}" presName="firstChildTx" presStyleLbl="bgAccFollowNode1" presStyleIdx="1" presStyleCnt="2">
        <dgm:presLayoutVars>
          <dgm:bulletEnabled val="1"/>
        </dgm:presLayoutVars>
      </dgm:prSet>
      <dgm:spPr/>
    </dgm:pt>
    <dgm:pt modelId="{2D90225F-BE8A-448C-A430-4285E697324F}" type="pres">
      <dgm:prSet presAssocID="{F31333DE-09ED-4FDE-8885-CA7371994CF4}" presName="negSpace" presStyleCnt="0"/>
      <dgm:spPr/>
    </dgm:pt>
    <dgm:pt modelId="{CDBBED57-3B16-4BB2-BFB6-9EC761D5C2C9}" type="pres">
      <dgm:prSet presAssocID="{F31333DE-09ED-4FDE-8885-CA7371994CF4}" presName="circle" presStyleLbl="node1" presStyleIdx="1" presStyleCnt="2" custScaleX="132741" custScaleY="123099" custLinFactNeighborX="-55504" custLinFactNeighborY="-35213"/>
      <dgm:spPr/>
    </dgm:pt>
  </dgm:ptLst>
  <dgm:cxnLst>
    <dgm:cxn modelId="{A6F24807-6B99-4D55-8081-9F1738D5988B}" type="presOf" srcId="{2CEA3895-E7DD-406C-A052-F319F2205A94}" destId="{7DF809AC-6EDA-4A6F-8FA2-C2B77A3CD9BC}" srcOrd="0" destOrd="0" presId="urn:microsoft.com/office/officeart/2005/8/layout/hList9"/>
    <dgm:cxn modelId="{7CCCEE29-D177-4EBC-B81F-8AE9498B43A5}" type="presOf" srcId="{061EB83D-8DA4-4B02-A845-F7E89F662107}" destId="{BEDB072A-CA4A-46BE-8D27-790F4499C17D}" srcOrd="0" destOrd="0" presId="urn:microsoft.com/office/officeart/2005/8/layout/hList9"/>
    <dgm:cxn modelId="{7A6D8C31-9506-4E3F-B308-BF9D74B03316}" srcId="{9AB70EE6-8E99-4592-ABE7-827FFA795116}" destId="{061EB83D-8DA4-4B02-A845-F7E89F662107}" srcOrd="0" destOrd="0" parTransId="{83AA3A72-FB42-493E-B4D4-B5743F76FC51}" sibTransId="{AC8FDE8F-D8DF-4667-AA0E-828123C76B65}"/>
    <dgm:cxn modelId="{2C45D8A2-707F-47E3-98A1-2930ED077990}" type="presOf" srcId="{F31333DE-09ED-4FDE-8885-CA7371994CF4}" destId="{CDBBED57-3B16-4BB2-BFB6-9EC761D5C2C9}" srcOrd="0" destOrd="0" presId="urn:microsoft.com/office/officeart/2005/8/layout/hList9"/>
    <dgm:cxn modelId="{9A6EB1B0-71CB-45ED-90E4-A458EE7A9F66}" srcId="{F31333DE-09ED-4FDE-8885-CA7371994CF4}" destId="{F4C9377F-6A1F-41E9-A792-67DA42378D8E}" srcOrd="0" destOrd="0" parTransId="{38DE26F6-F2FF-414E-A2A6-3600835E5DB4}" sibTransId="{36F53566-BA17-4386-90D1-40AE49860788}"/>
    <dgm:cxn modelId="{D313B6B5-FDD7-4782-987E-84D9F860B29B}" type="presOf" srcId="{F4C9377F-6A1F-41E9-A792-67DA42378D8E}" destId="{31D15BBD-E0C6-4EA2-B96F-0A1D8FCC33D7}" srcOrd="0" destOrd="0" presId="urn:microsoft.com/office/officeart/2005/8/layout/hList9"/>
    <dgm:cxn modelId="{B1E7E4BA-1DC6-4177-AC06-CAD77CAF48A7}" srcId="{2CEA3895-E7DD-406C-A052-F319F2205A94}" destId="{F31333DE-09ED-4FDE-8885-CA7371994CF4}" srcOrd="1" destOrd="0" parTransId="{F4735AAB-F86E-4088-BF97-3694302C8C94}" sibTransId="{D6357F6F-14E5-4702-98B5-2F6B66936E87}"/>
    <dgm:cxn modelId="{5FDBA2CD-627F-4819-AB4F-3061BAE257BC}" srcId="{2CEA3895-E7DD-406C-A052-F319F2205A94}" destId="{9AB70EE6-8E99-4592-ABE7-827FFA795116}" srcOrd="0" destOrd="0" parTransId="{B9B4A6C0-314D-4FF0-AEBF-9E392ED438B2}" sibTransId="{25DD4844-B500-4CC1-B6AC-07050B060609}"/>
    <dgm:cxn modelId="{FDF258E4-FF3C-4C29-9A2F-99E22953922C}" type="presOf" srcId="{F4C9377F-6A1F-41E9-A792-67DA42378D8E}" destId="{83BE7E5D-710C-4B52-A125-E863DCF70CB7}" srcOrd="1" destOrd="0" presId="urn:microsoft.com/office/officeart/2005/8/layout/hList9"/>
    <dgm:cxn modelId="{629A93E5-DADC-45CF-9D57-39E334A6A353}" type="presOf" srcId="{9AB70EE6-8E99-4592-ABE7-827FFA795116}" destId="{C39E87DA-BBF4-4B58-8895-FF1A2A5C35CD}" srcOrd="0" destOrd="0" presId="urn:microsoft.com/office/officeart/2005/8/layout/hList9"/>
    <dgm:cxn modelId="{6F07AEFA-F261-428A-8531-2C74239C5BF1}" type="presOf" srcId="{061EB83D-8DA4-4B02-A845-F7E89F662107}" destId="{BF5598B6-53FE-4908-8E52-B77C1D053232}" srcOrd="1" destOrd="0" presId="urn:microsoft.com/office/officeart/2005/8/layout/hList9"/>
    <dgm:cxn modelId="{3AC6D8E4-A27D-4484-9D1D-3281619214F7}" type="presParOf" srcId="{7DF809AC-6EDA-4A6F-8FA2-C2B77A3CD9BC}" destId="{73A98E5A-B4AA-4398-8281-F805493F65F9}" srcOrd="0" destOrd="0" presId="urn:microsoft.com/office/officeart/2005/8/layout/hList9"/>
    <dgm:cxn modelId="{3C7B79BC-5BEC-414E-B183-383B66C023C4}" type="presParOf" srcId="{7DF809AC-6EDA-4A6F-8FA2-C2B77A3CD9BC}" destId="{9FEAEAEA-5296-445A-B7B6-C61DDF8A5743}" srcOrd="1" destOrd="0" presId="urn:microsoft.com/office/officeart/2005/8/layout/hList9"/>
    <dgm:cxn modelId="{BBD6A140-7B77-411C-98A1-C63F1A41D4C8}" type="presParOf" srcId="{9FEAEAEA-5296-445A-B7B6-C61DDF8A5743}" destId="{278A83B2-E9D8-4E12-82A9-8BDC47A71D88}" srcOrd="0" destOrd="0" presId="urn:microsoft.com/office/officeart/2005/8/layout/hList9"/>
    <dgm:cxn modelId="{2CCB356C-474A-48C2-9EB7-89B76D27B6D2}" type="presParOf" srcId="{9FEAEAEA-5296-445A-B7B6-C61DDF8A5743}" destId="{CC638FB1-CD7E-4E7B-8AD7-2AC05A7FB068}" srcOrd="1" destOrd="0" presId="urn:microsoft.com/office/officeart/2005/8/layout/hList9"/>
    <dgm:cxn modelId="{CBEFB433-F11B-4B8A-84BE-1D0C10A4CEE5}" type="presParOf" srcId="{CC638FB1-CD7E-4E7B-8AD7-2AC05A7FB068}" destId="{BEDB072A-CA4A-46BE-8D27-790F4499C17D}" srcOrd="0" destOrd="0" presId="urn:microsoft.com/office/officeart/2005/8/layout/hList9"/>
    <dgm:cxn modelId="{7ED654A1-61AF-47EB-B8F4-A174DD5C1C33}" type="presParOf" srcId="{CC638FB1-CD7E-4E7B-8AD7-2AC05A7FB068}" destId="{BF5598B6-53FE-4908-8E52-B77C1D053232}" srcOrd="1" destOrd="0" presId="urn:microsoft.com/office/officeart/2005/8/layout/hList9"/>
    <dgm:cxn modelId="{A233C8F8-6367-46C4-8A27-B6E38BEBD441}" type="presParOf" srcId="{7DF809AC-6EDA-4A6F-8FA2-C2B77A3CD9BC}" destId="{D492B42E-EE3D-43D4-AA77-7CB00B0786BB}" srcOrd="2" destOrd="0" presId="urn:microsoft.com/office/officeart/2005/8/layout/hList9"/>
    <dgm:cxn modelId="{794ADDDD-8FA2-4314-8480-ABCC59486FCD}" type="presParOf" srcId="{7DF809AC-6EDA-4A6F-8FA2-C2B77A3CD9BC}" destId="{C39E87DA-BBF4-4B58-8895-FF1A2A5C35CD}" srcOrd="3" destOrd="0" presId="urn:microsoft.com/office/officeart/2005/8/layout/hList9"/>
    <dgm:cxn modelId="{AF0E01D3-C684-46F0-AEB1-3FFE0D59AFA5}" type="presParOf" srcId="{7DF809AC-6EDA-4A6F-8FA2-C2B77A3CD9BC}" destId="{77E4063A-D319-41C5-A20B-9C1DB0B3185B}" srcOrd="4" destOrd="0" presId="urn:microsoft.com/office/officeart/2005/8/layout/hList9"/>
    <dgm:cxn modelId="{32B49FFE-1271-417B-9517-040DC29CA63E}" type="presParOf" srcId="{7DF809AC-6EDA-4A6F-8FA2-C2B77A3CD9BC}" destId="{31C339AA-DEBE-4765-8330-1D5749C98065}" srcOrd="5" destOrd="0" presId="urn:microsoft.com/office/officeart/2005/8/layout/hList9"/>
    <dgm:cxn modelId="{CBBFEBE4-9BA7-40C8-9706-D0F5C932056F}" type="presParOf" srcId="{7DF809AC-6EDA-4A6F-8FA2-C2B77A3CD9BC}" destId="{39A6DD42-E21B-4E53-AF93-2F5D918CC681}" srcOrd="6" destOrd="0" presId="urn:microsoft.com/office/officeart/2005/8/layout/hList9"/>
    <dgm:cxn modelId="{D9AF4139-94C7-4094-B257-F0DF509F41F0}" type="presParOf" srcId="{39A6DD42-E21B-4E53-AF93-2F5D918CC681}" destId="{C2B8160B-6140-4805-AF46-B4AF8D46D1C3}" srcOrd="0" destOrd="0" presId="urn:microsoft.com/office/officeart/2005/8/layout/hList9"/>
    <dgm:cxn modelId="{BAA40483-EA3B-4EFB-9027-7BBEF25767B4}" type="presParOf" srcId="{39A6DD42-E21B-4E53-AF93-2F5D918CC681}" destId="{ED0B9BDA-214F-43F1-94E2-C52E943ABA4B}" srcOrd="1" destOrd="0" presId="urn:microsoft.com/office/officeart/2005/8/layout/hList9"/>
    <dgm:cxn modelId="{3FC05E79-E30C-42D7-BB45-5BB90B1D00E8}" type="presParOf" srcId="{ED0B9BDA-214F-43F1-94E2-C52E943ABA4B}" destId="{31D15BBD-E0C6-4EA2-B96F-0A1D8FCC33D7}" srcOrd="0" destOrd="0" presId="urn:microsoft.com/office/officeart/2005/8/layout/hList9"/>
    <dgm:cxn modelId="{8845FB2C-C5C9-46D4-BECA-CD08AF7A9729}" type="presParOf" srcId="{ED0B9BDA-214F-43F1-94E2-C52E943ABA4B}" destId="{83BE7E5D-710C-4B52-A125-E863DCF70CB7}" srcOrd="1" destOrd="0" presId="urn:microsoft.com/office/officeart/2005/8/layout/hList9"/>
    <dgm:cxn modelId="{7E86E15B-4DBD-4236-A074-2D29E4624875}" type="presParOf" srcId="{7DF809AC-6EDA-4A6F-8FA2-C2B77A3CD9BC}" destId="{2D90225F-BE8A-448C-A430-4285E697324F}" srcOrd="7" destOrd="0" presId="urn:microsoft.com/office/officeart/2005/8/layout/hList9"/>
    <dgm:cxn modelId="{728F1EFC-E334-451A-A7D6-EA4BAAFFC5CE}" type="presParOf" srcId="{7DF809AC-6EDA-4A6F-8FA2-C2B77A3CD9BC}" destId="{CDBBED57-3B16-4BB2-BFB6-9EC761D5C2C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EA3895-E7DD-406C-A052-F319F2205A9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B70EE6-8E99-4592-ABE7-827FFA795116}">
      <dgm:prSet phldrT="[Текст]" custT="1"/>
      <dgm:spPr>
        <a:solidFill>
          <a:srgbClr val="0083FF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950" b="1" dirty="0">
              <a:latin typeface="+mn-lt"/>
              <a:cs typeface="Times New Roman" panose="02020603050405020304" pitchFamily="18" charset="0"/>
            </a:rPr>
            <a:t>Привлечение лицензиатов, уход от «сокрытия» деятельности</a:t>
          </a:r>
          <a:endParaRPr lang="ru-RU" sz="950" b="1" dirty="0">
            <a:latin typeface="+mn-lt"/>
          </a:endParaRPr>
        </a:p>
      </dgm:t>
    </dgm:pt>
    <dgm:pt modelId="{B9B4A6C0-314D-4FF0-AEBF-9E392ED438B2}" type="parTrans" cxnId="{5FDBA2CD-627F-4819-AB4F-3061BAE257BC}">
      <dgm:prSet/>
      <dgm:spPr/>
      <dgm:t>
        <a:bodyPr/>
        <a:lstStyle/>
        <a:p>
          <a:endParaRPr lang="ru-RU"/>
        </a:p>
      </dgm:t>
    </dgm:pt>
    <dgm:pt modelId="{25DD4844-B500-4CC1-B6AC-07050B060609}" type="sibTrans" cxnId="{5FDBA2CD-627F-4819-AB4F-3061BAE257BC}">
      <dgm:prSet/>
      <dgm:spPr/>
      <dgm:t>
        <a:bodyPr/>
        <a:lstStyle/>
        <a:p>
          <a:endParaRPr lang="ru-RU"/>
        </a:p>
      </dgm:t>
    </dgm:pt>
    <dgm:pt modelId="{061EB83D-8DA4-4B02-A845-F7E89F662107}">
      <dgm:prSet phldrT="[Текст]" custT="1"/>
      <dgm:spPr>
        <a:solidFill>
          <a:srgbClr val="D4D9EC"/>
        </a:solidFill>
      </dgm:spPr>
      <dgm:t>
        <a:bodyPr/>
        <a:lstStyle/>
        <a:p>
          <a:r>
            <a:rPr lang="ru-RU" sz="1200" dirty="0">
              <a:latin typeface="+mn-lt"/>
              <a:cs typeface="Times New Roman" panose="02020603050405020304" pitchFamily="18" charset="0"/>
            </a:rPr>
            <a:t>-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безопасность обучающихся,</a:t>
          </a:r>
        </a:p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- качество образования,</a:t>
          </a:r>
        </a:p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- налоговые поступления в бюджет субъекта</a:t>
          </a:r>
        </a:p>
      </dgm:t>
    </dgm:pt>
    <dgm:pt modelId="{83AA3A72-FB42-493E-B4D4-B5743F76FC51}" type="parTrans" cxnId="{7A6D8C31-9506-4E3F-B308-BF9D74B03316}">
      <dgm:prSet/>
      <dgm:spPr/>
      <dgm:t>
        <a:bodyPr/>
        <a:lstStyle/>
        <a:p>
          <a:endParaRPr lang="ru-RU"/>
        </a:p>
      </dgm:t>
    </dgm:pt>
    <dgm:pt modelId="{AC8FDE8F-D8DF-4667-AA0E-828123C76B65}" type="sibTrans" cxnId="{7A6D8C31-9506-4E3F-B308-BF9D74B03316}">
      <dgm:prSet/>
      <dgm:spPr/>
      <dgm:t>
        <a:bodyPr/>
        <a:lstStyle/>
        <a:p>
          <a:endParaRPr lang="ru-RU"/>
        </a:p>
      </dgm:t>
    </dgm:pt>
    <dgm:pt modelId="{F31333DE-09ED-4FDE-8885-CA7371994CF4}">
      <dgm:prSet phldrT="[Текст]" custT="1"/>
      <dgm:spPr>
        <a:solidFill>
          <a:srgbClr val="0083FF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950" b="1" dirty="0">
              <a:latin typeface="+mn-lt"/>
            </a:rPr>
            <a:t>Повышение уровня социальной удовлетворенности сферой образования в регионе</a:t>
          </a:r>
        </a:p>
      </dgm:t>
    </dgm:pt>
    <dgm:pt modelId="{F4735AAB-F86E-4088-BF97-3694302C8C94}" type="parTrans" cxnId="{B1E7E4BA-1DC6-4177-AC06-CAD77CAF48A7}">
      <dgm:prSet/>
      <dgm:spPr/>
      <dgm:t>
        <a:bodyPr/>
        <a:lstStyle/>
        <a:p>
          <a:endParaRPr lang="ru-RU"/>
        </a:p>
      </dgm:t>
    </dgm:pt>
    <dgm:pt modelId="{D6357F6F-14E5-4702-98B5-2F6B66936E87}" type="sibTrans" cxnId="{B1E7E4BA-1DC6-4177-AC06-CAD77CAF48A7}">
      <dgm:prSet/>
      <dgm:spPr/>
      <dgm:t>
        <a:bodyPr/>
        <a:lstStyle/>
        <a:p>
          <a:endParaRPr lang="ru-RU"/>
        </a:p>
      </dgm:t>
    </dgm:pt>
    <dgm:pt modelId="{F4C9377F-6A1F-41E9-A792-67DA42378D8E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- сокращение числа обращений и нареканий,</a:t>
          </a:r>
        </a:p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- формирование позитивного имиджа региональной сферы образования</a:t>
          </a:r>
        </a:p>
      </dgm:t>
    </dgm:pt>
    <dgm:pt modelId="{38DE26F6-F2FF-414E-A2A6-3600835E5DB4}" type="parTrans" cxnId="{9A6EB1B0-71CB-45ED-90E4-A458EE7A9F66}">
      <dgm:prSet/>
      <dgm:spPr/>
      <dgm:t>
        <a:bodyPr/>
        <a:lstStyle/>
        <a:p>
          <a:endParaRPr lang="ru-RU"/>
        </a:p>
      </dgm:t>
    </dgm:pt>
    <dgm:pt modelId="{36F53566-BA17-4386-90D1-40AE49860788}" type="sibTrans" cxnId="{9A6EB1B0-71CB-45ED-90E4-A458EE7A9F66}">
      <dgm:prSet/>
      <dgm:spPr/>
      <dgm:t>
        <a:bodyPr/>
        <a:lstStyle/>
        <a:p>
          <a:endParaRPr lang="ru-RU"/>
        </a:p>
      </dgm:t>
    </dgm:pt>
    <dgm:pt modelId="{7DF809AC-6EDA-4A6F-8FA2-C2B77A3CD9BC}" type="pres">
      <dgm:prSet presAssocID="{2CEA3895-E7DD-406C-A052-F319F2205A94}" presName="list" presStyleCnt="0">
        <dgm:presLayoutVars>
          <dgm:dir/>
          <dgm:animLvl val="lvl"/>
        </dgm:presLayoutVars>
      </dgm:prSet>
      <dgm:spPr/>
    </dgm:pt>
    <dgm:pt modelId="{73A98E5A-B4AA-4398-8281-F805493F65F9}" type="pres">
      <dgm:prSet presAssocID="{9AB70EE6-8E99-4592-ABE7-827FFA795116}" presName="posSpace" presStyleCnt="0"/>
      <dgm:spPr/>
    </dgm:pt>
    <dgm:pt modelId="{9FEAEAEA-5296-445A-B7B6-C61DDF8A5743}" type="pres">
      <dgm:prSet presAssocID="{9AB70EE6-8E99-4592-ABE7-827FFA795116}" presName="vertFlow" presStyleCnt="0"/>
      <dgm:spPr/>
    </dgm:pt>
    <dgm:pt modelId="{278A83B2-E9D8-4E12-82A9-8BDC47A71D88}" type="pres">
      <dgm:prSet presAssocID="{9AB70EE6-8E99-4592-ABE7-827FFA795116}" presName="topSpace" presStyleCnt="0"/>
      <dgm:spPr/>
    </dgm:pt>
    <dgm:pt modelId="{CC638FB1-CD7E-4E7B-8AD7-2AC05A7FB068}" type="pres">
      <dgm:prSet presAssocID="{9AB70EE6-8E99-4592-ABE7-827FFA795116}" presName="firstComp" presStyleCnt="0"/>
      <dgm:spPr/>
    </dgm:pt>
    <dgm:pt modelId="{BEDB072A-CA4A-46BE-8D27-790F4499C17D}" type="pres">
      <dgm:prSet presAssocID="{9AB70EE6-8E99-4592-ABE7-827FFA795116}" presName="firstChild" presStyleLbl="bgAccFollowNode1" presStyleIdx="0" presStyleCnt="2" custScaleX="107228" custScaleY="183896" custLinFactNeighborX="19040" custLinFactNeighborY="31638"/>
      <dgm:spPr/>
    </dgm:pt>
    <dgm:pt modelId="{BF5598B6-53FE-4908-8E52-B77C1D053232}" type="pres">
      <dgm:prSet presAssocID="{9AB70EE6-8E99-4592-ABE7-827FFA795116}" presName="firstChildTx" presStyleLbl="bgAccFollowNode1" presStyleIdx="0" presStyleCnt="2">
        <dgm:presLayoutVars>
          <dgm:bulletEnabled val="1"/>
        </dgm:presLayoutVars>
      </dgm:prSet>
      <dgm:spPr/>
    </dgm:pt>
    <dgm:pt modelId="{D492B42E-EE3D-43D4-AA77-7CB00B0786BB}" type="pres">
      <dgm:prSet presAssocID="{9AB70EE6-8E99-4592-ABE7-827FFA795116}" presName="negSpace" presStyleCnt="0"/>
      <dgm:spPr/>
    </dgm:pt>
    <dgm:pt modelId="{C39E87DA-BBF4-4B58-8895-FF1A2A5C35CD}" type="pres">
      <dgm:prSet presAssocID="{9AB70EE6-8E99-4592-ABE7-827FFA795116}" presName="circle" presStyleLbl="node1" presStyleIdx="0" presStyleCnt="2" custScaleX="136850" custScaleY="117786" custLinFactNeighborX="-10789" custLinFactNeighborY="-27960"/>
      <dgm:spPr/>
    </dgm:pt>
    <dgm:pt modelId="{77E4063A-D319-41C5-A20B-9C1DB0B3185B}" type="pres">
      <dgm:prSet presAssocID="{25DD4844-B500-4CC1-B6AC-07050B060609}" presName="transSpace" presStyleCnt="0"/>
      <dgm:spPr/>
    </dgm:pt>
    <dgm:pt modelId="{31C339AA-DEBE-4765-8330-1D5749C98065}" type="pres">
      <dgm:prSet presAssocID="{F31333DE-09ED-4FDE-8885-CA7371994CF4}" presName="posSpace" presStyleCnt="0"/>
      <dgm:spPr/>
    </dgm:pt>
    <dgm:pt modelId="{39A6DD42-E21B-4E53-AF93-2F5D918CC681}" type="pres">
      <dgm:prSet presAssocID="{F31333DE-09ED-4FDE-8885-CA7371994CF4}" presName="vertFlow" presStyleCnt="0"/>
      <dgm:spPr/>
    </dgm:pt>
    <dgm:pt modelId="{C2B8160B-6140-4805-AF46-B4AF8D46D1C3}" type="pres">
      <dgm:prSet presAssocID="{F31333DE-09ED-4FDE-8885-CA7371994CF4}" presName="topSpace" presStyleCnt="0"/>
      <dgm:spPr/>
    </dgm:pt>
    <dgm:pt modelId="{ED0B9BDA-214F-43F1-94E2-C52E943ABA4B}" type="pres">
      <dgm:prSet presAssocID="{F31333DE-09ED-4FDE-8885-CA7371994CF4}" presName="firstComp" presStyleCnt="0"/>
      <dgm:spPr/>
    </dgm:pt>
    <dgm:pt modelId="{31D15BBD-E0C6-4EA2-B96F-0A1D8FCC33D7}" type="pres">
      <dgm:prSet presAssocID="{F31333DE-09ED-4FDE-8885-CA7371994CF4}" presName="firstChild" presStyleLbl="bgAccFollowNode1" presStyleIdx="1" presStyleCnt="2" custScaleX="114578" custScaleY="178410" custLinFactNeighborX="-14685" custLinFactNeighborY="59118"/>
      <dgm:spPr/>
    </dgm:pt>
    <dgm:pt modelId="{83BE7E5D-710C-4B52-A125-E863DCF70CB7}" type="pres">
      <dgm:prSet presAssocID="{F31333DE-09ED-4FDE-8885-CA7371994CF4}" presName="firstChildTx" presStyleLbl="bgAccFollowNode1" presStyleIdx="1" presStyleCnt="2">
        <dgm:presLayoutVars>
          <dgm:bulletEnabled val="1"/>
        </dgm:presLayoutVars>
      </dgm:prSet>
      <dgm:spPr/>
    </dgm:pt>
    <dgm:pt modelId="{2D90225F-BE8A-448C-A430-4285E697324F}" type="pres">
      <dgm:prSet presAssocID="{F31333DE-09ED-4FDE-8885-CA7371994CF4}" presName="negSpace" presStyleCnt="0"/>
      <dgm:spPr/>
    </dgm:pt>
    <dgm:pt modelId="{CDBBED57-3B16-4BB2-BFB6-9EC761D5C2C9}" type="pres">
      <dgm:prSet presAssocID="{F31333DE-09ED-4FDE-8885-CA7371994CF4}" presName="circle" presStyleLbl="node1" presStyleIdx="1" presStyleCnt="2" custScaleX="219010" custScaleY="136505" custLinFactNeighborX="-23422" custLinFactNeighborY="-45503"/>
      <dgm:spPr/>
    </dgm:pt>
  </dgm:ptLst>
  <dgm:cxnLst>
    <dgm:cxn modelId="{CC5ED628-8874-4502-8A54-ECE736659D5D}" type="presOf" srcId="{9AB70EE6-8E99-4592-ABE7-827FFA795116}" destId="{C39E87DA-BBF4-4B58-8895-FF1A2A5C35CD}" srcOrd="0" destOrd="0" presId="urn:microsoft.com/office/officeart/2005/8/layout/hList9"/>
    <dgm:cxn modelId="{7A6D8C31-9506-4E3F-B308-BF9D74B03316}" srcId="{9AB70EE6-8E99-4592-ABE7-827FFA795116}" destId="{061EB83D-8DA4-4B02-A845-F7E89F662107}" srcOrd="0" destOrd="0" parTransId="{83AA3A72-FB42-493E-B4D4-B5743F76FC51}" sibTransId="{AC8FDE8F-D8DF-4667-AA0E-828123C76B65}"/>
    <dgm:cxn modelId="{C3CF8342-7584-4389-B50D-02798E0BE9DB}" type="presOf" srcId="{F4C9377F-6A1F-41E9-A792-67DA42378D8E}" destId="{31D15BBD-E0C6-4EA2-B96F-0A1D8FCC33D7}" srcOrd="0" destOrd="0" presId="urn:microsoft.com/office/officeart/2005/8/layout/hList9"/>
    <dgm:cxn modelId="{A5E34D69-3654-4895-B365-2D08E90B3C93}" type="presOf" srcId="{F4C9377F-6A1F-41E9-A792-67DA42378D8E}" destId="{83BE7E5D-710C-4B52-A125-E863DCF70CB7}" srcOrd="1" destOrd="0" presId="urn:microsoft.com/office/officeart/2005/8/layout/hList9"/>
    <dgm:cxn modelId="{AD0CEF9D-0D11-4B4F-96C2-F8D0C5C1EA42}" type="presOf" srcId="{2CEA3895-E7DD-406C-A052-F319F2205A94}" destId="{7DF809AC-6EDA-4A6F-8FA2-C2B77A3CD9BC}" srcOrd="0" destOrd="0" presId="urn:microsoft.com/office/officeart/2005/8/layout/hList9"/>
    <dgm:cxn modelId="{9A6EB1B0-71CB-45ED-90E4-A458EE7A9F66}" srcId="{F31333DE-09ED-4FDE-8885-CA7371994CF4}" destId="{F4C9377F-6A1F-41E9-A792-67DA42378D8E}" srcOrd="0" destOrd="0" parTransId="{38DE26F6-F2FF-414E-A2A6-3600835E5DB4}" sibTransId="{36F53566-BA17-4386-90D1-40AE49860788}"/>
    <dgm:cxn modelId="{E99595B8-BB18-4A96-B959-26502719DE1A}" type="presOf" srcId="{061EB83D-8DA4-4B02-A845-F7E89F662107}" destId="{BF5598B6-53FE-4908-8E52-B77C1D053232}" srcOrd="1" destOrd="0" presId="urn:microsoft.com/office/officeart/2005/8/layout/hList9"/>
    <dgm:cxn modelId="{B1E7E4BA-1DC6-4177-AC06-CAD77CAF48A7}" srcId="{2CEA3895-E7DD-406C-A052-F319F2205A94}" destId="{F31333DE-09ED-4FDE-8885-CA7371994CF4}" srcOrd="1" destOrd="0" parTransId="{F4735AAB-F86E-4088-BF97-3694302C8C94}" sibTransId="{D6357F6F-14E5-4702-98B5-2F6B66936E87}"/>
    <dgm:cxn modelId="{5FDBA2CD-627F-4819-AB4F-3061BAE257BC}" srcId="{2CEA3895-E7DD-406C-A052-F319F2205A94}" destId="{9AB70EE6-8E99-4592-ABE7-827FFA795116}" srcOrd="0" destOrd="0" parTransId="{B9B4A6C0-314D-4FF0-AEBF-9E392ED438B2}" sibTransId="{25DD4844-B500-4CC1-B6AC-07050B060609}"/>
    <dgm:cxn modelId="{536CC1CF-A8FE-44EC-88C2-8C67E1E245A6}" type="presOf" srcId="{061EB83D-8DA4-4B02-A845-F7E89F662107}" destId="{BEDB072A-CA4A-46BE-8D27-790F4499C17D}" srcOrd="0" destOrd="0" presId="urn:microsoft.com/office/officeart/2005/8/layout/hList9"/>
    <dgm:cxn modelId="{18D2AEDE-7E7F-4A31-9F0A-7972330E7F4B}" type="presOf" srcId="{F31333DE-09ED-4FDE-8885-CA7371994CF4}" destId="{CDBBED57-3B16-4BB2-BFB6-9EC761D5C2C9}" srcOrd="0" destOrd="0" presId="urn:microsoft.com/office/officeart/2005/8/layout/hList9"/>
    <dgm:cxn modelId="{E0B1CB36-3559-44A2-9E04-1D10DA78E95A}" type="presParOf" srcId="{7DF809AC-6EDA-4A6F-8FA2-C2B77A3CD9BC}" destId="{73A98E5A-B4AA-4398-8281-F805493F65F9}" srcOrd="0" destOrd="0" presId="urn:microsoft.com/office/officeart/2005/8/layout/hList9"/>
    <dgm:cxn modelId="{882667BA-7700-4C5F-A602-E8F8246C5BF4}" type="presParOf" srcId="{7DF809AC-6EDA-4A6F-8FA2-C2B77A3CD9BC}" destId="{9FEAEAEA-5296-445A-B7B6-C61DDF8A5743}" srcOrd="1" destOrd="0" presId="urn:microsoft.com/office/officeart/2005/8/layout/hList9"/>
    <dgm:cxn modelId="{102D77F5-FC7D-41A5-AC0A-62A778C2D80C}" type="presParOf" srcId="{9FEAEAEA-5296-445A-B7B6-C61DDF8A5743}" destId="{278A83B2-E9D8-4E12-82A9-8BDC47A71D88}" srcOrd="0" destOrd="0" presId="urn:microsoft.com/office/officeart/2005/8/layout/hList9"/>
    <dgm:cxn modelId="{C1FAB4A6-EEB2-44AF-8163-725284F06E44}" type="presParOf" srcId="{9FEAEAEA-5296-445A-B7B6-C61DDF8A5743}" destId="{CC638FB1-CD7E-4E7B-8AD7-2AC05A7FB068}" srcOrd="1" destOrd="0" presId="urn:microsoft.com/office/officeart/2005/8/layout/hList9"/>
    <dgm:cxn modelId="{C78BD3AB-8310-4891-8572-63F25F0AA532}" type="presParOf" srcId="{CC638FB1-CD7E-4E7B-8AD7-2AC05A7FB068}" destId="{BEDB072A-CA4A-46BE-8D27-790F4499C17D}" srcOrd="0" destOrd="0" presId="urn:microsoft.com/office/officeart/2005/8/layout/hList9"/>
    <dgm:cxn modelId="{3363D7F1-3F33-412A-81B3-141E055219E1}" type="presParOf" srcId="{CC638FB1-CD7E-4E7B-8AD7-2AC05A7FB068}" destId="{BF5598B6-53FE-4908-8E52-B77C1D053232}" srcOrd="1" destOrd="0" presId="urn:microsoft.com/office/officeart/2005/8/layout/hList9"/>
    <dgm:cxn modelId="{9B84AD05-CF5E-48DE-B1A0-AD21C7E5496E}" type="presParOf" srcId="{7DF809AC-6EDA-4A6F-8FA2-C2B77A3CD9BC}" destId="{D492B42E-EE3D-43D4-AA77-7CB00B0786BB}" srcOrd="2" destOrd="0" presId="urn:microsoft.com/office/officeart/2005/8/layout/hList9"/>
    <dgm:cxn modelId="{E04F7BE0-2A17-4DBC-B739-873B43B87726}" type="presParOf" srcId="{7DF809AC-6EDA-4A6F-8FA2-C2B77A3CD9BC}" destId="{C39E87DA-BBF4-4B58-8895-FF1A2A5C35CD}" srcOrd="3" destOrd="0" presId="urn:microsoft.com/office/officeart/2005/8/layout/hList9"/>
    <dgm:cxn modelId="{DD6F5771-2D5C-4103-A27F-BD0DD6E72468}" type="presParOf" srcId="{7DF809AC-6EDA-4A6F-8FA2-C2B77A3CD9BC}" destId="{77E4063A-D319-41C5-A20B-9C1DB0B3185B}" srcOrd="4" destOrd="0" presId="urn:microsoft.com/office/officeart/2005/8/layout/hList9"/>
    <dgm:cxn modelId="{6EA38240-5388-4B30-9631-4373EBB92353}" type="presParOf" srcId="{7DF809AC-6EDA-4A6F-8FA2-C2B77A3CD9BC}" destId="{31C339AA-DEBE-4765-8330-1D5749C98065}" srcOrd="5" destOrd="0" presId="urn:microsoft.com/office/officeart/2005/8/layout/hList9"/>
    <dgm:cxn modelId="{2A2D1BEB-5531-4282-B011-B6AD7E3113F0}" type="presParOf" srcId="{7DF809AC-6EDA-4A6F-8FA2-C2B77A3CD9BC}" destId="{39A6DD42-E21B-4E53-AF93-2F5D918CC681}" srcOrd="6" destOrd="0" presId="urn:microsoft.com/office/officeart/2005/8/layout/hList9"/>
    <dgm:cxn modelId="{8F19550D-39FF-4A0A-87AE-FAE1D2F50FAF}" type="presParOf" srcId="{39A6DD42-E21B-4E53-AF93-2F5D918CC681}" destId="{C2B8160B-6140-4805-AF46-B4AF8D46D1C3}" srcOrd="0" destOrd="0" presId="urn:microsoft.com/office/officeart/2005/8/layout/hList9"/>
    <dgm:cxn modelId="{6287A147-76DF-406B-863F-DF0C83244C56}" type="presParOf" srcId="{39A6DD42-E21B-4E53-AF93-2F5D918CC681}" destId="{ED0B9BDA-214F-43F1-94E2-C52E943ABA4B}" srcOrd="1" destOrd="0" presId="urn:microsoft.com/office/officeart/2005/8/layout/hList9"/>
    <dgm:cxn modelId="{2D441F67-1233-4B8C-8697-EBDA57F108FD}" type="presParOf" srcId="{ED0B9BDA-214F-43F1-94E2-C52E943ABA4B}" destId="{31D15BBD-E0C6-4EA2-B96F-0A1D8FCC33D7}" srcOrd="0" destOrd="0" presId="urn:microsoft.com/office/officeart/2005/8/layout/hList9"/>
    <dgm:cxn modelId="{5F8A1DC4-3F54-4172-B4FB-88044E721AF7}" type="presParOf" srcId="{ED0B9BDA-214F-43F1-94E2-C52E943ABA4B}" destId="{83BE7E5D-710C-4B52-A125-E863DCF70CB7}" srcOrd="1" destOrd="0" presId="urn:microsoft.com/office/officeart/2005/8/layout/hList9"/>
    <dgm:cxn modelId="{D9DAE0EE-D119-4C45-B476-13A473AE7C46}" type="presParOf" srcId="{7DF809AC-6EDA-4A6F-8FA2-C2B77A3CD9BC}" destId="{2D90225F-BE8A-448C-A430-4285E697324F}" srcOrd="7" destOrd="0" presId="urn:microsoft.com/office/officeart/2005/8/layout/hList9"/>
    <dgm:cxn modelId="{848CDFA8-5B57-4349-8177-6ABE64FFAFDA}" type="presParOf" srcId="{7DF809AC-6EDA-4A6F-8FA2-C2B77A3CD9BC}" destId="{CDBBED57-3B16-4BB2-BFB6-9EC761D5C2C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B072A-CA4A-46BE-8D27-790F4499C17D}">
      <dsp:nvSpPr>
        <dsp:cNvPr id="0" name=""/>
        <dsp:cNvSpPr/>
      </dsp:nvSpPr>
      <dsp:spPr>
        <a:xfrm>
          <a:off x="100933" y="994106"/>
          <a:ext cx="1679209" cy="1151464"/>
        </a:xfrm>
        <a:prstGeom prst="rect">
          <a:avLst/>
        </a:prstGeom>
        <a:solidFill>
          <a:srgbClr val="D4D9EC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правовой компетентности руководителей</a:t>
          </a:r>
        </a:p>
      </dsp:txBody>
      <dsp:txXfrm>
        <a:off x="369606" y="994106"/>
        <a:ext cx="1410535" cy="1151464"/>
      </dsp:txXfrm>
    </dsp:sp>
    <dsp:sp modelId="{C39E87DA-BBF4-4B58-8895-FF1A2A5C35CD}">
      <dsp:nvSpPr>
        <dsp:cNvPr id="0" name=""/>
        <dsp:cNvSpPr/>
      </dsp:nvSpPr>
      <dsp:spPr>
        <a:xfrm>
          <a:off x="25579" y="330320"/>
          <a:ext cx="852583" cy="716944"/>
        </a:xfrm>
        <a:prstGeom prst="ellipse">
          <a:avLst/>
        </a:prstGeom>
        <a:solidFill>
          <a:srgbClr val="0083FF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222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50" b="1" kern="1200" dirty="0">
              <a:latin typeface="+mn-lt"/>
              <a:cs typeface="Times New Roman" panose="02020603050405020304" pitchFamily="18" charset="0"/>
            </a:rPr>
            <a:t>Снижение числа нарушений</a:t>
          </a:r>
        </a:p>
      </dsp:txBody>
      <dsp:txXfrm>
        <a:off x="150437" y="435314"/>
        <a:ext cx="602867" cy="506956"/>
      </dsp:txXfrm>
    </dsp:sp>
    <dsp:sp modelId="{31D15BBD-E0C6-4EA2-B96F-0A1D8FCC33D7}">
      <dsp:nvSpPr>
        <dsp:cNvPr id="0" name=""/>
        <dsp:cNvSpPr/>
      </dsp:nvSpPr>
      <dsp:spPr>
        <a:xfrm>
          <a:off x="1991177" y="1204642"/>
          <a:ext cx="1563009" cy="11514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деятельности </a:t>
          </a:r>
        </a:p>
      </dsp:txBody>
      <dsp:txXfrm>
        <a:off x="2241259" y="1204642"/>
        <a:ext cx="1312927" cy="1151464"/>
      </dsp:txXfrm>
    </dsp:sp>
    <dsp:sp modelId="{CDBBED57-3B16-4BB2-BFB6-9EC761D5C2C9}">
      <dsp:nvSpPr>
        <dsp:cNvPr id="0" name=""/>
        <dsp:cNvSpPr/>
      </dsp:nvSpPr>
      <dsp:spPr>
        <a:xfrm>
          <a:off x="1803620" y="291412"/>
          <a:ext cx="951679" cy="882551"/>
        </a:xfrm>
        <a:prstGeom prst="ellipse">
          <a:avLst/>
        </a:prstGeom>
        <a:solidFill>
          <a:srgbClr val="0083FF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административного воздействия </a:t>
          </a:r>
        </a:p>
      </dsp:txBody>
      <dsp:txXfrm>
        <a:off x="1942990" y="420659"/>
        <a:ext cx="672939" cy="624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B072A-CA4A-46BE-8D27-790F4499C17D}">
      <dsp:nvSpPr>
        <dsp:cNvPr id="0" name=""/>
        <dsp:cNvSpPr/>
      </dsp:nvSpPr>
      <dsp:spPr>
        <a:xfrm>
          <a:off x="700848" y="971256"/>
          <a:ext cx="1308100" cy="1395477"/>
        </a:xfrm>
        <a:prstGeom prst="rect">
          <a:avLst/>
        </a:prstGeom>
        <a:solidFill>
          <a:srgbClr val="D4D9EC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+mn-lt"/>
              <a:cs typeface="Times New Roman" panose="02020603050405020304" pitchFamily="18" charset="0"/>
            </a:rPr>
            <a:t>-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безопасность обучающихся,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качество образования,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налоговые поступления в бюджет субъекта</a:t>
          </a:r>
        </a:p>
      </dsp:txBody>
      <dsp:txXfrm>
        <a:off x="910144" y="971256"/>
        <a:ext cx="1098804" cy="1395477"/>
      </dsp:txXfrm>
    </dsp:sp>
    <dsp:sp modelId="{C39E87DA-BBF4-4B58-8895-FF1A2A5C35CD}">
      <dsp:nvSpPr>
        <dsp:cNvPr id="0" name=""/>
        <dsp:cNvSpPr/>
      </dsp:nvSpPr>
      <dsp:spPr>
        <a:xfrm>
          <a:off x="0" y="215724"/>
          <a:ext cx="1037954" cy="893361"/>
        </a:xfrm>
        <a:prstGeom prst="ellipse">
          <a:avLst/>
        </a:prstGeom>
        <a:solidFill>
          <a:srgbClr val="0083FF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222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50" b="1" kern="1200" dirty="0">
              <a:latin typeface="+mn-lt"/>
              <a:cs typeface="Times New Roman" panose="02020603050405020304" pitchFamily="18" charset="0"/>
            </a:rPr>
            <a:t>Привлечение лицензиатов, уход от «сокрытия» деятельности</a:t>
          </a:r>
          <a:endParaRPr lang="ru-RU" sz="950" b="1" kern="1200" dirty="0">
            <a:latin typeface="+mn-lt"/>
          </a:endParaRPr>
        </a:p>
      </dsp:txBody>
      <dsp:txXfrm>
        <a:off x="152005" y="346554"/>
        <a:ext cx="733944" cy="631701"/>
      </dsp:txXfrm>
    </dsp:sp>
    <dsp:sp modelId="{31D15BBD-E0C6-4EA2-B96F-0A1D8FCC33D7}">
      <dsp:nvSpPr>
        <dsp:cNvPr id="0" name=""/>
        <dsp:cNvSpPr/>
      </dsp:nvSpPr>
      <dsp:spPr>
        <a:xfrm>
          <a:off x="2623204" y="1179786"/>
          <a:ext cx="1493575" cy="13538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сокращение числа обращений и нареканий,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формирование позитивного имиджа региональной сферы образования</a:t>
          </a:r>
        </a:p>
      </dsp:txBody>
      <dsp:txXfrm>
        <a:off x="2862176" y="1179786"/>
        <a:ext cx="1254603" cy="1353847"/>
      </dsp:txXfrm>
    </dsp:sp>
    <dsp:sp modelId="{CDBBED57-3B16-4BB2-BFB6-9EC761D5C2C9}">
      <dsp:nvSpPr>
        <dsp:cNvPr id="0" name=""/>
        <dsp:cNvSpPr/>
      </dsp:nvSpPr>
      <dsp:spPr>
        <a:xfrm>
          <a:off x="2155156" y="82667"/>
          <a:ext cx="1661106" cy="1035337"/>
        </a:xfrm>
        <a:prstGeom prst="ellipse">
          <a:avLst/>
        </a:prstGeom>
        <a:solidFill>
          <a:srgbClr val="0083FF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50" b="1" kern="1200" dirty="0">
              <a:latin typeface="+mn-lt"/>
            </a:rPr>
            <a:t>Повышение уровня социальной удовлетворенности сферой образования в регионе</a:t>
          </a:r>
        </a:p>
      </dsp:txBody>
      <dsp:txXfrm>
        <a:off x="2398419" y="234289"/>
        <a:ext cx="1174580" cy="732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36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36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D9CB9-E278-428E-9334-A79D465B2D38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8188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36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36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6BC2F-C5A0-43CE-AE17-97B8894BA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8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6BC2F-C5A0-43CE-AE17-97B8894BA06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84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8688" y="738188"/>
            <a:ext cx="49403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91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6BC2F-C5A0-43CE-AE17-97B8894BA06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277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6BC2F-C5A0-43CE-AE17-97B8894BA06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389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8688" y="738188"/>
            <a:ext cx="49403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91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5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7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913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21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83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7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3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3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62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09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3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45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70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61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26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767F9-8F99-4A9B-9FBB-6F1D72DC3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2968E5-DC2D-42BF-BC05-7E1091418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0C2F9-06C6-47E8-90E7-D3507820E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D3AD-39D1-4F8E-87B2-A9666223FAA6}" type="datetime1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2ACAB0-E03A-465B-9AEF-FE745E08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C5A02A-F76D-4851-96C5-AE8D54BC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DD3-5E93-411D-8C6C-744A8B8A0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11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0D9F5-8134-4115-AA19-08FCCD585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A05CE5-C8EB-4DC8-91DD-8C0151AE8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48C33A-8DEA-47EB-83F8-0698DB1A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C60F-7B79-4BCA-99C1-8DB4F9FABEB8}" type="datetime1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1A96CF-3D0D-434F-80CC-15EAEEB4B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85FBDE-A7CE-4892-8465-7F91DCA7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DD3-5E93-411D-8C6C-744A8B8A0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80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2A087-A518-44E1-AFC2-6FD64304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DB93A3-0C95-4230-ACFD-1A30DEB48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C8DB75-C3EB-471D-8A91-E03E62EE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B5CF-A36C-4DB4-A270-FFBD3C933873}" type="datetime1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698697-AD0A-4BCA-AF07-6B9AE7C5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8568FD-EE5B-4BC6-9FD1-26A66DAEE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DD3-5E93-411D-8C6C-744A8B8A0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904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6E1D6-8FA3-4383-8CAF-39E9EB04C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52445-B13E-4C2B-95B5-967F6CD8D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4DBE2D-63DA-4E3E-8962-A06A811F1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68E345-152C-47E5-9B16-BEFBEC90D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5B5E-A07F-4937-84AE-7D3B81465E0D}" type="datetime1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23341C-1D54-4D07-8741-D4B34FEF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9AD71E-02C9-4DEE-BBAF-DAAEFF5E2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DD3-5E93-411D-8C6C-744A8B8A0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6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8BB19-9030-4505-B6D1-210755513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A41C92-C70C-43F2-A4C5-2DC974884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ED09EE-B8B0-42DF-9BAA-9289AAEBE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64DF3D-F00F-47C8-B6AB-9269921BA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7FA813-28A7-4F44-86C3-251A56CCF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2789C9-A0D7-4538-916E-9B7A4F53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B3C8-B57B-4A3B-9955-C620BA1CE444}" type="datetime1">
              <a:rPr lang="ru-RU" smtClean="0"/>
              <a:t>28.12.2021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867CA6-4F06-4B30-8DD6-E58288BC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A733ABB-DF9A-4ECC-8D70-951F03A0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DD3-5E93-411D-8C6C-744A8B8A0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243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6F764-24FE-496E-8E8F-3F43ECAA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E20A28-2BC4-417B-8EEA-455F1389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A31A-357C-4CD4-8B5A-FC3482CC4B74}" type="datetime1">
              <a:rPr lang="ru-RU" smtClean="0"/>
              <a:t>28.12.2021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F51F27-14F1-478D-94F1-A74CBCC3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12464E-0B0D-48A7-9979-48D5F8DB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DD3-5E93-411D-8C6C-744A8B8A0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10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8E11E4-CF62-46CD-AAE0-5E950853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DA52-FFED-45B3-9D64-9977160FF667}" type="datetime1">
              <a:rPr lang="ru-RU" smtClean="0"/>
              <a:t>28.12.2021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C73B96-F367-4AFC-8A86-91BE7FDD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63D5A8-946D-4F8B-8145-E1F65178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DD3-5E93-411D-8C6C-744A8B8A0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52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740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CFD85-001B-4F8B-9D6D-C26434F1C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74B1F9-6150-4CE4-82E8-F68BA42EC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FB3C78-E2E0-4C7C-9873-29BF9167C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98F71A-5739-4740-96EA-8103CA8D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BB3A-1F09-4B4F-92EE-B84CE66E07F3}" type="datetime1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1BC1AA-E80D-45A7-BA8D-E1ED0F052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E64C10-865E-436E-8F97-E2CA696A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DD3-5E93-411D-8C6C-744A8B8A0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51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C6F27-621A-4F9A-9778-15428BE86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044D5F4-832C-411B-B8C8-7D9E1943B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47D6F0-4C64-46BF-94CB-C5C974A18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D4D1C4-75CA-47DC-9018-D01AA9549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C010-C2A6-40B2-AE3A-FA83B2DB9FAA}" type="datetime1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DADF35-3D04-4C16-9AC5-5889FCA3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B95AF6-9091-40BB-A869-4DB980F6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DD3-5E93-411D-8C6C-744A8B8A0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442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86939-8CCE-4413-B699-F2A8C2E18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4992BF-225C-4859-BFDD-8D2907B79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D41927-3A88-48C7-8F8B-8FC33FFD8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5674-8D2B-453B-B1FC-010D773BE460}" type="datetime1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4F6421-F905-4BFF-B4B8-2E7CD4BBF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9DA25D-12B1-4EC5-BAA7-B0C35262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DD3-5E93-411D-8C6C-744A8B8A0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406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C326D5-6667-43C6-903E-003F04F945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58830F-1FA6-4B0E-A399-0B3FCFCFE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6F13A2-674A-4B0B-BAE2-BCE03520B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1D47-CB01-4072-8C10-BD8E06CA7EAE}" type="datetime1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66C551-3BEB-4273-AFF1-142F34F2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423A25-9D9D-4E3C-9141-D91E02ED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DD3-5E93-411D-8C6C-744A8B8A0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7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01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56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29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99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39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77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306E3-4676-4A08-9300-95C7A50F70E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7A87B-FA0B-4B13-8F5F-601AD5C0C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60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1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95316-868E-4AFF-B67D-82A0104C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3C1F9E-E693-457F-9D0B-7ACFA4BC4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8F8897-D7FB-42B4-9E6C-512737539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6EBA5-F85F-4D72-A6D9-B19E8CE1F651}" type="datetime1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7ECFDB-7E2E-4A99-9D9E-810AFD8D8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B44A43-113A-4781-80D0-2F708D799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EEDD3-5E93-411D-8C6C-744A8B8A0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12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6000">
              <a:srgbClr val="0070C0"/>
            </a:gs>
            <a:gs pos="100000">
              <a:srgbClr val="57D3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7" y="2152482"/>
            <a:ext cx="6662366" cy="4709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4375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48680"/>
            <a:ext cx="3135259" cy="10166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07236" y="2348880"/>
            <a:ext cx="6664754" cy="156966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t"/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реформировании системы контрольной (надзорной) деятельности в сфере образования. Стратегические векторы работы управления в 2022 году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4088" y="4744177"/>
            <a:ext cx="3522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 Новиков, начальник управления по надзору и контролю в сфере образования Департамента Смоленской области по образованию и науке </a:t>
            </a:r>
            <a:endParaRPr lang="ru-RU" sz="105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6046868"/>
            <a:ext cx="2062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декабря  2021 года</a:t>
            </a:r>
          </a:p>
        </p:txBody>
      </p:sp>
    </p:spTree>
    <p:extLst>
      <p:ext uri="{BB962C8B-B14F-4D97-AF65-F5344CB8AC3E}">
        <p14:creationId xmlns:p14="http://schemas.microsoft.com/office/powerpoint/2010/main" val="217418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7250"/>
            <a:ext cx="9144000" cy="626209"/>
          </a:xfrm>
          <a:prstGeom prst="rect">
            <a:avLst/>
          </a:prstGeom>
          <a:solidFill>
            <a:srgbClr val="0083FF"/>
          </a:solidFill>
          <a:ln>
            <a:solidFill>
              <a:srgbClr val="0083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2400" b="1" dirty="0">
                <a:solidFill>
                  <a:prstClr val="white"/>
                </a:solidFill>
                <a:latin typeface="Calibri" panose="020F0502020204030204"/>
                <a:ea typeface="Fira Sans" panose="020B0503050000020004" pitchFamily="34" charset="0"/>
                <a:cs typeface="Times New Roman" panose="02020603050405020304" pitchFamily="18" charset="0"/>
              </a:rPr>
              <a:t>Новая модель контрольной (надзорной) деятельности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691" y="1615625"/>
            <a:ext cx="4087319" cy="2107478"/>
          </a:xfrm>
          <a:prstGeom prst="roundRect">
            <a:avLst/>
          </a:prstGeom>
          <a:ln w="12700">
            <a:solidFill>
              <a:srgbClr val="0083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мероприятий, направленных на профилактику нарушений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ru-RU" sz="1050" dirty="0">
              <a:solidFill>
                <a:prstClr val="black"/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ru-RU" sz="1050" dirty="0">
              <a:solidFill>
                <a:prstClr val="black"/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defTabSz="685800"/>
            <a:endParaRPr lang="ru-RU" sz="1050" dirty="0">
              <a:solidFill>
                <a:prstClr val="black"/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принципов открытости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8001" y="2511779"/>
            <a:ext cx="3497087" cy="214208"/>
          </a:xfrm>
          <a:prstGeom prst="roundRect">
            <a:avLst/>
          </a:prstGeom>
          <a:solidFill>
            <a:srgbClr val="008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200" b="1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Открытость </a:t>
            </a:r>
            <a:endParaRPr lang="ru-RU" sz="1200" dirty="0">
              <a:solidFill>
                <a:prstClr val="white"/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5010" y="1615625"/>
            <a:ext cx="2478798" cy="945998"/>
          </a:xfrm>
          <a:prstGeom prst="roundRect">
            <a:avLst/>
          </a:prstGeom>
          <a:ln>
            <a:solidFill>
              <a:srgbClr val="0083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нагрузки контрольных (надзорных) мероприятий</a:t>
            </a: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4284678" y="1736669"/>
            <a:ext cx="586333" cy="703911"/>
          </a:xfrm>
          <a:prstGeom prst="downArrow">
            <a:avLst/>
          </a:prstGeom>
          <a:solidFill>
            <a:srgbClr val="0083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 defTabSz="685800"/>
            <a:r>
              <a:rPr lang="ru-RU" sz="1350" b="1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8" name="Овал 7"/>
          <p:cNvSpPr/>
          <p:nvPr/>
        </p:nvSpPr>
        <p:spPr>
          <a:xfrm>
            <a:off x="7413808" y="1553166"/>
            <a:ext cx="1647501" cy="1012058"/>
          </a:xfrm>
          <a:prstGeom prst="ellipse">
            <a:avLst/>
          </a:prstGeom>
          <a:solidFill>
            <a:srgbClr val="0083FF"/>
          </a:solidFill>
          <a:ln>
            <a:solidFill>
              <a:srgbClr val="008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6867" y="2579893"/>
            <a:ext cx="4232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включено в план: 197 юр. лиц  + 6 МО = 203,   исключены 33</a:t>
            </a:r>
          </a:p>
          <a:p>
            <a:pPr defTabSz="685800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проведено плановых проверок: 170  </a:t>
            </a:r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году: 67 </a:t>
            </a:r>
            <a:r>
              <a:rPr lang="ru-RU" sz="1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юр.лиц</a:t>
            </a:r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 МО</a:t>
            </a:r>
          </a:p>
          <a:p>
            <a:pPr defTabSz="685800"/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012" y="4063746"/>
            <a:ext cx="317657" cy="1738265"/>
          </a:xfrm>
          <a:prstGeom prst="rect">
            <a:avLst/>
          </a:prstGeom>
          <a:solidFill>
            <a:srgbClr val="008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ru-RU" sz="11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751793966"/>
              </p:ext>
            </p:extLst>
          </p:nvPr>
        </p:nvGraphicFramePr>
        <p:xfrm>
          <a:off x="968181" y="3602451"/>
          <a:ext cx="4067319" cy="2525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67173559"/>
              </p:ext>
            </p:extLst>
          </p:nvPr>
        </p:nvGraphicFramePr>
        <p:xfrm>
          <a:off x="4745313" y="3938432"/>
          <a:ext cx="4170011" cy="2554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Стрелка вправо 19"/>
          <p:cNvSpPr/>
          <p:nvPr/>
        </p:nvSpPr>
        <p:spPr>
          <a:xfrm>
            <a:off x="578256" y="4116370"/>
            <a:ext cx="359875" cy="224073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008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574123" y="4807094"/>
            <a:ext cx="359875" cy="224073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008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556852" y="5497818"/>
            <a:ext cx="359875" cy="224073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008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46" y="5524620"/>
            <a:ext cx="321809" cy="321809"/>
          </a:xfrm>
          <a:prstGeom prst="rect">
            <a:avLst/>
          </a:prstGeom>
        </p:spPr>
      </p:pic>
      <p:sp>
        <p:nvSpPr>
          <p:cNvPr id="27" name="Стрелка вниз 26"/>
          <p:cNvSpPr/>
          <p:nvPr/>
        </p:nvSpPr>
        <p:spPr>
          <a:xfrm rot="16200000">
            <a:off x="4278834" y="2965781"/>
            <a:ext cx="586333" cy="703911"/>
          </a:xfrm>
          <a:prstGeom prst="downArrow">
            <a:avLst/>
          </a:prstGeom>
          <a:solidFill>
            <a:srgbClr val="0083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 defTabSz="685800"/>
            <a:r>
              <a:rPr lang="ru-RU" sz="1350" b="1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935009" y="2947868"/>
            <a:ext cx="4145491" cy="945998"/>
          </a:xfrm>
          <a:prstGeom prst="roundRect">
            <a:avLst/>
          </a:prstGeom>
          <a:ln>
            <a:solidFill>
              <a:srgbClr val="0083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33350" indent="-133350" defTabSz="6858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открытость</a:t>
            </a:r>
          </a:p>
          <a:p>
            <a:pPr marL="133350" indent="-133350" defTabSz="6858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</a:p>
          <a:p>
            <a:pPr marL="133350" indent="-133350" defTabSz="6858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Предостережение </a:t>
            </a:r>
          </a:p>
          <a:p>
            <a:pPr marL="133350" indent="-133350" defTabSz="6858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Мониторинговые наблюдения </a:t>
            </a:r>
          </a:p>
          <a:p>
            <a:pPr marL="133350" indent="-133350" defTabSz="685800">
              <a:buFont typeface="Arial" panose="020B0604020202020204" pitchFamily="34" charset="0"/>
              <a:buChar char="•"/>
            </a:pPr>
            <a:endParaRPr lang="ru-RU" sz="900" dirty="0">
              <a:solidFill>
                <a:prstClr val="black"/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0CEEDD3-5E93-411D-8C6C-744A8B8A08C3}" type="slidenum"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0" name="Скругленный прямоугольник 3">
            <a:extLst>
              <a:ext uri="{FF2B5EF4-FFF2-40B4-BE49-F238E27FC236}">
                <a16:creationId xmlns:a16="http://schemas.microsoft.com/office/drawing/2014/main" id="{B7964CB4-0295-49E5-8AF8-D5954A30117C}"/>
              </a:ext>
            </a:extLst>
          </p:cNvPr>
          <p:cNvSpPr/>
          <p:nvPr/>
        </p:nvSpPr>
        <p:spPr>
          <a:xfrm>
            <a:off x="431709" y="1662518"/>
            <a:ext cx="3497087" cy="214208"/>
          </a:xfrm>
          <a:prstGeom prst="roundRect">
            <a:avLst/>
          </a:prstGeom>
          <a:solidFill>
            <a:srgbClr val="008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200" b="1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Предупреждение нарушений </a:t>
            </a:r>
            <a:endParaRPr lang="ru-RU" sz="1200" dirty="0">
              <a:solidFill>
                <a:prstClr val="white"/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">
            <a:extLst>
              <a:ext uri="{FF2B5EF4-FFF2-40B4-BE49-F238E27FC236}">
                <a16:creationId xmlns:a16="http://schemas.microsoft.com/office/drawing/2014/main" id="{33A40AA0-6605-4D93-AE64-0C61CC6E1303}"/>
              </a:ext>
            </a:extLst>
          </p:cNvPr>
          <p:cNvSpPr/>
          <p:nvPr/>
        </p:nvSpPr>
        <p:spPr>
          <a:xfrm>
            <a:off x="318360" y="3180878"/>
            <a:ext cx="3497087" cy="214208"/>
          </a:xfrm>
          <a:prstGeom prst="roundRect">
            <a:avLst/>
          </a:prstGeom>
          <a:solidFill>
            <a:srgbClr val="008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200" b="1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Расширение прав контролируемых лиц </a:t>
            </a:r>
            <a:endParaRPr lang="ru-RU" sz="1200" dirty="0">
              <a:solidFill>
                <a:prstClr val="white"/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3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Прямая со стрелкой 65"/>
          <p:cNvCxnSpPr/>
          <p:nvPr/>
        </p:nvCxnSpPr>
        <p:spPr>
          <a:xfrm>
            <a:off x="1259635" y="1932509"/>
            <a:ext cx="217389" cy="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1259632" y="2381898"/>
            <a:ext cx="210762" cy="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1259635" y="3042794"/>
            <a:ext cx="215341" cy="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1285852" y="3714752"/>
            <a:ext cx="215341" cy="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1214414" y="5286388"/>
            <a:ext cx="216002" cy="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428728" y="1071547"/>
            <a:ext cx="5786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Контрольная (надзорная) деятельность в РФ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00034" y="2786058"/>
            <a:ext cx="615553" cy="30003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Базовые  нормативные  правовые акты</a:t>
            </a: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9" y="865590"/>
            <a:ext cx="2660232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Прямоугольник 78"/>
          <p:cNvSpPr/>
          <p:nvPr/>
        </p:nvSpPr>
        <p:spPr>
          <a:xfrm>
            <a:off x="1428728" y="1643050"/>
            <a:ext cx="75205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 algn="just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247-ФЗ от 31.07.2020 «Об обязательных требованиях в РФ»</a:t>
            </a:r>
          </a:p>
          <a:p>
            <a:pPr marL="36576" indent="0" algn="just">
              <a:buNone/>
            </a:pP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248-ФЗ от 31.07.2021 «О государственном контроле (надзоре)  и муниципальном контроле в Российской Федерации»</a:t>
            </a:r>
          </a:p>
          <a:p>
            <a:pPr marL="36576" indent="0" algn="just">
              <a:buNone/>
            </a:pP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273-ФЗ от 29.12.2012 «Об образовании в Российской Федерации»</a:t>
            </a:r>
          </a:p>
          <a:p>
            <a:pPr marL="36576" indent="0" algn="just">
              <a:buNone/>
            </a:pP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99-ФЗ  от 04.05.2011 «О лицензировании отдельных видов деятельности»</a:t>
            </a:r>
          </a:p>
          <a:p>
            <a:pPr marL="36576" indent="0" algn="just">
              <a:buNone/>
            </a:pP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algn="just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184-ФЗ от 06.10.1999 «Об общих принципах организации законодательных (представительных) и исполнительных органов государственной власти субъектов Российской Федерации» </a:t>
            </a:r>
          </a:p>
          <a:p>
            <a:pPr marL="36576" algn="just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algn="just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131-ФЗ от 06.10.2003 «Об общих принципах организации местного самоуправления в Российской Федерации»</a:t>
            </a:r>
          </a:p>
          <a:p>
            <a:pPr marL="36576" indent="0">
              <a:buNone/>
            </a:pP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409161" y="2202577"/>
            <a:ext cx="701968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0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402533" y="2852936"/>
            <a:ext cx="699081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000" dirty="0"/>
          </a:p>
        </p:txBody>
      </p:sp>
      <p:pic>
        <p:nvPicPr>
          <p:cNvPr id="87" name="Picture 4" descr="D:\ИУУ\презентации\для департамента\инфографика для презентации\для Кольцовой\инфор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65" y="2191046"/>
            <a:ext cx="549024" cy="7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6" descr="D:\ИУУ\презентации\для департамента\инфографика для презентации\для Кольцовой\ау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59" y="5949280"/>
            <a:ext cx="624489" cy="65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Прямая соединительная линия 90"/>
          <p:cNvCxnSpPr/>
          <p:nvPr/>
        </p:nvCxnSpPr>
        <p:spPr>
          <a:xfrm flipV="1">
            <a:off x="1503131" y="1553365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1357290" y="1285860"/>
            <a:ext cx="0" cy="419633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7" descr="D:\ИУУ\презентации\для департамента\инфографика для презентации\для Кольцовой\люд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24" y="806872"/>
            <a:ext cx="1152128" cy="110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2357422" y="285728"/>
            <a:ext cx="5425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нового механизма контрольной (надзорной) деятельности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1285852" y="4286256"/>
            <a:ext cx="216002" cy="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2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683516"/>
            <a:ext cx="9144004" cy="854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049" y="903015"/>
            <a:ext cx="867043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dirty="0">
                <a:solidFill>
                  <a:srgbClr val="002060"/>
                </a:solidFill>
              </a:rPr>
              <a:t>ПРИОРИТЕТНЫЕ  ЗАДАЧИ</a:t>
            </a:r>
          </a:p>
          <a:p>
            <a:pPr algn="ctr" fontAlgn="ctr"/>
            <a:endParaRPr lang="ru-RU" dirty="0">
              <a:solidFill>
                <a:srgbClr val="002060"/>
              </a:solidFill>
            </a:endParaRPr>
          </a:p>
          <a:p>
            <a:pPr algn="ctr" fontAlgn="ctr"/>
            <a:endParaRPr lang="ru-RU" dirty="0">
              <a:solidFill>
                <a:srgbClr val="002060"/>
              </a:solidFill>
            </a:endParaRPr>
          </a:p>
          <a:p>
            <a:pPr fontAlgn="ctr"/>
            <a:r>
              <a:rPr lang="ru-RU" b="1" dirty="0">
                <a:solidFill>
                  <a:srgbClr val="002060"/>
                </a:solidFill>
              </a:rPr>
              <a:t>Изменение организационно-правовой структуры управления</a:t>
            </a:r>
          </a:p>
          <a:p>
            <a:pPr fontAlgn="ctr"/>
            <a:endParaRPr lang="ru-RU" dirty="0">
              <a:solidFill>
                <a:srgbClr val="002060"/>
              </a:solidFill>
            </a:endParaRPr>
          </a:p>
          <a:p>
            <a:pPr marL="285750" indent="-285750" fontAlgn="ctr">
              <a:lnSpc>
                <a:spcPct val="150000"/>
              </a:lnSpc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названий отделов, функционала и полномочий специалистов,</a:t>
            </a:r>
          </a:p>
          <a:p>
            <a:pPr marL="285750" indent="-285750" algn="r" fontAlgn="ctr">
              <a:lnSpc>
                <a:spcPct val="150000"/>
              </a:lnSpc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сектора информационно-аналитического сопровождения</a:t>
            </a:r>
          </a:p>
          <a:p>
            <a:pPr marL="285750" indent="-285750" algn="r" fontAlgn="ctr">
              <a:lnSpc>
                <a:spcPct val="150000"/>
              </a:lnSpc>
              <a:buFontTx/>
              <a:buChar char="-"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Повышение открытости и доступности информации о деятельности управления</a:t>
            </a:r>
          </a:p>
          <a:p>
            <a:pPr font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                                                                                </a:t>
            </a:r>
          </a:p>
          <a:p>
            <a:pPr font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ru-RU" i="1" dirty="0">
                <a:solidFill>
                  <a:srgbClr val="00B050"/>
                </a:solidFill>
                <a:cs typeface="Times New Roman" panose="02020603050405020304" pitchFamily="18" charset="0"/>
              </a:rPr>
              <a:t>Концепция открытости органов власти</a:t>
            </a:r>
          </a:p>
          <a:p>
            <a:pPr font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pPr fontAlgn="ctr">
              <a:lnSpc>
                <a:spcPct val="150000"/>
              </a:lnSpc>
            </a:pP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0372" y="5957330"/>
            <a:ext cx="2452040" cy="8544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21212" y="44624"/>
            <a:ext cx="5425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 ДЕПАРТАМЕНТА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5D936F-A5B9-4745-8633-E1AA4CAF5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48" y="4005064"/>
            <a:ext cx="3917904" cy="2592288"/>
          </a:xfrm>
          <a:prstGeom prst="rect">
            <a:avLst/>
          </a:prstGeom>
        </p:spPr>
      </p:pic>
      <p:sp>
        <p:nvSpPr>
          <p:cNvPr id="4" name="Стрелка: изогнутая вниз 3">
            <a:extLst>
              <a:ext uri="{FF2B5EF4-FFF2-40B4-BE49-F238E27FC236}">
                <a16:creationId xmlns:a16="http://schemas.microsoft.com/office/drawing/2014/main" id="{5209C0EE-DCFC-4D33-BC86-3DFD3B67C116}"/>
              </a:ext>
            </a:extLst>
          </p:cNvPr>
          <p:cNvSpPr/>
          <p:nvPr/>
        </p:nvSpPr>
        <p:spPr>
          <a:xfrm>
            <a:off x="1869037" y="4416416"/>
            <a:ext cx="504056" cy="288032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6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683516"/>
            <a:ext cx="9144004" cy="854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049" y="903015"/>
            <a:ext cx="8670432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dirty="0">
                <a:solidFill>
                  <a:srgbClr val="002060"/>
                </a:solidFill>
              </a:rPr>
              <a:t>ПРИОРИТЕТНЫЕ  ЗАДАЧИ</a:t>
            </a:r>
          </a:p>
          <a:p>
            <a:pPr algn="ctr" fontAlgn="ctr"/>
            <a:endParaRPr lang="ru-RU" dirty="0">
              <a:solidFill>
                <a:srgbClr val="002060"/>
              </a:solidFill>
            </a:endParaRPr>
          </a:p>
          <a:p>
            <a:pPr algn="ctr" fontAlgn="ctr"/>
            <a:endParaRPr lang="ru-RU" dirty="0">
              <a:solidFill>
                <a:srgbClr val="002060"/>
              </a:solidFill>
            </a:endParaRPr>
          </a:p>
          <a:p>
            <a:pPr fontAlgn="ctr"/>
            <a:r>
              <a:rPr lang="ru-RU" b="1" dirty="0">
                <a:solidFill>
                  <a:srgbClr val="002060"/>
                </a:solidFill>
              </a:rPr>
              <a:t>Управление рисками причинения вреда (ущерба) охраняемым ценностям  </a:t>
            </a:r>
          </a:p>
          <a:p>
            <a:pPr fontAlgn="ctr"/>
            <a:endParaRPr lang="ru-RU" dirty="0">
              <a:solidFill>
                <a:srgbClr val="002060"/>
              </a:solidFill>
            </a:endParaRPr>
          </a:p>
          <a:p>
            <a:pPr marL="285750" indent="-285750" fontAlgn="ctr">
              <a:lnSpc>
                <a:spcPct val="150000"/>
              </a:lnSpc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риска</a:t>
            </a:r>
          </a:p>
          <a:p>
            <a:pPr fontAlgn="ctr">
              <a:lnSpc>
                <a:spcPct val="150000"/>
              </a:lnSpc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ctr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объектов, отнесенных 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категориям риска (950 ед.)</a:t>
            </a:r>
          </a:p>
          <a:p>
            <a:pPr marL="285750" indent="-285750" algn="r" fontAlgn="ctr">
              <a:lnSpc>
                <a:spcPct val="150000"/>
              </a:lnSpc>
              <a:buFontTx/>
              <a:buChar char="-"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>
              <a:lnSpc>
                <a:spcPct val="150000"/>
              </a:lnSpc>
            </a:pP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Перенос акцентов с контрольных (надзорных) мероприятий на профилактику</a:t>
            </a:r>
          </a:p>
          <a:p>
            <a:pPr fontAlgn="ctr">
              <a:lnSpc>
                <a:spcPct val="150000"/>
              </a:lnSpc>
            </a:pP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Программа профилактики рисков на 2022 год (с учётом общественного обсуждения)</a:t>
            </a:r>
          </a:p>
          <a:p>
            <a:pPr fontAlgn="ctr">
              <a:lnSpc>
                <a:spcPct val="150000"/>
              </a:lnSpc>
            </a:pP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0372" y="5957330"/>
            <a:ext cx="2452040" cy="8544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21212" y="44624"/>
            <a:ext cx="5425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 ДЕПАРТАМЕНТА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46309-2A45-453F-8D40-D00F21311C79}"/>
              </a:ext>
            </a:extLst>
          </p:cNvPr>
          <p:cNvSpPr txBox="1"/>
          <p:nvPr/>
        </p:nvSpPr>
        <p:spPr>
          <a:xfrm>
            <a:off x="3131840" y="2228671"/>
            <a:ext cx="5292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категории риска:</a:t>
            </a:r>
          </a:p>
          <a:p>
            <a:pPr marL="36576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Низкий риск – не проводятся</a:t>
            </a:r>
          </a:p>
          <a:p>
            <a:pPr marL="36576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Средний риск – 1 раз в 4 года </a:t>
            </a:r>
          </a:p>
          <a:p>
            <a:pPr marL="36576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Высокий риск – 1 раз в 3 года</a:t>
            </a:r>
          </a:p>
        </p:txBody>
      </p:sp>
    </p:spTree>
    <p:extLst>
      <p:ext uri="{BB962C8B-B14F-4D97-AF65-F5344CB8AC3E}">
        <p14:creationId xmlns:p14="http://schemas.microsoft.com/office/powerpoint/2010/main" val="3150058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683516"/>
            <a:ext cx="9144004" cy="854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049" y="903015"/>
            <a:ext cx="867043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dirty="0">
                <a:solidFill>
                  <a:srgbClr val="002060"/>
                </a:solidFill>
              </a:rPr>
              <a:t>ПРИОРИТЕТНЫЕ  ЗАДАЧИ</a:t>
            </a:r>
          </a:p>
          <a:p>
            <a:pPr algn="ctr" fontAlgn="ctr"/>
            <a:endParaRPr lang="ru-RU" dirty="0">
              <a:solidFill>
                <a:srgbClr val="002060"/>
              </a:solidFill>
            </a:endParaRPr>
          </a:p>
          <a:p>
            <a:pPr algn="ctr" fontAlgn="ctr"/>
            <a:endParaRPr lang="ru-RU" dirty="0">
              <a:solidFill>
                <a:srgbClr val="002060"/>
              </a:solidFill>
            </a:endParaRPr>
          </a:p>
          <a:p>
            <a:pPr fontAlgn="ctr"/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Соблюдение прав и законных интересов контролируемых лиц</a:t>
            </a:r>
          </a:p>
          <a:p>
            <a:pPr fontAlgn="ctr"/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 fontAlgn="ctr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 прав</a:t>
            </a:r>
          </a:p>
          <a:p>
            <a:pPr marL="285750" indent="-285750" fontAlgn="ctr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досудебное обжалование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(!)</a:t>
            </a:r>
          </a:p>
          <a:p>
            <a:pPr marL="285750" indent="-285750" fontAlgn="ctr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отказа от проведения профилактического мероприятия</a:t>
            </a:r>
          </a:p>
          <a:p>
            <a:pPr marL="285750" indent="-285750" fontAlgn="ctr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владеть информацией о причинах внепланового контрольного (надзорного) мероприятия</a:t>
            </a:r>
          </a:p>
          <a:p>
            <a:pPr marL="285750" indent="-285750" fontAlgn="ctr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Укрепление института экспертного сообщества </a:t>
            </a:r>
          </a:p>
          <a:p>
            <a:pPr fontAlgn="ctr"/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 fontAlgn="ctr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всесторонняя, объективная, компетентная оценка, отражаемая в экспертном заключении</a:t>
            </a:r>
          </a:p>
          <a:p>
            <a:pPr marL="285750" indent="-285750" fontAlgn="ctr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независимость оценки</a:t>
            </a:r>
          </a:p>
          <a:p>
            <a:pPr fontAlgn="ctr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0372" y="5957330"/>
            <a:ext cx="2452040" cy="8544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21212" y="44624"/>
            <a:ext cx="5425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 ДЕПАРТАМЕНТА</a:t>
            </a:r>
          </a:p>
        </p:txBody>
      </p:sp>
    </p:spTree>
    <p:extLst>
      <p:ext uri="{BB962C8B-B14F-4D97-AF65-F5344CB8AC3E}">
        <p14:creationId xmlns:p14="http://schemas.microsoft.com/office/powerpoint/2010/main" val="228689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Прямая со стрелкой 65"/>
          <p:cNvCxnSpPr/>
          <p:nvPr/>
        </p:nvCxnSpPr>
        <p:spPr>
          <a:xfrm>
            <a:off x="1302227" y="1863423"/>
            <a:ext cx="217389" cy="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cxnSpLocks/>
          </p:cNvCxnSpPr>
          <p:nvPr/>
        </p:nvCxnSpPr>
        <p:spPr>
          <a:xfrm>
            <a:off x="1298769" y="2449236"/>
            <a:ext cx="243194" cy="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1282342" y="2880201"/>
            <a:ext cx="215341" cy="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1277763" y="3900636"/>
            <a:ext cx="215341" cy="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1298769" y="4653136"/>
            <a:ext cx="216002" cy="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418507" y="981412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И З М Е Н Е Н И Я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50785" y="2765736"/>
            <a:ext cx="400110" cy="20314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РЕФОРМИРОВАНИЕ </a:t>
            </a:r>
          </a:p>
        </p:txBody>
      </p:sp>
      <p:pic>
        <p:nvPicPr>
          <p:cNvPr id="78" name="Picture 2" descr="D:\ИУУ\презентации\для департамента\инфографика для презентации\для Кольцовой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574" y="248565"/>
            <a:ext cx="3063914" cy="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Прямоугольник 78"/>
          <p:cNvSpPr/>
          <p:nvPr/>
        </p:nvSpPr>
        <p:spPr>
          <a:xfrm>
            <a:off x="1541963" y="1656468"/>
            <a:ext cx="7445809" cy="4154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  3 ВИДА КОНТРОЛЯ                                                    1  ФЕДЕРАЛЬНЫЙ ГОСУДАРСТВЕННЫЙ НАДЗОР В СФЕРЕ ОБРАЗОВАНИЯ</a:t>
            </a:r>
          </a:p>
          <a:p>
            <a:r>
              <a:rPr lang="ru-RU" sz="1000" dirty="0"/>
              <a:t>лицензионный + качество + законодательство  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661124" y="2260906"/>
            <a:ext cx="7019686" cy="2616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ОГРАНИЧЕНИЕ СРОКОВ ДЕЙСТВИЯ РАЗРЕШИТЕЛЬНЫХ ДОКУМЕНТОВ                                 БЕССРОЧНЫЙ    ПЕРИОД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530555" y="2750149"/>
            <a:ext cx="7545246" cy="2616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ЦЕЛЬ И ПРЕДМЕТ ГОСУДАРСТВЕННОЙ АККРЕДИТАЦИИ                   СООТВЕТСТВИЕ АККРЕДИТАЦИОННЫМ ПОКАЗАТЕЛЯМ 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628764" y="3828607"/>
            <a:ext cx="7445357" cy="43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ЗАПРОС ДОКУМЕНТОВ НА БУМАЖНЫХ НОСИТЕЛЯХ                      ПЕРЕХОД НА ЭЛЕКТРОННУЮ ПЛАТФОРМУ ДОКУМЕНТООБОРОТА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585431" y="4487385"/>
            <a:ext cx="7149797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ВЫЕЗДНОЕ / ДОКУМЕНТАЦИОННОЕ ИЗУЧЕНИЕ                             ИСПОЛЬЗОВАНИЕ СРЕДСТВ ДИСТАНЦИОННОГО ВЗАИМОДЕЙСТВИЯ: АУДИО-, ВИДЕО-, ФОТОСЪЕМКИ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585432" y="5139991"/>
            <a:ext cx="7095378" cy="2616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РОСТ СЛУЧАЕВ, ОСУЩЕСТВЛЕНИЯ НЕЗАКОННОЙ ОБРАЗОВАТЕЛЬНОЙ ДЕЯТЕЛЬНОСТИ                         ПРЕСЕЧЕНИЕ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7" name="Picture 4" descr="D:\ИУУ\презентации\для департамента\инфографика для презентации\для Кольцовой\инфор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65" y="2191046"/>
            <a:ext cx="549024" cy="7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6" descr="D:\ИУУ\презентации\для департамента\инфографика для презентации\для Кольцовой\ау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59" y="5949280"/>
            <a:ext cx="624489" cy="65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Прямая соединительная линия 90"/>
          <p:cNvCxnSpPr/>
          <p:nvPr/>
        </p:nvCxnSpPr>
        <p:spPr>
          <a:xfrm flipV="1">
            <a:off x="1513006" y="1283978"/>
            <a:ext cx="4516107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>
            <a:cxnSpLocks/>
          </p:cNvCxnSpPr>
          <p:nvPr/>
        </p:nvCxnSpPr>
        <p:spPr>
          <a:xfrm>
            <a:off x="1245771" y="1602584"/>
            <a:ext cx="36571" cy="416751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7" descr="D:\ИУУ\презентации\для департамента\инфографика для презентации\для Кольцовой\люд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6" y="787699"/>
            <a:ext cx="1152128" cy="110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34" b="-8050"/>
          <a:stretch/>
        </p:blipFill>
        <p:spPr>
          <a:xfrm>
            <a:off x="222048" y="44624"/>
            <a:ext cx="1899017" cy="659837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2421212" y="44624"/>
            <a:ext cx="5425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УПРАВЛЕНИЕ ПО НАДЗОРУ И КОНТРОЛЮ В СФЕРЕ ОБРАЗОВАНИЯ ДЕПАРТАМЕНТА</a:t>
            </a:r>
          </a:p>
        </p:txBody>
      </p:sp>
      <p:sp>
        <p:nvSpPr>
          <p:cNvPr id="3" name="Стрелка: вправо с вырезом 2">
            <a:extLst>
              <a:ext uri="{FF2B5EF4-FFF2-40B4-BE49-F238E27FC236}">
                <a16:creationId xmlns:a16="http://schemas.microsoft.com/office/drawing/2014/main" id="{BE0F70AA-22B7-4AA9-B2C5-20F40A2CEAFA}"/>
              </a:ext>
            </a:extLst>
          </p:cNvPr>
          <p:cNvSpPr/>
          <p:nvPr/>
        </p:nvSpPr>
        <p:spPr>
          <a:xfrm>
            <a:off x="6164531" y="2308003"/>
            <a:ext cx="705227" cy="214513"/>
          </a:xfrm>
          <a:prstGeom prst="notchedRightArrow">
            <a:avLst/>
          </a:prstGeom>
          <a:solidFill>
            <a:srgbClr val="9AF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трелка: вправо с вырезом 34">
            <a:extLst>
              <a:ext uri="{FF2B5EF4-FFF2-40B4-BE49-F238E27FC236}">
                <a16:creationId xmlns:a16="http://schemas.microsoft.com/office/drawing/2014/main" id="{3804A563-116A-4866-9AD9-069FB76F46A9}"/>
              </a:ext>
            </a:extLst>
          </p:cNvPr>
          <p:cNvSpPr/>
          <p:nvPr/>
        </p:nvSpPr>
        <p:spPr>
          <a:xfrm>
            <a:off x="5000751" y="2788053"/>
            <a:ext cx="505415" cy="182611"/>
          </a:xfrm>
          <a:prstGeom prst="notchedRightArrow">
            <a:avLst>
              <a:gd name="adj1" fmla="val 50000"/>
              <a:gd name="adj2" fmla="val 5405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1C8A562E-5156-4127-B15F-232CB0E0C298}"/>
              </a:ext>
            </a:extLst>
          </p:cNvPr>
          <p:cNvSpPr/>
          <p:nvPr/>
        </p:nvSpPr>
        <p:spPr>
          <a:xfrm>
            <a:off x="1617842" y="5642707"/>
            <a:ext cx="7346646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МЕЖВЕДОМСТВЕННОЕ  ВЗАИМОДЕЙСТВИЕ  С  ОРГАНАМИ  МВД  И  ПРОКУРАТУРЫ                         ИНИЦИИРОВАНИЕ СОВМЕСТНЫХ МЕРОПРИЯТИЙ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79C1C620-D071-45DB-B597-357F3961628B}"/>
              </a:ext>
            </a:extLst>
          </p:cNvPr>
          <p:cNvCxnSpPr>
            <a:cxnSpLocks/>
          </p:cNvCxnSpPr>
          <p:nvPr/>
        </p:nvCxnSpPr>
        <p:spPr>
          <a:xfrm>
            <a:off x="1321014" y="5270796"/>
            <a:ext cx="220949" cy="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3AA21F31-9263-47F6-9B26-B917635C738E}"/>
              </a:ext>
            </a:extLst>
          </p:cNvPr>
          <p:cNvCxnSpPr/>
          <p:nvPr/>
        </p:nvCxnSpPr>
        <p:spPr>
          <a:xfrm>
            <a:off x="1310836" y="5770100"/>
            <a:ext cx="215341" cy="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A4FEB34C-C90C-4581-BA08-43B48E74B5FB}"/>
              </a:ext>
            </a:extLst>
          </p:cNvPr>
          <p:cNvCxnSpPr>
            <a:cxnSpLocks/>
          </p:cNvCxnSpPr>
          <p:nvPr/>
        </p:nvCxnSpPr>
        <p:spPr>
          <a:xfrm>
            <a:off x="1301489" y="3353076"/>
            <a:ext cx="215341" cy="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6B56EDA7-69D9-4E97-BFEA-80F336A18497}"/>
              </a:ext>
            </a:extLst>
          </p:cNvPr>
          <p:cNvSpPr/>
          <p:nvPr/>
        </p:nvSpPr>
        <p:spPr>
          <a:xfrm>
            <a:off x="1712936" y="3207730"/>
            <a:ext cx="7103861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ЗАПРОС ДОКУМЕНТОВ У КОНТРОЛИРУЕМОГО ЛИЦА                                   МАКСИМАЛЬНОЕ ПРИВЛЕЧЕНИЕ</a:t>
            </a:r>
          </a:p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ИНФОРМАЦИОННЫХ РЕСУРСОВ, НАХОДЯЩИХСЯ В РАСПОРЯЖЕНИИ ИНЫХ ОРГАНОВ ВЛАСТИ И УЧРЕЖДЕНИЙ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Стрелка: вправо с вырезом 45">
            <a:extLst>
              <a:ext uri="{FF2B5EF4-FFF2-40B4-BE49-F238E27FC236}">
                <a16:creationId xmlns:a16="http://schemas.microsoft.com/office/drawing/2014/main" id="{0C93A0B2-844F-4FD9-AFBE-AD74924E531D}"/>
              </a:ext>
            </a:extLst>
          </p:cNvPr>
          <p:cNvSpPr/>
          <p:nvPr/>
        </p:nvSpPr>
        <p:spPr>
          <a:xfrm>
            <a:off x="3635896" y="1688788"/>
            <a:ext cx="705227" cy="201287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трелка: вправо с вырезом 47">
            <a:extLst>
              <a:ext uri="{FF2B5EF4-FFF2-40B4-BE49-F238E27FC236}">
                <a16:creationId xmlns:a16="http://schemas.microsoft.com/office/drawing/2014/main" id="{8097737F-89F6-4A85-8932-0314C49E71F0}"/>
              </a:ext>
            </a:extLst>
          </p:cNvPr>
          <p:cNvSpPr/>
          <p:nvPr/>
        </p:nvSpPr>
        <p:spPr>
          <a:xfrm>
            <a:off x="5253458" y="3210281"/>
            <a:ext cx="705227" cy="214513"/>
          </a:xfrm>
          <a:prstGeom prst="notchedRightArrow">
            <a:avLst/>
          </a:prstGeom>
          <a:solidFill>
            <a:srgbClr val="9AF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Стрелка: вправо с вырезом 50">
            <a:extLst>
              <a:ext uri="{FF2B5EF4-FFF2-40B4-BE49-F238E27FC236}">
                <a16:creationId xmlns:a16="http://schemas.microsoft.com/office/drawing/2014/main" id="{8DB24BC8-139B-4243-A3AC-BF4F1B9A7166}"/>
              </a:ext>
            </a:extLst>
          </p:cNvPr>
          <p:cNvSpPr/>
          <p:nvPr/>
        </p:nvSpPr>
        <p:spPr>
          <a:xfrm>
            <a:off x="4980926" y="3876388"/>
            <a:ext cx="505415" cy="182611"/>
          </a:xfrm>
          <a:prstGeom prst="notchedRightArrow">
            <a:avLst>
              <a:gd name="adj1" fmla="val 50000"/>
              <a:gd name="adj2" fmla="val 5405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Стрелка: вправо с вырезом 51">
            <a:extLst>
              <a:ext uri="{FF2B5EF4-FFF2-40B4-BE49-F238E27FC236}">
                <a16:creationId xmlns:a16="http://schemas.microsoft.com/office/drawing/2014/main" id="{E896C5BB-F6C6-44D6-A845-5B015168566B}"/>
              </a:ext>
            </a:extLst>
          </p:cNvPr>
          <p:cNvSpPr/>
          <p:nvPr/>
        </p:nvSpPr>
        <p:spPr>
          <a:xfrm>
            <a:off x="4630182" y="4515974"/>
            <a:ext cx="705227" cy="214513"/>
          </a:xfrm>
          <a:prstGeom prst="notchedRightArrow">
            <a:avLst/>
          </a:prstGeom>
          <a:solidFill>
            <a:srgbClr val="9AF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Стрелка: вправо с вырезом 52">
            <a:extLst>
              <a:ext uri="{FF2B5EF4-FFF2-40B4-BE49-F238E27FC236}">
                <a16:creationId xmlns:a16="http://schemas.microsoft.com/office/drawing/2014/main" id="{73B26C55-B88C-43B8-AF21-369CCCB377F2}"/>
              </a:ext>
            </a:extLst>
          </p:cNvPr>
          <p:cNvSpPr/>
          <p:nvPr/>
        </p:nvSpPr>
        <p:spPr>
          <a:xfrm>
            <a:off x="7053154" y="5167859"/>
            <a:ext cx="505415" cy="182611"/>
          </a:xfrm>
          <a:prstGeom prst="notchedRightArrow">
            <a:avLst>
              <a:gd name="adj1" fmla="val 50000"/>
              <a:gd name="adj2" fmla="val 5405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Стрелка: вправо с вырезом 59">
            <a:extLst>
              <a:ext uri="{FF2B5EF4-FFF2-40B4-BE49-F238E27FC236}">
                <a16:creationId xmlns:a16="http://schemas.microsoft.com/office/drawing/2014/main" id="{AA96E685-1675-4CF1-BE02-27ACAE36A397}"/>
              </a:ext>
            </a:extLst>
          </p:cNvPr>
          <p:cNvSpPr/>
          <p:nvPr/>
        </p:nvSpPr>
        <p:spPr>
          <a:xfrm>
            <a:off x="6756026" y="5662843"/>
            <a:ext cx="705227" cy="214513"/>
          </a:xfrm>
          <a:prstGeom prst="notchedRightArrow">
            <a:avLst/>
          </a:prstGeom>
          <a:solidFill>
            <a:srgbClr val="9AF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79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7715</TotalTime>
  <Words>580</Words>
  <Application>Microsoft Office PowerPoint</Application>
  <PresentationFormat>Экран (4:3)</PresentationFormat>
  <Paragraphs>114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Новиков В.В.</cp:lastModifiedBy>
  <cp:revision>532</cp:revision>
  <cp:lastPrinted>2021-12-22T14:34:24Z</cp:lastPrinted>
  <dcterms:created xsi:type="dcterms:W3CDTF">2019-04-11T08:45:36Z</dcterms:created>
  <dcterms:modified xsi:type="dcterms:W3CDTF">2021-12-28T05:25:53Z</dcterms:modified>
</cp:coreProperties>
</file>