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792" r:id="rId2"/>
  </p:sldMasterIdLst>
  <p:notesMasterIdLst>
    <p:notesMasterId r:id="rId27"/>
  </p:notesMasterIdLst>
  <p:sldIdLst>
    <p:sldId id="288" r:id="rId3"/>
    <p:sldId id="467" r:id="rId4"/>
    <p:sldId id="444" r:id="rId5"/>
    <p:sldId id="445" r:id="rId6"/>
    <p:sldId id="469" r:id="rId7"/>
    <p:sldId id="447" r:id="rId8"/>
    <p:sldId id="451" r:id="rId9"/>
    <p:sldId id="448" r:id="rId10"/>
    <p:sldId id="452" r:id="rId11"/>
    <p:sldId id="453" r:id="rId12"/>
    <p:sldId id="449" r:id="rId13"/>
    <p:sldId id="450" r:id="rId14"/>
    <p:sldId id="468" r:id="rId15"/>
    <p:sldId id="454" r:id="rId16"/>
    <p:sldId id="466" r:id="rId17"/>
    <p:sldId id="456" r:id="rId18"/>
    <p:sldId id="457" r:id="rId19"/>
    <p:sldId id="458" r:id="rId20"/>
    <p:sldId id="459" r:id="rId21"/>
    <p:sldId id="461" r:id="rId22"/>
    <p:sldId id="462" r:id="rId23"/>
    <p:sldId id="463" r:id="rId24"/>
    <p:sldId id="464" r:id="rId25"/>
    <p:sldId id="455" r:id="rId26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4FA1"/>
    <a:srgbClr val="536EA3"/>
    <a:srgbClr val="CDFBCF"/>
    <a:srgbClr val="57D3FF"/>
    <a:srgbClr val="CCECFF"/>
    <a:srgbClr val="FFFFCC"/>
    <a:srgbClr val="9AF8C7"/>
    <a:srgbClr val="4A7DBA"/>
    <a:srgbClr val="66CCFF"/>
    <a:srgbClr val="3D7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4" autoAdjust="0"/>
    <p:restoredTop sz="96827" autoAdjust="0"/>
  </p:normalViewPr>
  <p:slideViewPr>
    <p:cSldViewPr>
      <p:cViewPr varScale="1">
        <p:scale>
          <a:sx n="74" d="100"/>
          <a:sy n="74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0" i="0" baseline="0" dirty="0" smtClean="0">
                <a:effectLst/>
              </a:rPr>
              <a:t>ПРОВЕРКИ январь–март 2020 и 2021 гг.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12365947808734037"/>
          <c:y val="2.76881486003313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проверок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</c:v>
                </c:pt>
                <c:pt idx="1">
                  <c:v>54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Проверки, в которых выявлены нарушения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38</c:v>
                </c:pt>
                <c:pt idx="1">
                  <c:v>34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Проверки, в которых не выявлены нарушения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14</c:v>
                </c:pt>
                <c:pt idx="1">
                  <c:v>20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83008608"/>
        <c:axId val="283658440"/>
      </c:barChart>
      <c:catAx>
        <c:axId val="283008608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3658440"/>
        <c:crosses val="autoZero"/>
        <c:auto val="1"/>
        <c:lblAlgn val="ctr"/>
        <c:lblOffset val="100"/>
        <c:noMultiLvlLbl val="0"/>
      </c:catAx>
      <c:valAx>
        <c:axId val="283658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 smtClean="0"/>
                  <a:t>Количество проверок</a:t>
                </a:r>
                <a:endParaRPr lang="ru-RU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3008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/>
              <a:t>Количество выявленных нарушений январь-март 2020 и</a:t>
            </a:r>
            <a:r>
              <a:rPr lang="ru-RU" sz="1600" baseline="0" dirty="0" smtClean="0"/>
              <a:t> </a:t>
            </a:r>
            <a:r>
              <a:rPr lang="ru-RU" sz="1600" dirty="0" smtClean="0"/>
              <a:t>2021 гг.</a:t>
            </a:r>
            <a:endParaRPr lang="ru-RU" sz="1600" dirty="0"/>
          </a:p>
        </c:rich>
      </c:tx>
      <c:layout>
        <c:manualLayout>
          <c:xMode val="edge"/>
          <c:yMode val="edge"/>
          <c:x val="0.11065245716685507"/>
          <c:y val="4.66501432104297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Нарушения законодательства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123</c:v>
                </c:pt>
                <c:pt idx="1">
                  <c:v>105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Нарушения лицензионных требований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13</c:v>
                </c:pt>
                <c:pt idx="1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84429112"/>
        <c:axId val="283383880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2020</c:v>
                      </c:pt>
                      <c:pt idx="1">
                        <c:v>2021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Лист1!$D$2:$D$5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</c:ext>
        </c:extLst>
      </c:barChart>
      <c:catAx>
        <c:axId val="284429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3383880"/>
        <c:crosses val="autoZero"/>
        <c:auto val="1"/>
        <c:lblAlgn val="ctr"/>
        <c:lblOffset val="100"/>
        <c:noMultiLvlLbl val="0"/>
      </c:catAx>
      <c:valAx>
        <c:axId val="283383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4429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D9CB9-E278-428E-9334-A79D465B2D38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6BC2F-C5A0-43CE-AE17-97B8894BA0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881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25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7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913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021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183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673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332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3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562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3093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53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45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4706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861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126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74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01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56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295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99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39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777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306E3-4676-4A08-9300-95C7A50F70ED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7A87B-FA0B-4B13-8F5F-601AD5C0CD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60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1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6000">
              <a:srgbClr val="0070C0"/>
            </a:gs>
            <a:gs pos="100000">
              <a:srgbClr val="57D3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687" y="2152482"/>
            <a:ext cx="6662366" cy="470999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43750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548680"/>
            <a:ext cx="3135259" cy="101662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443750" y="2152482"/>
            <a:ext cx="6664754" cy="2246769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 fontAlgn="t"/>
            <a:r>
              <a:rPr lang="ru-R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деятельности управления по надзору и контролю в сфере образования Департамента Смоленской области по образованию и науке за 2021 </a:t>
            </a:r>
            <a:r>
              <a:rPr lang="ru-RU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год.</a:t>
            </a:r>
            <a:endParaRPr lang="ru-RU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42234" y="4846034"/>
            <a:ext cx="339217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err="1" smtClean="0"/>
              <a:t>Кубраков</a:t>
            </a:r>
            <a:r>
              <a:rPr lang="ru-RU" sz="1400" b="1" i="1" dirty="0" smtClean="0"/>
              <a:t> Александр Николаевич</a:t>
            </a:r>
            <a:r>
              <a:rPr lang="ru-RU" sz="1400" i="1" dirty="0" smtClean="0"/>
              <a:t> </a:t>
            </a:r>
            <a:endParaRPr lang="ru-RU" sz="1400" i="1" dirty="0"/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dirty="0" smtClean="0"/>
              <a:t>Заместитель начальника управления по надзору и контролю в сфере образования – начальник отдела государственного надзора</a:t>
            </a:r>
            <a:endParaRPr lang="ru-RU" sz="12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4772147" y="6474822"/>
            <a:ext cx="167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Смоленск 2021 г.</a:t>
            </a:r>
          </a:p>
        </p:txBody>
      </p:sp>
    </p:spTree>
    <p:extLst>
      <p:ext uri="{BB962C8B-B14F-4D97-AF65-F5344CB8AC3E}">
        <p14:creationId xmlns:p14="http://schemas.microsoft.com/office/powerpoint/2010/main" val="2174185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76898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Типовые </a:t>
            </a:r>
            <a:r>
              <a:rPr lang="ru-RU" sz="28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несоответствия, выявленные при осуществлении федерального государственного контроля качества образования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905" y="2564904"/>
            <a:ext cx="792088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9075" indent="-219075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отсутствие системы внутреннего мониторинга качества образования и его анализа, что противоречит требованиям п. 13 ФГОС НОО, п.18.1.3 ФГОС ООО, п. 4 ФГОС СОО;</a:t>
            </a:r>
          </a:p>
          <a:p>
            <a:pPr marL="219075" indent="-219075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отсутствие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планируемых предметных результатов курсов внеурочной деятельности, курсов и предметов по выбору, что противоречит п 16. ФГОС НОО, п. 18.1.2. ФГОС ООО;</a:t>
            </a:r>
          </a:p>
          <a:p>
            <a:pPr marL="219075" indent="-219075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отсутствие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анализа и оценки промежуточной аттестации обучающихся в рамках внеурочной деятельности в части системы оценки достижения планируемых результатов освоения основных образовательных программ, что противоречит требованиям п. 13. ФГОС НОО, п. 18.1.3. ФГОС ООО, ФГОС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СОО.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465187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76898"/>
            <a:ext cx="87129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Типичные нарушения законодательства в сфере образования, выявленные при осуществлении федерального государственного надзора в сфере </a:t>
            </a:r>
            <a:r>
              <a:rPr lang="ru-RU" sz="28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образования (лицензионный контроль)</a:t>
            </a:r>
            <a:endParaRPr lang="ru-RU" sz="28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564" y="2893006"/>
            <a:ext cx="79208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о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существление образовательной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деятельности в местах, не указанных в приложении к лицензии на осуществление образовательной деятельности (нарушены требования части 4 статьи 91 Федерального закона от 29.12.2012  № 273-ФЗ «Об образовании в Российской Федерации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»)</a:t>
            </a:r>
          </a:p>
          <a:p>
            <a:pPr algn="just">
              <a:spcAft>
                <a:spcPts val="1200"/>
              </a:spcAft>
            </a:pP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spcAft>
                <a:spcPts val="1200"/>
              </a:spcAft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66700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7689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+mj-lt"/>
                <a:ea typeface="+mj-ea"/>
                <a:cs typeface="+mj-cs"/>
              </a:rPr>
              <a:t>ПРЕДПИСАНИЯ ОБ УСТРАНЕНИИ НАРУШЕНИЙ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477234"/>
            <a:ext cx="79208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dirty="0">
                <a:solidFill>
                  <a:srgbClr val="00B050"/>
                </a:solidFill>
                <a:effectLst>
                  <a:outerShdw blurRad="38100" dist="50800" dir="5400000" algn="tl">
                    <a:schemeClr val="bg1"/>
                  </a:outerShdw>
                </a:effectLst>
                <a:latin typeface="Arial"/>
              </a:rPr>
              <a:t>По результатам проведенных проверок </a:t>
            </a:r>
            <a:r>
              <a:rPr lang="ru-RU" dirty="0">
                <a:solidFill>
                  <a:srgbClr val="FF3300"/>
                </a:solidFill>
                <a:effectLst>
                  <a:outerShdw blurRad="38100" dist="50800" dir="5400000" algn="tl">
                    <a:schemeClr val="bg1"/>
                  </a:outerShdw>
                </a:effectLst>
                <a:latin typeface="Arial"/>
              </a:rPr>
              <a:t>выдано </a:t>
            </a:r>
            <a:r>
              <a:rPr lang="ru-RU" dirty="0" smtClean="0">
                <a:solidFill>
                  <a:srgbClr val="FF3300"/>
                </a:solidFill>
                <a:effectLst>
                  <a:outerShdw blurRad="38100" dist="50800" dir="5400000" algn="tl">
                    <a:schemeClr val="bg1"/>
                  </a:outerShdw>
                </a:effectLst>
                <a:latin typeface="Arial"/>
              </a:rPr>
              <a:t>99 </a:t>
            </a:r>
            <a:r>
              <a:rPr lang="ru-RU" dirty="0">
                <a:solidFill>
                  <a:srgbClr val="FF3300"/>
                </a:solidFill>
                <a:effectLst>
                  <a:outerShdw blurRad="38100" dist="50800" dir="5400000" algn="tl">
                    <a:schemeClr val="bg1"/>
                  </a:outerShdw>
                </a:effectLst>
                <a:latin typeface="Arial"/>
              </a:rPr>
              <a:t>предписаний </a:t>
            </a:r>
            <a:r>
              <a:rPr lang="ru-RU" dirty="0">
                <a:solidFill>
                  <a:srgbClr val="00B050"/>
                </a:solidFill>
                <a:effectLst>
                  <a:outerShdw blurRad="38100" dist="50800" dir="5400000" algn="tl">
                    <a:schemeClr val="bg1"/>
                  </a:outerShdw>
                </a:effectLst>
                <a:latin typeface="Arial"/>
              </a:rPr>
              <a:t>об устранении нарушений, максимальный срок исполнения которых составляет 6 месяцев. Практика работы с предписаниями показала, что наибольшие </a:t>
            </a:r>
            <a:r>
              <a:rPr lang="ru-RU" dirty="0">
                <a:solidFill>
                  <a:srgbClr val="FF0000"/>
                </a:solidFill>
                <a:effectLst>
                  <a:outerShdw blurRad="38100" dist="50800" dir="5400000" algn="tl">
                    <a:schemeClr val="bg1"/>
                  </a:outerShdw>
                </a:effectLst>
                <a:latin typeface="Arial"/>
              </a:rPr>
              <a:t>затруднения</a:t>
            </a:r>
            <a:r>
              <a:rPr lang="ru-RU" dirty="0">
                <a:solidFill>
                  <a:srgbClr val="00B050"/>
                </a:solidFill>
                <a:effectLst>
                  <a:outerShdw blurRad="38100" dist="50800" dir="5400000" algn="tl">
                    <a:schemeClr val="bg1"/>
                  </a:outerShdw>
                </a:effectLst>
                <a:latin typeface="Arial"/>
              </a:rPr>
              <a:t> при их исполнении возникают </a:t>
            </a:r>
            <a:r>
              <a:rPr lang="ru-RU" dirty="0">
                <a:solidFill>
                  <a:srgbClr val="FF0000"/>
                </a:solidFill>
                <a:effectLst>
                  <a:outerShdw blurRad="38100" dist="50800" dir="5400000" algn="tl">
                    <a:schemeClr val="bg1"/>
                  </a:outerShdw>
                </a:effectLst>
                <a:latin typeface="Arial"/>
              </a:rPr>
              <a:t>по вопросам, связанным с получением необходимых для подтверждения лицензионных требований документов. </a:t>
            </a:r>
          </a:p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endParaRPr lang="ru-RU" dirty="0">
              <a:solidFill>
                <a:srgbClr val="99FF99"/>
              </a:solidFill>
              <a:effectLst>
                <a:outerShdw blurRad="38100" dist="50800" dir="5400000" algn="tl">
                  <a:schemeClr val="bg1"/>
                </a:outerShdw>
              </a:effectLst>
              <a:latin typeface="Arial"/>
            </a:endParaRPr>
          </a:p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dirty="0">
                <a:solidFill>
                  <a:srgbClr val="00B05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По состоянию на </a:t>
            </a:r>
            <a:r>
              <a:rPr lang="ru-RU" dirty="0" smtClean="0">
                <a:solidFill>
                  <a:srgbClr val="00B05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24 декабря </a:t>
            </a:r>
            <a:r>
              <a:rPr lang="ru-RU" dirty="0">
                <a:solidFill>
                  <a:srgbClr val="00B05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2021 года </a:t>
            </a:r>
          </a:p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dirty="0">
                <a:solidFill>
                  <a:srgbClr val="FF330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исполнено 74</a:t>
            </a:r>
            <a:r>
              <a:rPr lang="ru-RU" dirty="0">
                <a:solidFill>
                  <a:srgbClr val="FFFFFF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 </a:t>
            </a:r>
            <a:r>
              <a:rPr lang="ru-RU" dirty="0" smtClean="0">
                <a:solidFill>
                  <a:srgbClr val="00B05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предписания</a:t>
            </a:r>
            <a:r>
              <a:rPr lang="ru-RU" dirty="0" smtClean="0">
                <a:solidFill>
                  <a:srgbClr val="FFFFFF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, </a:t>
            </a:r>
            <a:endParaRPr lang="ru-RU" dirty="0">
              <a:solidFill>
                <a:srgbClr val="FFFFFF"/>
              </a:solidFill>
              <a:effectLst>
                <a:outerShdw blurRad="38100" dist="38100" dir="2700000" algn="tl">
                  <a:schemeClr val="bg1"/>
                </a:outerShdw>
              </a:effectLst>
              <a:latin typeface="Arial"/>
            </a:endParaRPr>
          </a:p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dirty="0">
                <a:solidFill>
                  <a:srgbClr val="FF330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не исполнено 2 </a:t>
            </a:r>
            <a:r>
              <a:rPr lang="ru-RU" dirty="0"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(муниципальное казенное общеобразовательное учреждение «Пушкинская основная общеобразовательная школа» </a:t>
            </a:r>
            <a:r>
              <a:rPr lang="ru-RU" dirty="0" err="1"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Сафоновского</a:t>
            </a:r>
            <a:r>
              <a:rPr lang="ru-RU" dirty="0"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 района Смоленской области, Федеральное </a:t>
            </a:r>
            <a:r>
              <a:rPr lang="ru-RU" dirty="0" err="1"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казеннное</a:t>
            </a:r>
            <a:r>
              <a:rPr lang="ru-RU" dirty="0"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 профессиональное образовательное  учреждение № 75 Федеральной службы исполнения наказаний),</a:t>
            </a:r>
          </a:p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dirty="0">
                <a:solidFill>
                  <a:srgbClr val="FFFFFF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  </a:t>
            </a:r>
          </a:p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dirty="0" smtClean="0">
                <a:solidFill>
                  <a:srgbClr val="00B05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23 </a:t>
            </a:r>
            <a:r>
              <a:rPr lang="ru-RU" dirty="0">
                <a:solidFill>
                  <a:srgbClr val="00B05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предписание имеют сроки исполнения </a:t>
            </a:r>
          </a:p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dirty="0">
                <a:solidFill>
                  <a:srgbClr val="00B05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с января по </a:t>
            </a:r>
            <a:r>
              <a:rPr lang="ru-RU" dirty="0" smtClean="0">
                <a:solidFill>
                  <a:srgbClr val="00B05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июнь </a:t>
            </a:r>
            <a:r>
              <a:rPr lang="ru-RU" dirty="0">
                <a:solidFill>
                  <a:srgbClr val="00B05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2022 года.</a:t>
            </a:r>
            <a:r>
              <a:rPr lang="ru-RU" sz="2800" dirty="0">
                <a:solidFill>
                  <a:srgbClr val="00B050"/>
                </a:solidFill>
                <a:effectLst>
                  <a:outerShdw blurRad="38100" dist="38100" dir="2700000" algn="tl">
                    <a:schemeClr val="bg1"/>
                  </a:outerShdw>
                </a:effectLst>
                <a:latin typeface="Arial"/>
              </a:rPr>
              <a:t>  </a:t>
            </a: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251693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776898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РЕЗУЛЬТАТЫ ПРОВЕРОК</a:t>
            </a:r>
            <a:endParaRPr lang="ru-RU" sz="2800" dirty="0">
              <a:latin typeface="+mj-lt"/>
              <a:ea typeface="+mj-ea"/>
              <a:cs typeface="+mj-cs"/>
            </a:endParaRP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78715"/>
            <a:ext cx="857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edu67.ru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  <p:graphicFrame>
        <p:nvGraphicFramePr>
          <p:cNvPr id="20" name="Диаграмма 19"/>
          <p:cNvGraphicFramePr/>
          <p:nvPr>
            <p:extLst/>
          </p:nvPr>
        </p:nvGraphicFramePr>
        <p:xfrm>
          <a:off x="1043608" y="1397000"/>
          <a:ext cx="7632848" cy="275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Диаграмма 20"/>
          <p:cNvGraphicFramePr/>
          <p:nvPr>
            <p:extLst/>
          </p:nvPr>
        </p:nvGraphicFramePr>
        <p:xfrm>
          <a:off x="1403648" y="4148400"/>
          <a:ext cx="7272807" cy="2177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95971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7689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Мониторинги, проведенные управлением в 2021 году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477234"/>
            <a:ext cx="79208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ru-RU" sz="2000" b="1" dirty="0" smtClean="0"/>
              <a:t>1. Мониторинг </a:t>
            </a:r>
            <a:r>
              <a:rPr lang="ru-RU" sz="2000" b="1" dirty="0"/>
              <a:t>«Объективность результатов проведения регионального этапа всероссийской олимпиады школьников в 2020/21 в Смоленской области» (январь-февраль).</a:t>
            </a:r>
          </a:p>
          <a:p>
            <a:pPr algn="just">
              <a:lnSpc>
                <a:spcPct val="80000"/>
              </a:lnSpc>
              <a:defRPr/>
            </a:pPr>
            <a:endParaRPr lang="ru-RU" sz="2000" b="1" dirty="0" smtClean="0"/>
          </a:p>
          <a:p>
            <a:pPr algn="just">
              <a:lnSpc>
                <a:spcPct val="80000"/>
              </a:lnSpc>
              <a:defRPr/>
            </a:pPr>
            <a:r>
              <a:rPr lang="ru-RU" sz="2000" b="1" dirty="0" smtClean="0"/>
              <a:t>2.  Мониторинг </a:t>
            </a:r>
            <a:r>
              <a:rPr lang="ru-RU" sz="2000" b="1" dirty="0"/>
              <a:t>«Объективность результатов проведения итогового собеседования по русскому языку и итогового сочинения в рамках государственной итоговой аттестации в 2020/21 в Смоленской области» (декабрь 2020, февраль-май 2021).</a:t>
            </a:r>
          </a:p>
          <a:p>
            <a:pPr algn="just">
              <a:lnSpc>
                <a:spcPct val="80000"/>
              </a:lnSpc>
              <a:defRPr/>
            </a:pPr>
            <a:endParaRPr lang="ru-RU" sz="2000" b="1" dirty="0" smtClean="0"/>
          </a:p>
          <a:p>
            <a:pPr algn="just">
              <a:lnSpc>
                <a:spcPct val="80000"/>
              </a:lnSpc>
              <a:defRPr/>
            </a:pPr>
            <a:r>
              <a:rPr lang="ru-RU" sz="2000" b="1" dirty="0" smtClean="0"/>
              <a:t>3.   Мероприятие </a:t>
            </a:r>
            <a:r>
              <a:rPr lang="ru-RU" sz="2000" b="1" dirty="0"/>
              <a:t>по контролю без взаимодействия с юридическими лицами «Надзор за соблюдением действующего законодательства в сфере образования при размещении необходимой информации на официальных сайтах образовательными организациями, осуществляющими образовательную деятельность, по реализации образовательных программ среднего профессионального образования» (март).</a:t>
            </a:r>
          </a:p>
          <a:p>
            <a:pPr algn="just">
              <a:lnSpc>
                <a:spcPct val="80000"/>
              </a:lnSpc>
              <a:defRPr/>
            </a:pPr>
            <a:endParaRPr lang="ru-RU" sz="2000" b="1" dirty="0" smtClean="0"/>
          </a:p>
          <a:p>
            <a:pPr algn="just">
              <a:lnSpc>
                <a:spcPct val="80000"/>
              </a:lnSpc>
              <a:defRPr/>
            </a:pPr>
            <a:r>
              <a:rPr lang="ru-RU" sz="2000" b="1" dirty="0" smtClean="0"/>
              <a:t>4. Мониторинг </a:t>
            </a:r>
            <a:r>
              <a:rPr lang="ru-RU" sz="2000" b="1" dirty="0"/>
              <a:t>«Объективность результатов проведения ВПР в общеобразовательных организациях Смоленской области» (март-май).</a:t>
            </a: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873588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7689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Мониторинги, проведенные управлением в 2021 году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477234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ru-RU" sz="2000" b="1" dirty="0" smtClean="0"/>
              <a:t>5. Соответствие/несоответствие </a:t>
            </a:r>
            <a:r>
              <a:rPr lang="ru-RU" sz="2000" b="1" dirty="0"/>
              <a:t>требований к сведениям об образовательной организации – лицензиата по подвиду «Дополнительное образование детей и взрослых» в соответствии с приказом Федеральной службы по надзору в сфере образования и науки от 14.08.2020 № 831 «Об утверждении требований к структуре официального сайта образовательной организации в информационно-телекоммуникационной сети «Интернет» и формату представления на нем информации» (май).</a:t>
            </a:r>
          </a:p>
          <a:p>
            <a:pPr algn="just">
              <a:lnSpc>
                <a:spcPct val="80000"/>
              </a:lnSpc>
              <a:defRPr/>
            </a:pPr>
            <a:endParaRPr lang="ru-RU" sz="2000" b="1" dirty="0" smtClean="0"/>
          </a:p>
          <a:p>
            <a:pPr algn="just">
              <a:lnSpc>
                <a:spcPct val="80000"/>
              </a:lnSpc>
              <a:defRPr/>
            </a:pPr>
            <a:r>
              <a:rPr lang="ru-RU" sz="2000" b="1" dirty="0" smtClean="0"/>
              <a:t>6.  Мониторинг </a:t>
            </a:r>
            <a:r>
              <a:rPr lang="ru-RU" sz="2000" b="1" dirty="0"/>
              <a:t>«Объективность проведения контрольных работ для обучающихся 9-х классов, осваивающих образовательные программы основного общего образования» (май).</a:t>
            </a:r>
          </a:p>
          <a:p>
            <a:pPr algn="just">
              <a:lnSpc>
                <a:spcPct val="80000"/>
              </a:lnSpc>
              <a:defRPr/>
            </a:pPr>
            <a:endParaRPr lang="ru-RU" sz="2000" b="1" dirty="0" smtClean="0"/>
          </a:p>
          <a:p>
            <a:pPr algn="just">
              <a:lnSpc>
                <a:spcPct val="80000"/>
              </a:lnSpc>
              <a:defRPr/>
            </a:pPr>
            <a:r>
              <a:rPr lang="ru-RU" sz="2000" b="1" dirty="0" smtClean="0"/>
              <a:t>7.  Надзор </a:t>
            </a:r>
            <a:r>
              <a:rPr lang="ru-RU" sz="2000" b="1" dirty="0"/>
              <a:t>за соблюдением действующего законодательства в сфере образования при размещении необходимой информации на официальных сайтах образовательными организациями, осуществляющими образовательную деятельность, в рамках проведения государственной итоговой аттестации (июнь).</a:t>
            </a: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273595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14042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Мониторинги, проведенные управлением в 2021 году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564" y="1522854"/>
            <a:ext cx="79208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ru-RU" sz="2000" b="1" dirty="0" smtClean="0"/>
              <a:t>8. Мониторинг </a:t>
            </a:r>
            <a:r>
              <a:rPr lang="ru-RU" sz="2000" b="1" dirty="0"/>
              <a:t>количества удаленных участников ЕГЭ/ГВЭ и количества составленных протоколов об административных правонарушениях в период проведения государственной итоговой аттестации по программам среднего общего образования в форме единого государственного экзамена и государственного выпускного экзамена (июль</a:t>
            </a:r>
            <a:r>
              <a:rPr lang="ru-RU" sz="2000" b="1" dirty="0" smtClean="0"/>
              <a:t>).</a:t>
            </a:r>
          </a:p>
          <a:p>
            <a:pPr algn="just">
              <a:lnSpc>
                <a:spcPct val="80000"/>
              </a:lnSpc>
              <a:defRPr/>
            </a:pPr>
            <a:endParaRPr lang="ru-RU" sz="2000" b="1" dirty="0"/>
          </a:p>
          <a:p>
            <a:pPr algn="just">
              <a:lnSpc>
                <a:spcPct val="80000"/>
              </a:lnSpc>
              <a:defRPr/>
            </a:pPr>
            <a:r>
              <a:rPr lang="ru-RU" sz="2000" b="1" dirty="0" smtClean="0"/>
              <a:t>9.  Внесение </a:t>
            </a:r>
            <a:r>
              <a:rPr lang="ru-RU" sz="2000" b="1" dirty="0"/>
              <a:t>в ФИС ФРДО в 2021 году сведений о документах об образовании за 2020-2021 учебный год, выданных образовательными организациями, реализующими программы среднего общего образования, расположенных на территории Смоленской области (июль</a:t>
            </a:r>
            <a:r>
              <a:rPr lang="ru-RU" sz="2000" b="1" dirty="0" smtClean="0"/>
              <a:t>).</a:t>
            </a:r>
          </a:p>
          <a:p>
            <a:pPr algn="just">
              <a:lnSpc>
                <a:spcPct val="80000"/>
              </a:lnSpc>
              <a:defRPr/>
            </a:pPr>
            <a:endParaRPr lang="ru-RU" sz="2000" b="1" dirty="0" smtClean="0"/>
          </a:p>
          <a:p>
            <a:pPr algn="just">
              <a:lnSpc>
                <a:spcPct val="80000"/>
              </a:lnSpc>
              <a:defRPr/>
            </a:pPr>
            <a:r>
              <a:rPr lang="ru-RU" sz="2000" b="1" dirty="0" smtClean="0"/>
              <a:t>10. Анализ административных регламентов по предоставлению муниципальной услуги «Прием заявлений, постановка на учет и зачисление детей в образовательные учреждения, реализующие основную образовательную программу дошкольного образования (детские сады) на соответствие требованиям федерального законодательства (август).</a:t>
            </a:r>
          </a:p>
          <a:p>
            <a:pPr algn="just">
              <a:lnSpc>
                <a:spcPct val="80000"/>
              </a:lnSpc>
              <a:defRPr/>
            </a:pPr>
            <a:endParaRPr lang="ru-RU" sz="2000" b="1" dirty="0" smtClean="0"/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223912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7689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Мониторинги, проведенные управлением в 2021 году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477234"/>
            <a:ext cx="79208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ru-RU" sz="2000" b="1" dirty="0" smtClean="0"/>
              <a:t>11.  Мониторинг </a:t>
            </a:r>
            <a:r>
              <a:rPr lang="ru-RU" sz="2000" b="1" dirty="0"/>
              <a:t>правоприменительной практики части 4 статьи 19.30 КоАП РФ в период проведения государственной итоговой аттестации по программам среднего общего образования в форме единого государственного экзамена и государственного выпускного экзамена (в основной и дополнительный периоды) (сентябрь).</a:t>
            </a:r>
          </a:p>
          <a:p>
            <a:pPr algn="just">
              <a:lnSpc>
                <a:spcPct val="90000"/>
              </a:lnSpc>
              <a:defRPr/>
            </a:pPr>
            <a:endParaRPr lang="ru-RU" sz="2000" b="1" dirty="0" smtClean="0"/>
          </a:p>
          <a:p>
            <a:pPr algn="just">
              <a:lnSpc>
                <a:spcPct val="90000"/>
              </a:lnSpc>
              <a:defRPr/>
            </a:pPr>
            <a:r>
              <a:rPr lang="ru-RU" sz="2000" b="1" dirty="0" smtClean="0"/>
              <a:t>12.  Мониторинг </a:t>
            </a:r>
            <a:r>
              <a:rPr lang="ru-RU" sz="2000" b="1" dirty="0"/>
              <a:t>«Объективность результатов проведения ВПР в организациях среднего профессионального образования Смоленской области» (сентябрь).</a:t>
            </a:r>
          </a:p>
          <a:p>
            <a:pPr algn="just">
              <a:lnSpc>
                <a:spcPct val="90000"/>
              </a:lnSpc>
              <a:defRPr/>
            </a:pPr>
            <a:endParaRPr lang="ru-RU" sz="2000" b="1" dirty="0" smtClean="0"/>
          </a:p>
          <a:p>
            <a:pPr algn="just">
              <a:lnSpc>
                <a:spcPct val="90000"/>
              </a:lnSpc>
              <a:defRPr/>
            </a:pPr>
            <a:r>
              <a:rPr lang="ru-RU" sz="2000" b="1" dirty="0" smtClean="0"/>
              <a:t>13. Мониторинг </a:t>
            </a:r>
            <a:r>
              <a:rPr lang="ru-RU" sz="2000" b="1" dirty="0"/>
              <a:t>исполнения полномочий органами местного самоуправления муниципальных районов и городских округов в части учёта  детей, обучающихся в муниципальных и государственных образовательных организациях (октябрь).</a:t>
            </a:r>
          </a:p>
          <a:p>
            <a:pPr algn="just">
              <a:lnSpc>
                <a:spcPct val="90000"/>
              </a:lnSpc>
              <a:defRPr/>
            </a:pPr>
            <a:endParaRPr lang="ru-RU" sz="2000" b="1" dirty="0" smtClean="0"/>
          </a:p>
          <a:p>
            <a:pPr algn="just">
              <a:lnSpc>
                <a:spcPct val="90000"/>
              </a:lnSpc>
              <a:defRPr/>
            </a:pPr>
            <a:r>
              <a:rPr lang="ru-RU" sz="2000" b="1" dirty="0" smtClean="0"/>
              <a:t>14.    Мониторинг </a:t>
            </a:r>
            <a:r>
              <a:rPr lang="ru-RU" sz="2000" b="1" dirty="0"/>
              <a:t>«Документационная нагрузка педагога» (ноябрь).</a:t>
            </a:r>
          </a:p>
          <a:p>
            <a:pPr algn="just">
              <a:lnSpc>
                <a:spcPct val="90000"/>
              </a:lnSpc>
              <a:defRPr/>
            </a:pPr>
            <a:endParaRPr lang="ru-RU" sz="2000" b="1" dirty="0"/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039843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7689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Мониторинги, проведенные управлением в 2021 году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477234"/>
            <a:ext cx="792088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000" b="1" dirty="0" smtClean="0"/>
              <a:t>15.   Организация </a:t>
            </a:r>
            <a:r>
              <a:rPr lang="ru-RU" sz="2000" b="1" dirty="0"/>
              <a:t>работы малокомплектных школ (декабрь).</a:t>
            </a:r>
          </a:p>
          <a:p>
            <a:pPr algn="just">
              <a:spcAft>
                <a:spcPts val="1200"/>
              </a:spcAft>
            </a:pPr>
            <a:r>
              <a:rPr lang="ru-RU" sz="2000" b="1" dirty="0" smtClean="0"/>
              <a:t>16.  Мониторинг </a:t>
            </a:r>
            <a:r>
              <a:rPr lang="ru-RU" sz="2000" b="1" dirty="0"/>
              <a:t>«Объективность результатов проведения итогового собеседования по русскому языку и итогового сочинения в рамках государственной итоговой аттестации в 2021/22 в Смоленской области» (декабрь).</a:t>
            </a:r>
          </a:p>
          <a:p>
            <a:pPr algn="just">
              <a:spcAft>
                <a:spcPts val="1200"/>
              </a:spcAft>
            </a:pPr>
            <a:r>
              <a:rPr lang="ru-RU" sz="2000" b="1" dirty="0" smtClean="0"/>
              <a:t>17.  Об </a:t>
            </a:r>
            <a:r>
              <a:rPr lang="ru-RU" sz="2000" b="1" dirty="0"/>
              <a:t>итогах проведенных проверок в отношении образовательных организаций, осуществляющих образовательную деятельность по образовательным программам дошкольного, начального общего, основного общего, среднего общего, дополнительного и среднего профессионального образования, в которых обучаются инвалиды и лица с ограниченными возможностями здоровья (ежеквартально).</a:t>
            </a:r>
          </a:p>
          <a:p>
            <a:pPr algn="just">
              <a:spcAft>
                <a:spcPts val="1200"/>
              </a:spcAft>
            </a:pPr>
            <a:r>
              <a:rPr lang="ru-RU" sz="2000" b="1" dirty="0" smtClean="0"/>
              <a:t>18. Мониторинг </a:t>
            </a:r>
            <a:r>
              <a:rPr lang="ru-RU" sz="2000" b="1" dirty="0"/>
              <a:t>взыскания штрафов по административным протоколам (эффективность работы с дебиторской задолженностью по доходам федерального бюджета) (ежеквартально).</a:t>
            </a:r>
          </a:p>
          <a:p>
            <a:pPr>
              <a:spcAft>
                <a:spcPts val="1200"/>
              </a:spcAft>
            </a:pPr>
            <a:endParaRPr lang="ru-RU" sz="2000" b="1" dirty="0"/>
          </a:p>
          <a:p>
            <a:pPr>
              <a:spcAft>
                <a:spcPts val="1200"/>
              </a:spcAft>
            </a:pPr>
            <a:endParaRPr lang="ru-RU" sz="2000" b="1" dirty="0" smtClean="0"/>
          </a:p>
          <a:p>
            <a:pPr marL="219075" indent="-219075">
              <a:spcAft>
                <a:spcPts val="1200"/>
              </a:spcAft>
              <a:buFont typeface="Arial" pitchFamily="34" charset="0"/>
              <a:buChar char="•"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  <a:p>
            <a:pPr marL="219075" indent="-219075">
              <a:spcAft>
                <a:spcPts val="1200"/>
              </a:spcAft>
              <a:buFont typeface="Arial" pitchFamily="34" charset="0"/>
              <a:buChar char="•"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430820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19119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МЕРОПИЯТИЯ НАПРАВЛЕНННЫЕ НА ПРЕДУПРЕЖДЕНИЕ НАРУШЕНИЙ ЗАКОНОДАТЕЛЬСТВА В СФЕРЕ ОБРАЗОВАНИЯ</a:t>
            </a:r>
            <a:endParaRPr lang="ru-RU" sz="28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564" y="2070335"/>
            <a:ext cx="7920880" cy="531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Реализация Программы профилактики нарушений обязательных требований на 2021 год.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В рамках областных семинаров и курсов повышения квалификации для руководителей  и специалистов органов местного самоуправления муниципальных районов и городских округов, осуществляющих управление в сфере образования,  и для руководителей образовательных организаций  доведены основные требования по соблюдению законодательства в области образования.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Проведены совещания с руководителями органов местного самоуправления муниципальных районов и городских округов, осуществляющими управление в сфере образования, и с руководителями  образовательных организаций по итогам проверок.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9075" indent="-219075">
              <a:spcAft>
                <a:spcPts val="1200"/>
              </a:spcAft>
              <a:buFont typeface="Arial" pitchFamily="34" charset="0"/>
              <a:buChar char="•"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47612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49106" y="776898"/>
            <a:ext cx="7715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Нормативная основа деятельности управления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64694" y="1477234"/>
            <a:ext cx="742734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Федеральный закон от 29 декабря 2012 № 273-ФЗ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Об образовании в Российской Федерации» </a:t>
            </a:r>
          </a:p>
          <a:p>
            <a:pPr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Федеральный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закон от 26 декабря 2008 № 294 – ФЗ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 защите прав юридических лиц и 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индивидуальных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предпринимателей при осуществлении государственного контроля (надзора) и муниципального контроля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</a:p>
          <a:p>
            <a:pPr>
              <a:spcBef>
                <a:spcPct val="0"/>
              </a:spcBef>
              <a:defRPr/>
            </a:pPr>
            <a:endParaRPr lang="ru-RU" sz="2000" b="1" dirty="0" smtClean="0"/>
          </a:p>
          <a:p>
            <a:pPr>
              <a:spcBef>
                <a:spcPct val="0"/>
              </a:spcBef>
              <a:defRPr/>
            </a:pPr>
            <a:r>
              <a:rPr lang="ru-RU" sz="2000" b="1" dirty="0">
                <a:solidFill>
                  <a:srgbClr val="C00000"/>
                </a:solidFill>
              </a:rPr>
              <a:t>Федеральный  закон от 31 июля 2020 № 248-ФЗ 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«</a:t>
            </a:r>
            <a:r>
              <a:rPr lang="ru-RU" sz="2000" b="1" dirty="0">
                <a:solidFill>
                  <a:srgbClr val="C00000"/>
                </a:solidFill>
              </a:rPr>
              <a:t>О государственном контроле (надзоре) и муниципальном контроле в Российской </a:t>
            </a:r>
            <a:r>
              <a:rPr lang="ru-RU" sz="2000" b="1" dirty="0" smtClean="0">
                <a:solidFill>
                  <a:srgbClr val="C00000"/>
                </a:solidFill>
              </a:rPr>
              <a:t>Федерации» (вступил в силу с 01.07.2021)</a:t>
            </a:r>
            <a:endParaRPr lang="ru-RU" sz="20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ru-RU" sz="2000" dirty="0"/>
          </a:p>
          <a:p>
            <a:pPr>
              <a:spcBef>
                <a:spcPct val="0"/>
              </a:spcBef>
              <a:defRPr/>
            </a:pPr>
            <a:r>
              <a:rPr lang="ru-RU" sz="2000" b="1" dirty="0">
                <a:solidFill>
                  <a:srgbClr val="C00000"/>
                </a:solidFill>
              </a:rPr>
              <a:t>Постановление Правительства РФ от 25 июля 2021 г. №  997 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«</a:t>
            </a:r>
            <a:r>
              <a:rPr lang="ru-RU" sz="2000" b="1" dirty="0">
                <a:solidFill>
                  <a:srgbClr val="C00000"/>
                </a:solidFill>
              </a:rPr>
              <a:t>Об утверждении </a:t>
            </a:r>
            <a:r>
              <a:rPr lang="ru-RU" sz="2000" b="1" dirty="0" smtClean="0">
                <a:solidFill>
                  <a:srgbClr val="C00000"/>
                </a:solidFill>
              </a:rPr>
              <a:t>Положения о </a:t>
            </a:r>
            <a:r>
              <a:rPr lang="ru-RU" sz="2000" b="1" dirty="0">
                <a:solidFill>
                  <a:srgbClr val="C00000"/>
                </a:solidFill>
              </a:rPr>
              <a:t>федеральном государственном контроле (надзоре) в сфере образования</a:t>
            </a:r>
            <a:r>
              <a:rPr lang="ru-RU" sz="2000" b="1" dirty="0" smtClean="0">
                <a:solidFill>
                  <a:srgbClr val="C00000"/>
                </a:solidFill>
              </a:rPr>
              <a:t>»</a:t>
            </a:r>
            <a:endParaRPr lang="ru-RU" sz="2000" b="1" dirty="0">
              <a:solidFill>
                <a:srgbClr val="C00000"/>
              </a:solidFill>
            </a:endParaRP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016265" y="184525"/>
            <a:ext cx="857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edu67.ru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53861" y="184526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УПРАВЛЕНИЕ ПО НАДЗОРУ И КОНТРОЛЮ В СФЕРЕ ОБРАЗОВАНИЯ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827584" y="1477234"/>
            <a:ext cx="0" cy="483208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827584" y="1700808"/>
            <a:ext cx="210762" cy="0"/>
          </a:xfrm>
          <a:prstGeom prst="straightConnector1">
            <a:avLst/>
          </a:prstGeom>
          <a:ln w="190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827584" y="2636912"/>
            <a:ext cx="210762" cy="0"/>
          </a:xfrm>
          <a:prstGeom prst="straightConnector1">
            <a:avLst/>
          </a:prstGeom>
          <a:ln w="190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827584" y="4149080"/>
            <a:ext cx="210762" cy="0"/>
          </a:xfrm>
          <a:prstGeom prst="straightConnector1">
            <a:avLst/>
          </a:prstGeom>
          <a:ln w="190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827584" y="5373216"/>
            <a:ext cx="210762" cy="0"/>
          </a:xfrm>
          <a:prstGeom prst="straightConnector1">
            <a:avLst/>
          </a:prstGeom>
          <a:ln w="190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468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19119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МЕРОПИЯТИЯ НАПРАВЛЕНННЫЕ НА ПРЕДУПРЕЖДЕНИЕ НАРУШЕНИЙ ЗАКОНОДАТЕЛЬСТВА В СФЕРЕ ОБРАЗОВАНИЯ</a:t>
            </a:r>
            <a:endParaRPr lang="ru-RU" sz="28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6884" y="2319371"/>
            <a:ext cx="7920880" cy="4227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Направлены письма в адрес руководителей органов местного самоуправления муниципальных районов и городских округов, осуществляющих управление в сфере образования учредителей и руководителей образовательных организаций.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Подготовлены и размещены на официальном сайте Департамента Смоленской области по образованию и науке в разделе «управление по надзору и контролю» письма для руководителей органов местного самоуправления муниципальных районов и городских округов, осуществляющих управление в сфере образования,  для руководителей образовательных организаций.</a:t>
            </a:r>
          </a:p>
          <a:p>
            <a:pPr marL="219075" indent="-219075">
              <a:spcAft>
                <a:spcPts val="1200"/>
              </a:spcAft>
              <a:buFont typeface="Arial" pitchFamily="34" charset="0"/>
              <a:buChar char="•"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4626786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19119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МЕРОПИЯТИЯ НАПРАВЛЕНННЫЕ НА ПРЕДУПРЕЖДЕНИЕ НАРУШЕНИЙ ЗАКОНОДАТЕЛЬСТВА В СФЕРЕ ОБРАЗОВАНИЯ</a:t>
            </a:r>
            <a:endParaRPr lang="ru-RU" sz="28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6884" y="2319371"/>
            <a:ext cx="7920880" cy="4433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Размещены, либо подготавливаются к размещению на сайте аналитические материалы по итогам проведения контрольно-надзорных мероприятий 2021 года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доклады об осуществлении государственного контроля (надзора);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обзоры  правоприменительной практики контрольно-надзорной деятельности управления по надзору и контролю в сфере образования Департамента Смоленской области по образованию и науке в области федерального государственного надзора в сфере образования, федерального государственного контроля качества образования, лицензионного контроля;</a:t>
            </a:r>
          </a:p>
          <a:p>
            <a:pPr>
              <a:spcAft>
                <a:spcPts val="1200"/>
              </a:spcAft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114483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19119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МЕРОПИЯТИЯ НАПРАВЛЕНННЫЕ НА ПРЕДУПРЕЖДЕНИЕ НАРУШЕНИЙ ЗАКОНОДАТЕЛЬСТВА В СФЕРЕ ОБРАЗОВАНИЯ</a:t>
            </a:r>
            <a:endParaRPr lang="ru-RU" sz="28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6884" y="2319371"/>
            <a:ext cx="7920880" cy="4433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Размещены, либо подготавливаются к размещению на сайте аналитические материалы по итогам проведения контрольно-надзорных мероприятий 2021 года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руководства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соблюдению обязательных требований законодательства об образовании органами   местного   самоуправления, осуществляющими управление в сфере образования, и организациями, осуществляющими образовательную деятельность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информация (доклад) об итогах реализации программы профилактики нарушений обязательных требований;</a:t>
            </a:r>
          </a:p>
          <a:p>
            <a:pPr marL="219075" indent="-219075">
              <a:spcAft>
                <a:spcPts val="1200"/>
              </a:spcAft>
              <a:buFont typeface="Arial" pitchFamily="34" charset="0"/>
              <a:buChar char="•"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375773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19119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МЕРОПИЯТИЯ НАПРАВЛЕНННЫЕ НА ПРЕДУПРЕЖДЕНИЕ НАРУШЕНИЙ ЗАКОНОДАТЕЛЬСТВА В СФЕРЕ ОБРАЗОВАНИЯ</a:t>
            </a:r>
            <a:endParaRPr lang="ru-RU" sz="28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6884" y="2319371"/>
            <a:ext cx="7920880" cy="4762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Размещены, либо подготавливаются к размещению на сайте аналитические материалы по итогам проведения контрольно-надзорных мероприятий 2021 года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информация (доклад) о правоприменительной практике по федеральному государственному контролю качества образования и федеральному государственному надзору в сфере образования (включая лицензионный контроль) управления по надзору и контролю в сфере образования Департамента Смоленской области по образованию и науке;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информация о проведении публичных мероприятий по обсуждению результатов правоприменительной практики.</a:t>
            </a:r>
          </a:p>
          <a:p>
            <a:pPr marL="219075" indent="-219075">
              <a:spcAft>
                <a:spcPts val="1200"/>
              </a:spcAft>
              <a:buFont typeface="Arial" pitchFamily="34" charset="0"/>
              <a:buChar char="•"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363067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2924944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dirty="0"/>
              <a:t>СПАСИБО ЗА ВНИМАНИЕ!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477234"/>
            <a:ext cx="792088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9075" indent="-219075">
              <a:spcAft>
                <a:spcPts val="1200"/>
              </a:spcAft>
              <a:buFont typeface="Arial" pitchFamily="34" charset="0"/>
              <a:buChar char="•"/>
            </a:pP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pPr marL="219075" indent="-219075">
              <a:spcAft>
                <a:spcPts val="1200"/>
              </a:spcAft>
              <a:buFont typeface="Arial" pitchFamily="34" charset="0"/>
              <a:buChar char="•"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19075" indent="-219075">
              <a:spcAft>
                <a:spcPts val="1200"/>
              </a:spcAft>
              <a:buFont typeface="Arial" pitchFamily="34" charset="0"/>
              <a:buChar char="•"/>
            </a:pP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pPr marL="219075" indent="-219075">
              <a:spcAft>
                <a:spcPts val="1200"/>
              </a:spcAft>
              <a:buFont typeface="Arial" pitchFamily="34" charset="0"/>
              <a:buChar char="•"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19075" indent="-219075">
              <a:spcAft>
                <a:spcPts val="1200"/>
              </a:spcAft>
              <a:buFont typeface="Arial" pitchFamily="34" charset="0"/>
              <a:buChar char="•"/>
            </a:pP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pPr marL="219075" indent="-219075">
              <a:spcAft>
                <a:spcPts val="1200"/>
              </a:spcAft>
              <a:buFont typeface="Arial" pitchFamily="34" charset="0"/>
              <a:buChar char="•"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74118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7689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+mj-lt"/>
                <a:ea typeface="+mj-ea"/>
                <a:cs typeface="+mj-cs"/>
              </a:rPr>
              <a:t>ПРОВЕДЕННЫЕ В 2021 ГОДУ ПРОВЕРКИ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477234"/>
            <a:ext cx="7920880" cy="4315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3200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ОБЩЕЕ КОЛИЧЕСТВО</a:t>
            </a:r>
            <a:r>
              <a:rPr lang="ru-RU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174</a:t>
            </a:r>
            <a:r>
              <a:rPr lang="ru-RU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ru-RU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ПРОВЕРКИ УПРАВЛЕНИЯ</a:t>
            </a: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3200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ИЗ НИХ</a:t>
            </a: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endParaRPr lang="ru-RU" sz="3200" dirty="0">
              <a:solidFill>
                <a:srgbClr val="00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170</a:t>
            </a:r>
            <a:r>
              <a:rPr lang="ru-RU" sz="3200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ru-RU" sz="2800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ПЛАНОВЫХ</a:t>
            </a:r>
            <a:r>
              <a:rPr lang="ru-RU" sz="3200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,</a:t>
            </a:r>
            <a:r>
              <a:rPr lang="ru-RU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 </a:t>
            </a:r>
            <a:r>
              <a:rPr lang="ru-RU" sz="2800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ВНЕПЛАНОВЫХ</a:t>
            </a: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endParaRPr lang="ru-RU" sz="1400" dirty="0">
              <a:solidFill>
                <a:srgbClr val="00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136</a:t>
            </a:r>
            <a:r>
              <a:rPr lang="ru-RU" sz="2800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ВЫЕЗДНЫХ, </a:t>
            </a:r>
            <a:r>
              <a:rPr lang="ru-RU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38</a:t>
            </a:r>
            <a:r>
              <a:rPr lang="ru-RU" sz="2800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ДОКУМЕНТАРНЫХ</a:t>
            </a: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64392" y="208964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502288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7689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+mj-lt"/>
                <a:ea typeface="+mj-ea"/>
                <a:cs typeface="+mj-cs"/>
              </a:rPr>
              <a:t>ПРОВЕДЕННЫЕ В 2021 ГОДУ ПРОВЕРКИ</a:t>
            </a:r>
          </a:p>
        </p:txBody>
      </p:sp>
      <p:sp useBgFill="1">
        <p:nvSpPr>
          <p:cNvPr id="3" name="TextBox 2"/>
          <p:cNvSpPr txBox="1"/>
          <p:nvPr/>
        </p:nvSpPr>
        <p:spPr>
          <a:xfrm>
            <a:off x="755576" y="1477234"/>
            <a:ext cx="7920880" cy="417960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174</a:t>
            </a:r>
            <a:r>
              <a:rPr lang="ru-RU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ru-RU" sz="32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ПРОВЕРКИ </a:t>
            </a:r>
            <a:r>
              <a:rPr lang="ru-RU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УПРАВЛЕНИЯ</a:t>
            </a: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2400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ИЗ НИХ</a:t>
            </a: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2400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ПО НАПРАВЛЕНИЯМ</a:t>
            </a: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endParaRPr lang="ru-RU" sz="2400" dirty="0">
              <a:solidFill>
                <a:srgbClr val="00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137 </a:t>
            </a:r>
            <a:r>
              <a:rPr lang="ru-RU" sz="3200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ЗАКОНОДАТЕЛЬСТВО В СФЕРЕ ОБРАЗОВАНИЯ </a:t>
            </a: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38 </a:t>
            </a:r>
            <a:r>
              <a:rPr lang="ru-RU" sz="3200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КАЧЕСТВО ОБРАЗОВАНИЯ</a:t>
            </a: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3200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37</a:t>
            </a:r>
            <a:r>
              <a:rPr lang="ru-RU" sz="3200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ЛИЦЕНЗИОННЫЙ КОНТРОЛЬ</a:t>
            </a: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76059" y="185734"/>
            <a:ext cx="5425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  <a:p>
            <a:pPr algn="ctr" fontAlgn="t"/>
            <a:endParaRPr lang="ru-RU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491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032" y="727996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РЕЗУЛЬТАТЫ ПРОВЕРОК</a:t>
            </a:r>
            <a:endParaRPr lang="ru-RU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3" y="1477234"/>
            <a:ext cx="7704857" cy="523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2800" dirty="0">
                <a:solidFill>
                  <a:srgbClr val="FF3300"/>
                </a:solidFill>
              </a:rPr>
              <a:t>В </a:t>
            </a:r>
            <a:r>
              <a:rPr lang="ru-RU" sz="2800" dirty="0" smtClean="0">
                <a:solidFill>
                  <a:srgbClr val="FF3300"/>
                </a:solidFill>
              </a:rPr>
              <a:t>71</a:t>
            </a:r>
            <a:r>
              <a:rPr lang="ru-RU" sz="2800" dirty="0" smtClean="0">
                <a:solidFill>
                  <a:srgbClr val="FFFFFF"/>
                </a:solidFill>
              </a:rPr>
              <a:t> </a:t>
            </a:r>
            <a:r>
              <a:rPr lang="ru-RU" sz="2800" dirty="0" smtClean="0">
                <a:solidFill>
                  <a:srgbClr val="FF3300"/>
                </a:solidFill>
              </a:rPr>
              <a:t>ПРОВЕРКЕ </a:t>
            </a:r>
            <a:r>
              <a:rPr lang="ru-RU" sz="2800" dirty="0">
                <a:solidFill>
                  <a:srgbClr val="FF3300"/>
                </a:solidFill>
              </a:rPr>
              <a:t>НАРУШЕНИЯ </a:t>
            </a:r>
            <a:endParaRPr lang="ru-RU" sz="2800" dirty="0" smtClean="0">
              <a:solidFill>
                <a:srgbClr val="FF3300"/>
              </a:solidFill>
            </a:endParaRP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2800" dirty="0" smtClean="0">
                <a:solidFill>
                  <a:srgbClr val="FF3300"/>
                </a:solidFill>
              </a:rPr>
              <a:t>НЕ </a:t>
            </a:r>
            <a:r>
              <a:rPr lang="ru-RU" sz="2800" dirty="0">
                <a:solidFill>
                  <a:srgbClr val="FF3300"/>
                </a:solidFill>
              </a:rPr>
              <a:t>ВЫЯВЛЕНЫ</a:t>
            </a:r>
          </a:p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</a:rPr>
              <a:t>ИЗ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НИХ :</a:t>
            </a:r>
            <a:endParaRPr lang="ru-RU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    в </a:t>
            </a:r>
            <a:r>
              <a:rPr lang="ru-RU" sz="2400" b="1" dirty="0" smtClean="0">
                <a:solidFill>
                  <a:srgbClr val="FF0000"/>
                </a:solidFill>
              </a:rPr>
              <a:t>28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организациях </a:t>
            </a:r>
            <a:r>
              <a:rPr lang="ru-RU" sz="2400" b="1" dirty="0">
                <a:solidFill>
                  <a:srgbClr val="FF0000"/>
                </a:solidFill>
              </a:rPr>
              <a:t>(84%) 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ru-RU" sz="2400" b="1" dirty="0">
                <a:solidFill>
                  <a:srgbClr val="FF0000"/>
                </a:solidFill>
              </a:rPr>
              <a:t>2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органах местного самоуправления </a:t>
            </a:r>
            <a:r>
              <a:rPr lang="ru-RU" sz="2400" b="1" dirty="0" smtClean="0">
                <a:solidFill>
                  <a:srgbClr val="FF0000"/>
                </a:solidFill>
              </a:rPr>
              <a:t>(33%)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где осуществлялся один вид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контроля;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    в </a:t>
            </a:r>
            <a:r>
              <a:rPr lang="ru-RU" sz="2400" b="1" dirty="0">
                <a:solidFill>
                  <a:srgbClr val="FF0000"/>
                </a:solidFill>
              </a:rPr>
              <a:t>33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организациях </a:t>
            </a:r>
            <a:r>
              <a:rPr lang="ru-RU" sz="2400" b="1" dirty="0">
                <a:solidFill>
                  <a:srgbClr val="FF0000"/>
                </a:solidFill>
              </a:rPr>
              <a:t>(52</a:t>
            </a:r>
            <a:r>
              <a:rPr lang="ru-RU" sz="2400" b="1" dirty="0" smtClean="0">
                <a:solidFill>
                  <a:srgbClr val="FF0000"/>
                </a:solidFill>
              </a:rPr>
              <a:t>%)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где осуществлялось два вида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контроля;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    в </a:t>
            </a:r>
            <a:r>
              <a:rPr lang="ru-RU" sz="2400" b="1" dirty="0">
                <a:solidFill>
                  <a:srgbClr val="FF0000"/>
                </a:solidFill>
              </a:rPr>
              <a:t>5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организациях </a:t>
            </a:r>
            <a:r>
              <a:rPr lang="ru-RU" sz="2400" b="1" dirty="0">
                <a:solidFill>
                  <a:srgbClr val="FF0000"/>
                </a:solidFill>
              </a:rPr>
              <a:t>(14</a:t>
            </a:r>
            <a:r>
              <a:rPr lang="ru-RU" sz="2400" b="1" dirty="0" smtClean="0">
                <a:solidFill>
                  <a:srgbClr val="FF0000"/>
                </a:solidFill>
              </a:rPr>
              <a:t>%)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где осуществлялось три вида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контроля;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   (</a:t>
            </a:r>
            <a:r>
              <a:rPr lang="ru-RU" sz="2400" b="1" dirty="0">
                <a:solidFill>
                  <a:srgbClr val="FF0000"/>
                </a:solidFill>
              </a:rPr>
              <a:t>3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организации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на момент проведения проверки не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осуществляют образовательную деятельность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94201"/>
            <a:ext cx="857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edu67.ru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213796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827583" y="2780928"/>
            <a:ext cx="0" cy="367240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820626" y="3140968"/>
            <a:ext cx="210762" cy="0"/>
          </a:xfrm>
          <a:prstGeom prst="straightConnector1">
            <a:avLst/>
          </a:prstGeom>
          <a:ln w="190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827584" y="4293096"/>
            <a:ext cx="210762" cy="0"/>
          </a:xfrm>
          <a:prstGeom prst="straightConnector1">
            <a:avLst/>
          </a:prstGeom>
          <a:ln w="190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827584" y="5085184"/>
            <a:ext cx="210762" cy="0"/>
          </a:xfrm>
          <a:prstGeom prst="straightConnector1">
            <a:avLst/>
          </a:prstGeom>
          <a:ln w="190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827584" y="5877272"/>
            <a:ext cx="210762" cy="0"/>
          </a:xfrm>
          <a:prstGeom prst="straightConnector1">
            <a:avLst/>
          </a:prstGeom>
          <a:ln w="190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77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048" y="751140"/>
            <a:ext cx="87129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Типичные нарушения законодательства в сфере </a:t>
            </a:r>
            <a:r>
              <a:rPr lang="ru-RU" sz="28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образования, выявленные при осуществлении</a:t>
            </a:r>
            <a:r>
              <a:rPr lang="ru-RU" sz="2800" dirty="0">
                <a:solidFill>
                  <a:srgbClr val="FF0000"/>
                </a:solidFill>
              </a:rPr>
              <a:t> федерального государственного </a:t>
            </a:r>
            <a:r>
              <a:rPr lang="ru-RU" sz="2800" dirty="0" smtClean="0">
                <a:solidFill>
                  <a:srgbClr val="FF0000"/>
                </a:solidFill>
              </a:rPr>
              <a:t>надзора в сфере образования</a:t>
            </a:r>
            <a:endParaRPr lang="ru-RU" sz="28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2871130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9075" indent="-219075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 заявлении родителей (законных представителей) о приеме в организацию не указаны все необходимые сведения, что нарушает требования пункта 9 Порядка приема на обучение по образовательным программам дошкольного образования, утвержденного приказом Министерства просвещения РФ от 15 мая 2020 г. № 236 «Об утверждении Порядка приема на обучение по образовательным программам дошкольного образования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»;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758694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048" y="722676"/>
            <a:ext cx="87129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Типичные нарушения законодательства в сфере </a:t>
            </a:r>
            <a:r>
              <a:rPr lang="ru-RU" sz="28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образования, выявленные при осуществлении</a:t>
            </a:r>
            <a:r>
              <a:rPr lang="ru-RU" sz="2800" dirty="0">
                <a:solidFill>
                  <a:srgbClr val="FF0000"/>
                </a:solidFill>
              </a:rPr>
              <a:t> федерального государственного </a:t>
            </a:r>
            <a:r>
              <a:rPr lang="ru-RU" sz="2800" dirty="0" smtClean="0">
                <a:solidFill>
                  <a:srgbClr val="FF0000"/>
                </a:solidFill>
              </a:rPr>
              <a:t>надзора в сфере образования</a:t>
            </a:r>
            <a:endParaRPr lang="ru-RU" sz="28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6884" y="2757372"/>
            <a:ext cx="792088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9075" indent="-219075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 полной мере исполняются требования приказа Федеральной службы по надзору в сфере образования и науки от 14.08.2020 № 831 «Об утверждении требований к структуре официального сайта образовательной организации в информационно-телекоммуникационной сети «Интернет» и формату представления на нем информации»;</a:t>
            </a:r>
          </a:p>
          <a:p>
            <a:pPr marL="219075" indent="-219075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образовательной организацией разработаны дополнительные общеразвивающие программы, комплекс характеристик которых, не соответствует требованиям, установленным к образовательным программам пунктом 9 статьи 2 Федерального закона от 29.12.2012 № 273-ФЗ «Об образовании в Российской Федерации».</a:t>
            </a: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71292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76898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Типовые </a:t>
            </a:r>
            <a:r>
              <a:rPr lang="ru-RU" sz="28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несоответствия, выявленные при осуществлении федерального государственного контроля качества образования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564" y="2161893"/>
            <a:ext cx="792088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9075" indent="-219075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отсутствие в пояснительной записке основной образовательной программы начального общего образования общей характеристики ООП НОО, общих подходов к организации внеурочной деятельности, что противоречит п. 19.1. ФГОС НОО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marL="219075" indent="-219075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отсутствие в системе оценки достижения планируемых результатов итоговой оценки по предметам, невыносимым на государственную итоговую аттестацию, оценки проектной деятельности обучающихся, что противоречит п. 18.1.3. ФГОС ООО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marL="219075" indent="-219075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отсутствие материалов, подтверждающих выполнение программы развития УУД в части формирования навыков участия в различных формах организации учебно-исследовательской и проектной деятельности, системы оценки деятельности организации, осуществляющей образовательную деятельность, по формированию и развитию универсальных учебных действий у обучающихся, что противоречит требованиям п. 18.2.1. ФГОС ООО, ФГОС СОО;</a:t>
            </a: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721587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76898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Типовые </a:t>
            </a:r>
            <a:r>
              <a:rPr lang="ru-RU" sz="28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несоответствия, выявленные при осуществлении федерального государственного контроля качества образования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564" y="2161893"/>
            <a:ext cx="79208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9075" indent="-219075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отсутствие в программе развития универсальных учебных действий видов взаимодействия с учебными, научными и социальными организациями; форм привлечения консультантов, экспертов и научных руководителей; описания условий, обеспечивающих развитие универсальных учебных действий у обучающихся, в том числе информационно-методического обеспечения, подготовки кадров; системы оценки деятельности организации, осуществляющей образовательную деятельность, по формированию и развитию универсальных учебных действий у обучающихся; методики и инструментария мониторинга успешности освоения и применения обучающимися универсальных учебных действий, что противоречит п. 18.1.3. ФГОС ООО;</a:t>
            </a:r>
          </a:p>
          <a:p>
            <a:pPr marL="219075" indent="-219075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отсутствие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комплексного подхода к оценке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метапредметных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, личностных результатов в части системы оценки достижений планируемых результатов, что нарушает требования п.13, п. 19.9. ФГОС НОО, п. 12., п. 18.2.1. ФГОС ООО, п. 18.1.3. ФГОС СОО;</a:t>
            </a:r>
          </a:p>
        </p:txBody>
      </p:sp>
      <p:grpSp>
        <p:nvGrpSpPr>
          <p:cNvPr id="4" name="Google Shape;735;p37"/>
          <p:cNvGrpSpPr>
            <a:grpSpLocks/>
          </p:cNvGrpSpPr>
          <p:nvPr/>
        </p:nvGrpSpPr>
        <p:grpSpPr bwMode="auto">
          <a:xfrm>
            <a:off x="1482725" y="330201"/>
            <a:ext cx="287338" cy="241300"/>
            <a:chOff x="3932350" y="3714775"/>
            <a:chExt cx="439650" cy="319075"/>
          </a:xfrm>
        </p:grpSpPr>
        <p:sp>
          <p:nvSpPr>
            <p:cNvPr id="10" name="Google Shape;736;p37"/>
            <p:cNvSpPr>
              <a:spLocks noChangeArrowheads="1"/>
            </p:cNvSpPr>
            <p:nvPr/>
          </p:nvSpPr>
          <p:spPr bwMode="auto">
            <a:xfrm>
              <a:off x="3932350" y="3714775"/>
              <a:ext cx="439650" cy="319075"/>
            </a:xfrm>
            <a:custGeom>
              <a:avLst/>
              <a:gdLst>
                <a:gd name="T0" fmla="*/ 1 w 17586"/>
                <a:gd name="T1" fmla="*/ 1 h 12763"/>
                <a:gd name="T2" fmla="*/ 1 w 17586"/>
                <a:gd name="T3" fmla="*/ 12276 h 12763"/>
                <a:gd name="T4" fmla="*/ 1 w 17586"/>
                <a:gd name="T5" fmla="*/ 12373 h 12763"/>
                <a:gd name="T6" fmla="*/ 25 w 17586"/>
                <a:gd name="T7" fmla="*/ 12471 h 12763"/>
                <a:gd name="T8" fmla="*/ 74 w 17586"/>
                <a:gd name="T9" fmla="*/ 12544 h 12763"/>
                <a:gd name="T10" fmla="*/ 123 w 17586"/>
                <a:gd name="T11" fmla="*/ 12617 h 12763"/>
                <a:gd name="T12" fmla="*/ 196 w 17586"/>
                <a:gd name="T13" fmla="*/ 12690 h 12763"/>
                <a:gd name="T14" fmla="*/ 293 w 17586"/>
                <a:gd name="T15" fmla="*/ 12714 h 12763"/>
                <a:gd name="T16" fmla="*/ 366 w 17586"/>
                <a:gd name="T17" fmla="*/ 12763 h 12763"/>
                <a:gd name="T18" fmla="*/ 488 w 17586"/>
                <a:gd name="T19" fmla="*/ 12763 h 12763"/>
                <a:gd name="T20" fmla="*/ 17585 w 17586"/>
                <a:gd name="T21" fmla="*/ 12763 h 12763"/>
                <a:gd name="T22" fmla="*/ 0 w 17586"/>
                <a:gd name="T23" fmla="*/ 0 h 12763"/>
                <a:gd name="T24" fmla="*/ 17586 w 17586"/>
                <a:gd name="T25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1" name="Google Shape;737;p37"/>
            <p:cNvSpPr>
              <a:spLocks noChangeArrowheads="1"/>
            </p:cNvSpPr>
            <p:nvPr/>
          </p:nvSpPr>
          <p:spPr bwMode="auto">
            <a:xfrm>
              <a:off x="39701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1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2" name="Google Shape;738;p37"/>
            <p:cNvSpPr>
              <a:spLocks noChangeArrowheads="1"/>
            </p:cNvSpPr>
            <p:nvPr/>
          </p:nvSpPr>
          <p:spPr bwMode="auto">
            <a:xfrm>
              <a:off x="4278800" y="3862750"/>
              <a:ext cx="77350" cy="132750"/>
            </a:xfrm>
            <a:custGeom>
              <a:avLst/>
              <a:gdLst>
                <a:gd name="T0" fmla="*/ 3094 w 3094"/>
                <a:gd name="T1" fmla="*/ 5309 h 5310"/>
                <a:gd name="T2" fmla="*/ 3094 w 3094"/>
                <a:gd name="T3" fmla="*/ 487 h 5310"/>
                <a:gd name="T4" fmla="*/ 3094 w 3094"/>
                <a:gd name="T5" fmla="*/ 390 h 5310"/>
                <a:gd name="T6" fmla="*/ 3070 w 3094"/>
                <a:gd name="T7" fmla="*/ 292 h 5310"/>
                <a:gd name="T8" fmla="*/ 3021 w 3094"/>
                <a:gd name="T9" fmla="*/ 219 h 5310"/>
                <a:gd name="T10" fmla="*/ 2948 w 3094"/>
                <a:gd name="T11" fmla="*/ 146 h 5310"/>
                <a:gd name="T12" fmla="*/ 2899 w 3094"/>
                <a:gd name="T13" fmla="*/ 97 h 5310"/>
                <a:gd name="T14" fmla="*/ 2802 w 3094"/>
                <a:gd name="T15" fmla="*/ 49 h 5310"/>
                <a:gd name="T16" fmla="*/ 2704 w 3094"/>
                <a:gd name="T17" fmla="*/ 24 h 5310"/>
                <a:gd name="T18" fmla="*/ 2607 w 3094"/>
                <a:gd name="T19" fmla="*/ 0 h 5310"/>
                <a:gd name="T20" fmla="*/ 488 w 3094"/>
                <a:gd name="T21" fmla="*/ 0 h 5310"/>
                <a:gd name="T22" fmla="*/ 390 w 3094"/>
                <a:gd name="T23" fmla="*/ 24 h 5310"/>
                <a:gd name="T24" fmla="*/ 293 w 3094"/>
                <a:gd name="T25" fmla="*/ 49 h 5310"/>
                <a:gd name="T26" fmla="*/ 220 w 3094"/>
                <a:gd name="T27" fmla="*/ 97 h 5310"/>
                <a:gd name="T28" fmla="*/ 147 w 3094"/>
                <a:gd name="T29" fmla="*/ 146 h 5310"/>
                <a:gd name="T30" fmla="*/ 74 w 3094"/>
                <a:gd name="T31" fmla="*/ 219 h 5310"/>
                <a:gd name="T32" fmla="*/ 50 w 3094"/>
                <a:gd name="T33" fmla="*/ 292 h 5310"/>
                <a:gd name="T34" fmla="*/ 1 w 3094"/>
                <a:gd name="T35" fmla="*/ 390 h 5310"/>
                <a:gd name="T36" fmla="*/ 1 w 3094"/>
                <a:gd name="T37" fmla="*/ 487 h 5310"/>
                <a:gd name="T38" fmla="*/ 1 w 3094"/>
                <a:gd name="T39" fmla="*/ 5309 h 5310"/>
                <a:gd name="T40" fmla="*/ 3094 w 3094"/>
                <a:gd name="T41" fmla="*/ 5309 h 5310"/>
                <a:gd name="T42" fmla="*/ 0 w 3094"/>
                <a:gd name="T43" fmla="*/ 0 h 5310"/>
                <a:gd name="T44" fmla="*/ 3094 w 3094"/>
                <a:gd name="T45" fmla="*/ 5310 h 5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3" name="Google Shape;739;p37"/>
            <p:cNvSpPr>
              <a:spLocks noChangeArrowheads="1"/>
            </p:cNvSpPr>
            <p:nvPr/>
          </p:nvSpPr>
          <p:spPr bwMode="auto">
            <a:xfrm>
              <a:off x="4073000" y="3716600"/>
              <a:ext cx="77350" cy="278900"/>
            </a:xfrm>
            <a:custGeom>
              <a:avLst/>
              <a:gdLst>
                <a:gd name="T0" fmla="*/ 3094 w 3094"/>
                <a:gd name="T1" fmla="*/ 11155 h 11156"/>
                <a:gd name="T2" fmla="*/ 3094 w 3094"/>
                <a:gd name="T3" fmla="*/ 488 h 11156"/>
                <a:gd name="T4" fmla="*/ 3094 w 3094"/>
                <a:gd name="T5" fmla="*/ 391 h 11156"/>
                <a:gd name="T6" fmla="*/ 3070 w 3094"/>
                <a:gd name="T7" fmla="*/ 293 h 11156"/>
                <a:gd name="T8" fmla="*/ 3021 w 3094"/>
                <a:gd name="T9" fmla="*/ 220 h 11156"/>
                <a:gd name="T10" fmla="*/ 2948 w 3094"/>
                <a:gd name="T11" fmla="*/ 147 h 11156"/>
                <a:gd name="T12" fmla="*/ 2899 w 3094"/>
                <a:gd name="T13" fmla="*/ 98 h 11156"/>
                <a:gd name="T14" fmla="*/ 2802 w 3094"/>
                <a:gd name="T15" fmla="*/ 50 h 11156"/>
                <a:gd name="T16" fmla="*/ 2704 w 3094"/>
                <a:gd name="T17" fmla="*/ 25 h 11156"/>
                <a:gd name="T18" fmla="*/ 2607 w 3094"/>
                <a:gd name="T19" fmla="*/ 1 h 11156"/>
                <a:gd name="T20" fmla="*/ 488 w 3094"/>
                <a:gd name="T21" fmla="*/ 1 h 11156"/>
                <a:gd name="T22" fmla="*/ 391 w 3094"/>
                <a:gd name="T23" fmla="*/ 25 h 11156"/>
                <a:gd name="T24" fmla="*/ 293 w 3094"/>
                <a:gd name="T25" fmla="*/ 50 h 11156"/>
                <a:gd name="T26" fmla="*/ 220 w 3094"/>
                <a:gd name="T27" fmla="*/ 98 h 11156"/>
                <a:gd name="T28" fmla="*/ 147 w 3094"/>
                <a:gd name="T29" fmla="*/ 147 h 11156"/>
                <a:gd name="T30" fmla="*/ 74 w 3094"/>
                <a:gd name="T31" fmla="*/ 220 h 11156"/>
                <a:gd name="T32" fmla="*/ 50 w 3094"/>
                <a:gd name="T33" fmla="*/ 293 h 11156"/>
                <a:gd name="T34" fmla="*/ 1 w 3094"/>
                <a:gd name="T35" fmla="*/ 391 h 11156"/>
                <a:gd name="T36" fmla="*/ 1 w 3094"/>
                <a:gd name="T37" fmla="*/ 488 h 11156"/>
                <a:gd name="T38" fmla="*/ 1 w 3094"/>
                <a:gd name="T39" fmla="*/ 11155 h 11156"/>
                <a:gd name="T40" fmla="*/ 3094 w 3094"/>
                <a:gd name="T41" fmla="*/ 11155 h 11156"/>
                <a:gd name="T42" fmla="*/ 0 w 3094"/>
                <a:gd name="T43" fmla="*/ 0 h 11156"/>
                <a:gd name="T44" fmla="*/ 3094 w 3094"/>
                <a:gd name="T45" fmla="*/ 11156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  <p:sp>
          <p:nvSpPr>
            <p:cNvPr id="14" name="Google Shape;740;p37"/>
            <p:cNvSpPr>
              <a:spLocks noChangeArrowheads="1"/>
            </p:cNvSpPr>
            <p:nvPr/>
          </p:nvSpPr>
          <p:spPr bwMode="auto">
            <a:xfrm>
              <a:off x="4175900" y="3787250"/>
              <a:ext cx="77350" cy="208250"/>
            </a:xfrm>
            <a:custGeom>
              <a:avLst/>
              <a:gdLst>
                <a:gd name="T0" fmla="*/ 3094 w 3094"/>
                <a:gd name="T1" fmla="*/ 8329 h 8330"/>
                <a:gd name="T2" fmla="*/ 3094 w 3094"/>
                <a:gd name="T3" fmla="*/ 487 h 8330"/>
                <a:gd name="T4" fmla="*/ 3094 w 3094"/>
                <a:gd name="T5" fmla="*/ 390 h 8330"/>
                <a:gd name="T6" fmla="*/ 3070 w 3094"/>
                <a:gd name="T7" fmla="*/ 292 h 8330"/>
                <a:gd name="T8" fmla="*/ 3021 w 3094"/>
                <a:gd name="T9" fmla="*/ 219 h 8330"/>
                <a:gd name="T10" fmla="*/ 2948 w 3094"/>
                <a:gd name="T11" fmla="*/ 146 h 8330"/>
                <a:gd name="T12" fmla="*/ 2899 w 3094"/>
                <a:gd name="T13" fmla="*/ 97 h 8330"/>
                <a:gd name="T14" fmla="*/ 2802 w 3094"/>
                <a:gd name="T15" fmla="*/ 49 h 8330"/>
                <a:gd name="T16" fmla="*/ 2704 w 3094"/>
                <a:gd name="T17" fmla="*/ 24 h 8330"/>
                <a:gd name="T18" fmla="*/ 2607 w 3094"/>
                <a:gd name="T19" fmla="*/ 0 h 8330"/>
                <a:gd name="T20" fmla="*/ 488 w 3094"/>
                <a:gd name="T21" fmla="*/ 0 h 8330"/>
                <a:gd name="T22" fmla="*/ 391 w 3094"/>
                <a:gd name="T23" fmla="*/ 24 h 8330"/>
                <a:gd name="T24" fmla="*/ 293 w 3094"/>
                <a:gd name="T25" fmla="*/ 49 h 8330"/>
                <a:gd name="T26" fmla="*/ 220 w 3094"/>
                <a:gd name="T27" fmla="*/ 97 h 8330"/>
                <a:gd name="T28" fmla="*/ 147 w 3094"/>
                <a:gd name="T29" fmla="*/ 146 h 8330"/>
                <a:gd name="T30" fmla="*/ 74 w 3094"/>
                <a:gd name="T31" fmla="*/ 219 h 8330"/>
                <a:gd name="T32" fmla="*/ 50 w 3094"/>
                <a:gd name="T33" fmla="*/ 292 h 8330"/>
                <a:gd name="T34" fmla="*/ 1 w 3094"/>
                <a:gd name="T35" fmla="*/ 390 h 8330"/>
                <a:gd name="T36" fmla="*/ 1 w 3094"/>
                <a:gd name="T37" fmla="*/ 487 h 8330"/>
                <a:gd name="T38" fmla="*/ 1 w 3094"/>
                <a:gd name="T39" fmla="*/ 8329 h 8330"/>
                <a:gd name="T40" fmla="*/ 3094 w 3094"/>
                <a:gd name="T41" fmla="*/ 8329 h 8330"/>
                <a:gd name="T42" fmla="*/ 0 w 3094"/>
                <a:gd name="T43" fmla="*/ 0 h 8330"/>
                <a:gd name="T44" fmla="*/ 3094 w 3094"/>
                <a:gd name="T45" fmla="*/ 8330 h 8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T42" t="T43" r="T44" b="T45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ru-RU"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34" b="-8050"/>
          <a:stretch/>
        </p:blipFill>
        <p:spPr>
          <a:xfrm>
            <a:off x="222048" y="87754"/>
            <a:ext cx="1899017" cy="6598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99033" y="10734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edu67.ru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7459" y="196085"/>
            <a:ext cx="5425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ПО НАДЗОРУ И КОНТРОЛЮ В СФЕРЕ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5384866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7863</TotalTime>
  <Words>2156</Words>
  <Application>Microsoft Office PowerPoint</Application>
  <PresentationFormat>Экран (4:3)</PresentationFormat>
  <Paragraphs>181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556</cp:revision>
  <cp:lastPrinted>2020-02-12T11:14:03Z</cp:lastPrinted>
  <dcterms:created xsi:type="dcterms:W3CDTF">2019-04-11T08:45:36Z</dcterms:created>
  <dcterms:modified xsi:type="dcterms:W3CDTF">2021-12-20T12:48:54Z</dcterms:modified>
</cp:coreProperties>
</file>