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16"/>
  </p:notesMasterIdLst>
  <p:sldIdLst>
    <p:sldId id="288" r:id="rId2"/>
    <p:sldId id="328" r:id="rId3"/>
    <p:sldId id="455" r:id="rId4"/>
    <p:sldId id="445" r:id="rId5"/>
    <p:sldId id="443" r:id="rId6"/>
    <p:sldId id="446" r:id="rId7"/>
    <p:sldId id="447" r:id="rId8"/>
    <p:sldId id="450" r:id="rId9"/>
    <p:sldId id="448" r:id="rId10"/>
    <p:sldId id="453" r:id="rId11"/>
    <p:sldId id="449" r:id="rId12"/>
    <p:sldId id="456" r:id="rId13"/>
    <p:sldId id="452" r:id="rId14"/>
    <p:sldId id="454" r:id="rId1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E4C"/>
    <a:srgbClr val="0B4FA1"/>
    <a:srgbClr val="536EA3"/>
    <a:srgbClr val="CDFBCF"/>
    <a:srgbClr val="57D3FF"/>
    <a:srgbClr val="CCECFF"/>
    <a:srgbClr val="FFFFCC"/>
    <a:srgbClr val="9AF8C7"/>
    <a:srgbClr val="4A7DB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6827" autoAdjust="0"/>
  </p:normalViewPr>
  <p:slideViewPr>
    <p:cSldViewPr>
      <p:cViewPr varScale="1">
        <p:scale>
          <a:sx n="112" d="100"/>
          <a:sy n="112" d="100"/>
        </p:scale>
        <p:origin x="15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10 заявлений о предоставлении лицензии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0.153345718503937"/>
          <c:w val="0.90625"/>
          <c:h val="0.468028297244094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Переоформлены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BB-4FFF-BA11-CB2499AD1B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BB-4FFF-BA11-CB2499AD1B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BB-4FFF-BA11-CB2499AD1B85}"/>
              </c:ext>
            </c:extLst>
          </c:dPt>
          <c:dLbls>
            <c:dLbl>
              <c:idx val="0"/>
              <c:layout>
                <c:manualLayout>
                  <c:x val="-0.15309448818897645"/>
                  <c:y val="-0.15858095472440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ABB-4FFF-BA11-CB2499AD1B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089238845144356E-2"/>
                  <c:y val="0.11574975393700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ABB-4FFF-BA11-CB2499AD1B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744832677165354"/>
                  <c:y val="-9.869488188976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ABB-4FFF-BA11-CB2499AD1B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Предоставлены лицензии</c:v>
                </c:pt>
                <c:pt idx="1">
                  <c:v>Отказано в предоставлении</c:v>
                </c:pt>
                <c:pt idx="2">
                  <c:v>Возвращено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ABB-4FFF-BA11-CB2499AD1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500000000000003E-3"/>
          <c:y val="0.75792519685039372"/>
          <c:w val="0.60625000000000007"/>
          <c:h val="0.210824803149606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Основания переоформления лицензий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0.153345718503937"/>
          <c:w val="0.90625"/>
          <c:h val="0.468028297244094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Переоформлены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C1-4F7A-B232-3D0DCE9AF8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C1-4F7A-B232-3D0DCE9AF8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C1-4F7A-B232-3D0DCE9AF8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C1-4F7A-B232-3D0DCE9AF8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C1-4F7A-B232-3D0DCE9AF87A}"/>
              </c:ext>
            </c:extLst>
          </c:dPt>
          <c:dLbls>
            <c:dLbl>
              <c:idx val="0"/>
              <c:layout>
                <c:manualLayout>
                  <c:x val="-6.5594488188976383E-2"/>
                  <c:y val="0.11641904527559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C1-4F7A-B232-3D0DCE9AF8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C1-4F7A-B232-3D0DCE9AF8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41076115485564E-2"/>
                  <c:y val="-0.10813681102362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8C1-4F7A-B232-3D0DCE9AF8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953166010498689"/>
                  <c:y val="-0.111194881889763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8C1-4F7A-B232-3D0DCE9AF87A}"/>
                </c:ext>
                <c:ext xmlns:c15="http://schemas.microsoft.com/office/drawing/2012/chart" uri="{CE6537A1-D6FC-4f65-9D91-7224C49458BB}">
                  <c15:layout>
                    <c:manualLayout>
                      <c:w val="7.1624999999999994E-2"/>
                      <c:h val="0.116187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Изменения перечня выполняемых работ, оказываемых услуг</c:v>
                </c:pt>
                <c:pt idx="1">
                  <c:v>Открытие новых адресов</c:v>
                </c:pt>
                <c:pt idx="2">
                  <c:v>Реорганизация лицензиата</c:v>
                </c:pt>
                <c:pt idx="3">
                  <c:v>Прекращение деятельности по адресу</c:v>
                </c:pt>
                <c:pt idx="4">
                  <c:v>Изменение наименования, местонахождения, ФИО ИП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3</c:v>
                </c:pt>
                <c:pt idx="3">
                  <c:v>6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8C1-4F7A-B232-3D0DCE9AF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50 заявлений о предоставлении выписки </a:t>
            </a:r>
          </a:p>
          <a:p>
            <a:pPr>
              <a:defRPr/>
            </a:pPr>
            <a:r>
              <a:rPr lang="ru-RU" baseline="0" dirty="0" smtClean="0"/>
              <a:t>из реестра лицензий</a:t>
            </a:r>
            <a:endParaRPr lang="ru-RU" dirty="0"/>
          </a:p>
        </c:rich>
      </c:tx>
      <c:layout>
        <c:manualLayout>
          <c:xMode val="edge"/>
          <c:yMode val="edge"/>
          <c:x val="0.13678641732283464"/>
          <c:y val="3.02307750718456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749999999999999E-2"/>
          <c:y val="0.21078419820724364"/>
          <c:w val="0.90625"/>
          <c:h val="0.468028297244094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Переоформлены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14-4D87-8C65-A7E562878A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14-4D87-8C65-A7E562878A8E}"/>
              </c:ext>
            </c:extLst>
          </c:dPt>
          <c:cat>
            <c:strRef>
              <c:f>Лист1!$A$2:$A$3</c:f>
              <c:strCache>
                <c:ptCount val="2"/>
                <c:pt idx="0">
                  <c:v>Предоставление выписки в электронном виде</c:v>
                </c:pt>
                <c:pt idx="1">
                  <c:v>Предоставление выписки на бумажном носителе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B14-4D87-8C65-A7E562878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500000000000003E-3"/>
          <c:y val="0.75792519685039372"/>
          <c:w val="0.60625000000000007"/>
          <c:h val="0.210824803149606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Внеплановые выездные проверки</a:t>
            </a:r>
            <a:endParaRPr lang="ru-RU" dirty="0"/>
          </a:p>
        </c:rich>
      </c:tx>
      <c:layout>
        <c:manualLayout>
          <c:xMode val="edge"/>
          <c:yMode val="edge"/>
          <c:x val="0.41178641732283466"/>
          <c:y val="1.5115387535922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353389805697363E-4"/>
          <c:y val="0.217809462438003"/>
          <c:w val="0.90625"/>
          <c:h val="0.468028297244094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Внеплановые выездные проверки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91-4ADF-B983-1CE6A6CCAC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91-4ADF-B983-1CE6A6CCAC48}"/>
              </c:ext>
            </c:extLst>
          </c:dPt>
          <c:dLbls>
            <c:dLbl>
              <c:idx val="0"/>
              <c:layout>
                <c:manualLayout>
                  <c:x val="0.11970029527559051"/>
                  <c:y val="0.13245245139450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91-4ADF-B983-1CE6A6CCAC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Без нарушений</c:v>
                </c:pt>
                <c:pt idx="1">
                  <c:v>Выявлено несоответствие лицензионным требованиям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91-4ADF-B983-1CE6A6CCA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80935209673171"/>
          <c:y val="0.76099714760652448"/>
          <c:w val="0.60625000000000007"/>
          <c:h val="0.210824803149606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Основания переоформления свидетельств </a:t>
            </a:r>
          </a:p>
          <a:p>
            <a:pPr>
              <a:defRPr/>
            </a:pPr>
            <a:r>
              <a:rPr lang="ru-RU" baseline="0" dirty="0" smtClean="0"/>
              <a:t>о государственной аккредитации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166666666666667E-2"/>
          <c:y val="0.23147071850393697"/>
          <c:w val="0.90625"/>
          <c:h val="0.468028297244094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Переоформлены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76-46C1-83F9-7163B33A0C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76-46C1-83F9-7163B33A0C93}"/>
              </c:ext>
            </c:extLst>
          </c:dPt>
          <c:dLbls>
            <c:dLbl>
              <c:idx val="0"/>
              <c:layout>
                <c:manualLayout>
                  <c:x val="-0.10517782152230971"/>
                  <c:y val="5.7044045275590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76-46C1-83F9-7163B33A0C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613738517060369"/>
                  <c:y val="-0.12782652559055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76-46C1-83F9-7163B33A0C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41076115485564E-2"/>
                  <c:y val="-0.10813681102362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176-46C1-83F9-7163B33A0C9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7744832677165354"/>
                  <c:y val="-9.869488188976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176-46C1-83F9-7163B33A0C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государственная аккредитация в отношении ранее не аккредитованных образовательных программ</c:v>
                </c:pt>
                <c:pt idx="1">
                  <c:v>Изменение наименования, местонахождения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76-46C1-83F9-7163B33A0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Решения коллегий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416666666666666E-2"/>
          <c:y val="0.19397071850393702"/>
          <c:w val="0.89375000000000004"/>
          <c:h val="0.4649032972440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42-4979-AE18-36B6FFBE220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42-4979-AE18-36B6FFBE22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42-4979-AE18-36B6FFBE220E}"/>
              </c:ext>
            </c:extLst>
          </c:dPt>
          <c:dPt>
            <c:idx val="3"/>
            <c:bubble3D val="0"/>
            <c:explosion val="35"/>
            <c:spPr>
              <a:solidFill>
                <a:srgbClr val="BD4E4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42-4979-AE18-36B6FFBE220E}"/>
              </c:ext>
            </c:extLst>
          </c:dPt>
          <c:dLbls>
            <c:dLbl>
              <c:idx val="0"/>
              <c:layout>
                <c:manualLayout>
                  <c:x val="6.3572178477690283E-2"/>
                  <c:y val="-0.2148309547244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42-4979-AE18-36B6FFBE220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0304133858267716E-2"/>
                  <c:y val="6.9652805118110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942-4979-AE18-36B6FFBE220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157742782152238"/>
                  <c:y val="5.436318897637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942-4979-AE18-36B6FFBE220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3482939632545777E-2"/>
                  <c:y val="-4.9875246062992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942-4979-AE18-36B6FFBE220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7744832677165354"/>
                  <c:y val="-9.869488188976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942-4979-AE18-36B6FFBE22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рекомендовано приостановить действие свидетельств о гос.аккредитации</c:v>
                </c:pt>
                <c:pt idx="1">
                  <c:v>рекомендовано возобновить действие свидетельств о гос.аккредитации</c:v>
                </c:pt>
                <c:pt idx="2">
                  <c:v>рекомендовано аккредитовать</c:v>
                </c:pt>
                <c:pt idx="3">
                  <c:v>рекомендовано отказать в аккредитации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942-4979-AE18-36B6FFBE2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083333333333336E-2"/>
          <c:y val="0.71763828740157476"/>
          <c:w val="0.8912063648293963"/>
          <c:h val="0.2511117125984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Подтверждены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0.153345718503937"/>
          <c:w val="0.90625"/>
          <c:h val="0.468028297244094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Подтверждены</c:v>
                </c:pt>
              </c:strCache>
            </c:strRef>
          </c:tx>
          <c:dPt>
            <c:idx val="0"/>
            <c:bubble3D val="0"/>
            <c:spPr>
              <a:solidFill>
                <a:srgbClr val="BD4E4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AE-4990-9267-9B528C1A365F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AE-4990-9267-9B528C1A36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AE-4990-9267-9B528C1A365F}"/>
              </c:ext>
            </c:extLst>
          </c:dPt>
          <c:dLbls>
            <c:dLbl>
              <c:idx val="0"/>
              <c:layout>
                <c:manualLayout>
                  <c:x val="-6.5594488188976383E-2"/>
                  <c:y val="0.11641904527559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8AE-4990-9267-9B528C1A36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599999999999999"/>
                  <c:y val="0.13996481299212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8AE-4990-9267-9B528C1A36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172572178477687E-2"/>
                  <c:y val="-0.11438681102362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8AE-4990-9267-9B528C1A36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744832677165354"/>
                  <c:y val="-9.869488188976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8AE-4990-9267-9B528C1A365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документы об образовании</c:v>
                </c:pt>
                <c:pt idx="1">
                  <c:v>документы об образовании и о квалификации</c:v>
                </c:pt>
                <c:pt idx="2">
                  <c:v>документы о квалификации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200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8AE-4990-9267-9B528C1A3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94881889763779"/>
          <c:y val="0.78783809055118126"/>
          <c:w val="0.62768553149606288"/>
          <c:h val="0.18716190944881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9CB9-E278-428E-9334-A79D465B2D38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6BC2F-C5A0-43CE-AE17-97B8894BA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8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6BC2F-C5A0-43CE-AE17-97B8894BA06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9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30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25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9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5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1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1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9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91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0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2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6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2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8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7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3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0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7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1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jpg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6000">
              <a:srgbClr val="0070C0"/>
            </a:gs>
            <a:gs pos="100000">
              <a:srgbClr val="57D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7" y="2152482"/>
            <a:ext cx="6662366" cy="4709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375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3135259" cy="10166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68811" y="1982498"/>
            <a:ext cx="6664754" cy="267765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t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и особенностях </a:t>
            </a:r>
          </a:p>
          <a:p>
            <a:pPr algn="ctr" fontAlgn="t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лицензирования и государственной аккредитации образовательной деятельности </a:t>
            </a:r>
          </a:p>
          <a:p>
            <a:pPr algn="ctr" fontAlgn="t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Смоленской области </a:t>
            </a:r>
          </a:p>
          <a:p>
            <a:pPr algn="ctr" fontAlgn="t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2234" y="4846034"/>
            <a:ext cx="339217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/>
              <a:t>Бусалова Татьяна Станиславовна</a:t>
            </a:r>
            <a:r>
              <a:rPr lang="ru-RU" sz="1400" i="1" dirty="0" smtClean="0"/>
              <a:t>, </a:t>
            </a:r>
            <a:endParaRPr lang="ru-RU" sz="1400" i="1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/>
              <a:t>Начальник отдела лицензирования, аккредитации и контроля качества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/>
              <a:t>управления по надзору и контролю в сфере образования</a:t>
            </a:r>
            <a:r>
              <a:rPr lang="ru-RU" sz="1200" i="1" dirty="0"/>
              <a:t> </a:t>
            </a:r>
            <a:endParaRPr lang="ru-RU" sz="1050" i="1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147" y="6474822"/>
            <a:ext cx="167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 2021 г.</a:t>
            </a:r>
          </a:p>
        </p:txBody>
      </p:sp>
    </p:spTree>
    <p:extLst>
      <p:ext uri="{BB962C8B-B14F-4D97-AF65-F5344CB8AC3E}">
        <p14:creationId xmlns:p14="http://schemas.microsoft.com/office/powerpoint/2010/main" val="21741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260130" y="1048119"/>
            <a:ext cx="337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ГОСУДАРСТВЕННАЯ АККРЕДИТАЦИЯ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ОБРАЗОВАТЕЛЬНОЙ ДЕЯТЕЛЬНОСТИ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1212" y="44624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37029268"/>
              </p:ext>
            </p:extLst>
          </p:nvPr>
        </p:nvGraphicFramePr>
        <p:xfrm>
          <a:off x="947496" y="196540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21576" y="2134258"/>
            <a:ext cx="400110" cy="396416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АККРЕДИТАЦИОННАЯ КОЛЛЕГИЯ ДЕПАРТАМЕНТА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49810"/>
            <a:ext cx="1995082" cy="14577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19817" y="4086321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209" b="24351"/>
          <a:stretch/>
        </p:blipFill>
        <p:spPr>
          <a:xfrm>
            <a:off x="7870980" y="1874612"/>
            <a:ext cx="674868" cy="6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260130" y="1048119"/>
            <a:ext cx="337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ГОСУДАРСТВЕННАЯ АККРЕДИТАЦИЯ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ОБРАЗОВАТЕЛЬНОЙ ДЕЯТЕЛЬНОСТИ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1212" y="44624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1829907"/>
            <a:ext cx="400110" cy="45728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ПРИЧИНЫ ОТКАЗА В ГОСУДАРСТВЕННОЙ АККРЕДИТАЦИИ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08" y="2867873"/>
            <a:ext cx="1832480" cy="11696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r="21640"/>
          <a:stretch/>
        </p:blipFill>
        <p:spPr>
          <a:xfrm>
            <a:off x="5508105" y="3717114"/>
            <a:ext cx="1021340" cy="17726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58" y="2792447"/>
            <a:ext cx="1557700" cy="13276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48" y="3396349"/>
            <a:ext cx="1501216" cy="15123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88420" y="4185462"/>
            <a:ext cx="2508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Непредставление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информации о прохождении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преподавателями курсов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повышения квалификации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30303" y="2867873"/>
            <a:ext cx="19109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Не подтверждена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укомплектованность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библиотечного фонда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7" name="Знак запрета 16"/>
          <p:cNvSpPr/>
          <p:nvPr/>
        </p:nvSpPr>
        <p:spPr>
          <a:xfrm>
            <a:off x="1724529" y="1745416"/>
            <a:ext cx="6735903" cy="4563904"/>
          </a:xfrm>
          <a:prstGeom prst="noSmoking">
            <a:avLst>
              <a:gd name="adj" fmla="val 1460"/>
            </a:avLst>
          </a:prstGeom>
          <a:solidFill>
            <a:srgbClr val="BD4E4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1375" y="2846139"/>
            <a:ext cx="19480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Непредставление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учебно-методической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документации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9667" y="4173117"/>
            <a:ext cx="25156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Материально-техническое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оснащение не в полной мере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соответствует стандартам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1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50" y="2087430"/>
            <a:ext cx="2190650" cy="213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260130" y="1048119"/>
            <a:ext cx="337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ГОСУДАРСТВЕННАЯ АККРЕДИТАЦИЯ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ОБРАЗОВАТЕЛЬНОЙ ДЕЯТЕЛЬНОСТИ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1212" y="44624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1910082"/>
            <a:ext cx="400110" cy="441249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СРОК ДЕЙСТВИЯ СВИДЕТЕЛЬСТВ О ГОС.АККРЕДИТАЦИИ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03" y="4744125"/>
            <a:ext cx="1349978" cy="1349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74" y="2205565"/>
            <a:ext cx="1768467" cy="17684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23" y="4698431"/>
            <a:ext cx="968619" cy="1395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543">
            <a:off x="3223252" y="2278630"/>
            <a:ext cx="1575817" cy="2228780"/>
          </a:xfrm>
          <a:prstGeom prst="rect">
            <a:avLst/>
          </a:prstGeom>
          <a:ln>
            <a:solidFill>
              <a:srgbClr val="0B4FA1"/>
            </a:solidFill>
          </a:ln>
        </p:spPr>
      </p:pic>
      <p:sp>
        <p:nvSpPr>
          <p:cNvPr id="6" name="Плюс 5"/>
          <p:cNvSpPr/>
          <p:nvPr/>
        </p:nvSpPr>
        <p:spPr>
          <a:xfrm>
            <a:off x="6572698" y="5327137"/>
            <a:ext cx="504056" cy="504056"/>
          </a:xfrm>
          <a:prstGeom prst="mathPlus">
            <a:avLst>
              <a:gd name="adj1" fmla="val 1334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вверх 10"/>
          <p:cNvSpPr/>
          <p:nvPr/>
        </p:nvSpPr>
        <p:spPr>
          <a:xfrm rot="5400000">
            <a:off x="2985859" y="3596981"/>
            <a:ext cx="1593937" cy="2874487"/>
          </a:xfrm>
          <a:prstGeom prst="bentUpArrow">
            <a:avLst>
              <a:gd name="adj1" fmla="val 6976"/>
              <a:gd name="adj2" fmla="val 12995"/>
              <a:gd name="adj3" fmla="val 4011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75582" y="2383441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2021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39" y="3570462"/>
            <a:ext cx="2497024" cy="24710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633693" y="1008940"/>
            <a:ext cx="646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ПОДТВЕРЖДЕНИЕ ДОКУМЕНТОВ ОБ ОБРАЗОВАНИИ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И (ИЛИ) КВАЛИФИКАЦИИ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1212" y="44624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45488323"/>
              </p:ext>
            </p:extLst>
          </p:nvPr>
        </p:nvGraphicFramePr>
        <p:xfrm>
          <a:off x="899592" y="197747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351500" y="5196510"/>
            <a:ext cx="24123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1 заявителю было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отказано в предоставлении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государственной 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0785" y="3201173"/>
            <a:ext cx="400110" cy="9483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АПОСТИЛЬ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38" y="1979230"/>
            <a:ext cx="1512168" cy="1623060"/>
          </a:xfrm>
          <a:prstGeom prst="rect">
            <a:avLst/>
          </a:prstGeom>
        </p:spPr>
      </p:pic>
      <p:sp>
        <p:nvSpPr>
          <p:cNvPr id="4" name="AutoShape 2" descr="МВД России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83516"/>
            <a:ext cx="9144004" cy="1665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0372" y="5957330"/>
            <a:ext cx="2452040" cy="8544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21212" y="44624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3972576" y="-829786"/>
            <a:ext cx="1015663" cy="778668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6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1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21" y="2132856"/>
            <a:ext cx="1527535" cy="18087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44" y="637182"/>
            <a:ext cx="6183751" cy="603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12262" y="644404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8228" y="1800327"/>
            <a:ext cx="20432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dirty="0">
              <a:solidFill>
                <a:srgbClr val="536EA3"/>
              </a:solidFill>
            </a:endParaRPr>
          </a:p>
          <a:p>
            <a:pPr algn="ctr"/>
            <a:r>
              <a:rPr lang="ru-RU" sz="1300" dirty="0" smtClean="0">
                <a:solidFill>
                  <a:srgbClr val="536EA3"/>
                </a:solidFill>
              </a:rPr>
              <a:t>ОБЩЕОБРАЗОВАТЕЛЬНЫЕ</a:t>
            </a:r>
            <a:endParaRPr lang="ru-RU" sz="1300" dirty="0">
              <a:solidFill>
                <a:srgbClr val="536EA3"/>
              </a:solidFill>
            </a:endParaRPr>
          </a:p>
          <a:p>
            <a:pPr algn="ctr"/>
            <a:r>
              <a:rPr lang="ru-RU" sz="1300" dirty="0">
                <a:solidFill>
                  <a:srgbClr val="536EA3"/>
                </a:solidFill>
              </a:rPr>
              <a:t>ОРГАНИЗАЦИИ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124" y="2791044"/>
            <a:ext cx="20149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ПРОФЕССИОНАЛЬНЫЕ ОБРАЗОВАТЕЛЬНЫЕ</a:t>
            </a:r>
          </a:p>
          <a:p>
            <a:pPr algn="ctr"/>
            <a:r>
              <a:rPr lang="ru-RU" sz="1300" dirty="0">
                <a:solidFill>
                  <a:srgbClr val="536EA3"/>
                </a:solidFill>
              </a:rPr>
              <a:t> ОРГАНИЗАЦИИ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20560" y="776274"/>
            <a:ext cx="17956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536EA3"/>
                </a:solidFill>
              </a:rPr>
              <a:t>ОРГАНИЗАЦИИ, ОСУЩЕСТВЛЯЮЩИЕ ОБУЧЕНИЕ</a:t>
            </a:r>
            <a:endParaRPr lang="ru-RU" sz="1300" dirty="0">
              <a:solidFill>
                <a:srgbClr val="536EA3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80962" y="2075257"/>
            <a:ext cx="2088786" cy="208878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6949" y="2348881"/>
            <a:ext cx="352815" cy="15377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7"/>
            <a:endCxn id="15" idx="3"/>
          </p:cNvCxnSpPr>
          <p:nvPr/>
        </p:nvCxnSpPr>
        <p:spPr>
          <a:xfrm flipV="1">
            <a:off x="5063852" y="2108886"/>
            <a:ext cx="295874" cy="2722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143286" y="3360477"/>
            <a:ext cx="170887" cy="337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062275" y="1491625"/>
            <a:ext cx="1152991" cy="1152991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27224" y="1671657"/>
            <a:ext cx="1213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366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74078" y="2955586"/>
            <a:ext cx="1066570" cy="1066570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56972" y="3084271"/>
            <a:ext cx="825867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ru-RU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190874" y="1124747"/>
            <a:ext cx="1152991" cy="1152991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18892" y="1232429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532" y="5317824"/>
            <a:ext cx="21706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ОРГАНИЗАЦИИ </a:t>
            </a:r>
            <a:r>
              <a:rPr lang="ru-RU" sz="1300" dirty="0" smtClean="0">
                <a:solidFill>
                  <a:srgbClr val="536EA3"/>
                </a:solidFill>
              </a:rPr>
              <a:t>ДОПОЛНИТЕЛЬНОГО ПРОФЕССИОНАЛЬНОГО</a:t>
            </a:r>
            <a:endParaRPr lang="ru-RU" sz="1300" dirty="0">
              <a:solidFill>
                <a:srgbClr val="536EA3"/>
              </a:solidFill>
            </a:endParaRPr>
          </a:p>
          <a:p>
            <a:pPr algn="ctr"/>
            <a:r>
              <a:rPr lang="ru-RU" sz="1300" dirty="0">
                <a:solidFill>
                  <a:srgbClr val="536EA3"/>
                </a:solidFill>
              </a:rPr>
              <a:t>ОБРАЗОВАНИЯ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11635" y="5490813"/>
            <a:ext cx="2232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536EA3"/>
                </a:solidFill>
              </a:rPr>
              <a:t>ИНДИВИДУАЛЬНЫЕ ПРЕДПРИНИМАТЕЛИ</a:t>
            </a:r>
            <a:endParaRPr lang="ru-RU" sz="1300" dirty="0">
              <a:solidFill>
                <a:srgbClr val="536EA3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21394" y="1920314"/>
            <a:ext cx="20339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536EA3"/>
                </a:solidFill>
              </a:rPr>
              <a:t>ОРГАНИЗАЦИИ, ОСУЩЕСТВЛЯЮЩИЕ СОЦИАЛЬНОЕ ОБСЛУЖИВАНИЕ, ЛЕЧЕНИЕ, ОЗДОРОВЛЕНИЕ</a:t>
            </a:r>
            <a:endParaRPr lang="ru-RU" sz="1300" dirty="0">
              <a:solidFill>
                <a:srgbClr val="536EA3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89746" y="4776925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801241" y="2330720"/>
            <a:ext cx="1026272" cy="1026272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801241" y="2370249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5" name="Прямая соединительная линия 1034"/>
          <p:cNvCxnSpPr>
            <a:cxnSpLocks/>
          </p:cNvCxnSpPr>
          <p:nvPr/>
        </p:nvCxnSpPr>
        <p:spPr>
          <a:xfrm>
            <a:off x="208096" y="2505773"/>
            <a:ext cx="1608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>
            <a:cxnSpLocks/>
          </p:cNvCxnSpPr>
          <p:nvPr/>
        </p:nvCxnSpPr>
        <p:spPr>
          <a:xfrm flipV="1">
            <a:off x="1809421" y="2305134"/>
            <a:ext cx="271679" cy="200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>
            <a:cxnSpLocks/>
          </p:cNvCxnSpPr>
          <p:nvPr/>
        </p:nvCxnSpPr>
        <p:spPr>
          <a:xfrm>
            <a:off x="222048" y="3495929"/>
            <a:ext cx="153253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>
            <a:cxnSpLocks/>
          </p:cNvCxnSpPr>
          <p:nvPr/>
        </p:nvCxnSpPr>
        <p:spPr>
          <a:xfrm flipH="1" flipV="1">
            <a:off x="1754580" y="3487303"/>
            <a:ext cx="329815" cy="13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/>
          <p:nvPr/>
        </p:nvCxnSpPr>
        <p:spPr>
          <a:xfrm>
            <a:off x="263392" y="6165304"/>
            <a:ext cx="22254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единительная линия 1044"/>
          <p:cNvCxnSpPr>
            <a:endCxn id="34" idx="3"/>
          </p:cNvCxnSpPr>
          <p:nvPr/>
        </p:nvCxnSpPr>
        <p:spPr>
          <a:xfrm flipV="1">
            <a:off x="2488877" y="5633198"/>
            <a:ext cx="1169739" cy="53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>
            <a:cxnSpLocks/>
          </p:cNvCxnSpPr>
          <p:nvPr/>
        </p:nvCxnSpPr>
        <p:spPr>
          <a:xfrm flipH="1">
            <a:off x="7062910" y="1480625"/>
            <a:ext cx="1953334" cy="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единительная линия 1048"/>
          <p:cNvCxnSpPr>
            <a:cxnSpLocks/>
          </p:cNvCxnSpPr>
          <p:nvPr/>
        </p:nvCxnSpPr>
        <p:spPr>
          <a:xfrm flipH="1">
            <a:off x="6343863" y="1481060"/>
            <a:ext cx="719044" cy="179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единительная линия 1050"/>
          <p:cNvCxnSpPr>
            <a:cxnSpLocks/>
          </p:cNvCxnSpPr>
          <p:nvPr/>
        </p:nvCxnSpPr>
        <p:spPr>
          <a:xfrm flipH="1">
            <a:off x="6794642" y="4566577"/>
            <a:ext cx="2155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Прямая соединительная линия 1052"/>
          <p:cNvCxnSpPr>
            <a:cxnSpLocks/>
          </p:cNvCxnSpPr>
          <p:nvPr/>
        </p:nvCxnSpPr>
        <p:spPr>
          <a:xfrm flipH="1" flipV="1">
            <a:off x="6436401" y="4390982"/>
            <a:ext cx="358241" cy="176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Прямая соединительная линия 1054"/>
          <p:cNvCxnSpPr>
            <a:cxnSpLocks/>
          </p:cNvCxnSpPr>
          <p:nvPr/>
        </p:nvCxnSpPr>
        <p:spPr>
          <a:xfrm flipH="1">
            <a:off x="6881359" y="6001410"/>
            <a:ext cx="20773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37" idx="5"/>
          </p:cNvCxnSpPr>
          <p:nvPr/>
        </p:nvCxnSpPr>
        <p:spPr>
          <a:xfrm flipH="1" flipV="1">
            <a:off x="5797835" y="5447448"/>
            <a:ext cx="1083525" cy="55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4810977" y="4038193"/>
            <a:ext cx="379897" cy="6108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4113496" y="4164045"/>
            <a:ext cx="47242" cy="4850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5353336" y="2955586"/>
            <a:ext cx="442609" cy="347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4950158" y="4599771"/>
            <a:ext cx="993115" cy="993115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969663" y="4599771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23776" y="116632"/>
            <a:ext cx="5953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ОРГАНИЗАЦИИ, ОСУЩЕСТВЛЯЮЩИЕ ОБРАЗОВАТЕЛЬНУЮ ДЕЯТЕЛЬНОСТЬ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 ТЕРРИТОРИИ СМОЛЕНСКОЙ </a:t>
            </a:r>
            <a:r>
              <a:rPr lang="ru-RU" sz="1400" b="1" dirty="0">
                <a:solidFill>
                  <a:srgbClr val="002060"/>
                </a:solidFill>
              </a:rPr>
              <a:t>ОБЛАСТИ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2441382" y="603436"/>
            <a:ext cx="670261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EDADC8CC-5B76-435E-B5D1-93F78E416ACD}"/>
              </a:ext>
            </a:extLst>
          </p:cNvPr>
          <p:cNvCxnSpPr/>
          <p:nvPr/>
        </p:nvCxnSpPr>
        <p:spPr>
          <a:xfrm>
            <a:off x="208096" y="1205249"/>
            <a:ext cx="3032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9D300C7-BA09-4991-8C9B-6D4B263CC877}"/>
              </a:ext>
            </a:extLst>
          </p:cNvPr>
          <p:cNvSpPr txBox="1"/>
          <p:nvPr/>
        </p:nvSpPr>
        <p:spPr>
          <a:xfrm>
            <a:off x="240297" y="586437"/>
            <a:ext cx="230392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536EA3"/>
                </a:solidFill>
              </a:rPr>
              <a:t>ДОШКОЛЬНЫЕ </a:t>
            </a:r>
            <a:r>
              <a:rPr lang="ru-RU" sz="1300" dirty="0">
                <a:solidFill>
                  <a:srgbClr val="536EA3"/>
                </a:solidFill>
              </a:rPr>
              <a:t>ОБРАЗОВАТЕЛЬНЫЕ ОРГАНИЗАЦИИ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3DAE440-747C-4687-B909-47A8AEC2E727}"/>
              </a:ext>
            </a:extLst>
          </p:cNvPr>
          <p:cNvSpPr txBox="1"/>
          <p:nvPr/>
        </p:nvSpPr>
        <p:spPr>
          <a:xfrm>
            <a:off x="336860" y="4239046"/>
            <a:ext cx="20149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536EA3"/>
                </a:solidFill>
              </a:rPr>
              <a:t>ОРГАНИЗАЦИИ ДОПОЛНИТЕЛЬНОГО</a:t>
            </a:r>
          </a:p>
          <a:p>
            <a:pPr algn="ctr"/>
            <a:r>
              <a:rPr lang="ru-RU" sz="1300" dirty="0">
                <a:solidFill>
                  <a:srgbClr val="536EA3"/>
                </a:solidFill>
              </a:rPr>
              <a:t>ОБРАЗОВАНИЯ </a:t>
            </a:r>
          </a:p>
          <a:p>
            <a:pPr algn="ctr"/>
            <a:endParaRPr lang="ru-RU" sz="1300" dirty="0">
              <a:solidFill>
                <a:srgbClr val="536EA3"/>
              </a:solidFill>
            </a:endParaRP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AF1AC897-EE10-4C70-961F-8FD3E16C2818}"/>
              </a:ext>
            </a:extLst>
          </p:cNvPr>
          <p:cNvCxnSpPr>
            <a:cxnSpLocks/>
          </p:cNvCxnSpPr>
          <p:nvPr/>
        </p:nvCxnSpPr>
        <p:spPr>
          <a:xfrm>
            <a:off x="263392" y="4940819"/>
            <a:ext cx="2068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xmlns="" id="{160C63AA-0934-42B5-968E-ED51A2F3449C}"/>
              </a:ext>
            </a:extLst>
          </p:cNvPr>
          <p:cNvCxnSpPr>
            <a:cxnSpLocks/>
          </p:cNvCxnSpPr>
          <p:nvPr/>
        </p:nvCxnSpPr>
        <p:spPr>
          <a:xfrm flipH="1">
            <a:off x="7462550" y="3213985"/>
            <a:ext cx="1501399" cy="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6DEB118-0B66-4928-86FF-4852AE296AC2}"/>
              </a:ext>
            </a:extLst>
          </p:cNvPr>
          <p:cNvSpPr txBox="1"/>
          <p:nvPr/>
        </p:nvSpPr>
        <p:spPr>
          <a:xfrm>
            <a:off x="6706887" y="3823189"/>
            <a:ext cx="22440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" dirty="0">
                <a:solidFill>
                  <a:srgbClr val="536EA3"/>
                </a:solidFill>
              </a:rPr>
              <a:t>ОРГАНИЗАЦИИ ДЛЯ ДЕТЕЙ СИРОТ И ДЕТЕЙ, ОСТАВШИХСЯ БЕЗ ПОПЕЧЕНИЯ РОДИТЕЛЕЙ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xmlns="" id="{A5C8673E-AEEF-4316-B88E-46DFF057FA67}"/>
              </a:ext>
            </a:extLst>
          </p:cNvPr>
          <p:cNvCxnSpPr>
            <a:cxnSpLocks/>
          </p:cNvCxnSpPr>
          <p:nvPr/>
        </p:nvCxnSpPr>
        <p:spPr>
          <a:xfrm flipH="1" flipV="1">
            <a:off x="6793010" y="3068960"/>
            <a:ext cx="678166" cy="149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xmlns="" id="{6A5CC356-D17A-400E-B67A-3ADDD0EB48DD}"/>
              </a:ext>
            </a:extLst>
          </p:cNvPr>
          <p:cNvCxnSpPr>
            <a:cxnSpLocks/>
          </p:cNvCxnSpPr>
          <p:nvPr/>
        </p:nvCxnSpPr>
        <p:spPr>
          <a:xfrm flipV="1">
            <a:off x="2332093" y="4776925"/>
            <a:ext cx="235222" cy="16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>
            <a:extLst>
              <a:ext uri="{FF2B5EF4-FFF2-40B4-BE49-F238E27FC236}">
                <a16:creationId xmlns:a16="http://schemas.microsoft.com/office/drawing/2014/main" xmlns="" id="{8CC0F45B-E036-4E2B-B74D-30036809DB39}"/>
              </a:ext>
            </a:extLst>
          </p:cNvPr>
          <p:cNvSpPr txBox="1"/>
          <p:nvPr/>
        </p:nvSpPr>
        <p:spPr>
          <a:xfrm>
            <a:off x="3304775" y="2642312"/>
            <a:ext cx="208364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ЛИЦЕНЗИЙ НА ОСУЩЕСТВЛЕНИЕ ОБРАЗОВАТЕЛЬНОЙ ДЕЯТЕЛЬНОСТИ</a:t>
            </a:r>
            <a:endParaRPr lang="ru-RU" sz="1050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95FF796D-8B6E-4F3E-A3AA-C8C29F4B760A}"/>
              </a:ext>
            </a:extLst>
          </p:cNvPr>
          <p:cNvSpPr txBox="1"/>
          <p:nvPr/>
        </p:nvSpPr>
        <p:spPr>
          <a:xfrm>
            <a:off x="3131840" y="3055144"/>
            <a:ext cx="232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950</a:t>
            </a:r>
            <a:endParaRPr lang="ru-RU" sz="40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201298" y="903483"/>
            <a:ext cx="1213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263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385108" y="4065845"/>
            <a:ext cx="12796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Прямая соединительная линия 92"/>
          <p:cNvCxnSpPr>
            <a:stCxn id="7" idx="3"/>
          </p:cNvCxnSpPr>
          <p:nvPr/>
        </p:nvCxnSpPr>
        <p:spPr>
          <a:xfrm flipH="1">
            <a:off x="3314173" y="3858148"/>
            <a:ext cx="272685" cy="2732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735910" y="357301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3923928" y="1940802"/>
            <a:ext cx="113301" cy="17165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H="1" flipV="1">
            <a:off x="5194721" y="3679312"/>
            <a:ext cx="379919" cy="17846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3489764" y="4649059"/>
            <a:ext cx="1152991" cy="1152991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2502772" y="4005719"/>
            <a:ext cx="987205" cy="987205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5513209" y="3573016"/>
            <a:ext cx="1026272" cy="1026272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240678" y="799617"/>
            <a:ext cx="1151079" cy="1117215"/>
          </a:xfrm>
          <a:prstGeom prst="ellipse">
            <a:avLst/>
          </a:prstGeom>
          <a:noFill/>
          <a:ln w="19050">
            <a:solidFill>
              <a:srgbClr val="536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88" y="2154654"/>
            <a:ext cx="434722" cy="5147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68" y="3605143"/>
            <a:ext cx="475371" cy="47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84" y="1692055"/>
            <a:ext cx="7511208" cy="4910452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503131" y="1268760"/>
            <a:ext cx="4589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ЛИЦЕНЗИРОВАНИЕ ОБРАЗОВАТЕЛЬНОЙ ДЕЯТЕЛЬНОСТИ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1212" y="44624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3288699"/>
            <a:ext cx="400110" cy="165526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БЛАНКИ ЛИЦЕНЗИЙ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1349" y="1476985"/>
            <a:ext cx="3913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1 января 2021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0622" y="2397132"/>
            <a:ext cx="1207682" cy="17133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0"/>
          <a:stretch/>
        </p:blipFill>
        <p:spPr>
          <a:xfrm>
            <a:off x="870285" y="2112889"/>
            <a:ext cx="4263517" cy="949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21" y="1928597"/>
            <a:ext cx="1257603" cy="18334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99" y="1928597"/>
            <a:ext cx="1172664" cy="177832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5707" y="4584806"/>
            <a:ext cx="2226434" cy="15662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7220" y="4622645"/>
            <a:ext cx="2495885" cy="156152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27"/>
          <a:stretch/>
        </p:blipFill>
        <p:spPr>
          <a:xfrm>
            <a:off x="900956" y="3062755"/>
            <a:ext cx="4263517" cy="1140213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>
            <a:off x="5366013" y="2239926"/>
            <a:ext cx="2712245" cy="2088056"/>
          </a:xfrm>
          <a:prstGeom prst="mathMultiply">
            <a:avLst>
              <a:gd name="adj1" fmla="val 7033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8718100">
            <a:off x="4379548" y="4357725"/>
            <a:ext cx="1425871" cy="1921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13" y="5579235"/>
            <a:ext cx="704515" cy="7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547664" y="1225397"/>
            <a:ext cx="6460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ЛИЦЕНЗИРОВАНИЕ ОБРАЗОВАТЕЛЬНОЙ ДЕЯТЕЛЬНОСТИ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1212" y="44624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80328693"/>
              </p:ext>
            </p:extLst>
          </p:nvPr>
        </p:nvGraphicFramePr>
        <p:xfrm>
          <a:off x="971600" y="195222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50785" y="2698860"/>
            <a:ext cx="400110" cy="195297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ПОЛУЧЕНИЕ ЛИЦЕНЗИИ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39693"/>
            <a:ext cx="1432954" cy="15380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99996" y="3796782"/>
            <a:ext cx="2515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организация дополнительного образования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2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дошкольных образовательных организаций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3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организации, осуществляющие обучение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1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индивидуальный предприниматель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5292080" y="3406724"/>
            <a:ext cx="1083525" cy="55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4860032" y="3845733"/>
            <a:ext cx="1516016" cy="751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4267704" y="4016187"/>
            <a:ext cx="2082944" cy="119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3203848" y="3984225"/>
            <a:ext cx="3146800" cy="1707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0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547664" y="1225397"/>
            <a:ext cx="6460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ЛИЦЕНЗИРОВАНИЕ ОБРАЗОВАТЕЛЬНОЙ ДЕЯТЕЛЬНОСТИ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1212" y="44624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51" y="1869772"/>
            <a:ext cx="1385609" cy="1487220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31126443"/>
              </p:ext>
            </p:extLst>
          </p:nvPr>
        </p:nvGraphicFramePr>
        <p:xfrm>
          <a:off x="899592" y="197747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300192" y="4777988"/>
            <a:ext cx="248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1 организации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 отказано в переоформлении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5426060"/>
            <a:ext cx="2862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действие </a:t>
            </a:r>
            <a:r>
              <a:rPr lang="ru-RU" sz="1400" b="1" dirty="0">
                <a:solidFill>
                  <a:srgbClr val="C00000"/>
                </a:solidFill>
              </a:rPr>
              <a:t>8 лицензий прекращено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 основании заявления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0785" y="2409513"/>
            <a:ext cx="400110" cy="25316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ПЕРЕОФОРМЛЕНИЕ ЛИЦЕНЗИЙ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02322" y="6031050"/>
            <a:ext cx="2166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1 заявление возвращено 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без рассмотрения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547664" y="1225397"/>
            <a:ext cx="6460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ЛИЦЕНЗИРОВАНИЕ ОБРАЗОВАТЕЛЬНОЙ ДЕЯТЕЛЬНОСТИ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1212" y="44624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14102694"/>
              </p:ext>
            </p:extLst>
          </p:nvPr>
        </p:nvGraphicFramePr>
        <p:xfrm>
          <a:off x="971600" y="1815208"/>
          <a:ext cx="6096000" cy="420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56003" y="2018005"/>
            <a:ext cx="615553" cy="32614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РЕЕСТР ЛИЦЕНЗИЙ НА ОСУЩЕСТВЛЕНИЕ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ОБРАЗОВАТЕЛЬНОЙ ДЕЯТЕЛЬНОСТИ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48" y="1928160"/>
            <a:ext cx="1415216" cy="1518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1283" y="4357843"/>
            <a:ext cx="2483768" cy="174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547664" y="1225397"/>
            <a:ext cx="6460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ЛИЦЕНЗИРОВАНИЕ ОБРАЗОВАТЕЛЬНОЙ ДЕЯТЕЛЬНОСТИ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1212" y="44624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33061721"/>
              </p:ext>
            </p:extLst>
          </p:nvPr>
        </p:nvGraphicFramePr>
        <p:xfrm>
          <a:off x="509584" y="1815209"/>
          <a:ext cx="6558016" cy="413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50785" y="2296576"/>
            <a:ext cx="400110" cy="27575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ПРЕДЛИЦЕНЗИОННЫЙ КОНТРОЛЬ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00" y="3566713"/>
            <a:ext cx="2009058" cy="1282371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6354559" y="3341168"/>
            <a:ext cx="1708483" cy="1697566"/>
          </a:xfrm>
          <a:prstGeom prst="noSmoking">
            <a:avLst>
              <a:gd name="adj" fmla="val 7759"/>
            </a:avLst>
          </a:prstGeom>
          <a:solidFill>
            <a:srgbClr val="BD4E4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9903" y="2528976"/>
            <a:ext cx="32182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Распространенные нарушения: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Отсутствие необходимого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материально-технического оснащения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84" y="1692055"/>
            <a:ext cx="7511208" cy="4910452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260130" y="1048119"/>
            <a:ext cx="337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ГОСУДАРСТВЕННАЯ АККРЕДИТАЦИЯ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ОБРАЗОВАТЕЛЬНОЙ ДЕЯТЕЛЬНОСТИ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1212" y="44624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1576" y="2678439"/>
            <a:ext cx="400110" cy="287578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ИЗМЕНЕНИЯ В ЗАКОНОДАТЕЛЬСТВЕ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80" y="2309458"/>
            <a:ext cx="1485430" cy="2140339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522695" y="4449797"/>
            <a:ext cx="33081" cy="1499483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9823" y="3485069"/>
            <a:ext cx="1294359" cy="10847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31836" y="1545266"/>
            <a:ext cx="3645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марта 2022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522695" y="5949280"/>
            <a:ext cx="4235492" cy="0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3826" y="5157192"/>
            <a:ext cx="1867514" cy="1168393"/>
          </a:xfrm>
          <a:prstGeom prst="rect">
            <a:avLst/>
          </a:prstGeom>
        </p:spPr>
      </p:pic>
      <p:sp>
        <p:nvSpPr>
          <p:cNvPr id="25" name="Умножение 24"/>
          <p:cNvSpPr/>
          <p:nvPr/>
        </p:nvSpPr>
        <p:spPr>
          <a:xfrm>
            <a:off x="1911912" y="3359020"/>
            <a:ext cx="2286495" cy="1543568"/>
          </a:xfrm>
          <a:prstGeom prst="mathMultiply">
            <a:avLst>
              <a:gd name="adj1" fmla="val 3759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88" y="2374663"/>
            <a:ext cx="1414581" cy="20003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72" y="2352384"/>
            <a:ext cx="1452896" cy="20544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3334" r="12249" b="1876"/>
          <a:stretch/>
        </p:blipFill>
        <p:spPr>
          <a:xfrm>
            <a:off x="6026094" y="3487473"/>
            <a:ext cx="1977828" cy="1339154"/>
          </a:xfrm>
          <a:prstGeom prst="rect">
            <a:avLst/>
          </a:prstGeom>
        </p:spPr>
      </p:pic>
      <p:sp>
        <p:nvSpPr>
          <p:cNvPr id="39" name="Плюс 38"/>
          <p:cNvSpPr/>
          <p:nvPr/>
        </p:nvSpPr>
        <p:spPr>
          <a:xfrm>
            <a:off x="4303485" y="2996798"/>
            <a:ext cx="504056" cy="504056"/>
          </a:xfrm>
          <a:prstGeom prst="mathPlus">
            <a:avLst>
              <a:gd name="adj1" fmla="val 1334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260130" y="1048119"/>
            <a:ext cx="337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ГОСУДАРСТВЕННАЯ АККРЕДИТАЦИЯ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ОБРАЗОВАТЕЛЬНОЙ ДЕЯТЕЛЬНОСТИ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7" y="865590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55018" y="1073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edu67.ru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21212" y="44624"/>
            <a:ext cx="542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6100463"/>
              </p:ext>
            </p:extLst>
          </p:nvPr>
        </p:nvGraphicFramePr>
        <p:xfrm>
          <a:off x="899592" y="197747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523962" y="4787405"/>
            <a:ext cx="2338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1 организации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 отказано в аккредитации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ранее не аккредитованной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программы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1576" y="1786873"/>
            <a:ext cx="400110" cy="46589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ПЕРЕОФОРМЛЕНИЕ СВИДЕТЕЛЬСТВ О ГОС.АККРЕДИТАЦИИ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99" y="1924321"/>
            <a:ext cx="1476632" cy="158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7231</TotalTime>
  <Words>444</Words>
  <Application>Microsoft Office PowerPoint</Application>
  <PresentationFormat>Экран (4:3)</PresentationFormat>
  <Paragraphs>160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Куликова Ирина Сергеевна</cp:lastModifiedBy>
  <cp:revision>615</cp:revision>
  <cp:lastPrinted>2020-02-12T11:14:03Z</cp:lastPrinted>
  <dcterms:created xsi:type="dcterms:W3CDTF">2019-04-11T08:45:36Z</dcterms:created>
  <dcterms:modified xsi:type="dcterms:W3CDTF">2021-12-24T07:00:03Z</dcterms:modified>
</cp:coreProperties>
</file>