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6" d="100"/>
          <a:sy n="56" d="100"/>
        </p:scale>
        <p:origin x="-1335" y="-79"/>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26588D-2150-4E59-9023-2796BDD0042F}" type="datetimeFigureOut">
              <a:rPr lang="ru-RU" smtClean="0"/>
              <a:pPr/>
              <a:t>18.09.2024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183018-0778-42B3-8A0E-8C8ABE0FC329}"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0183018-0778-42B3-8A0E-8C8ABE0FC329}" type="slidenum">
              <a:rPr lang="ru-RU" smtClean="0"/>
              <a:pPr/>
              <a:t>16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8BCA827-6485-4C6B-8468-C1E325A78D78}" type="datetimeFigureOut">
              <a:rPr lang="ru-RU" smtClean="0"/>
              <a:pPr/>
              <a:t>18.09.2024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F0D9E6-C1DA-41A5-8478-58967059320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8BCA827-6485-4C6B-8468-C1E325A78D78}" type="datetimeFigureOut">
              <a:rPr lang="ru-RU" smtClean="0"/>
              <a:pPr/>
              <a:t>18.09.2024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F0D9E6-C1DA-41A5-8478-58967059320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8BCA827-6485-4C6B-8468-C1E325A78D78}" type="datetimeFigureOut">
              <a:rPr lang="ru-RU" smtClean="0"/>
              <a:pPr/>
              <a:t>18.09.2024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F0D9E6-C1DA-41A5-8478-58967059320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8BCA827-6485-4C6B-8468-C1E325A78D78}" type="datetimeFigureOut">
              <a:rPr lang="ru-RU" smtClean="0"/>
              <a:pPr/>
              <a:t>18.09.2024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F0D9E6-C1DA-41A5-8478-58967059320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8BCA827-6485-4C6B-8468-C1E325A78D78}" type="datetimeFigureOut">
              <a:rPr lang="ru-RU" smtClean="0"/>
              <a:pPr/>
              <a:t>18.09.2024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F0D9E6-C1DA-41A5-8478-58967059320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8BCA827-6485-4C6B-8468-C1E325A78D78}" type="datetimeFigureOut">
              <a:rPr lang="ru-RU" smtClean="0"/>
              <a:pPr/>
              <a:t>18.09.2024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0F0D9E6-C1DA-41A5-8478-58967059320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8BCA827-6485-4C6B-8468-C1E325A78D78}" type="datetimeFigureOut">
              <a:rPr lang="ru-RU" smtClean="0"/>
              <a:pPr/>
              <a:t>18.09.2024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0F0D9E6-C1DA-41A5-8478-58967059320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8BCA827-6485-4C6B-8468-C1E325A78D78}" type="datetimeFigureOut">
              <a:rPr lang="ru-RU" smtClean="0"/>
              <a:pPr/>
              <a:t>18.09.2024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0F0D9E6-C1DA-41A5-8478-58967059320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8BCA827-6485-4C6B-8468-C1E325A78D78}" type="datetimeFigureOut">
              <a:rPr lang="ru-RU" smtClean="0"/>
              <a:pPr/>
              <a:t>18.09.2024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0F0D9E6-C1DA-41A5-8478-58967059320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8BCA827-6485-4C6B-8468-C1E325A78D78}" type="datetimeFigureOut">
              <a:rPr lang="ru-RU" smtClean="0"/>
              <a:pPr/>
              <a:t>18.09.2024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0F0D9E6-C1DA-41A5-8478-58967059320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8BCA827-6485-4C6B-8468-C1E325A78D78}" type="datetimeFigureOut">
              <a:rPr lang="ru-RU" smtClean="0"/>
              <a:pPr/>
              <a:t>18.09.2024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0F0D9E6-C1DA-41A5-8478-58967059320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BCA827-6485-4C6B-8468-C1E325A78D78}" type="datetimeFigureOut">
              <a:rPr lang="ru-RU" smtClean="0"/>
              <a:pPr/>
              <a:t>18.09.2024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F0D9E6-C1DA-41A5-8478-58967059320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hyperlink" Target="https://ru.wikipedia.org/wiki/%D0%A3%D0%B1%D0%B8%D0%B9%D1%81%D1%82%D0%B2%D0%BE" TargetMode="External"/><Relationship Id="rId3" Type="http://schemas.openxmlformats.org/officeDocument/2006/relationships/image" Target="../media/image2.png"/><Relationship Id="rId7" Type="http://schemas.openxmlformats.org/officeDocument/2006/relationships/hyperlink" Target="https://ru.wikipedia.org/wiki/%D0%A1%D0%B0%D0%BC%D0%BE%D1%83%D0%B1%D0%B8%D0%B9%D1%81%D1%82%D0%B2%D0%BE"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hyperlink" Target="https://ru.wikipedia.org/wiki/%D0%A3%D0%BF%D1%80%D0%B0%D0%B2%D0%BB%D0%B5%D0%BD%D0%B8%D0%B5_%D1%81%D0%BE%D0%B7%D0%BD%D0%B0%D0%BD%D0%B8%D0%B5%D0%BC" TargetMode="External"/><Relationship Id="rId5" Type="http://schemas.openxmlformats.org/officeDocument/2006/relationships/hyperlink" Target="https://ru.wikipedia.org/wiki/%D0%9F%D1%80%D0%BE%D0%BC%D1%8B%D0%B2%D0%B0%D0%BD%D0%B8%D0%B5_%D0%BC%D0%BE%D0%B7%D0%B3%D0%BE%D0%B2" TargetMode="External"/><Relationship Id="rId10" Type="http://schemas.openxmlformats.org/officeDocument/2006/relationships/hyperlink" Target="https://ru.wikipedia.org/wiki/%D0%9F%D0%BE%D1%81%D0%BB%D0%B5%D0%B4%D0%BD%D0%B8%D0%B9_%D0%A1%D1%83%D0%B4" TargetMode="External"/><Relationship Id="rId4" Type="http://schemas.openxmlformats.org/officeDocument/2006/relationships/image" Target="../media/image3.png"/><Relationship Id="rId9" Type="http://schemas.openxmlformats.org/officeDocument/2006/relationships/hyperlink" Target="https://ru.wikipedia.org/wiki/%D0%9A%D0%BE%D0%BD%D0%B5%D1%86_%D1%81%D0%B2%D0%B5%D1%82%D0%B0"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13315" name="Рисунок 3"/>
          <p:cNvPicPr>
            <a:picLocks noChangeAspect="1" noChangeArrowheads="1"/>
          </p:cNvPicPr>
          <p:nvPr/>
        </p:nvPicPr>
        <p:blipFill>
          <a:blip r:embed="rId3"/>
          <a:srcRect/>
          <a:stretch>
            <a:fillRect/>
          </a:stretch>
        </p:blipFill>
        <p:spPr bwMode="auto">
          <a:xfrm>
            <a:off x="285720" y="285728"/>
            <a:ext cx="598885" cy="890587"/>
          </a:xfrm>
          <a:prstGeom prst="rect">
            <a:avLst/>
          </a:prstGeom>
          <a:noFill/>
          <a:ln w="9525">
            <a:noFill/>
            <a:miter lim="800000"/>
            <a:headEnd/>
            <a:tailEnd/>
          </a:ln>
        </p:spPr>
      </p:pic>
      <p:sp>
        <p:nvSpPr>
          <p:cNvPr id="13316" name="Прямоугольник 4"/>
          <p:cNvSpPr>
            <a:spLocks noChangeArrowheads="1"/>
          </p:cNvSpPr>
          <p:nvPr/>
        </p:nvSpPr>
        <p:spPr bwMode="auto">
          <a:xfrm>
            <a:off x="1142976" y="214290"/>
            <a:ext cx="3286148" cy="830997"/>
          </a:xfrm>
          <a:prstGeom prst="rect">
            <a:avLst/>
          </a:prstGeom>
          <a:noFill/>
          <a:ln w="9525">
            <a:noFill/>
            <a:miter lim="800000"/>
            <a:headEnd/>
            <a:tailEnd/>
          </a:ln>
        </p:spPr>
        <p:txBody>
          <a:bodyPr wrap="square">
            <a:spAutoFit/>
          </a:bodyPr>
          <a:lstStyle/>
          <a:p>
            <a:r>
              <a:rPr lang="ru-RU" sz="1600" b="1" dirty="0">
                <a:latin typeface="Times New Roman" pitchFamily="18" charset="0"/>
                <a:cs typeface="Times New Roman" pitchFamily="18" charset="0"/>
              </a:rPr>
              <a:t>МИНИСТЕРСТВО ПРОСВЕЩЕНИЯ</a:t>
            </a:r>
            <a:endParaRPr lang="ru-RU" sz="1600" dirty="0">
              <a:latin typeface="Times New Roman" pitchFamily="18" charset="0"/>
              <a:cs typeface="Times New Roman" pitchFamily="18" charset="0"/>
            </a:endParaRPr>
          </a:p>
          <a:p>
            <a:r>
              <a:rPr lang="ru-RU" sz="1600" b="1" dirty="0">
                <a:latin typeface="Times New Roman" pitchFamily="18" charset="0"/>
                <a:cs typeface="Times New Roman" pitchFamily="18" charset="0"/>
              </a:rPr>
              <a:t>РОССИЙСКОЙ ФЕДЕРАЦИИ</a:t>
            </a:r>
            <a:endParaRPr lang="ru-RU" sz="1600" dirty="0">
              <a:latin typeface="Times New Roman" pitchFamily="18" charset="0"/>
              <a:cs typeface="Times New Roman" pitchFamily="18" charset="0"/>
            </a:endParaRPr>
          </a:p>
        </p:txBody>
      </p:sp>
      <p:pic>
        <p:nvPicPr>
          <p:cNvPr id="13317" name="Рисунок 5"/>
          <p:cNvPicPr>
            <a:picLocks noChangeAspect="1" noChangeArrowheads="1"/>
          </p:cNvPicPr>
          <p:nvPr/>
        </p:nvPicPr>
        <p:blipFill>
          <a:blip r:embed="rId4"/>
          <a:srcRect/>
          <a:stretch>
            <a:fillRect/>
          </a:stretch>
        </p:blipFill>
        <p:spPr bwMode="auto">
          <a:xfrm>
            <a:off x="5000628" y="285728"/>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5857884" y="214290"/>
            <a:ext cx="3071834" cy="619272"/>
          </a:xfrm>
          <a:prstGeom prst="rect">
            <a:avLst/>
          </a:prstGeom>
          <a:noFill/>
          <a:ln w="9525">
            <a:noFill/>
            <a:miter lim="800000"/>
            <a:headEnd/>
            <a:tailEnd/>
          </a:ln>
        </p:spPr>
        <p:txBody>
          <a:bodyPr wrap="square">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3319"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13320" name="TextBox 9"/>
          <p:cNvSpPr txBox="1">
            <a:spLocks noChangeArrowheads="1"/>
          </p:cNvSpPr>
          <p:nvPr/>
        </p:nvSpPr>
        <p:spPr bwMode="auto">
          <a:xfrm>
            <a:off x="214282" y="1357298"/>
            <a:ext cx="8929718" cy="4093428"/>
          </a:xfrm>
          <a:prstGeom prst="rect">
            <a:avLst/>
          </a:prstGeom>
          <a:noFill/>
          <a:ln w="9525">
            <a:noFill/>
            <a:miter lim="800000"/>
            <a:headEnd/>
            <a:tailEnd/>
          </a:ln>
        </p:spPr>
        <p:txBody>
          <a:bodyPr wrap="square">
            <a:spAutoFit/>
          </a:bodyPr>
          <a:lstStyle/>
          <a:p>
            <a:pPr algn="ctr"/>
            <a:r>
              <a:rPr lang="ru-RU" sz="3200" b="1" dirty="0">
                <a:solidFill>
                  <a:srgbClr val="000000"/>
                </a:solidFill>
                <a:latin typeface="Garamond" pitchFamily="18" charset="0"/>
              </a:rPr>
              <a:t>Рекомендации по проведению социально-психологического тестирования (СПТ 2024) лиц, обучающихся  в образовательных организациях, направленного на раннее выявление незаконного потребления наркотических средств и психотропных веществ, в 2024/2025 учебном году</a:t>
            </a:r>
            <a:endParaRPr lang="ru-RU" sz="3200" b="1" dirty="0">
              <a:latin typeface="Garamond" pitchFamily="18" charset="0"/>
              <a:cs typeface="Times New Roman" pitchFamily="18" charset="0"/>
            </a:endParaRPr>
          </a:p>
          <a:p>
            <a:pPr algn="ctr"/>
            <a:endParaRPr lang="ru-RU" sz="3600" b="1" dirty="0">
              <a:latin typeface="Times New Roman" pitchFamily="18" charset="0"/>
              <a:cs typeface="Times New Roman" pitchFamily="18" charset="0"/>
            </a:endParaRPr>
          </a:p>
        </p:txBody>
      </p:sp>
      <p:sp>
        <p:nvSpPr>
          <p:cNvPr id="13321" name="TextBox 10"/>
          <p:cNvSpPr txBox="1">
            <a:spLocks noChangeArrowheads="1"/>
          </p:cNvSpPr>
          <p:nvPr/>
        </p:nvSpPr>
        <p:spPr bwMode="auto">
          <a:xfrm>
            <a:off x="428596" y="5143512"/>
            <a:ext cx="8501122" cy="1323439"/>
          </a:xfrm>
          <a:prstGeom prst="rect">
            <a:avLst/>
          </a:prstGeom>
          <a:noFill/>
          <a:ln w="9525">
            <a:noFill/>
            <a:miter lim="800000"/>
            <a:headEnd/>
            <a:tailEnd/>
          </a:ln>
        </p:spPr>
        <p:txBody>
          <a:bodyPr wrap="square">
            <a:spAutoFit/>
          </a:bodyPr>
          <a:lstStyle/>
          <a:p>
            <a:pPr algn="ctr"/>
            <a:r>
              <a:rPr lang="ru-RU" sz="2000" b="1" i="1" dirty="0" err="1">
                <a:latin typeface="Times New Roman" pitchFamily="18" charset="0"/>
                <a:cs typeface="Times New Roman" pitchFamily="18" charset="0"/>
              </a:rPr>
              <a:t>Тишурова</a:t>
            </a:r>
            <a:r>
              <a:rPr lang="ru-RU" sz="2000" b="1" i="1" dirty="0">
                <a:latin typeface="Times New Roman" pitchFamily="18" charset="0"/>
                <a:cs typeface="Times New Roman" pitchFamily="18" charset="0"/>
              </a:rPr>
              <a:t> </a:t>
            </a:r>
            <a:r>
              <a:rPr lang="ru-RU" sz="2000" b="1" i="1" dirty="0" err="1">
                <a:latin typeface="Times New Roman" pitchFamily="18" charset="0"/>
                <a:cs typeface="Times New Roman" pitchFamily="18" charset="0"/>
              </a:rPr>
              <a:t>Анжелика</a:t>
            </a:r>
            <a:r>
              <a:rPr lang="ru-RU" sz="2000" b="1" i="1" dirty="0">
                <a:latin typeface="Times New Roman" pitchFamily="18" charset="0"/>
                <a:cs typeface="Times New Roman" pitchFamily="18" charset="0"/>
              </a:rPr>
              <a:t> Ярославна, </a:t>
            </a:r>
          </a:p>
          <a:p>
            <a:pPr algn="ctr"/>
            <a:r>
              <a:rPr lang="ru-RU" sz="2000" b="1" i="1" dirty="0">
                <a:latin typeface="Times New Roman" pitchFamily="18" charset="0"/>
                <a:cs typeface="Times New Roman" pitchFamily="18" charset="0"/>
              </a:rPr>
              <a:t>руководитель отдела психолого-педагогической  и медико-социальной помощи СОГБДОУ «Центр диагностики и консультирования»</a:t>
            </a:r>
          </a:p>
          <a:p>
            <a:pPr algn="ctr"/>
            <a:r>
              <a:rPr lang="ru-RU" sz="2000" b="1" i="1" dirty="0">
                <a:latin typeface="Times New Roman" pitchFamily="18" charset="0"/>
                <a:cs typeface="Times New Roman" pitchFamily="18" charset="0"/>
              </a:rPr>
              <a:t>18.09.2024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22531" name="Рисунок 3"/>
          <p:cNvPicPr>
            <a:picLocks noChangeAspect="1" noChangeArrowheads="1"/>
          </p:cNvPicPr>
          <p:nvPr/>
        </p:nvPicPr>
        <p:blipFill>
          <a:blip r:embed="rId3"/>
          <a:srcRect/>
          <a:stretch>
            <a:fillRect/>
          </a:stretch>
        </p:blipFill>
        <p:spPr bwMode="auto">
          <a:xfrm>
            <a:off x="0" y="0"/>
            <a:ext cx="598885" cy="890587"/>
          </a:xfrm>
          <a:prstGeom prst="rect">
            <a:avLst/>
          </a:prstGeom>
          <a:noFill/>
          <a:ln w="9525">
            <a:noFill/>
            <a:miter lim="800000"/>
            <a:headEnd/>
            <a:tailEnd/>
          </a:ln>
        </p:spPr>
      </p:pic>
      <p:sp>
        <p:nvSpPr>
          <p:cNvPr id="22532" name="Прямоугольник 4"/>
          <p:cNvSpPr>
            <a:spLocks noChangeArrowheads="1"/>
          </p:cNvSpPr>
          <p:nvPr/>
        </p:nvSpPr>
        <p:spPr bwMode="auto">
          <a:xfrm>
            <a:off x="714348" y="214290"/>
            <a:ext cx="4000528" cy="584775"/>
          </a:xfrm>
          <a:prstGeom prst="rect">
            <a:avLst/>
          </a:prstGeom>
          <a:noFill/>
          <a:ln w="9525">
            <a:noFill/>
            <a:miter lim="800000"/>
            <a:headEnd/>
            <a:tailEnd/>
          </a:ln>
        </p:spPr>
        <p:txBody>
          <a:bodyPr wrap="square">
            <a:spAutoFit/>
          </a:bodyPr>
          <a:lstStyle/>
          <a:p>
            <a:r>
              <a:rPr lang="ru-RU" sz="1600" b="1" dirty="0">
                <a:latin typeface="Times New Roman" pitchFamily="18" charset="0"/>
                <a:cs typeface="Times New Roman" pitchFamily="18" charset="0"/>
              </a:rPr>
              <a:t>МИНИСТЕРСТВО ПРОСВЕЩЕНИЯ</a:t>
            </a:r>
            <a:endParaRPr lang="ru-RU" sz="1600" dirty="0">
              <a:latin typeface="Times New Roman" pitchFamily="18" charset="0"/>
              <a:cs typeface="Times New Roman" pitchFamily="18" charset="0"/>
            </a:endParaRPr>
          </a:p>
          <a:p>
            <a:r>
              <a:rPr lang="ru-RU" sz="1600" b="1" dirty="0">
                <a:latin typeface="Times New Roman" pitchFamily="18" charset="0"/>
                <a:cs typeface="Times New Roman" pitchFamily="18" charset="0"/>
              </a:rPr>
              <a:t>РОССИЙСКОЙ ФЕДЕРАЦИИ</a:t>
            </a:r>
            <a:endParaRPr lang="ru-RU" sz="1600" dirty="0">
              <a:latin typeface="Times New Roman" pitchFamily="18" charset="0"/>
              <a:cs typeface="Times New Roman" pitchFamily="18" charset="0"/>
            </a:endParaRPr>
          </a:p>
        </p:txBody>
      </p:sp>
      <p:pic>
        <p:nvPicPr>
          <p:cNvPr id="22533" name="Рисунок 5"/>
          <p:cNvPicPr>
            <a:picLocks noChangeAspect="1" noChangeArrowheads="1"/>
          </p:cNvPicPr>
          <p:nvPr/>
        </p:nvPicPr>
        <p:blipFill>
          <a:blip r:embed="rId4"/>
          <a:srcRect/>
          <a:stretch>
            <a:fillRect/>
          </a:stretch>
        </p:blipFill>
        <p:spPr bwMode="auto">
          <a:xfrm>
            <a:off x="5000628" y="0"/>
            <a:ext cx="428628" cy="618916"/>
          </a:xfrm>
          <a:prstGeom prst="rect">
            <a:avLst/>
          </a:prstGeom>
          <a:noFill/>
          <a:ln w="9525">
            <a:noFill/>
            <a:miter lim="800000"/>
            <a:headEnd/>
            <a:tailEnd/>
          </a:ln>
        </p:spPr>
      </p:pic>
      <p:sp>
        <p:nvSpPr>
          <p:cNvPr id="7" name="Надпись 2"/>
          <p:cNvSpPr txBox="1">
            <a:spLocks noChangeArrowheads="1"/>
          </p:cNvSpPr>
          <p:nvPr/>
        </p:nvSpPr>
        <p:spPr bwMode="auto">
          <a:xfrm>
            <a:off x="5643570" y="214290"/>
            <a:ext cx="3214710" cy="619272"/>
          </a:xfrm>
          <a:prstGeom prst="rect">
            <a:avLst/>
          </a:prstGeom>
          <a:noFill/>
          <a:ln w="9525">
            <a:noFill/>
            <a:miter lim="800000"/>
            <a:headEnd/>
            <a:tailEnd/>
          </a:ln>
        </p:spPr>
        <p:txBody>
          <a:bodyPr wrap="square">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2535"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22536" name="Прямоугольник 7"/>
          <p:cNvSpPr>
            <a:spLocks noChangeArrowheads="1"/>
          </p:cNvSpPr>
          <p:nvPr/>
        </p:nvSpPr>
        <p:spPr bwMode="auto">
          <a:xfrm>
            <a:off x="-214346" y="714356"/>
            <a:ext cx="9358346" cy="6555641"/>
          </a:xfrm>
          <a:prstGeom prst="rect">
            <a:avLst/>
          </a:prstGeom>
          <a:noFill/>
          <a:ln w="9525">
            <a:noFill/>
            <a:miter lim="800000"/>
            <a:headEnd/>
            <a:tailEnd/>
          </a:ln>
        </p:spPr>
        <p:txBody>
          <a:bodyPr wrap="square">
            <a:spAutoFit/>
          </a:bodyPr>
          <a:lstStyle/>
          <a:p>
            <a:pPr algn="ctr">
              <a:lnSpc>
                <a:spcPct val="70000"/>
              </a:lnSpc>
              <a:buFont typeface="Arial" charset="0"/>
              <a:buNone/>
            </a:pPr>
            <a:r>
              <a:rPr lang="ru-RU" sz="2000" i="1" dirty="0"/>
              <a:t>Пример беседы: </a:t>
            </a:r>
            <a:endParaRPr lang="ru-RU" sz="2000" dirty="0"/>
          </a:p>
          <a:p>
            <a:pPr>
              <a:lnSpc>
                <a:spcPct val="70000"/>
              </a:lnSpc>
              <a:buFont typeface="Arial" charset="0"/>
              <a:buNone/>
            </a:pPr>
            <a:r>
              <a:rPr lang="ru-RU" sz="2000" dirty="0"/>
              <a:t>   «Уважаемые родители!</a:t>
            </a:r>
          </a:p>
          <a:p>
            <a:pPr>
              <a:lnSpc>
                <a:spcPct val="70000"/>
              </a:lnSpc>
              <a:buFont typeface="Arial" charset="0"/>
              <a:buNone/>
            </a:pPr>
            <a:r>
              <a:rPr lang="ru-RU" sz="2000" dirty="0"/>
              <a:t>    В образовательных организациях Российской Федерации ежегодно проводится масштабное тестирование социально значимых характеристик личности современных детей и подростков. Тестированию подлежат обучающиеся всех без исключения общеобразовательных организаций и профессиональных образовательных организаций, а также, образовательных организаций высшего образования.</a:t>
            </a:r>
          </a:p>
          <a:p>
            <a:pPr>
              <a:lnSpc>
                <a:spcPct val="70000"/>
              </a:lnSpc>
              <a:buFont typeface="Arial" charset="0"/>
              <a:buNone/>
            </a:pPr>
            <a:r>
              <a:rPr lang="ru-RU" sz="2000" dirty="0"/>
              <a:t>    Тестирование позволяет определить у обучающихся наиболее сильные и ресурсные стороны личности, специфические поведенческие реакции в стрессовой ситуации, различные формы рискованного поведения. Анализ результатов тестирования поможет организовать индивидуальные профилактические и коррекционные мероприятия для обеспечения психологического благополучия личности обучающихся, оказать своевременную психолого-педагогическую помощь и поддержку.</a:t>
            </a:r>
          </a:p>
          <a:p>
            <a:pPr>
              <a:lnSpc>
                <a:spcPct val="70000"/>
              </a:lnSpc>
              <a:buFont typeface="Arial" charset="0"/>
              <a:buNone/>
            </a:pPr>
            <a:r>
              <a:rPr lang="ru-RU" sz="2000" dirty="0"/>
              <a:t>    Методика тестирования включает перечень вопросов на понятном для понимания обучающихся языке. Длительность проведения учитывает возрастные особенности участников тестирования и не превышает одного урока. Задача обучающегося – внимательно прочитать вопрос и выбрать вариант ответа. Правильных или неправильных ответов не существует. Количественный подсчет осуществляется автоматически, что обеспечивает точность оценки.</a:t>
            </a:r>
          </a:p>
          <a:p>
            <a:pPr>
              <a:lnSpc>
                <a:spcPct val="70000"/>
              </a:lnSpc>
              <a:buFont typeface="Arial" charset="0"/>
              <a:buNone/>
            </a:pPr>
            <a:r>
              <a:rPr lang="ru-RU" sz="2000" dirty="0"/>
              <a:t>    </a:t>
            </a:r>
            <a:r>
              <a:rPr lang="ru-RU" sz="2000" b="1" dirty="0"/>
              <a:t>Согласие на участие ребенка в тестировании – это возможность Вам удерживать в поле своего внимания вопросы рисков и безопасного образа жизни детей и подростков. </a:t>
            </a:r>
          </a:p>
          <a:p>
            <a:pPr>
              <a:lnSpc>
                <a:spcPct val="70000"/>
              </a:lnSpc>
              <a:buFont typeface="Arial" charset="0"/>
              <a:buNone/>
            </a:pPr>
            <a:r>
              <a:rPr lang="ru-RU" sz="2000" dirty="0"/>
              <a:t>    Вы как законные представители своих детей имеете возможность задать любые вопросы, связанные с процедурой тестирования. По окончании проведения тестирования и обработки ответов Вы можете обратиться за результатами к организаторам (педагогу-психологу образовательной организации) и получить соответствующие рекомендации».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23555" name="Рисунок 3"/>
          <p:cNvPicPr>
            <a:picLocks noChangeAspect="1" noChangeArrowheads="1"/>
          </p:cNvPicPr>
          <p:nvPr/>
        </p:nvPicPr>
        <p:blipFill>
          <a:blip r:embed="rId3"/>
          <a:srcRect/>
          <a:stretch>
            <a:fillRect/>
          </a:stretch>
        </p:blipFill>
        <p:spPr bwMode="auto">
          <a:xfrm>
            <a:off x="507207" y="360364"/>
            <a:ext cx="598885" cy="890587"/>
          </a:xfrm>
          <a:prstGeom prst="rect">
            <a:avLst/>
          </a:prstGeom>
          <a:noFill/>
          <a:ln w="9525">
            <a:noFill/>
            <a:miter lim="800000"/>
            <a:headEnd/>
            <a:tailEnd/>
          </a:ln>
        </p:spPr>
      </p:pic>
      <p:sp>
        <p:nvSpPr>
          <p:cNvPr id="23556" name="Прямоугольник 4"/>
          <p:cNvSpPr>
            <a:spLocks noChangeArrowheads="1"/>
          </p:cNvSpPr>
          <p:nvPr/>
        </p:nvSpPr>
        <p:spPr bwMode="auto">
          <a:xfrm>
            <a:off x="1106091" y="390526"/>
            <a:ext cx="2595563" cy="1077218"/>
          </a:xfrm>
          <a:prstGeom prst="rect">
            <a:avLst/>
          </a:prstGeom>
          <a:noFill/>
          <a:ln w="9525">
            <a:noFill/>
            <a:miter lim="800000"/>
            <a:headEnd/>
            <a:tailEnd/>
          </a:ln>
        </p:spPr>
        <p:txBody>
          <a:bodyPr>
            <a:spAutoFit/>
          </a:bodyPr>
          <a:lstStyle/>
          <a:p>
            <a:r>
              <a:rPr lang="ru-RU" sz="1600" b="1">
                <a:latin typeface="Times New Roman" pitchFamily="18" charset="0"/>
                <a:cs typeface="Times New Roman" pitchFamily="18" charset="0"/>
              </a:rPr>
              <a:t>МИНИСТЕРСТВО ПРОСВЕЩЕНИЯ</a:t>
            </a:r>
            <a:endParaRPr lang="ru-RU" sz="1600">
              <a:latin typeface="Times New Roman" pitchFamily="18" charset="0"/>
              <a:cs typeface="Times New Roman" pitchFamily="18" charset="0"/>
            </a:endParaRPr>
          </a:p>
          <a:p>
            <a:r>
              <a:rPr lang="ru-RU" sz="1600" b="1">
                <a:latin typeface="Times New Roman" pitchFamily="18" charset="0"/>
                <a:cs typeface="Times New Roman" pitchFamily="18" charset="0"/>
              </a:rPr>
              <a:t>РОССИЙСКОЙ ФЕДЕРАЦИИ</a:t>
            </a:r>
            <a:endParaRPr lang="ru-RU" sz="1600">
              <a:latin typeface="Times New Roman" pitchFamily="18" charset="0"/>
              <a:cs typeface="Times New Roman" pitchFamily="18" charset="0"/>
            </a:endParaRPr>
          </a:p>
        </p:txBody>
      </p:sp>
      <p:pic>
        <p:nvPicPr>
          <p:cNvPr id="23557" name="Рисунок 5"/>
          <p:cNvPicPr>
            <a:picLocks noChangeAspect="1" noChangeArrowheads="1"/>
          </p:cNvPicPr>
          <p:nvPr/>
        </p:nvPicPr>
        <p:blipFill>
          <a:blip r:embed="rId4"/>
          <a:srcRect/>
          <a:stretch>
            <a:fillRect/>
          </a:stretch>
        </p:blipFill>
        <p:spPr bwMode="auto">
          <a:xfrm>
            <a:off x="5790010" y="463551"/>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6451998" y="612775"/>
            <a:ext cx="2183606" cy="1146211"/>
          </a:xfrm>
          <a:prstGeom prst="rect">
            <a:avLst/>
          </a:prstGeom>
          <a:noFill/>
          <a:ln w="9525">
            <a:noFill/>
            <a:miter lim="800000"/>
            <a:headEnd/>
            <a:tailEnd/>
          </a:ln>
        </p:spPr>
        <p:txBody>
          <a:bodyPr>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3559"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23560" name="Прямоугольник 7"/>
          <p:cNvSpPr>
            <a:spLocks noChangeArrowheads="1"/>
          </p:cNvSpPr>
          <p:nvPr/>
        </p:nvSpPr>
        <p:spPr bwMode="auto">
          <a:xfrm>
            <a:off x="264319" y="1927226"/>
            <a:ext cx="8514160" cy="3970318"/>
          </a:xfrm>
          <a:prstGeom prst="rect">
            <a:avLst/>
          </a:prstGeom>
          <a:noFill/>
          <a:ln w="9525">
            <a:noFill/>
            <a:miter lim="800000"/>
            <a:headEnd/>
            <a:tailEnd/>
          </a:ln>
        </p:spPr>
        <p:txBody>
          <a:bodyPr>
            <a:spAutoFit/>
          </a:bodyPr>
          <a:lstStyle/>
          <a:p>
            <a:pPr>
              <a:buFont typeface="Arial" charset="0"/>
              <a:buNone/>
            </a:pPr>
            <a:r>
              <a:rPr lang="ru-RU" sz="2800"/>
              <a:t> Родителей часто волнует вопрос о конфиденциальности получаемой психологической информации. </a:t>
            </a:r>
          </a:p>
          <a:p>
            <a:pPr>
              <a:buFont typeface="Arial" charset="0"/>
              <a:buNone/>
            </a:pPr>
            <a:r>
              <a:rPr lang="ru-RU" sz="2800"/>
              <a:t>   В этой ситуации стоит рассказать о том, как происходит процедура тестирования, где хранятся данные, как и кто их обрабатывает, каким образом родители смогут ознакомиться с результатами, какую личную информацию смогут получить родители и обучающийся после прохождения тестирования.</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24579" name="Рисунок 3"/>
          <p:cNvPicPr>
            <a:picLocks noChangeAspect="1" noChangeArrowheads="1"/>
          </p:cNvPicPr>
          <p:nvPr/>
        </p:nvPicPr>
        <p:blipFill>
          <a:blip r:embed="rId3"/>
          <a:srcRect/>
          <a:stretch>
            <a:fillRect/>
          </a:stretch>
        </p:blipFill>
        <p:spPr bwMode="auto">
          <a:xfrm>
            <a:off x="214282" y="214290"/>
            <a:ext cx="598885" cy="890587"/>
          </a:xfrm>
          <a:prstGeom prst="rect">
            <a:avLst/>
          </a:prstGeom>
          <a:noFill/>
          <a:ln w="9525">
            <a:noFill/>
            <a:miter lim="800000"/>
            <a:headEnd/>
            <a:tailEnd/>
          </a:ln>
        </p:spPr>
      </p:pic>
      <p:sp>
        <p:nvSpPr>
          <p:cNvPr id="24580" name="Прямоугольник 4"/>
          <p:cNvSpPr>
            <a:spLocks noChangeArrowheads="1"/>
          </p:cNvSpPr>
          <p:nvPr/>
        </p:nvSpPr>
        <p:spPr bwMode="auto">
          <a:xfrm>
            <a:off x="928662" y="214290"/>
            <a:ext cx="3429024" cy="830997"/>
          </a:xfrm>
          <a:prstGeom prst="rect">
            <a:avLst/>
          </a:prstGeom>
          <a:noFill/>
          <a:ln w="9525">
            <a:noFill/>
            <a:miter lim="800000"/>
            <a:headEnd/>
            <a:tailEnd/>
          </a:ln>
        </p:spPr>
        <p:txBody>
          <a:bodyPr wrap="square">
            <a:spAutoFit/>
          </a:bodyPr>
          <a:lstStyle/>
          <a:p>
            <a:r>
              <a:rPr lang="ru-RU" sz="1600" b="1" dirty="0">
                <a:latin typeface="Times New Roman" pitchFamily="18" charset="0"/>
                <a:cs typeface="Times New Roman" pitchFamily="18" charset="0"/>
              </a:rPr>
              <a:t>МИНИСТЕРСТВО ПРОСВЕЩЕНИЯ</a:t>
            </a:r>
            <a:endParaRPr lang="ru-RU" sz="1600" dirty="0">
              <a:latin typeface="Times New Roman" pitchFamily="18" charset="0"/>
              <a:cs typeface="Times New Roman" pitchFamily="18" charset="0"/>
            </a:endParaRPr>
          </a:p>
          <a:p>
            <a:r>
              <a:rPr lang="ru-RU" sz="1600" b="1" dirty="0">
                <a:latin typeface="Times New Roman" pitchFamily="18" charset="0"/>
                <a:cs typeface="Times New Roman" pitchFamily="18" charset="0"/>
              </a:rPr>
              <a:t>РОССИЙСКОЙ ФЕДЕРАЦИИ</a:t>
            </a:r>
            <a:endParaRPr lang="ru-RU" sz="1600" dirty="0">
              <a:latin typeface="Times New Roman" pitchFamily="18" charset="0"/>
              <a:cs typeface="Times New Roman" pitchFamily="18" charset="0"/>
            </a:endParaRPr>
          </a:p>
        </p:txBody>
      </p:sp>
      <p:pic>
        <p:nvPicPr>
          <p:cNvPr id="24581" name="Рисунок 5"/>
          <p:cNvPicPr>
            <a:picLocks noChangeAspect="1" noChangeArrowheads="1"/>
          </p:cNvPicPr>
          <p:nvPr/>
        </p:nvPicPr>
        <p:blipFill>
          <a:blip r:embed="rId4"/>
          <a:srcRect/>
          <a:stretch>
            <a:fillRect/>
          </a:stretch>
        </p:blipFill>
        <p:spPr bwMode="auto">
          <a:xfrm>
            <a:off x="4572000" y="285728"/>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5357818" y="214290"/>
            <a:ext cx="3429024" cy="619272"/>
          </a:xfrm>
          <a:prstGeom prst="rect">
            <a:avLst/>
          </a:prstGeom>
          <a:noFill/>
          <a:ln w="9525">
            <a:noFill/>
            <a:miter lim="800000"/>
            <a:headEnd/>
            <a:tailEnd/>
          </a:ln>
        </p:spPr>
        <p:txBody>
          <a:bodyPr wrap="square">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4583"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24584" name="Прямоугольник 7"/>
          <p:cNvSpPr>
            <a:spLocks noChangeArrowheads="1"/>
          </p:cNvSpPr>
          <p:nvPr/>
        </p:nvSpPr>
        <p:spPr bwMode="auto">
          <a:xfrm>
            <a:off x="0" y="1000108"/>
            <a:ext cx="8807054" cy="6001643"/>
          </a:xfrm>
          <a:prstGeom prst="rect">
            <a:avLst/>
          </a:prstGeom>
          <a:noFill/>
          <a:ln w="9525">
            <a:noFill/>
            <a:miter lim="800000"/>
            <a:headEnd/>
            <a:tailEnd/>
          </a:ln>
        </p:spPr>
        <p:txBody>
          <a:bodyPr>
            <a:spAutoFit/>
          </a:bodyPr>
          <a:lstStyle/>
          <a:p>
            <a:pPr algn="ctr">
              <a:buFont typeface="Arial" charset="0"/>
              <a:buNone/>
            </a:pPr>
            <a:r>
              <a:rPr lang="ru-RU" sz="2400" b="1" i="1" dirty="0"/>
              <a:t>Типовые формулировки для ответов на вопросы и опасения родителей:</a:t>
            </a:r>
            <a:endParaRPr lang="ru-RU" sz="2400" b="1" dirty="0"/>
          </a:p>
          <a:p>
            <a:pPr>
              <a:buFont typeface="Arial" charset="0"/>
              <a:buNone/>
            </a:pPr>
            <a:r>
              <a:rPr lang="ru-RU" sz="2400" dirty="0" smtClean="0"/>
              <a:t>  </a:t>
            </a:r>
            <a:r>
              <a:rPr lang="ru-RU" sz="2400" dirty="0"/>
              <a:t>- </a:t>
            </a:r>
            <a:r>
              <a:rPr lang="ru-RU" sz="2400" b="1" dirty="0"/>
              <a:t>Какие последствия для семьи будут, если ребенок попадет в группу риска?</a:t>
            </a:r>
            <a:endParaRPr lang="ru-RU" sz="2400" dirty="0"/>
          </a:p>
          <a:p>
            <a:pPr>
              <a:buFont typeface="Arial" charset="0"/>
              <a:buNone/>
            </a:pPr>
            <a:r>
              <a:rPr lang="ru-RU" sz="2400" dirty="0"/>
              <a:t>   «Социально-психологическое тестирование служит точному определению направленности и содержания профилактической работы с обучающимися, что позволяет оказывать обучающимся своевременную адресную психолого-педагогическую помощь».</a:t>
            </a:r>
          </a:p>
          <a:p>
            <a:pPr>
              <a:buFont typeface="Arial" charset="0"/>
              <a:buNone/>
            </a:pPr>
            <a:r>
              <a:rPr lang="ru-RU" sz="2400" dirty="0"/>
              <a:t>   - </a:t>
            </a:r>
            <a:r>
              <a:rPr lang="ru-RU" sz="2400" b="1" dirty="0"/>
              <a:t>Могут ли по результатам диагностики поставить ребенка на учет?</a:t>
            </a:r>
            <a:endParaRPr lang="ru-RU" sz="2400" dirty="0"/>
          </a:p>
          <a:p>
            <a:pPr>
              <a:buFont typeface="Arial" charset="0"/>
              <a:buNone/>
            </a:pPr>
            <a:r>
              <a:rPr lang="ru-RU" sz="2400" dirty="0"/>
              <a:t>   «Результаты тестирования не являются фактическим или юридическим основанием для постановки тестируемого на какой-либо вид учета (</a:t>
            </a:r>
            <a:r>
              <a:rPr lang="ru-RU" sz="2400" dirty="0" err="1"/>
              <a:t>внутришкольный</a:t>
            </a:r>
            <a:r>
              <a:rPr lang="ru-RU" sz="2400" dirty="0"/>
              <a:t>, наркологический и т.п. или для постановки какого-либо диагноза)».</a:t>
            </a:r>
          </a:p>
          <a:p>
            <a:pPr>
              <a:buFont typeface="Arial" charset="0"/>
              <a:buNone/>
            </a:pPr>
            <a:r>
              <a:rPr lang="ru-RU" sz="2400" dirty="0"/>
              <a:t>   «В случае желания обучающегося или его родителей им можно обратиться за консультацией к профильным специалистам».</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0"/>
            <a:ext cx="9416654" cy="6865938"/>
          </a:xfrm>
          <a:prstGeom prst="rect">
            <a:avLst/>
          </a:prstGeom>
          <a:noFill/>
          <a:ln w="9525">
            <a:noFill/>
            <a:miter lim="800000"/>
            <a:headEnd/>
            <a:tailEnd/>
          </a:ln>
        </p:spPr>
      </p:pic>
      <p:pic>
        <p:nvPicPr>
          <p:cNvPr id="25603" name="Рисунок 3"/>
          <p:cNvPicPr>
            <a:picLocks noChangeAspect="1" noChangeArrowheads="1"/>
          </p:cNvPicPr>
          <p:nvPr/>
        </p:nvPicPr>
        <p:blipFill>
          <a:blip r:embed="rId3"/>
          <a:srcRect/>
          <a:stretch>
            <a:fillRect/>
          </a:stretch>
        </p:blipFill>
        <p:spPr bwMode="auto">
          <a:xfrm>
            <a:off x="0" y="214290"/>
            <a:ext cx="598885" cy="890587"/>
          </a:xfrm>
          <a:prstGeom prst="rect">
            <a:avLst/>
          </a:prstGeom>
          <a:noFill/>
          <a:ln w="9525">
            <a:noFill/>
            <a:miter lim="800000"/>
            <a:headEnd/>
            <a:tailEnd/>
          </a:ln>
        </p:spPr>
      </p:pic>
      <p:sp>
        <p:nvSpPr>
          <p:cNvPr id="25604" name="Прямоугольник 4"/>
          <p:cNvSpPr>
            <a:spLocks noChangeArrowheads="1"/>
          </p:cNvSpPr>
          <p:nvPr/>
        </p:nvSpPr>
        <p:spPr bwMode="auto">
          <a:xfrm>
            <a:off x="642910" y="214290"/>
            <a:ext cx="3857652" cy="584775"/>
          </a:xfrm>
          <a:prstGeom prst="rect">
            <a:avLst/>
          </a:prstGeom>
          <a:noFill/>
          <a:ln w="9525">
            <a:noFill/>
            <a:miter lim="800000"/>
            <a:headEnd/>
            <a:tailEnd/>
          </a:ln>
        </p:spPr>
        <p:txBody>
          <a:bodyPr wrap="square">
            <a:spAutoFit/>
          </a:bodyPr>
          <a:lstStyle/>
          <a:p>
            <a:r>
              <a:rPr lang="ru-RU" sz="1600" b="1" dirty="0">
                <a:latin typeface="Times New Roman" pitchFamily="18" charset="0"/>
                <a:cs typeface="Times New Roman" pitchFamily="18" charset="0"/>
              </a:rPr>
              <a:t>МИНИСТЕРСТВО ПРОСВЕЩЕНИЯ</a:t>
            </a:r>
            <a:endParaRPr lang="ru-RU" sz="1600" dirty="0">
              <a:latin typeface="Times New Roman" pitchFamily="18" charset="0"/>
              <a:cs typeface="Times New Roman" pitchFamily="18" charset="0"/>
            </a:endParaRPr>
          </a:p>
          <a:p>
            <a:r>
              <a:rPr lang="ru-RU" sz="1600" b="1" dirty="0">
                <a:latin typeface="Times New Roman" pitchFamily="18" charset="0"/>
                <a:cs typeface="Times New Roman" pitchFamily="18" charset="0"/>
              </a:rPr>
              <a:t>РОССИЙСКОЙ ФЕДЕРАЦИИ</a:t>
            </a:r>
            <a:endParaRPr lang="ru-RU" sz="1600" dirty="0">
              <a:latin typeface="Times New Roman" pitchFamily="18" charset="0"/>
              <a:cs typeface="Times New Roman" pitchFamily="18" charset="0"/>
            </a:endParaRPr>
          </a:p>
        </p:txBody>
      </p:sp>
      <p:pic>
        <p:nvPicPr>
          <p:cNvPr id="25605" name="Рисунок 5"/>
          <p:cNvPicPr>
            <a:picLocks noChangeAspect="1" noChangeArrowheads="1"/>
          </p:cNvPicPr>
          <p:nvPr/>
        </p:nvPicPr>
        <p:blipFill>
          <a:blip r:embed="rId4"/>
          <a:srcRect/>
          <a:stretch>
            <a:fillRect/>
          </a:stretch>
        </p:blipFill>
        <p:spPr bwMode="auto">
          <a:xfrm>
            <a:off x="4643438" y="214290"/>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5357818" y="214290"/>
            <a:ext cx="3429024" cy="619272"/>
          </a:xfrm>
          <a:prstGeom prst="rect">
            <a:avLst/>
          </a:prstGeom>
          <a:noFill/>
          <a:ln w="9525">
            <a:noFill/>
            <a:miter lim="800000"/>
            <a:headEnd/>
            <a:tailEnd/>
          </a:ln>
        </p:spPr>
        <p:txBody>
          <a:bodyPr wrap="square">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5607"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25608" name="Прямоугольник 7"/>
          <p:cNvSpPr>
            <a:spLocks noChangeArrowheads="1"/>
          </p:cNvSpPr>
          <p:nvPr/>
        </p:nvSpPr>
        <p:spPr bwMode="auto">
          <a:xfrm>
            <a:off x="0" y="856357"/>
            <a:ext cx="8866585" cy="6001643"/>
          </a:xfrm>
          <a:prstGeom prst="rect">
            <a:avLst/>
          </a:prstGeom>
          <a:noFill/>
          <a:ln w="9525">
            <a:noFill/>
            <a:miter lim="800000"/>
            <a:headEnd/>
            <a:tailEnd/>
          </a:ln>
        </p:spPr>
        <p:txBody>
          <a:bodyPr>
            <a:spAutoFit/>
          </a:bodyPr>
          <a:lstStyle/>
          <a:p>
            <a:pPr>
              <a:buFont typeface="Arial" charset="0"/>
              <a:buNone/>
            </a:pPr>
            <a:r>
              <a:rPr lang="ru-RU" sz="2400" dirty="0"/>
              <a:t> - </a:t>
            </a:r>
            <a:r>
              <a:rPr lang="ru-RU" sz="2400" b="1" dirty="0"/>
              <a:t>Зачем ребенку это тестирование?</a:t>
            </a:r>
            <a:endParaRPr lang="ru-RU" sz="2400" dirty="0"/>
          </a:p>
          <a:p>
            <a:pPr>
              <a:buFont typeface="Arial" charset="0"/>
              <a:buNone/>
            </a:pPr>
            <a:r>
              <a:rPr lang="ru-RU" sz="2400" dirty="0"/>
              <a:t>   «Результаты диагностики позволяют обучающемуся получить информацию о самом себе, своих сильных и слабых сторонах, адекватно оценить потенциальные риски и обезопасить себя от них».</a:t>
            </a:r>
          </a:p>
          <a:p>
            <a:pPr>
              <a:buFont typeface="Arial" charset="0"/>
              <a:buNone/>
            </a:pPr>
            <a:r>
              <a:rPr lang="ru-RU" sz="2400" dirty="0"/>
              <a:t>   - </a:t>
            </a:r>
            <a:r>
              <a:rPr lang="ru-RU" sz="2400" b="1" dirty="0"/>
              <a:t>Кому будут переданы данные о результатах тестирования ребенка?</a:t>
            </a:r>
            <a:endParaRPr lang="ru-RU" sz="2400" dirty="0"/>
          </a:p>
          <a:p>
            <a:pPr>
              <a:buFont typeface="Arial" charset="0"/>
              <a:buNone/>
            </a:pPr>
            <a:r>
              <a:rPr lang="ru-RU" sz="2400" dirty="0"/>
              <a:t>   «Все результаты тестирования строго конфиденциальны! Каждому обучающемуся, принимающему участие в тестировании, присваивается индивидуальный код участника, который делает невозможным персонификацию данных. Таким образом, персональные данные могут быть доступны только нескольким лицам: самому обучающемуся (в адаптированном виде), родителю или законному представителю ребенка, а также специалисту, который организует процесс тестирования в образовательной организации».</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0"/>
            <a:ext cx="9416654" cy="6865938"/>
          </a:xfrm>
          <a:prstGeom prst="rect">
            <a:avLst/>
          </a:prstGeom>
          <a:noFill/>
          <a:ln w="9525">
            <a:noFill/>
            <a:miter lim="800000"/>
            <a:headEnd/>
            <a:tailEnd/>
          </a:ln>
        </p:spPr>
      </p:pic>
      <p:pic>
        <p:nvPicPr>
          <p:cNvPr id="26627" name="Рисунок 3"/>
          <p:cNvPicPr>
            <a:picLocks noChangeAspect="1" noChangeArrowheads="1"/>
          </p:cNvPicPr>
          <p:nvPr/>
        </p:nvPicPr>
        <p:blipFill>
          <a:blip r:embed="rId3"/>
          <a:srcRect/>
          <a:stretch>
            <a:fillRect/>
          </a:stretch>
        </p:blipFill>
        <p:spPr bwMode="auto">
          <a:xfrm>
            <a:off x="0" y="0"/>
            <a:ext cx="598885" cy="890587"/>
          </a:xfrm>
          <a:prstGeom prst="rect">
            <a:avLst/>
          </a:prstGeom>
          <a:noFill/>
          <a:ln w="9525">
            <a:noFill/>
            <a:miter lim="800000"/>
            <a:headEnd/>
            <a:tailEnd/>
          </a:ln>
        </p:spPr>
      </p:pic>
      <p:sp>
        <p:nvSpPr>
          <p:cNvPr id="26628" name="Прямоугольник 4"/>
          <p:cNvSpPr>
            <a:spLocks noChangeArrowheads="1"/>
          </p:cNvSpPr>
          <p:nvPr/>
        </p:nvSpPr>
        <p:spPr bwMode="auto">
          <a:xfrm>
            <a:off x="642910" y="0"/>
            <a:ext cx="3643338" cy="830997"/>
          </a:xfrm>
          <a:prstGeom prst="rect">
            <a:avLst/>
          </a:prstGeom>
          <a:noFill/>
          <a:ln w="9525">
            <a:noFill/>
            <a:miter lim="800000"/>
            <a:headEnd/>
            <a:tailEnd/>
          </a:ln>
        </p:spPr>
        <p:txBody>
          <a:bodyPr wrap="square">
            <a:spAutoFit/>
          </a:bodyPr>
          <a:lstStyle/>
          <a:p>
            <a:r>
              <a:rPr lang="ru-RU" sz="1600" b="1" dirty="0">
                <a:latin typeface="Times New Roman" pitchFamily="18" charset="0"/>
                <a:cs typeface="Times New Roman" pitchFamily="18" charset="0"/>
              </a:rPr>
              <a:t>МИНИСТЕРСТВО ПРОСВЕЩЕНИЯ</a:t>
            </a:r>
            <a:endParaRPr lang="ru-RU" sz="1600" dirty="0">
              <a:latin typeface="Times New Roman" pitchFamily="18" charset="0"/>
              <a:cs typeface="Times New Roman" pitchFamily="18" charset="0"/>
            </a:endParaRPr>
          </a:p>
          <a:p>
            <a:r>
              <a:rPr lang="ru-RU" sz="1600" b="1" dirty="0">
                <a:latin typeface="Times New Roman" pitchFamily="18" charset="0"/>
                <a:cs typeface="Times New Roman" pitchFamily="18" charset="0"/>
              </a:rPr>
              <a:t>РОССИЙСКОЙ ФЕДЕРАЦИИ</a:t>
            </a:r>
            <a:endParaRPr lang="ru-RU" sz="1600" dirty="0">
              <a:latin typeface="Times New Roman" pitchFamily="18" charset="0"/>
              <a:cs typeface="Times New Roman" pitchFamily="18" charset="0"/>
            </a:endParaRPr>
          </a:p>
        </p:txBody>
      </p:sp>
      <p:pic>
        <p:nvPicPr>
          <p:cNvPr id="26629" name="Рисунок 5"/>
          <p:cNvPicPr>
            <a:picLocks noChangeAspect="1" noChangeArrowheads="1"/>
          </p:cNvPicPr>
          <p:nvPr/>
        </p:nvPicPr>
        <p:blipFill>
          <a:blip r:embed="rId4"/>
          <a:srcRect/>
          <a:stretch>
            <a:fillRect/>
          </a:stretch>
        </p:blipFill>
        <p:spPr bwMode="auto">
          <a:xfrm>
            <a:off x="4071934" y="0"/>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4786314" y="0"/>
            <a:ext cx="4214842" cy="619272"/>
          </a:xfrm>
          <a:prstGeom prst="rect">
            <a:avLst/>
          </a:prstGeom>
          <a:noFill/>
          <a:ln w="9525">
            <a:noFill/>
            <a:miter lim="800000"/>
            <a:headEnd/>
            <a:tailEnd/>
          </a:ln>
        </p:spPr>
        <p:txBody>
          <a:bodyPr wrap="square">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6631"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26632" name="Прямоугольник 7"/>
          <p:cNvSpPr>
            <a:spLocks noChangeArrowheads="1"/>
          </p:cNvSpPr>
          <p:nvPr/>
        </p:nvSpPr>
        <p:spPr bwMode="auto">
          <a:xfrm>
            <a:off x="0" y="714356"/>
            <a:ext cx="8778478" cy="6186309"/>
          </a:xfrm>
          <a:prstGeom prst="rect">
            <a:avLst/>
          </a:prstGeom>
          <a:noFill/>
          <a:ln w="9525">
            <a:noFill/>
            <a:miter lim="800000"/>
            <a:headEnd/>
            <a:tailEnd/>
          </a:ln>
        </p:spPr>
        <p:txBody>
          <a:bodyPr>
            <a:spAutoFit/>
          </a:bodyPr>
          <a:lstStyle/>
          <a:p>
            <a:pPr algn="ctr">
              <a:buFont typeface="Arial" charset="0"/>
              <a:buNone/>
            </a:pPr>
            <a:r>
              <a:rPr lang="ru-RU" b="1" u="sng" dirty="0"/>
              <a:t>3. Мотивирование обучающихся для участия в тестировании.</a:t>
            </a:r>
            <a:endParaRPr lang="ru-RU" b="1" dirty="0"/>
          </a:p>
          <a:p>
            <a:pPr algn="ctr">
              <a:buFont typeface="Arial" charset="0"/>
              <a:buNone/>
            </a:pPr>
            <a:r>
              <a:rPr lang="ru-RU" dirty="0"/>
              <a:t>Перед прохождением тестирования рекомендуется провести мотивирующие встречи с обучающимися для снятия негативных стереотипов и тестовой тревожности.</a:t>
            </a:r>
            <a:endParaRPr lang="ru-RU" i="1" dirty="0"/>
          </a:p>
          <a:p>
            <a:pPr>
              <a:buFont typeface="Arial" charset="0"/>
              <a:buNone/>
            </a:pPr>
            <a:r>
              <a:rPr lang="ru-RU" i="1" dirty="0"/>
              <a:t>   Пример беседы для Формы А, В и С:</a:t>
            </a:r>
            <a:endParaRPr lang="ru-RU" dirty="0"/>
          </a:p>
          <a:p>
            <a:pPr>
              <a:buFont typeface="Arial" charset="0"/>
              <a:buNone/>
            </a:pPr>
            <a:r>
              <a:rPr lang="ru-RU" dirty="0"/>
              <a:t>   «Уважаемые ребята! (Уважаемые студенты!) В образовательных организациях Российской Федерации ежегодно проводится масштабное тестирование социально значимых характеристик личности современных школьников и студентов. Возможно, многие из вас уже принимали в нем участие.</a:t>
            </a:r>
          </a:p>
          <a:p>
            <a:pPr>
              <a:buFont typeface="Arial" charset="0"/>
              <a:buNone/>
            </a:pPr>
            <a:r>
              <a:rPr lang="ru-RU" dirty="0"/>
              <a:t>    Тестирование предназначено для определения сильных сторон вашей личности, особенностей вашей реакции на различные жизненные обстоятельства и выбора поведения в них. Тест позволяет определить степень вашей психологической устойчивости, поможет разобраться в себе, узнать о себе больше.</a:t>
            </a:r>
          </a:p>
          <a:p>
            <a:pPr>
              <a:buFont typeface="Arial" charset="0"/>
              <a:buNone/>
            </a:pPr>
            <a:r>
              <a:rPr lang="ru-RU" dirty="0"/>
              <a:t>    Сегодня у вас будет возможность принять участие в таком тестировании. С вашей стороны важно желание пройти тест и искренне ответить на его вопросы.</a:t>
            </a:r>
          </a:p>
          <a:p>
            <a:pPr>
              <a:buFont typeface="Arial" charset="0"/>
              <a:buNone/>
            </a:pPr>
            <a:r>
              <a:rPr lang="ru-RU" dirty="0"/>
              <a:t>    Психологические </a:t>
            </a:r>
            <a:r>
              <a:rPr lang="ru-RU" dirty="0" err="1"/>
              <a:t>опросники</a:t>
            </a:r>
            <a:r>
              <a:rPr lang="ru-RU" dirty="0"/>
              <a:t> не предполагают правильного (хорошего) или неправильного (нехорошего) ответа. Любой ответ, который, на ваш взгляд, является верным, отражает вашу точку зрения, - является самым правильным.</a:t>
            </a:r>
          </a:p>
          <a:p>
            <a:pPr>
              <a:buFont typeface="Arial" charset="0"/>
              <a:buNone/>
            </a:pPr>
            <a:r>
              <a:rPr lang="ru-RU" dirty="0"/>
              <a:t>    Если есть вопросы, задайте их до начала проведения тестирования».</a:t>
            </a:r>
          </a:p>
          <a:p>
            <a:pPr algn="ctr">
              <a:buFont typeface="Arial" charset="0"/>
              <a:buNone/>
            </a:pPr>
            <a:r>
              <a:rPr lang="ru-RU" i="1" dirty="0" smtClean="0"/>
              <a:t>Ситуация </a:t>
            </a:r>
            <a:r>
              <a:rPr lang="ru-RU" i="1" dirty="0"/>
              <a:t>отказа обучающегося от процедуры тестирования</a:t>
            </a:r>
            <a:endParaRPr lang="ru-RU" dirty="0"/>
          </a:p>
          <a:p>
            <a:pPr algn="ctr">
              <a:buFont typeface="Arial" charset="0"/>
              <a:buNone/>
            </a:pPr>
            <a:r>
              <a:rPr lang="ru-RU" dirty="0"/>
              <a:t>В случае демонстративного отказа обучающегося отвечать на вопросы методики рекомендуется предложить индивидуальную беседу для выяснения его опасений и негативных ожиданий</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27651" name="Рисунок 3"/>
          <p:cNvPicPr>
            <a:picLocks noChangeAspect="1" noChangeArrowheads="1"/>
          </p:cNvPicPr>
          <p:nvPr/>
        </p:nvPicPr>
        <p:blipFill>
          <a:blip r:embed="rId3"/>
          <a:srcRect/>
          <a:stretch>
            <a:fillRect/>
          </a:stretch>
        </p:blipFill>
        <p:spPr bwMode="auto">
          <a:xfrm>
            <a:off x="0" y="0"/>
            <a:ext cx="598885" cy="890587"/>
          </a:xfrm>
          <a:prstGeom prst="rect">
            <a:avLst/>
          </a:prstGeom>
          <a:noFill/>
          <a:ln w="9525">
            <a:noFill/>
            <a:miter lim="800000"/>
            <a:headEnd/>
            <a:tailEnd/>
          </a:ln>
        </p:spPr>
      </p:pic>
      <p:sp>
        <p:nvSpPr>
          <p:cNvPr id="27652" name="Прямоугольник 4"/>
          <p:cNvSpPr>
            <a:spLocks noChangeArrowheads="1"/>
          </p:cNvSpPr>
          <p:nvPr/>
        </p:nvSpPr>
        <p:spPr bwMode="auto">
          <a:xfrm>
            <a:off x="714348" y="0"/>
            <a:ext cx="4214842" cy="584775"/>
          </a:xfrm>
          <a:prstGeom prst="rect">
            <a:avLst/>
          </a:prstGeom>
          <a:noFill/>
          <a:ln w="9525">
            <a:noFill/>
            <a:miter lim="800000"/>
            <a:headEnd/>
            <a:tailEnd/>
          </a:ln>
        </p:spPr>
        <p:txBody>
          <a:bodyPr wrap="square">
            <a:spAutoFit/>
          </a:bodyPr>
          <a:lstStyle/>
          <a:p>
            <a:r>
              <a:rPr lang="ru-RU" sz="1600" b="1" dirty="0">
                <a:latin typeface="Times New Roman" pitchFamily="18" charset="0"/>
                <a:cs typeface="Times New Roman" pitchFamily="18" charset="0"/>
              </a:rPr>
              <a:t>МИНИСТЕРСТВО ПРОСВЕЩЕНИЯ</a:t>
            </a:r>
            <a:endParaRPr lang="ru-RU" sz="1600" dirty="0">
              <a:latin typeface="Times New Roman" pitchFamily="18" charset="0"/>
              <a:cs typeface="Times New Roman" pitchFamily="18" charset="0"/>
            </a:endParaRPr>
          </a:p>
          <a:p>
            <a:r>
              <a:rPr lang="ru-RU" sz="1600" b="1" dirty="0">
                <a:latin typeface="Times New Roman" pitchFamily="18" charset="0"/>
                <a:cs typeface="Times New Roman" pitchFamily="18" charset="0"/>
              </a:rPr>
              <a:t>РОССИЙСКОЙ ФЕДЕРАЦИИ</a:t>
            </a:r>
            <a:endParaRPr lang="ru-RU" sz="1600" dirty="0">
              <a:latin typeface="Times New Roman" pitchFamily="18" charset="0"/>
              <a:cs typeface="Times New Roman" pitchFamily="18" charset="0"/>
            </a:endParaRPr>
          </a:p>
        </p:txBody>
      </p:sp>
      <p:pic>
        <p:nvPicPr>
          <p:cNvPr id="27653" name="Рисунок 5"/>
          <p:cNvPicPr>
            <a:picLocks noChangeAspect="1" noChangeArrowheads="1"/>
          </p:cNvPicPr>
          <p:nvPr/>
        </p:nvPicPr>
        <p:blipFill>
          <a:blip r:embed="rId4"/>
          <a:srcRect/>
          <a:stretch>
            <a:fillRect/>
          </a:stretch>
        </p:blipFill>
        <p:spPr bwMode="auto">
          <a:xfrm>
            <a:off x="4500562" y="0"/>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5214942" y="0"/>
            <a:ext cx="3929058" cy="619272"/>
          </a:xfrm>
          <a:prstGeom prst="rect">
            <a:avLst/>
          </a:prstGeom>
          <a:noFill/>
          <a:ln w="9525">
            <a:noFill/>
            <a:miter lim="800000"/>
            <a:headEnd/>
            <a:tailEnd/>
          </a:ln>
        </p:spPr>
        <p:txBody>
          <a:bodyPr wrap="square">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7655"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27656" name="Прямоугольник 7"/>
          <p:cNvSpPr>
            <a:spLocks noChangeArrowheads="1"/>
          </p:cNvSpPr>
          <p:nvPr/>
        </p:nvSpPr>
        <p:spPr bwMode="auto">
          <a:xfrm>
            <a:off x="0" y="948690"/>
            <a:ext cx="8817769" cy="5909310"/>
          </a:xfrm>
          <a:prstGeom prst="rect">
            <a:avLst/>
          </a:prstGeom>
          <a:noFill/>
          <a:ln w="9525">
            <a:noFill/>
            <a:miter lim="800000"/>
            <a:headEnd/>
            <a:tailEnd/>
          </a:ln>
        </p:spPr>
        <p:txBody>
          <a:bodyPr>
            <a:spAutoFit/>
          </a:bodyPr>
          <a:lstStyle/>
          <a:p>
            <a:pPr algn="ctr">
              <a:lnSpc>
                <a:spcPct val="70000"/>
              </a:lnSpc>
              <a:buFont typeface="Arial" charset="0"/>
              <a:buNone/>
            </a:pPr>
            <a:r>
              <a:rPr lang="ru-RU" sz="2000" b="1" u="sng" dirty="0"/>
              <a:t>3. Мотивирование обучающихся для участия в тестировании.</a:t>
            </a:r>
            <a:endParaRPr lang="ru-RU" sz="2000" b="1" dirty="0"/>
          </a:p>
          <a:p>
            <a:pPr algn="ctr">
              <a:lnSpc>
                <a:spcPct val="70000"/>
              </a:lnSpc>
              <a:buFont typeface="Arial" charset="0"/>
              <a:buNone/>
            </a:pPr>
            <a:r>
              <a:rPr lang="ru-RU" sz="2000" dirty="0"/>
              <a:t>Перед прохождением тестирования рекомендуется провести мотивирующие встречи с обучающимися для снятия негативных стереотипов и тестовой тревожности.</a:t>
            </a:r>
            <a:endParaRPr lang="ru-RU" sz="2000" i="1" dirty="0"/>
          </a:p>
          <a:p>
            <a:pPr>
              <a:lnSpc>
                <a:spcPct val="70000"/>
              </a:lnSpc>
              <a:buFont typeface="Arial" charset="0"/>
              <a:buNone/>
            </a:pPr>
            <a:r>
              <a:rPr lang="ru-RU" sz="2000" i="1" dirty="0"/>
              <a:t>   Пример беседы для Формы А, В и С:</a:t>
            </a:r>
            <a:endParaRPr lang="ru-RU" sz="2000" dirty="0"/>
          </a:p>
          <a:p>
            <a:pPr>
              <a:lnSpc>
                <a:spcPct val="70000"/>
              </a:lnSpc>
              <a:buFont typeface="Arial" charset="0"/>
              <a:buNone/>
            </a:pPr>
            <a:r>
              <a:rPr lang="ru-RU" sz="2000" dirty="0"/>
              <a:t>   «Уважаемые ребята! (Уважаемые студенты!) В образовательных организациях Российской Федерации ежегодно проводится масштабное тестирование социально значимых характеристик личности современных школьников и студентов. Возможно, многие из вас уже принимали в нем участие.</a:t>
            </a:r>
          </a:p>
          <a:p>
            <a:pPr>
              <a:lnSpc>
                <a:spcPct val="70000"/>
              </a:lnSpc>
              <a:buFont typeface="Arial" charset="0"/>
              <a:buNone/>
            </a:pPr>
            <a:r>
              <a:rPr lang="ru-RU" sz="2000" dirty="0"/>
              <a:t>    Тестирование предназначено для определения сильных сторон вашей личности, особенностей вашей реакции на различные жизненные обстоятельства и выбора поведения в них. Тест позволяет определить степень вашей психологической устойчивости, поможет разобраться в себе, узнать о себе больше.</a:t>
            </a:r>
          </a:p>
          <a:p>
            <a:pPr>
              <a:lnSpc>
                <a:spcPct val="70000"/>
              </a:lnSpc>
              <a:buFont typeface="Arial" charset="0"/>
              <a:buNone/>
            </a:pPr>
            <a:r>
              <a:rPr lang="ru-RU" sz="2000" dirty="0"/>
              <a:t>    Сегодня у вас будет возможность принять участие в таком тестировании. С вашей стороны важно желание пройти тест и искренне ответить на его вопросы.</a:t>
            </a:r>
          </a:p>
          <a:p>
            <a:pPr>
              <a:lnSpc>
                <a:spcPct val="70000"/>
              </a:lnSpc>
              <a:buFont typeface="Arial" charset="0"/>
              <a:buNone/>
            </a:pPr>
            <a:r>
              <a:rPr lang="ru-RU" sz="2000" dirty="0"/>
              <a:t>    Психологические </a:t>
            </a:r>
            <a:r>
              <a:rPr lang="ru-RU" sz="2000" dirty="0" err="1"/>
              <a:t>опросники</a:t>
            </a:r>
            <a:r>
              <a:rPr lang="ru-RU" sz="2000" dirty="0"/>
              <a:t> не предполагают правильного (хорошего) или неправильного (нехорошего) ответа. Любой ответ, который, на ваш взгляд, является верным, отражает вашу точку зрения, - является самым правильным.</a:t>
            </a:r>
          </a:p>
          <a:p>
            <a:pPr>
              <a:lnSpc>
                <a:spcPct val="70000"/>
              </a:lnSpc>
              <a:buFont typeface="Arial" charset="0"/>
              <a:buNone/>
            </a:pPr>
            <a:r>
              <a:rPr lang="ru-RU" sz="2000" dirty="0"/>
              <a:t>    Если есть вопросы, задайте их до начала проведения тестирования».</a:t>
            </a:r>
          </a:p>
          <a:p>
            <a:pPr>
              <a:lnSpc>
                <a:spcPct val="70000"/>
              </a:lnSpc>
              <a:buFont typeface="Arial" charset="0"/>
              <a:buNone/>
            </a:pPr>
            <a:endParaRPr lang="ru-RU" sz="2000" dirty="0"/>
          </a:p>
          <a:p>
            <a:pPr algn="ctr">
              <a:lnSpc>
                <a:spcPct val="70000"/>
              </a:lnSpc>
              <a:buFont typeface="Arial" charset="0"/>
              <a:buNone/>
            </a:pPr>
            <a:r>
              <a:rPr lang="ru-RU" sz="2000" i="1" dirty="0"/>
              <a:t>Ситуация отказа обучающегося от процедуры тестирования</a:t>
            </a:r>
            <a:endParaRPr lang="ru-RU" sz="2000" dirty="0"/>
          </a:p>
          <a:p>
            <a:pPr algn="ctr">
              <a:lnSpc>
                <a:spcPct val="70000"/>
              </a:lnSpc>
              <a:buFont typeface="Arial" charset="0"/>
              <a:buNone/>
            </a:pPr>
            <a:r>
              <a:rPr lang="ru-RU" sz="2000" dirty="0"/>
              <a:t>В случае демонстративного отказа обучающегося отвечать на вопросы методики рекомендуется предложить индивидуальную беседу для выяснения его опасений и негативных ожиданий</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s://4.bp.blogspot.com/-hsq-3CZaNLc/VzfDrnm0kaI/AAAAAAAAB8E/-bUNh-LsX1MoZuFCW4CFpUk9co0qTNwFACLcB/s1600/desain%2Bbackground%2Bwallpaper%2Bkeren%2B1%2Bcopy2.jpg"/>
          <p:cNvPicPr>
            <a:picLocks noChangeAspect="1" noChangeArrowheads="1"/>
          </p:cNvPicPr>
          <p:nvPr/>
        </p:nvPicPr>
        <p:blipFill>
          <a:blip r:embed="rId3"/>
          <a:srcRect/>
          <a:stretch>
            <a:fillRect/>
          </a:stretch>
        </p:blipFill>
        <p:spPr bwMode="auto">
          <a:xfrm>
            <a:off x="0" y="0"/>
            <a:ext cx="9416654" cy="6865938"/>
          </a:xfrm>
          <a:prstGeom prst="rect">
            <a:avLst/>
          </a:prstGeom>
          <a:noFill/>
          <a:ln w="9525">
            <a:noFill/>
            <a:miter lim="800000"/>
            <a:headEnd/>
            <a:tailEnd/>
          </a:ln>
        </p:spPr>
      </p:pic>
      <p:pic>
        <p:nvPicPr>
          <p:cNvPr id="28675" name="Рисунок 3"/>
          <p:cNvPicPr>
            <a:picLocks noChangeAspect="1" noChangeArrowheads="1"/>
          </p:cNvPicPr>
          <p:nvPr/>
        </p:nvPicPr>
        <p:blipFill>
          <a:blip r:embed="rId4"/>
          <a:srcRect/>
          <a:stretch>
            <a:fillRect/>
          </a:stretch>
        </p:blipFill>
        <p:spPr bwMode="auto">
          <a:xfrm>
            <a:off x="0" y="214290"/>
            <a:ext cx="598885" cy="890587"/>
          </a:xfrm>
          <a:prstGeom prst="rect">
            <a:avLst/>
          </a:prstGeom>
          <a:noFill/>
          <a:ln w="9525">
            <a:noFill/>
            <a:miter lim="800000"/>
            <a:headEnd/>
            <a:tailEnd/>
          </a:ln>
        </p:spPr>
      </p:pic>
      <p:sp>
        <p:nvSpPr>
          <p:cNvPr id="28676" name="Прямоугольник 4"/>
          <p:cNvSpPr>
            <a:spLocks noChangeArrowheads="1"/>
          </p:cNvSpPr>
          <p:nvPr/>
        </p:nvSpPr>
        <p:spPr bwMode="auto">
          <a:xfrm>
            <a:off x="714348" y="0"/>
            <a:ext cx="4214842" cy="584775"/>
          </a:xfrm>
          <a:prstGeom prst="rect">
            <a:avLst/>
          </a:prstGeom>
          <a:noFill/>
          <a:ln w="9525">
            <a:noFill/>
            <a:miter lim="800000"/>
            <a:headEnd/>
            <a:tailEnd/>
          </a:ln>
        </p:spPr>
        <p:txBody>
          <a:bodyPr wrap="square">
            <a:spAutoFit/>
          </a:bodyPr>
          <a:lstStyle/>
          <a:p>
            <a:r>
              <a:rPr lang="ru-RU" sz="1600" b="1" dirty="0">
                <a:latin typeface="Times New Roman" pitchFamily="18" charset="0"/>
                <a:cs typeface="Times New Roman" pitchFamily="18" charset="0"/>
              </a:rPr>
              <a:t>МИНИСТЕРСТВО ПРОСВЕЩЕНИЯ</a:t>
            </a:r>
            <a:endParaRPr lang="ru-RU" sz="1600" dirty="0">
              <a:latin typeface="Times New Roman" pitchFamily="18" charset="0"/>
              <a:cs typeface="Times New Roman" pitchFamily="18" charset="0"/>
            </a:endParaRPr>
          </a:p>
          <a:p>
            <a:r>
              <a:rPr lang="ru-RU" sz="1600" b="1" dirty="0">
                <a:latin typeface="Times New Roman" pitchFamily="18" charset="0"/>
                <a:cs typeface="Times New Roman" pitchFamily="18" charset="0"/>
              </a:rPr>
              <a:t>РОССИЙСКОЙ ФЕДЕРАЦИИ</a:t>
            </a:r>
            <a:endParaRPr lang="ru-RU" sz="1600" dirty="0">
              <a:latin typeface="Times New Roman" pitchFamily="18" charset="0"/>
              <a:cs typeface="Times New Roman" pitchFamily="18" charset="0"/>
            </a:endParaRPr>
          </a:p>
        </p:txBody>
      </p:sp>
      <p:pic>
        <p:nvPicPr>
          <p:cNvPr id="28677" name="Рисунок 5"/>
          <p:cNvPicPr>
            <a:picLocks noChangeAspect="1" noChangeArrowheads="1"/>
          </p:cNvPicPr>
          <p:nvPr/>
        </p:nvPicPr>
        <p:blipFill>
          <a:blip r:embed="rId5"/>
          <a:srcRect/>
          <a:stretch>
            <a:fillRect/>
          </a:stretch>
        </p:blipFill>
        <p:spPr bwMode="auto">
          <a:xfrm>
            <a:off x="4786314" y="0"/>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5500694" y="0"/>
            <a:ext cx="3643306" cy="619272"/>
          </a:xfrm>
          <a:prstGeom prst="rect">
            <a:avLst/>
          </a:prstGeom>
          <a:noFill/>
          <a:ln w="9525">
            <a:noFill/>
            <a:miter lim="800000"/>
            <a:headEnd/>
            <a:tailEnd/>
          </a:ln>
        </p:spPr>
        <p:txBody>
          <a:bodyPr wrap="square">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8679"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28680" name="Прямоугольник 7"/>
          <p:cNvSpPr>
            <a:spLocks noChangeArrowheads="1"/>
          </p:cNvSpPr>
          <p:nvPr/>
        </p:nvSpPr>
        <p:spPr bwMode="auto">
          <a:xfrm>
            <a:off x="258365" y="642918"/>
            <a:ext cx="9099981" cy="5109091"/>
          </a:xfrm>
          <a:prstGeom prst="rect">
            <a:avLst/>
          </a:prstGeom>
          <a:noFill/>
          <a:ln w="9525">
            <a:noFill/>
            <a:miter lim="800000"/>
            <a:headEnd/>
            <a:tailEnd/>
          </a:ln>
        </p:spPr>
        <p:txBody>
          <a:bodyPr wrap="square">
            <a:spAutoFit/>
          </a:bodyPr>
          <a:lstStyle/>
          <a:p>
            <a:pPr>
              <a:buFont typeface="Arial" charset="0"/>
              <a:buNone/>
            </a:pPr>
            <a:r>
              <a:rPr lang="ru-RU" sz="2400" b="1" dirty="0"/>
              <a:t>Отдельные аспекты организации тестирования обучающихся в ОО:</a:t>
            </a:r>
            <a:r>
              <a:rPr lang="ru-RU" sz="2400" dirty="0"/>
              <a:t> </a:t>
            </a:r>
          </a:p>
          <a:p>
            <a:pPr>
              <a:buFont typeface="Arial" charset="0"/>
              <a:buNone/>
            </a:pPr>
            <a:r>
              <a:rPr lang="ru-RU" sz="2000" dirty="0"/>
              <a:t>1. ОО обеспечивает конфиденциальность личных данных при организации процедуры идентификации обучающихся. Перед началом тестирования каждый обучающийся получает индивидуальный код (номер), под которым он будет отвечать на вопросы. Наличие кода позволит идентифицировать обучающегося для адресного получения результатов и проведения профилактической работы.</a:t>
            </a:r>
          </a:p>
          <a:p>
            <a:pPr>
              <a:buFont typeface="Arial" charset="0"/>
              <a:buNone/>
            </a:pPr>
            <a:r>
              <a:rPr lang="ru-RU" sz="2000" dirty="0"/>
              <a:t>   Список индивидуальных кодов и соответствующих им фамилий хранится в ОО. За разглашение персональных данных наступает ответственность, предусмотренная законодательством РФ.</a:t>
            </a:r>
          </a:p>
          <a:p>
            <a:pPr>
              <a:buFont typeface="Arial" charset="0"/>
              <a:buNone/>
            </a:pPr>
            <a:r>
              <a:rPr lang="ru-RU" sz="2000" dirty="0"/>
              <a:t>   Хранение файлов с результатами СПТ предусматривает ограничение несанкционированного доступа к ним.</a:t>
            </a:r>
          </a:p>
          <a:p>
            <a:pPr>
              <a:buFont typeface="Arial" charset="0"/>
              <a:buNone/>
            </a:pPr>
            <a:r>
              <a:rPr lang="ru-RU" sz="2000" dirty="0"/>
              <a:t>   2. Каждый обучающийся обеспечивается индивидуальным рабочим местом.</a:t>
            </a:r>
          </a:p>
          <a:p>
            <a:pPr>
              <a:buFont typeface="Arial" charset="0"/>
              <a:buNone/>
            </a:pPr>
            <a:r>
              <a:rPr lang="ru-RU" sz="2000" dirty="0"/>
              <a:t>   3. Рекомендуется проводить тестирование небольшими группами обучающихся, чтобы обеспечить спокойную атмосферу.</a:t>
            </a:r>
            <a:endParaRPr lang="ru-RU" sz="2000" b="1" dirty="0"/>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0" y="0"/>
            <a:ext cx="9416654" cy="6865938"/>
          </a:xfrm>
          <a:prstGeom prst="rect">
            <a:avLst/>
          </a:prstGeom>
          <a:noFill/>
          <a:ln w="9525">
            <a:noFill/>
            <a:miter lim="800000"/>
            <a:headEnd/>
            <a:tailEnd/>
          </a:ln>
        </p:spPr>
      </p:pic>
      <p:pic>
        <p:nvPicPr>
          <p:cNvPr id="29699" name="Рисунок 3"/>
          <p:cNvPicPr>
            <a:picLocks noChangeAspect="1" noChangeArrowheads="1"/>
          </p:cNvPicPr>
          <p:nvPr/>
        </p:nvPicPr>
        <p:blipFill>
          <a:blip r:embed="rId3"/>
          <a:srcRect/>
          <a:stretch>
            <a:fillRect/>
          </a:stretch>
        </p:blipFill>
        <p:spPr bwMode="auto">
          <a:xfrm>
            <a:off x="507207" y="360364"/>
            <a:ext cx="598885" cy="890587"/>
          </a:xfrm>
          <a:prstGeom prst="rect">
            <a:avLst/>
          </a:prstGeom>
          <a:noFill/>
          <a:ln w="9525">
            <a:noFill/>
            <a:miter lim="800000"/>
            <a:headEnd/>
            <a:tailEnd/>
          </a:ln>
        </p:spPr>
      </p:pic>
      <p:sp>
        <p:nvSpPr>
          <p:cNvPr id="29700" name="Прямоугольник 4"/>
          <p:cNvSpPr>
            <a:spLocks noChangeArrowheads="1"/>
          </p:cNvSpPr>
          <p:nvPr/>
        </p:nvSpPr>
        <p:spPr bwMode="auto">
          <a:xfrm>
            <a:off x="1142976" y="214290"/>
            <a:ext cx="4357718" cy="584775"/>
          </a:xfrm>
          <a:prstGeom prst="rect">
            <a:avLst/>
          </a:prstGeom>
          <a:noFill/>
          <a:ln w="9525">
            <a:noFill/>
            <a:miter lim="800000"/>
            <a:headEnd/>
            <a:tailEnd/>
          </a:ln>
        </p:spPr>
        <p:txBody>
          <a:bodyPr wrap="square">
            <a:spAutoFit/>
          </a:bodyPr>
          <a:lstStyle/>
          <a:p>
            <a:r>
              <a:rPr lang="ru-RU" sz="1600" b="1" dirty="0">
                <a:latin typeface="Times New Roman" pitchFamily="18" charset="0"/>
                <a:cs typeface="Times New Roman" pitchFamily="18" charset="0"/>
              </a:rPr>
              <a:t>МИНИСТЕРСТВО ПРОСВЕЩЕНИЯ</a:t>
            </a:r>
            <a:endParaRPr lang="ru-RU" sz="1600" dirty="0">
              <a:latin typeface="Times New Roman" pitchFamily="18" charset="0"/>
              <a:cs typeface="Times New Roman" pitchFamily="18" charset="0"/>
            </a:endParaRPr>
          </a:p>
          <a:p>
            <a:r>
              <a:rPr lang="ru-RU" sz="1600" b="1" dirty="0">
                <a:latin typeface="Times New Roman" pitchFamily="18" charset="0"/>
                <a:cs typeface="Times New Roman" pitchFamily="18" charset="0"/>
              </a:rPr>
              <a:t>РОССИЙСКОЙ ФЕДЕРАЦИИ</a:t>
            </a:r>
            <a:endParaRPr lang="ru-RU" sz="1600" dirty="0">
              <a:latin typeface="Times New Roman" pitchFamily="18" charset="0"/>
              <a:cs typeface="Times New Roman" pitchFamily="18" charset="0"/>
            </a:endParaRPr>
          </a:p>
        </p:txBody>
      </p:sp>
      <p:pic>
        <p:nvPicPr>
          <p:cNvPr id="29701" name="Рисунок 5"/>
          <p:cNvPicPr>
            <a:picLocks noChangeAspect="1" noChangeArrowheads="1"/>
          </p:cNvPicPr>
          <p:nvPr/>
        </p:nvPicPr>
        <p:blipFill>
          <a:blip r:embed="rId4"/>
          <a:srcRect/>
          <a:stretch>
            <a:fillRect/>
          </a:stretch>
        </p:blipFill>
        <p:spPr bwMode="auto">
          <a:xfrm>
            <a:off x="5143504" y="0"/>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5857884" y="0"/>
            <a:ext cx="3714776" cy="619272"/>
          </a:xfrm>
          <a:prstGeom prst="rect">
            <a:avLst/>
          </a:prstGeom>
          <a:noFill/>
          <a:ln w="9525">
            <a:noFill/>
            <a:miter lim="800000"/>
            <a:headEnd/>
            <a:tailEnd/>
          </a:ln>
        </p:spPr>
        <p:txBody>
          <a:bodyPr wrap="square">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9703"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29704" name="Прямоугольник 9"/>
          <p:cNvSpPr>
            <a:spLocks noChangeArrowheads="1"/>
          </p:cNvSpPr>
          <p:nvPr/>
        </p:nvSpPr>
        <p:spPr bwMode="auto">
          <a:xfrm>
            <a:off x="215503" y="928670"/>
            <a:ext cx="8928497" cy="6186309"/>
          </a:xfrm>
          <a:prstGeom prst="rect">
            <a:avLst/>
          </a:prstGeom>
          <a:noFill/>
          <a:ln w="9525">
            <a:noFill/>
            <a:miter lim="800000"/>
            <a:headEnd/>
            <a:tailEnd/>
          </a:ln>
        </p:spPr>
        <p:txBody>
          <a:bodyPr wrap="square">
            <a:spAutoFit/>
          </a:bodyPr>
          <a:lstStyle/>
          <a:p>
            <a:r>
              <a:rPr lang="ru-RU" sz="2400" b="1" dirty="0"/>
              <a:t>Требования к организации процесса тестирования:</a:t>
            </a:r>
          </a:p>
          <a:p>
            <a:r>
              <a:rPr lang="ru-RU" sz="2400" dirty="0"/>
              <a:t>Доступ к тестированию по логину и/или паролю.</a:t>
            </a:r>
          </a:p>
          <a:p>
            <a:r>
              <a:rPr lang="ru-RU" sz="2400" dirty="0"/>
              <a:t>Деперсонализация данных (ФИО обучающихся закодированы).</a:t>
            </a:r>
          </a:p>
          <a:p>
            <a:r>
              <a:rPr lang="ru-RU" sz="2400" dirty="0"/>
              <a:t>Невозможность прохождения методики повторно после ее завершения.</a:t>
            </a:r>
          </a:p>
          <a:p>
            <a:r>
              <a:rPr lang="ru-RU" sz="2400" dirty="0"/>
              <a:t>Возможность создания списка организаций и территориальных образований (классификатор).</a:t>
            </a:r>
          </a:p>
          <a:p>
            <a:r>
              <a:rPr lang="ru-RU" sz="2400" dirty="0"/>
              <a:t>Соответствие инструкции перед началом тестирования.</a:t>
            </a:r>
          </a:p>
          <a:p>
            <a:r>
              <a:rPr lang="ru-RU" sz="2400" dirty="0"/>
              <a:t>Возможность в ручном режиме включить функцию подтверждения ответа и отключить (не предъявлять) утверждения шкалы «Принятие родителями».</a:t>
            </a:r>
          </a:p>
          <a:p>
            <a:r>
              <a:rPr lang="ru-RU" sz="2400" dirty="0"/>
              <a:t>Возможность продолжать работу с утверждениями методики, не ответив на предыдущее утверждение.</a:t>
            </a:r>
          </a:p>
          <a:p>
            <a:r>
              <a:rPr lang="ru-RU" sz="2400" dirty="0"/>
              <a:t>Возможность вернуться к </a:t>
            </a:r>
            <a:r>
              <a:rPr lang="ru-RU" sz="2400" dirty="0" err="1"/>
              <a:t>неотвеченным</a:t>
            </a:r>
            <a:r>
              <a:rPr lang="ru-RU" sz="2400" dirty="0"/>
              <a:t> утверждениям после ответа на последнее утверждение методики.</a:t>
            </a:r>
          </a:p>
          <a:p>
            <a:endParaRPr lang="ru-RU" b="1" dirty="0"/>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30723" name="Рисунок 3"/>
          <p:cNvPicPr>
            <a:picLocks noChangeAspect="1" noChangeArrowheads="1"/>
          </p:cNvPicPr>
          <p:nvPr/>
        </p:nvPicPr>
        <p:blipFill>
          <a:blip r:embed="rId3"/>
          <a:srcRect/>
          <a:stretch>
            <a:fillRect/>
          </a:stretch>
        </p:blipFill>
        <p:spPr bwMode="auto">
          <a:xfrm>
            <a:off x="507207" y="360364"/>
            <a:ext cx="598885" cy="890587"/>
          </a:xfrm>
          <a:prstGeom prst="rect">
            <a:avLst/>
          </a:prstGeom>
          <a:noFill/>
          <a:ln w="9525">
            <a:noFill/>
            <a:miter lim="800000"/>
            <a:headEnd/>
            <a:tailEnd/>
          </a:ln>
        </p:spPr>
      </p:pic>
      <p:sp>
        <p:nvSpPr>
          <p:cNvPr id="30724" name="Прямоугольник 4"/>
          <p:cNvSpPr>
            <a:spLocks noChangeArrowheads="1"/>
          </p:cNvSpPr>
          <p:nvPr/>
        </p:nvSpPr>
        <p:spPr bwMode="auto">
          <a:xfrm>
            <a:off x="1106091" y="390526"/>
            <a:ext cx="2595563" cy="1077218"/>
          </a:xfrm>
          <a:prstGeom prst="rect">
            <a:avLst/>
          </a:prstGeom>
          <a:noFill/>
          <a:ln w="9525">
            <a:noFill/>
            <a:miter lim="800000"/>
            <a:headEnd/>
            <a:tailEnd/>
          </a:ln>
        </p:spPr>
        <p:txBody>
          <a:bodyPr>
            <a:spAutoFit/>
          </a:bodyPr>
          <a:lstStyle/>
          <a:p>
            <a:r>
              <a:rPr lang="ru-RU" sz="1600" b="1">
                <a:latin typeface="Times New Roman" pitchFamily="18" charset="0"/>
                <a:cs typeface="Times New Roman" pitchFamily="18" charset="0"/>
              </a:rPr>
              <a:t>МИНИСТЕРСТВО ПРОСВЕЩЕНИЯ</a:t>
            </a:r>
            <a:endParaRPr lang="ru-RU" sz="1600">
              <a:latin typeface="Times New Roman" pitchFamily="18" charset="0"/>
              <a:cs typeface="Times New Roman" pitchFamily="18" charset="0"/>
            </a:endParaRPr>
          </a:p>
          <a:p>
            <a:r>
              <a:rPr lang="ru-RU" sz="1600" b="1">
                <a:latin typeface="Times New Roman" pitchFamily="18" charset="0"/>
                <a:cs typeface="Times New Roman" pitchFamily="18" charset="0"/>
              </a:rPr>
              <a:t>РОССИЙСКОЙ ФЕДЕРАЦИИ</a:t>
            </a:r>
            <a:endParaRPr lang="ru-RU" sz="1600">
              <a:latin typeface="Times New Roman" pitchFamily="18" charset="0"/>
              <a:cs typeface="Times New Roman" pitchFamily="18" charset="0"/>
            </a:endParaRPr>
          </a:p>
        </p:txBody>
      </p:sp>
      <p:pic>
        <p:nvPicPr>
          <p:cNvPr id="30725" name="Рисунок 5"/>
          <p:cNvPicPr>
            <a:picLocks noChangeAspect="1" noChangeArrowheads="1"/>
          </p:cNvPicPr>
          <p:nvPr/>
        </p:nvPicPr>
        <p:blipFill>
          <a:blip r:embed="rId4"/>
          <a:srcRect/>
          <a:stretch>
            <a:fillRect/>
          </a:stretch>
        </p:blipFill>
        <p:spPr bwMode="auto">
          <a:xfrm>
            <a:off x="5790010" y="463551"/>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6451998" y="612775"/>
            <a:ext cx="2183606" cy="1146211"/>
          </a:xfrm>
          <a:prstGeom prst="rect">
            <a:avLst/>
          </a:prstGeom>
          <a:noFill/>
          <a:ln w="9525">
            <a:noFill/>
            <a:miter lim="800000"/>
            <a:headEnd/>
            <a:tailEnd/>
          </a:ln>
        </p:spPr>
        <p:txBody>
          <a:bodyPr>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27"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30728" name="Прямоугольник 7"/>
          <p:cNvSpPr>
            <a:spLocks noChangeArrowheads="1"/>
          </p:cNvSpPr>
          <p:nvPr/>
        </p:nvSpPr>
        <p:spPr bwMode="auto">
          <a:xfrm>
            <a:off x="0" y="1214422"/>
            <a:ext cx="8857060" cy="5262979"/>
          </a:xfrm>
          <a:prstGeom prst="rect">
            <a:avLst/>
          </a:prstGeom>
          <a:noFill/>
          <a:ln w="9525">
            <a:noFill/>
            <a:miter lim="800000"/>
            <a:headEnd/>
            <a:tailEnd/>
          </a:ln>
        </p:spPr>
        <p:txBody>
          <a:bodyPr>
            <a:spAutoFit/>
          </a:bodyPr>
          <a:lstStyle/>
          <a:p>
            <a:r>
              <a:rPr lang="ru-RU" sz="2800" b="1" dirty="0"/>
              <a:t>Требования к организации процесса тестирования:</a:t>
            </a:r>
            <a:endParaRPr lang="ru-RU" sz="2800" dirty="0">
              <a:latin typeface="Times New Roman" pitchFamily="18" charset="0"/>
              <a:cs typeface="Times New Roman" pitchFamily="18" charset="0"/>
            </a:endParaRPr>
          </a:p>
          <a:p>
            <a:r>
              <a:rPr lang="ru-RU" sz="2800" dirty="0">
                <a:latin typeface="Times New Roman" pitchFamily="18" charset="0"/>
                <a:cs typeface="Times New Roman" pitchFamily="18" charset="0"/>
              </a:rPr>
              <a:t>Невозможность закончить тестирование, не ответив на все утверждения.</a:t>
            </a:r>
          </a:p>
          <a:p>
            <a:r>
              <a:rPr lang="ru-RU" sz="2800" dirty="0">
                <a:latin typeface="Times New Roman" pitchFamily="18" charset="0"/>
                <a:cs typeface="Times New Roman" pitchFamily="18" charset="0"/>
              </a:rPr>
              <a:t>Предусмотреть по завершении выполнения методики необходимость нажатия кнопки «Завершить тестирование». Если обучающийся не ответил на какое-либо утверждение, то важно указать, какие утверждения требуют ответа, и вывести их на экран.</a:t>
            </a:r>
          </a:p>
          <a:p>
            <a:r>
              <a:rPr lang="ru-RU" sz="2800" dirty="0">
                <a:latin typeface="Times New Roman" pitchFamily="18" charset="0"/>
                <a:cs typeface="Times New Roman" pitchFamily="18" charset="0"/>
              </a:rPr>
              <a:t>При монотонных ответах (одинаковый балл на утверждения более чем 12 раз подряд) удалять уже данные обучающимся ответы и возвращать тестирование в начало.</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31747" name="Рисунок 3"/>
          <p:cNvPicPr>
            <a:picLocks noChangeAspect="1" noChangeArrowheads="1"/>
          </p:cNvPicPr>
          <p:nvPr/>
        </p:nvPicPr>
        <p:blipFill>
          <a:blip r:embed="rId3"/>
          <a:srcRect/>
          <a:stretch>
            <a:fillRect/>
          </a:stretch>
        </p:blipFill>
        <p:spPr bwMode="auto">
          <a:xfrm>
            <a:off x="507207" y="360364"/>
            <a:ext cx="598885" cy="890587"/>
          </a:xfrm>
          <a:prstGeom prst="rect">
            <a:avLst/>
          </a:prstGeom>
          <a:noFill/>
          <a:ln w="9525">
            <a:noFill/>
            <a:miter lim="800000"/>
            <a:headEnd/>
            <a:tailEnd/>
          </a:ln>
        </p:spPr>
      </p:pic>
      <p:sp>
        <p:nvSpPr>
          <p:cNvPr id="31748" name="Прямоугольник 4"/>
          <p:cNvSpPr>
            <a:spLocks noChangeArrowheads="1"/>
          </p:cNvSpPr>
          <p:nvPr/>
        </p:nvSpPr>
        <p:spPr bwMode="auto">
          <a:xfrm>
            <a:off x="1106091" y="390526"/>
            <a:ext cx="2595563" cy="1077218"/>
          </a:xfrm>
          <a:prstGeom prst="rect">
            <a:avLst/>
          </a:prstGeom>
          <a:noFill/>
          <a:ln w="9525">
            <a:noFill/>
            <a:miter lim="800000"/>
            <a:headEnd/>
            <a:tailEnd/>
          </a:ln>
        </p:spPr>
        <p:txBody>
          <a:bodyPr>
            <a:spAutoFit/>
          </a:bodyPr>
          <a:lstStyle/>
          <a:p>
            <a:r>
              <a:rPr lang="ru-RU" sz="1600" b="1">
                <a:latin typeface="Times New Roman" pitchFamily="18" charset="0"/>
                <a:cs typeface="Times New Roman" pitchFamily="18" charset="0"/>
              </a:rPr>
              <a:t>МИНИСТЕРСТВО ПРОСВЕЩЕНИЯ</a:t>
            </a:r>
            <a:endParaRPr lang="ru-RU" sz="1600">
              <a:latin typeface="Times New Roman" pitchFamily="18" charset="0"/>
              <a:cs typeface="Times New Roman" pitchFamily="18" charset="0"/>
            </a:endParaRPr>
          </a:p>
          <a:p>
            <a:r>
              <a:rPr lang="ru-RU" sz="1600" b="1">
                <a:latin typeface="Times New Roman" pitchFamily="18" charset="0"/>
                <a:cs typeface="Times New Roman" pitchFamily="18" charset="0"/>
              </a:rPr>
              <a:t>РОССИЙСКОЙ ФЕДЕРАЦИИ</a:t>
            </a:r>
            <a:endParaRPr lang="ru-RU" sz="1600">
              <a:latin typeface="Times New Roman" pitchFamily="18" charset="0"/>
              <a:cs typeface="Times New Roman" pitchFamily="18" charset="0"/>
            </a:endParaRPr>
          </a:p>
        </p:txBody>
      </p:sp>
      <p:pic>
        <p:nvPicPr>
          <p:cNvPr id="31749" name="Рисунок 5"/>
          <p:cNvPicPr>
            <a:picLocks noChangeAspect="1" noChangeArrowheads="1"/>
          </p:cNvPicPr>
          <p:nvPr/>
        </p:nvPicPr>
        <p:blipFill>
          <a:blip r:embed="rId4"/>
          <a:srcRect/>
          <a:stretch>
            <a:fillRect/>
          </a:stretch>
        </p:blipFill>
        <p:spPr bwMode="auto">
          <a:xfrm>
            <a:off x="5790010" y="463551"/>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6451998" y="612775"/>
            <a:ext cx="2183606" cy="1146211"/>
          </a:xfrm>
          <a:prstGeom prst="rect">
            <a:avLst/>
          </a:prstGeom>
          <a:noFill/>
          <a:ln w="9525">
            <a:noFill/>
            <a:miter lim="800000"/>
            <a:headEnd/>
            <a:tailEnd/>
          </a:ln>
        </p:spPr>
        <p:txBody>
          <a:bodyPr>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1751"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31752" name="Прямоугольник 7"/>
          <p:cNvSpPr>
            <a:spLocks noChangeArrowheads="1"/>
          </p:cNvSpPr>
          <p:nvPr/>
        </p:nvSpPr>
        <p:spPr bwMode="auto">
          <a:xfrm>
            <a:off x="0" y="2136776"/>
            <a:ext cx="8876110" cy="3046413"/>
          </a:xfrm>
          <a:prstGeom prst="rect">
            <a:avLst/>
          </a:prstGeom>
          <a:noFill/>
          <a:ln w="9525">
            <a:noFill/>
            <a:miter lim="800000"/>
            <a:headEnd/>
            <a:tailEnd/>
          </a:ln>
        </p:spPr>
        <p:txBody>
          <a:bodyPr>
            <a:spAutoFit/>
          </a:bodyPr>
          <a:lstStyle/>
          <a:p>
            <a:pPr>
              <a:buFont typeface="Arial" charset="0"/>
              <a:buNone/>
            </a:pPr>
            <a:r>
              <a:rPr lang="ru-RU" sz="2400" i="1"/>
              <a:t>Прочитайте инструкцию по заполнению</a:t>
            </a:r>
            <a:r>
              <a:rPr lang="ru-RU" sz="2400"/>
              <a:t>: </a:t>
            </a:r>
          </a:p>
          <a:p>
            <a:pPr>
              <a:buFont typeface="Arial" charset="0"/>
              <a:buNone/>
            </a:pPr>
            <a:r>
              <a:rPr lang="ru-RU" sz="2400"/>
              <a:t>«Вам будет предложен ряд утверждений. Внимательно прочитайте их, оценивая каждое утверждение как неверное или верное по отношению к Вам, используя шкалу от 1 (утверждение абсолютно неверно) до 10 (утверждение абсолютно верно).</a:t>
            </a:r>
          </a:p>
          <a:p>
            <a:pPr>
              <a:buFont typeface="Arial" charset="0"/>
              <a:buNone/>
            </a:pPr>
            <a:r>
              <a:rPr lang="ru-RU" sz="2400"/>
              <a:t>   Вы можете проходить тест с комфортной для себя скоростью. Не стоит торопиться, но и не нужно долго думать над ответом на вопрос. Верный ответ тот, который первый «пришел в голову»</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14339" name="Рисунок 3"/>
          <p:cNvPicPr>
            <a:picLocks noChangeAspect="1" noChangeArrowheads="1"/>
          </p:cNvPicPr>
          <p:nvPr/>
        </p:nvPicPr>
        <p:blipFill>
          <a:blip r:embed="rId3"/>
          <a:srcRect/>
          <a:stretch>
            <a:fillRect/>
          </a:stretch>
        </p:blipFill>
        <p:spPr bwMode="auto">
          <a:xfrm>
            <a:off x="507207" y="360364"/>
            <a:ext cx="598885" cy="890587"/>
          </a:xfrm>
          <a:prstGeom prst="rect">
            <a:avLst/>
          </a:prstGeom>
          <a:noFill/>
          <a:ln w="9525">
            <a:noFill/>
            <a:miter lim="800000"/>
            <a:headEnd/>
            <a:tailEnd/>
          </a:ln>
        </p:spPr>
      </p:pic>
      <p:sp>
        <p:nvSpPr>
          <p:cNvPr id="14340" name="Прямоугольник 4"/>
          <p:cNvSpPr>
            <a:spLocks noChangeArrowheads="1"/>
          </p:cNvSpPr>
          <p:nvPr/>
        </p:nvSpPr>
        <p:spPr bwMode="auto">
          <a:xfrm>
            <a:off x="1106091" y="390526"/>
            <a:ext cx="2595563" cy="1077218"/>
          </a:xfrm>
          <a:prstGeom prst="rect">
            <a:avLst/>
          </a:prstGeom>
          <a:noFill/>
          <a:ln w="9525">
            <a:noFill/>
            <a:miter lim="800000"/>
            <a:headEnd/>
            <a:tailEnd/>
          </a:ln>
        </p:spPr>
        <p:txBody>
          <a:bodyPr>
            <a:spAutoFit/>
          </a:bodyPr>
          <a:lstStyle/>
          <a:p>
            <a:r>
              <a:rPr lang="ru-RU" sz="1600" b="1">
                <a:latin typeface="Times New Roman" pitchFamily="18" charset="0"/>
                <a:cs typeface="Times New Roman" pitchFamily="18" charset="0"/>
              </a:rPr>
              <a:t>МИНИСТЕРСТВО ПРОСВЕЩЕНИЯ</a:t>
            </a:r>
            <a:endParaRPr lang="ru-RU" sz="1600">
              <a:latin typeface="Times New Roman" pitchFamily="18" charset="0"/>
              <a:cs typeface="Times New Roman" pitchFamily="18" charset="0"/>
            </a:endParaRPr>
          </a:p>
          <a:p>
            <a:r>
              <a:rPr lang="ru-RU" sz="1600" b="1">
                <a:latin typeface="Times New Roman" pitchFamily="18" charset="0"/>
                <a:cs typeface="Times New Roman" pitchFamily="18" charset="0"/>
              </a:rPr>
              <a:t>РОССИЙСКОЙ ФЕДЕРАЦИИ</a:t>
            </a:r>
            <a:endParaRPr lang="ru-RU" sz="1600">
              <a:latin typeface="Times New Roman" pitchFamily="18" charset="0"/>
              <a:cs typeface="Times New Roman" pitchFamily="18" charset="0"/>
            </a:endParaRPr>
          </a:p>
        </p:txBody>
      </p:sp>
      <p:pic>
        <p:nvPicPr>
          <p:cNvPr id="14341" name="Рисунок 5"/>
          <p:cNvPicPr>
            <a:picLocks noChangeAspect="1" noChangeArrowheads="1"/>
          </p:cNvPicPr>
          <p:nvPr/>
        </p:nvPicPr>
        <p:blipFill>
          <a:blip r:embed="rId4"/>
          <a:srcRect/>
          <a:stretch>
            <a:fillRect/>
          </a:stretch>
        </p:blipFill>
        <p:spPr bwMode="auto">
          <a:xfrm>
            <a:off x="5072066" y="428604"/>
            <a:ext cx="534583" cy="771909"/>
          </a:xfrm>
          <a:prstGeom prst="rect">
            <a:avLst/>
          </a:prstGeom>
          <a:noFill/>
          <a:ln w="9525">
            <a:noFill/>
            <a:miter lim="800000"/>
            <a:headEnd/>
            <a:tailEnd/>
          </a:ln>
        </p:spPr>
      </p:pic>
      <p:sp>
        <p:nvSpPr>
          <p:cNvPr id="7" name="Надпись 2"/>
          <p:cNvSpPr txBox="1">
            <a:spLocks noChangeArrowheads="1"/>
          </p:cNvSpPr>
          <p:nvPr/>
        </p:nvSpPr>
        <p:spPr bwMode="auto">
          <a:xfrm>
            <a:off x="5857884" y="285728"/>
            <a:ext cx="2897986" cy="619272"/>
          </a:xfrm>
          <a:prstGeom prst="rect">
            <a:avLst/>
          </a:prstGeom>
          <a:noFill/>
          <a:ln w="9525">
            <a:noFill/>
            <a:miter lim="800000"/>
            <a:headEnd/>
            <a:tailEnd/>
          </a:ln>
        </p:spPr>
        <p:txBody>
          <a:bodyPr wrap="square">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4343"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14344" name="Прямоугольник 9"/>
          <p:cNvSpPr>
            <a:spLocks noChangeArrowheads="1"/>
          </p:cNvSpPr>
          <p:nvPr/>
        </p:nvSpPr>
        <p:spPr bwMode="auto">
          <a:xfrm>
            <a:off x="0" y="1357298"/>
            <a:ext cx="8929718" cy="5410712"/>
          </a:xfrm>
          <a:prstGeom prst="rect">
            <a:avLst/>
          </a:prstGeom>
          <a:noFill/>
          <a:ln w="9525">
            <a:noFill/>
            <a:miter lim="800000"/>
            <a:headEnd/>
            <a:tailEnd/>
          </a:ln>
        </p:spPr>
        <p:txBody>
          <a:bodyPr wrap="square">
            <a:spAutoFit/>
          </a:bodyPr>
          <a:lstStyle/>
          <a:p>
            <a:pPr algn="ctr">
              <a:lnSpc>
                <a:spcPct val="80000"/>
              </a:lnSpc>
              <a:buFont typeface="Arial" charset="0"/>
              <a:buNone/>
            </a:pPr>
            <a:r>
              <a:rPr lang="ru-RU" sz="2400" b="1" dirty="0"/>
              <a:t>Методика является </a:t>
            </a:r>
            <a:r>
              <a:rPr lang="ru-RU" sz="2400" b="1" dirty="0" err="1"/>
              <a:t>опросником</a:t>
            </a:r>
            <a:r>
              <a:rPr lang="ru-RU" sz="2400" b="1" dirty="0"/>
              <a:t> </a:t>
            </a:r>
          </a:p>
          <a:p>
            <a:pPr algn="ctr">
              <a:lnSpc>
                <a:spcPct val="80000"/>
              </a:lnSpc>
              <a:buFont typeface="Arial" charset="0"/>
              <a:buNone/>
            </a:pPr>
            <a:r>
              <a:rPr lang="ru-RU" sz="2400" dirty="0"/>
              <a:t>и состоит из набора утверждений</a:t>
            </a:r>
          </a:p>
          <a:p>
            <a:pPr algn="ctr">
              <a:lnSpc>
                <a:spcPct val="80000"/>
              </a:lnSpc>
              <a:buFont typeface="Arial" charset="0"/>
              <a:buNone/>
            </a:pPr>
            <a:r>
              <a:rPr lang="ru-RU" sz="2400" dirty="0"/>
              <a:t> Доработка </a:t>
            </a:r>
            <a:r>
              <a:rPr lang="ru-RU" sz="2400" dirty="0" err="1"/>
              <a:t>стимульного</a:t>
            </a:r>
            <a:r>
              <a:rPr lang="ru-RU" sz="2400" dirty="0"/>
              <a:t> материала осуществлялась с опорой на пункты методики, представленные в руководстве по использованию методики СПТ-2019</a:t>
            </a:r>
          </a:p>
          <a:p>
            <a:pPr>
              <a:lnSpc>
                <a:spcPct val="80000"/>
              </a:lnSpc>
              <a:buFont typeface="Arial" charset="0"/>
              <a:buNone/>
            </a:pPr>
            <a:r>
              <a:rPr lang="ru-RU" sz="2400" b="1" dirty="0" smtClean="0"/>
              <a:t>    </a:t>
            </a:r>
            <a:r>
              <a:rPr lang="ru-RU" sz="2400" b="1" dirty="0"/>
              <a:t>Доработанная ЕМ СПТ способна диагностировать не только риски </a:t>
            </a:r>
            <a:r>
              <a:rPr lang="ru-RU" sz="2400" b="1" dirty="0" err="1"/>
              <a:t>аддиктивных</a:t>
            </a:r>
            <a:r>
              <a:rPr lang="ru-RU" sz="2400" b="1" dirty="0"/>
              <a:t> форм поведения </a:t>
            </a:r>
            <a:r>
              <a:rPr lang="ru-RU" sz="2400" dirty="0"/>
              <a:t>(</a:t>
            </a:r>
            <a:r>
              <a:rPr lang="ru-RU" sz="2400" i="1" dirty="0"/>
              <a:t>форма деструктивного поведения, выражающаяся в стремлении к уходу от реальности путем изменения своего психического состояния посредством приема ПАВ или определенного вида деятельности),</a:t>
            </a:r>
            <a:r>
              <a:rPr lang="ru-RU" sz="2400" b="1" i="1" dirty="0"/>
              <a:t> </a:t>
            </a:r>
            <a:r>
              <a:rPr lang="ru-RU" sz="2400" b="1" dirty="0"/>
              <a:t>но и иные формы рискованного поведения обучающихся:</a:t>
            </a:r>
            <a:endParaRPr lang="ru-RU" sz="2400" b="1" i="1" dirty="0"/>
          </a:p>
          <a:p>
            <a:pPr>
              <a:lnSpc>
                <a:spcPct val="80000"/>
              </a:lnSpc>
            </a:pPr>
            <a:r>
              <a:rPr lang="ru-RU" sz="2400" i="1" dirty="0"/>
              <a:t>Наркомания</a:t>
            </a:r>
          </a:p>
          <a:p>
            <a:pPr>
              <a:lnSpc>
                <a:spcPct val="80000"/>
              </a:lnSpc>
            </a:pPr>
            <a:r>
              <a:rPr lang="ru-RU" sz="2400" i="1" dirty="0"/>
              <a:t>Алкоголизм</a:t>
            </a:r>
          </a:p>
          <a:p>
            <a:pPr>
              <a:lnSpc>
                <a:spcPct val="80000"/>
              </a:lnSpc>
            </a:pPr>
            <a:r>
              <a:rPr lang="ru-RU" sz="2400" i="1" dirty="0"/>
              <a:t>Интернет и </a:t>
            </a:r>
            <a:r>
              <a:rPr lang="ru-RU" sz="2400" i="1" dirty="0" err="1"/>
              <a:t>комьютеромания</a:t>
            </a:r>
            <a:endParaRPr lang="ru-RU" sz="2400" i="1" dirty="0"/>
          </a:p>
          <a:p>
            <a:pPr>
              <a:lnSpc>
                <a:spcPct val="80000"/>
              </a:lnSpc>
            </a:pPr>
            <a:r>
              <a:rPr lang="ru-RU" sz="2400" i="1" dirty="0"/>
              <a:t>Суицид</a:t>
            </a:r>
          </a:p>
          <a:p>
            <a:pPr>
              <a:lnSpc>
                <a:spcPct val="80000"/>
              </a:lnSpc>
            </a:pPr>
            <a:r>
              <a:rPr lang="ru-RU" sz="2400" i="1" dirty="0" err="1"/>
              <a:t>Буллинг</a:t>
            </a:r>
            <a:endParaRPr lang="ru-RU" sz="2400" i="1" dirty="0"/>
          </a:p>
          <a:p>
            <a:pPr>
              <a:lnSpc>
                <a:spcPct val="80000"/>
              </a:lnSpc>
            </a:pPr>
            <a:r>
              <a:rPr lang="ru-RU" sz="2400" i="1" dirty="0"/>
              <a:t>Расстройства пищевого поведения</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32771" name="Рисунок 3"/>
          <p:cNvPicPr>
            <a:picLocks noChangeAspect="1" noChangeArrowheads="1"/>
          </p:cNvPicPr>
          <p:nvPr/>
        </p:nvPicPr>
        <p:blipFill>
          <a:blip r:embed="rId3"/>
          <a:srcRect/>
          <a:stretch>
            <a:fillRect/>
          </a:stretch>
        </p:blipFill>
        <p:spPr bwMode="auto">
          <a:xfrm>
            <a:off x="0" y="0"/>
            <a:ext cx="598885" cy="890587"/>
          </a:xfrm>
          <a:prstGeom prst="rect">
            <a:avLst/>
          </a:prstGeom>
          <a:noFill/>
          <a:ln w="9525">
            <a:noFill/>
            <a:miter lim="800000"/>
            <a:headEnd/>
            <a:tailEnd/>
          </a:ln>
        </p:spPr>
      </p:pic>
      <p:sp>
        <p:nvSpPr>
          <p:cNvPr id="32772" name="Прямоугольник 4"/>
          <p:cNvSpPr>
            <a:spLocks noChangeArrowheads="1"/>
          </p:cNvSpPr>
          <p:nvPr/>
        </p:nvSpPr>
        <p:spPr bwMode="auto">
          <a:xfrm>
            <a:off x="714348" y="0"/>
            <a:ext cx="3500462" cy="830997"/>
          </a:xfrm>
          <a:prstGeom prst="rect">
            <a:avLst/>
          </a:prstGeom>
          <a:noFill/>
          <a:ln w="9525">
            <a:noFill/>
            <a:miter lim="800000"/>
            <a:headEnd/>
            <a:tailEnd/>
          </a:ln>
        </p:spPr>
        <p:txBody>
          <a:bodyPr wrap="square">
            <a:spAutoFit/>
          </a:bodyPr>
          <a:lstStyle/>
          <a:p>
            <a:r>
              <a:rPr lang="ru-RU" sz="1600" b="1" dirty="0">
                <a:latin typeface="Times New Roman" pitchFamily="18" charset="0"/>
                <a:cs typeface="Times New Roman" pitchFamily="18" charset="0"/>
              </a:rPr>
              <a:t>МИНИСТЕРСТВО ПРОСВЕЩЕНИЯ</a:t>
            </a:r>
            <a:endParaRPr lang="ru-RU" sz="1600" dirty="0">
              <a:latin typeface="Times New Roman" pitchFamily="18" charset="0"/>
              <a:cs typeface="Times New Roman" pitchFamily="18" charset="0"/>
            </a:endParaRPr>
          </a:p>
          <a:p>
            <a:r>
              <a:rPr lang="ru-RU" sz="1600" b="1" dirty="0">
                <a:latin typeface="Times New Roman" pitchFamily="18" charset="0"/>
                <a:cs typeface="Times New Roman" pitchFamily="18" charset="0"/>
              </a:rPr>
              <a:t>РОССИЙСКОЙ ФЕДЕРАЦИИ</a:t>
            </a:r>
            <a:endParaRPr lang="ru-RU" sz="1600" dirty="0">
              <a:latin typeface="Times New Roman" pitchFamily="18" charset="0"/>
              <a:cs typeface="Times New Roman" pitchFamily="18" charset="0"/>
            </a:endParaRPr>
          </a:p>
        </p:txBody>
      </p:sp>
      <p:pic>
        <p:nvPicPr>
          <p:cNvPr id="32773" name="Рисунок 5"/>
          <p:cNvPicPr>
            <a:picLocks noChangeAspect="1" noChangeArrowheads="1"/>
          </p:cNvPicPr>
          <p:nvPr/>
        </p:nvPicPr>
        <p:blipFill>
          <a:blip r:embed="rId4"/>
          <a:srcRect/>
          <a:stretch>
            <a:fillRect/>
          </a:stretch>
        </p:blipFill>
        <p:spPr bwMode="auto">
          <a:xfrm>
            <a:off x="4286248" y="0"/>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4929190" y="0"/>
            <a:ext cx="3714776" cy="619272"/>
          </a:xfrm>
          <a:prstGeom prst="rect">
            <a:avLst/>
          </a:prstGeom>
          <a:noFill/>
          <a:ln w="9525">
            <a:noFill/>
            <a:miter lim="800000"/>
            <a:headEnd/>
            <a:tailEnd/>
          </a:ln>
        </p:spPr>
        <p:txBody>
          <a:bodyPr wrap="square">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2775"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32776" name="Прямоугольник 7"/>
          <p:cNvSpPr>
            <a:spLocks noChangeArrowheads="1"/>
          </p:cNvSpPr>
          <p:nvPr/>
        </p:nvSpPr>
        <p:spPr bwMode="auto">
          <a:xfrm>
            <a:off x="0" y="857232"/>
            <a:ext cx="8924925" cy="5755422"/>
          </a:xfrm>
          <a:prstGeom prst="rect">
            <a:avLst/>
          </a:prstGeom>
          <a:noFill/>
          <a:ln w="9525">
            <a:noFill/>
            <a:miter lim="800000"/>
            <a:headEnd/>
            <a:tailEnd/>
          </a:ln>
        </p:spPr>
        <p:txBody>
          <a:bodyPr>
            <a:spAutoFit/>
          </a:bodyPr>
          <a:lstStyle/>
          <a:p>
            <a:pPr algn="ctr">
              <a:lnSpc>
                <a:spcPct val="80000"/>
              </a:lnSpc>
              <a:buFont typeface="Arial" charset="0"/>
              <a:buNone/>
            </a:pPr>
            <a:r>
              <a:rPr lang="ru-RU" sz="2000" b="1" dirty="0"/>
              <a:t> Концептуально ЕМ СПТ</a:t>
            </a:r>
            <a:r>
              <a:rPr lang="ru-RU" sz="2000" dirty="0"/>
              <a:t> содержит равное количество </a:t>
            </a:r>
            <a:r>
              <a:rPr lang="ru-RU" sz="2000" b="1" dirty="0"/>
              <a:t>факторов риска </a:t>
            </a:r>
          </a:p>
          <a:p>
            <a:pPr>
              <a:lnSpc>
                <a:spcPct val="80000"/>
              </a:lnSpc>
              <a:buFont typeface="Arial" charset="0"/>
              <a:buNone/>
            </a:pPr>
            <a:r>
              <a:rPr lang="ru-RU" sz="2000" dirty="0"/>
              <a:t>   </a:t>
            </a:r>
            <a:r>
              <a:rPr lang="ru-RU" sz="2000" b="1" dirty="0" smtClean="0"/>
              <a:t>Блок </a:t>
            </a:r>
            <a:r>
              <a:rPr lang="ru-RU" sz="2000" b="1" dirty="0"/>
              <a:t>рисков</a:t>
            </a:r>
            <a:r>
              <a:rPr lang="ru-RU" sz="2000" dirty="0"/>
              <a:t>: плохая </a:t>
            </a:r>
            <a:r>
              <a:rPr lang="ru-RU" sz="2000" dirty="0" err="1"/>
              <a:t>приспосабливаемость</a:t>
            </a:r>
            <a:r>
              <a:rPr lang="ru-RU" sz="2000" dirty="0"/>
              <a:t> и зависимость, потребность во внимании группы, принятие асоциальных установок, стремление к риску, импульсивность (</a:t>
            </a:r>
            <a:r>
              <a:rPr lang="ru-RU" sz="2000" i="1" dirty="0"/>
              <a:t>склонность к непреднамеренным действиям без учета их последствий)</a:t>
            </a:r>
            <a:r>
              <a:rPr lang="ru-RU" sz="2000" dirty="0"/>
              <a:t>, тревожность (</a:t>
            </a:r>
            <a:r>
              <a:rPr lang="ru-RU" sz="2000" i="1" dirty="0"/>
              <a:t>психологическое состояние, для которого характерно необъяснимое чувство страха, беспокойства, ощущение неопределённости, ожидание отрицательных событий)</a:t>
            </a:r>
            <a:r>
              <a:rPr lang="ru-RU" sz="2000" dirty="0"/>
              <a:t> , </a:t>
            </a:r>
            <a:r>
              <a:rPr lang="ru-RU" sz="2000" dirty="0" err="1"/>
              <a:t>фрустрированность</a:t>
            </a:r>
            <a:r>
              <a:rPr lang="ru-RU" sz="2000" dirty="0"/>
              <a:t> (</a:t>
            </a:r>
            <a:r>
              <a:rPr lang="ru-RU" sz="2000" i="1" dirty="0"/>
              <a:t>психическое состояние, вызванное неуспехом в удовлетворении потребности, желания. Это состояние возникает в ситуациях, когда удовлетворение потребности наталкивается на непреодолимые или трудно преодолимые препятствия. Обычно состояние фрустрации сопровождается отрицательными переживаниями: разочарованием, раздражением, тревогой, отчаянием), </a:t>
            </a:r>
            <a:r>
              <a:rPr lang="ru-RU" sz="2000" dirty="0"/>
              <a:t>склонность к </a:t>
            </a:r>
            <a:r>
              <a:rPr lang="ru-RU" sz="2000" dirty="0" err="1"/>
              <a:t>делинквентности</a:t>
            </a:r>
            <a:r>
              <a:rPr lang="ru-RU" sz="2000" dirty="0"/>
              <a:t> (</a:t>
            </a:r>
            <a:r>
              <a:rPr lang="ru-RU" sz="2000" i="1" dirty="0"/>
              <a:t>антиобщественное, противоправное поведение человека</a:t>
            </a:r>
            <a:r>
              <a:rPr lang="ru-RU" sz="2000" dirty="0"/>
              <a:t>) </a:t>
            </a:r>
          </a:p>
          <a:p>
            <a:pPr>
              <a:lnSpc>
                <a:spcPct val="80000"/>
              </a:lnSpc>
              <a:buFont typeface="Arial" charset="0"/>
              <a:buNone/>
            </a:pPr>
            <a:r>
              <a:rPr lang="ru-RU" sz="2000" dirty="0"/>
              <a:t>    и равное количество </a:t>
            </a:r>
            <a:r>
              <a:rPr lang="ru-RU" sz="2000" b="1" dirty="0"/>
              <a:t>факторов защиты </a:t>
            </a:r>
          </a:p>
          <a:p>
            <a:pPr>
              <a:lnSpc>
                <a:spcPct val="80000"/>
              </a:lnSpc>
              <a:buFont typeface="Arial" charset="0"/>
              <a:buNone/>
            </a:pPr>
            <a:r>
              <a:rPr lang="ru-RU" sz="2000" dirty="0"/>
              <a:t>   </a:t>
            </a:r>
            <a:r>
              <a:rPr lang="ru-RU" sz="2000" b="1" dirty="0" smtClean="0"/>
              <a:t>Блок </a:t>
            </a:r>
            <a:r>
              <a:rPr lang="ru-RU" sz="2000" b="1" dirty="0"/>
              <a:t>защит</a:t>
            </a:r>
            <a:r>
              <a:rPr lang="ru-RU" sz="2000" dirty="0"/>
              <a:t>: принятие родителями, принятие одноклассниками, социальная активность, самоконтроль поведения, </a:t>
            </a:r>
            <a:r>
              <a:rPr lang="ru-RU" sz="2000" dirty="0" err="1"/>
              <a:t>самоэффективность</a:t>
            </a:r>
            <a:r>
              <a:rPr lang="ru-RU" sz="2000" dirty="0"/>
              <a:t> (</a:t>
            </a:r>
            <a:r>
              <a:rPr lang="ru-RU" sz="2000" i="1" dirty="0"/>
              <a:t>это вера индивида в свою способность действовать способами, необходимыми для достижения конкретных целей), </a:t>
            </a:r>
            <a:r>
              <a:rPr lang="ru-RU" sz="2000" dirty="0" err="1"/>
              <a:t>адаптированность</a:t>
            </a:r>
            <a:r>
              <a:rPr lang="ru-RU" sz="2000" dirty="0"/>
              <a:t> к нормам, </a:t>
            </a:r>
            <a:r>
              <a:rPr lang="ru-RU" sz="2000" dirty="0" err="1"/>
              <a:t>фрустрационная</a:t>
            </a:r>
            <a:r>
              <a:rPr lang="ru-RU" sz="2000" dirty="0"/>
              <a:t> устойчивость</a:t>
            </a:r>
            <a:r>
              <a:rPr lang="ru-RU" sz="2000" i="1" dirty="0"/>
              <a:t> (</a:t>
            </a:r>
            <a:r>
              <a:rPr lang="ru-RU" sz="2000" i="1" dirty="0" err="1"/>
              <a:t>стрессоустойчивость</a:t>
            </a:r>
            <a:r>
              <a:rPr lang="ru-RU" sz="2000" i="1" dirty="0"/>
              <a:t>), </a:t>
            </a:r>
            <a:r>
              <a:rPr lang="ru-RU" sz="2000" dirty="0"/>
              <a:t>дружелюбие и открытость</a:t>
            </a:r>
          </a:p>
          <a:p>
            <a:pPr>
              <a:lnSpc>
                <a:spcPct val="80000"/>
              </a:lnSpc>
              <a:buFont typeface="Arial" charset="0"/>
              <a:buNone/>
            </a:pPr>
            <a:r>
              <a:rPr lang="ru-RU" sz="2000" dirty="0"/>
              <a:t> </a:t>
            </a:r>
          </a:p>
          <a:p>
            <a:pPr algn="ctr">
              <a:lnSpc>
                <a:spcPct val="80000"/>
              </a:lnSpc>
              <a:buFont typeface="Arial" charset="0"/>
              <a:buNone/>
            </a:pPr>
            <a:r>
              <a:rPr lang="ru-RU" sz="2000" dirty="0"/>
              <a:t>Количество и содержание их различаются только в зависимости </a:t>
            </a:r>
          </a:p>
          <a:p>
            <a:pPr algn="ctr">
              <a:lnSpc>
                <a:spcPct val="80000"/>
              </a:lnSpc>
              <a:buFont typeface="Arial" charset="0"/>
              <a:buNone/>
            </a:pPr>
            <a:r>
              <a:rPr lang="ru-RU" sz="2000" dirty="0"/>
              <a:t>от формы А или В и С</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33795" name="Рисунок 3"/>
          <p:cNvPicPr>
            <a:picLocks noChangeAspect="1" noChangeArrowheads="1"/>
          </p:cNvPicPr>
          <p:nvPr/>
        </p:nvPicPr>
        <p:blipFill>
          <a:blip r:embed="rId3"/>
          <a:srcRect/>
          <a:stretch>
            <a:fillRect/>
          </a:stretch>
        </p:blipFill>
        <p:spPr bwMode="auto">
          <a:xfrm>
            <a:off x="0" y="214290"/>
            <a:ext cx="598885" cy="890587"/>
          </a:xfrm>
          <a:prstGeom prst="rect">
            <a:avLst/>
          </a:prstGeom>
          <a:noFill/>
          <a:ln w="9525">
            <a:noFill/>
            <a:miter lim="800000"/>
            <a:headEnd/>
            <a:tailEnd/>
          </a:ln>
        </p:spPr>
      </p:pic>
      <p:sp>
        <p:nvSpPr>
          <p:cNvPr id="33796" name="Прямоугольник 4"/>
          <p:cNvSpPr>
            <a:spLocks noChangeArrowheads="1"/>
          </p:cNvSpPr>
          <p:nvPr/>
        </p:nvSpPr>
        <p:spPr bwMode="auto">
          <a:xfrm>
            <a:off x="642910" y="214290"/>
            <a:ext cx="3929090" cy="584775"/>
          </a:xfrm>
          <a:prstGeom prst="rect">
            <a:avLst/>
          </a:prstGeom>
          <a:noFill/>
          <a:ln w="9525">
            <a:noFill/>
            <a:miter lim="800000"/>
            <a:headEnd/>
            <a:tailEnd/>
          </a:ln>
        </p:spPr>
        <p:txBody>
          <a:bodyPr wrap="square">
            <a:spAutoFit/>
          </a:bodyPr>
          <a:lstStyle/>
          <a:p>
            <a:r>
              <a:rPr lang="ru-RU" sz="1600" b="1" dirty="0">
                <a:latin typeface="Times New Roman" pitchFamily="18" charset="0"/>
                <a:cs typeface="Times New Roman" pitchFamily="18" charset="0"/>
              </a:rPr>
              <a:t>МИНИСТЕРСТВО ПРОСВЕЩЕНИЯ</a:t>
            </a:r>
            <a:endParaRPr lang="ru-RU" sz="1600" dirty="0">
              <a:latin typeface="Times New Roman" pitchFamily="18" charset="0"/>
              <a:cs typeface="Times New Roman" pitchFamily="18" charset="0"/>
            </a:endParaRPr>
          </a:p>
          <a:p>
            <a:r>
              <a:rPr lang="ru-RU" sz="1600" b="1" dirty="0">
                <a:latin typeface="Times New Roman" pitchFamily="18" charset="0"/>
                <a:cs typeface="Times New Roman" pitchFamily="18" charset="0"/>
              </a:rPr>
              <a:t>РОССИЙСКОЙ ФЕДЕРАЦИИ</a:t>
            </a:r>
            <a:endParaRPr lang="ru-RU" sz="1600" dirty="0">
              <a:latin typeface="Times New Roman" pitchFamily="18" charset="0"/>
              <a:cs typeface="Times New Roman" pitchFamily="18" charset="0"/>
            </a:endParaRPr>
          </a:p>
        </p:txBody>
      </p:sp>
      <p:pic>
        <p:nvPicPr>
          <p:cNvPr id="33797" name="Рисунок 5"/>
          <p:cNvPicPr>
            <a:picLocks noChangeAspect="1" noChangeArrowheads="1"/>
          </p:cNvPicPr>
          <p:nvPr/>
        </p:nvPicPr>
        <p:blipFill>
          <a:blip r:embed="rId4"/>
          <a:srcRect/>
          <a:stretch>
            <a:fillRect/>
          </a:stretch>
        </p:blipFill>
        <p:spPr bwMode="auto">
          <a:xfrm>
            <a:off x="4786314" y="0"/>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5429256" y="0"/>
            <a:ext cx="3286148" cy="619272"/>
          </a:xfrm>
          <a:prstGeom prst="rect">
            <a:avLst/>
          </a:prstGeom>
          <a:noFill/>
          <a:ln w="9525">
            <a:noFill/>
            <a:miter lim="800000"/>
            <a:headEnd/>
            <a:tailEnd/>
          </a:ln>
        </p:spPr>
        <p:txBody>
          <a:bodyPr wrap="square">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3799"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33800" name="Прямоугольник 7"/>
          <p:cNvSpPr>
            <a:spLocks noChangeArrowheads="1"/>
          </p:cNvSpPr>
          <p:nvPr/>
        </p:nvSpPr>
        <p:spPr bwMode="auto">
          <a:xfrm>
            <a:off x="0" y="1000108"/>
            <a:ext cx="8866584" cy="5632311"/>
          </a:xfrm>
          <a:prstGeom prst="rect">
            <a:avLst/>
          </a:prstGeom>
          <a:noFill/>
          <a:ln w="9525">
            <a:noFill/>
            <a:miter lim="800000"/>
            <a:headEnd/>
            <a:tailEnd/>
          </a:ln>
        </p:spPr>
        <p:txBody>
          <a:bodyPr>
            <a:spAutoFit/>
          </a:bodyPr>
          <a:lstStyle/>
          <a:p>
            <a:pPr>
              <a:buFont typeface="Arial" charset="0"/>
              <a:buNone/>
            </a:pPr>
            <a:r>
              <a:rPr lang="ru-RU" sz="2000" dirty="0"/>
              <a:t> </a:t>
            </a:r>
            <a:r>
              <a:rPr lang="ru-RU" sz="2000" b="1" dirty="0"/>
              <a:t>Шкала лжи</a:t>
            </a:r>
            <a:r>
              <a:rPr lang="ru-RU" sz="2000" dirty="0"/>
              <a:t> создана для выявления недостоверных результатов, связанных с небрежностью обучающегося, аггравацией </a:t>
            </a:r>
            <a:r>
              <a:rPr lang="ru-RU" sz="2000" i="1" dirty="0"/>
              <a:t>(преувеличение, причиной могут быть тревога, страх, повышенная </a:t>
            </a:r>
            <a:r>
              <a:rPr lang="ru-RU" sz="2000" i="1" dirty="0" err="1"/>
              <a:t>самовнушаемость</a:t>
            </a:r>
            <a:r>
              <a:rPr lang="ru-RU" sz="2000" i="1" dirty="0"/>
              <a:t> и/или мнительность), </a:t>
            </a:r>
            <a:r>
              <a:rPr lang="ru-RU" sz="2000" dirty="0"/>
              <a:t>диссимуляцией </a:t>
            </a:r>
            <a:r>
              <a:rPr lang="ru-RU" sz="2000" i="1" dirty="0"/>
              <a:t>(утаивание или введение в заблуждение относительно своего истинного физического или психического состояния), </a:t>
            </a:r>
            <a:r>
              <a:rPr lang="ru-RU" sz="2000" dirty="0"/>
              <a:t>симуляцией (</a:t>
            </a:r>
            <a:r>
              <a:rPr lang="ru-RU" sz="2000" i="1" dirty="0"/>
              <a:t>умышленной передачи сведений, не соответствующих действительности, с намерением ввести в заблуждение того, кому адресована информация, </a:t>
            </a:r>
            <a:r>
              <a:rPr lang="ru-RU" sz="2000" dirty="0"/>
              <a:t>склонностью давать преднамеренно лживые ответы)</a:t>
            </a:r>
          </a:p>
          <a:p>
            <a:pPr>
              <a:buFont typeface="Arial" charset="0"/>
              <a:buNone/>
            </a:pPr>
            <a:endParaRPr lang="ru-RU" sz="2000" dirty="0"/>
          </a:p>
          <a:p>
            <a:pPr>
              <a:buFont typeface="Arial" charset="0"/>
              <a:buNone/>
            </a:pPr>
            <a:r>
              <a:rPr lang="ru-RU" sz="2000" dirty="0"/>
              <a:t>   Однако в доработанной методике и такие ответы </a:t>
            </a:r>
            <a:r>
              <a:rPr lang="ru-RU" sz="2000" i="1" dirty="0"/>
              <a:t>не отбрасываются</a:t>
            </a:r>
            <a:r>
              <a:rPr lang="ru-RU" sz="2000" dirty="0"/>
              <a:t> как недостоверные, а корректируются значениями этой шкалы посредством понижающих коэффициентов. </a:t>
            </a:r>
          </a:p>
          <a:p>
            <a:pPr>
              <a:buFont typeface="Arial" charset="0"/>
              <a:buNone/>
            </a:pPr>
            <a:r>
              <a:rPr lang="ru-RU" sz="2000" dirty="0"/>
              <a:t>   Согласованность шкалы лжи и остальных шкал методики во всех формах нивелирует вносимые искажения (особенно преднамеренные), что повышает достоверность результатов. </a:t>
            </a:r>
          </a:p>
          <a:p>
            <a:pPr>
              <a:buFont typeface="Arial" charset="0"/>
              <a:buNone/>
            </a:pPr>
            <a:r>
              <a:rPr lang="ru-RU" sz="2000" dirty="0"/>
              <a:t>   Таким образом, </a:t>
            </a:r>
            <a:r>
              <a:rPr lang="ru-RU" sz="2000" b="1" dirty="0"/>
              <a:t>теперь исключать данные обучающихся из обработки по критерию недостоверности ответов нет необходимости. Анализируются все ответы.</a:t>
            </a:r>
            <a:endParaRPr lang="ru-RU" sz="2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34819" name="Рисунок 3"/>
          <p:cNvPicPr>
            <a:picLocks noChangeAspect="1" noChangeArrowheads="1"/>
          </p:cNvPicPr>
          <p:nvPr/>
        </p:nvPicPr>
        <p:blipFill>
          <a:blip r:embed="rId3"/>
          <a:srcRect/>
          <a:stretch>
            <a:fillRect/>
          </a:stretch>
        </p:blipFill>
        <p:spPr bwMode="auto">
          <a:xfrm>
            <a:off x="507207" y="360364"/>
            <a:ext cx="598885" cy="890587"/>
          </a:xfrm>
          <a:prstGeom prst="rect">
            <a:avLst/>
          </a:prstGeom>
          <a:noFill/>
          <a:ln w="9525">
            <a:noFill/>
            <a:miter lim="800000"/>
            <a:headEnd/>
            <a:tailEnd/>
          </a:ln>
        </p:spPr>
      </p:pic>
      <p:sp>
        <p:nvSpPr>
          <p:cNvPr id="34820" name="Прямоугольник 4"/>
          <p:cNvSpPr>
            <a:spLocks noChangeArrowheads="1"/>
          </p:cNvSpPr>
          <p:nvPr/>
        </p:nvSpPr>
        <p:spPr bwMode="auto">
          <a:xfrm>
            <a:off x="1106091" y="390526"/>
            <a:ext cx="2595563" cy="1077218"/>
          </a:xfrm>
          <a:prstGeom prst="rect">
            <a:avLst/>
          </a:prstGeom>
          <a:noFill/>
          <a:ln w="9525">
            <a:noFill/>
            <a:miter lim="800000"/>
            <a:headEnd/>
            <a:tailEnd/>
          </a:ln>
        </p:spPr>
        <p:txBody>
          <a:bodyPr>
            <a:spAutoFit/>
          </a:bodyPr>
          <a:lstStyle/>
          <a:p>
            <a:r>
              <a:rPr lang="ru-RU" sz="1600" b="1">
                <a:latin typeface="Times New Roman" pitchFamily="18" charset="0"/>
                <a:cs typeface="Times New Roman" pitchFamily="18" charset="0"/>
              </a:rPr>
              <a:t>МИНИСТЕРСТВО ПРОСВЕЩЕНИЯ</a:t>
            </a:r>
            <a:endParaRPr lang="ru-RU" sz="1600">
              <a:latin typeface="Times New Roman" pitchFamily="18" charset="0"/>
              <a:cs typeface="Times New Roman" pitchFamily="18" charset="0"/>
            </a:endParaRPr>
          </a:p>
          <a:p>
            <a:r>
              <a:rPr lang="ru-RU" sz="1600" b="1">
                <a:latin typeface="Times New Roman" pitchFamily="18" charset="0"/>
                <a:cs typeface="Times New Roman" pitchFamily="18" charset="0"/>
              </a:rPr>
              <a:t>РОССИЙСКОЙ ФЕДЕРАЦИИ</a:t>
            </a:r>
            <a:endParaRPr lang="ru-RU" sz="1600">
              <a:latin typeface="Times New Roman" pitchFamily="18" charset="0"/>
              <a:cs typeface="Times New Roman" pitchFamily="18" charset="0"/>
            </a:endParaRPr>
          </a:p>
        </p:txBody>
      </p:sp>
      <p:pic>
        <p:nvPicPr>
          <p:cNvPr id="34821" name="Рисунок 5"/>
          <p:cNvPicPr>
            <a:picLocks noChangeAspect="1" noChangeArrowheads="1"/>
          </p:cNvPicPr>
          <p:nvPr/>
        </p:nvPicPr>
        <p:blipFill>
          <a:blip r:embed="rId4"/>
          <a:srcRect/>
          <a:stretch>
            <a:fillRect/>
          </a:stretch>
        </p:blipFill>
        <p:spPr bwMode="auto">
          <a:xfrm>
            <a:off x="5790010" y="463551"/>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6451998" y="612775"/>
            <a:ext cx="2183606" cy="1146211"/>
          </a:xfrm>
          <a:prstGeom prst="rect">
            <a:avLst/>
          </a:prstGeom>
          <a:noFill/>
          <a:ln w="9525">
            <a:noFill/>
            <a:miter lim="800000"/>
            <a:headEnd/>
            <a:tailEnd/>
          </a:ln>
        </p:spPr>
        <p:txBody>
          <a:bodyPr>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4823"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34824" name="Прямоугольник 7"/>
          <p:cNvSpPr>
            <a:spLocks noChangeArrowheads="1"/>
          </p:cNvSpPr>
          <p:nvPr/>
        </p:nvSpPr>
        <p:spPr bwMode="auto">
          <a:xfrm>
            <a:off x="0" y="1533465"/>
            <a:ext cx="8797529" cy="5324535"/>
          </a:xfrm>
          <a:prstGeom prst="rect">
            <a:avLst/>
          </a:prstGeom>
          <a:noFill/>
          <a:ln w="9525">
            <a:noFill/>
            <a:miter lim="800000"/>
            <a:headEnd/>
            <a:tailEnd/>
          </a:ln>
        </p:spPr>
        <p:txBody>
          <a:bodyPr>
            <a:spAutoFit/>
          </a:bodyPr>
          <a:lstStyle/>
          <a:p>
            <a:pPr algn="ctr">
              <a:buFont typeface="Arial" charset="0"/>
              <a:buNone/>
            </a:pPr>
            <a:r>
              <a:rPr lang="ru-RU" sz="3200" b="1" dirty="0"/>
              <a:t>4 группы:</a:t>
            </a:r>
            <a:r>
              <a:rPr lang="ru-RU" dirty="0"/>
              <a:t> </a:t>
            </a:r>
          </a:p>
          <a:p>
            <a:pPr>
              <a:buFont typeface="Arial" charset="0"/>
              <a:buNone/>
            </a:pPr>
            <a:r>
              <a:rPr lang="ru-RU" sz="2800" dirty="0"/>
              <a:t>1. Обучающиеся с </a:t>
            </a:r>
            <a:r>
              <a:rPr lang="ru-RU" sz="2800" i="1" dirty="0"/>
              <a:t>низкой вероятностью</a:t>
            </a:r>
            <a:r>
              <a:rPr lang="ru-RU" sz="2800" dirty="0"/>
              <a:t> проявлений рискованного (в том числе, </a:t>
            </a:r>
            <a:r>
              <a:rPr lang="ru-RU" sz="2800" dirty="0" err="1"/>
              <a:t>аддиктивного</a:t>
            </a:r>
            <a:r>
              <a:rPr lang="ru-RU" sz="2800" dirty="0"/>
              <a:t>) поведения.</a:t>
            </a:r>
          </a:p>
          <a:p>
            <a:pPr>
              <a:buFont typeface="Arial" charset="0"/>
              <a:buNone/>
            </a:pPr>
            <a:r>
              <a:rPr lang="ru-RU" sz="2800" dirty="0"/>
              <a:t>   2. Обучающиеся со </a:t>
            </a:r>
            <a:r>
              <a:rPr lang="ru-RU" sz="2800" i="1" dirty="0"/>
              <a:t>средней вероятностью</a:t>
            </a:r>
            <a:r>
              <a:rPr lang="ru-RU" sz="2800" dirty="0"/>
              <a:t> проявлений рискованного (в том числе, </a:t>
            </a:r>
            <a:r>
              <a:rPr lang="ru-RU" sz="2800" dirty="0" err="1"/>
              <a:t>аддиктивного</a:t>
            </a:r>
            <a:r>
              <a:rPr lang="ru-RU" sz="2800" dirty="0"/>
              <a:t>) поведения.</a:t>
            </a:r>
          </a:p>
          <a:p>
            <a:pPr>
              <a:buFont typeface="Arial" charset="0"/>
              <a:buNone/>
            </a:pPr>
            <a:r>
              <a:rPr lang="ru-RU" sz="2800" dirty="0"/>
              <a:t>   3. Обучающиеся с </a:t>
            </a:r>
            <a:r>
              <a:rPr lang="ru-RU" sz="2800" i="1" dirty="0"/>
              <a:t>высокой вероятностью</a:t>
            </a:r>
            <a:r>
              <a:rPr lang="ru-RU" sz="2800" dirty="0"/>
              <a:t> проявлений рискованного (в том числе, </a:t>
            </a:r>
            <a:r>
              <a:rPr lang="ru-RU" sz="2800" dirty="0" err="1"/>
              <a:t>аддиктивного</a:t>
            </a:r>
            <a:r>
              <a:rPr lang="ru-RU" sz="2800" dirty="0"/>
              <a:t>) поведения.</a:t>
            </a:r>
          </a:p>
          <a:p>
            <a:pPr>
              <a:buFont typeface="Arial" charset="0"/>
              <a:buNone/>
            </a:pPr>
            <a:r>
              <a:rPr lang="ru-RU" sz="2800" dirty="0"/>
              <a:t>   4. Обучающиеся с </a:t>
            </a:r>
            <a:r>
              <a:rPr lang="ru-RU" sz="2800" i="1" dirty="0"/>
              <a:t>высочайшей вероятностью</a:t>
            </a:r>
            <a:r>
              <a:rPr lang="ru-RU" sz="2800" dirty="0"/>
              <a:t> проявлений рискованного (в том числе, </a:t>
            </a:r>
            <a:r>
              <a:rPr lang="ru-RU" sz="2800" dirty="0" err="1"/>
              <a:t>аддиктивного</a:t>
            </a:r>
            <a:r>
              <a:rPr lang="ru-RU" sz="2800" dirty="0"/>
              <a:t>) поведения.</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35843" name="Рисунок 3"/>
          <p:cNvPicPr>
            <a:picLocks noChangeAspect="1" noChangeArrowheads="1"/>
          </p:cNvPicPr>
          <p:nvPr/>
        </p:nvPicPr>
        <p:blipFill>
          <a:blip r:embed="rId3"/>
          <a:srcRect/>
          <a:stretch>
            <a:fillRect/>
          </a:stretch>
        </p:blipFill>
        <p:spPr bwMode="auto">
          <a:xfrm>
            <a:off x="507207" y="360364"/>
            <a:ext cx="598885" cy="890587"/>
          </a:xfrm>
          <a:prstGeom prst="rect">
            <a:avLst/>
          </a:prstGeom>
          <a:noFill/>
          <a:ln w="9525">
            <a:noFill/>
            <a:miter lim="800000"/>
            <a:headEnd/>
            <a:tailEnd/>
          </a:ln>
        </p:spPr>
      </p:pic>
      <p:sp>
        <p:nvSpPr>
          <p:cNvPr id="35844" name="Прямоугольник 4"/>
          <p:cNvSpPr>
            <a:spLocks noChangeArrowheads="1"/>
          </p:cNvSpPr>
          <p:nvPr/>
        </p:nvSpPr>
        <p:spPr bwMode="auto">
          <a:xfrm>
            <a:off x="1106091" y="390526"/>
            <a:ext cx="2595563" cy="1077218"/>
          </a:xfrm>
          <a:prstGeom prst="rect">
            <a:avLst/>
          </a:prstGeom>
          <a:noFill/>
          <a:ln w="9525">
            <a:noFill/>
            <a:miter lim="800000"/>
            <a:headEnd/>
            <a:tailEnd/>
          </a:ln>
        </p:spPr>
        <p:txBody>
          <a:bodyPr>
            <a:spAutoFit/>
          </a:bodyPr>
          <a:lstStyle/>
          <a:p>
            <a:r>
              <a:rPr lang="ru-RU" sz="1600" b="1">
                <a:latin typeface="Times New Roman" pitchFamily="18" charset="0"/>
                <a:cs typeface="Times New Roman" pitchFamily="18" charset="0"/>
              </a:rPr>
              <a:t>МИНИСТЕРСТВО ПРОСВЕЩЕНИЯ</a:t>
            </a:r>
            <a:endParaRPr lang="ru-RU" sz="1600">
              <a:latin typeface="Times New Roman" pitchFamily="18" charset="0"/>
              <a:cs typeface="Times New Roman" pitchFamily="18" charset="0"/>
            </a:endParaRPr>
          </a:p>
          <a:p>
            <a:r>
              <a:rPr lang="ru-RU" sz="1600" b="1">
                <a:latin typeface="Times New Roman" pitchFamily="18" charset="0"/>
                <a:cs typeface="Times New Roman" pitchFamily="18" charset="0"/>
              </a:rPr>
              <a:t>РОССИЙСКОЙ ФЕДЕРАЦИИ</a:t>
            </a:r>
            <a:endParaRPr lang="ru-RU" sz="1600">
              <a:latin typeface="Times New Roman" pitchFamily="18" charset="0"/>
              <a:cs typeface="Times New Roman" pitchFamily="18" charset="0"/>
            </a:endParaRPr>
          </a:p>
        </p:txBody>
      </p:sp>
      <p:pic>
        <p:nvPicPr>
          <p:cNvPr id="35845" name="Рисунок 5"/>
          <p:cNvPicPr>
            <a:picLocks noChangeAspect="1" noChangeArrowheads="1"/>
          </p:cNvPicPr>
          <p:nvPr/>
        </p:nvPicPr>
        <p:blipFill>
          <a:blip r:embed="rId4"/>
          <a:srcRect/>
          <a:stretch>
            <a:fillRect/>
          </a:stretch>
        </p:blipFill>
        <p:spPr bwMode="auto">
          <a:xfrm>
            <a:off x="5790010" y="463551"/>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6451998" y="612775"/>
            <a:ext cx="2183606" cy="1146211"/>
          </a:xfrm>
          <a:prstGeom prst="rect">
            <a:avLst/>
          </a:prstGeom>
          <a:noFill/>
          <a:ln w="9525">
            <a:noFill/>
            <a:miter lim="800000"/>
            <a:headEnd/>
            <a:tailEnd/>
          </a:ln>
        </p:spPr>
        <p:txBody>
          <a:bodyPr>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5847"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35848" name="Прямоугольник 7"/>
          <p:cNvSpPr>
            <a:spLocks noChangeArrowheads="1"/>
          </p:cNvSpPr>
          <p:nvPr/>
        </p:nvSpPr>
        <p:spPr bwMode="auto">
          <a:xfrm>
            <a:off x="2877741" y="2695576"/>
            <a:ext cx="4581703" cy="646331"/>
          </a:xfrm>
          <a:prstGeom prst="rect">
            <a:avLst/>
          </a:prstGeom>
          <a:noFill/>
          <a:ln w="9525">
            <a:noFill/>
            <a:miter lim="800000"/>
            <a:headEnd/>
            <a:tailEnd/>
          </a:ln>
        </p:spPr>
        <p:txBody>
          <a:bodyPr wrap="none">
            <a:spAutoFit/>
          </a:bodyPr>
          <a:lstStyle/>
          <a:p>
            <a:pPr algn="ctr">
              <a:buFont typeface="Arial" charset="0"/>
              <a:buNone/>
            </a:pPr>
            <a:r>
              <a:rPr lang="ru-RU" sz="3600"/>
              <a:t>Спасибо за внимание!</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15363" name="Рисунок 3"/>
          <p:cNvPicPr>
            <a:picLocks noChangeAspect="1" noChangeArrowheads="1"/>
          </p:cNvPicPr>
          <p:nvPr/>
        </p:nvPicPr>
        <p:blipFill>
          <a:blip r:embed="rId3"/>
          <a:srcRect/>
          <a:stretch>
            <a:fillRect/>
          </a:stretch>
        </p:blipFill>
        <p:spPr bwMode="auto">
          <a:xfrm>
            <a:off x="507207" y="360364"/>
            <a:ext cx="598885" cy="890587"/>
          </a:xfrm>
          <a:prstGeom prst="rect">
            <a:avLst/>
          </a:prstGeom>
          <a:noFill/>
          <a:ln w="9525">
            <a:noFill/>
            <a:miter lim="800000"/>
            <a:headEnd/>
            <a:tailEnd/>
          </a:ln>
        </p:spPr>
      </p:pic>
      <p:sp>
        <p:nvSpPr>
          <p:cNvPr id="15364" name="Прямоугольник 4"/>
          <p:cNvSpPr>
            <a:spLocks noChangeArrowheads="1"/>
          </p:cNvSpPr>
          <p:nvPr/>
        </p:nvSpPr>
        <p:spPr bwMode="auto">
          <a:xfrm>
            <a:off x="1106091" y="390526"/>
            <a:ext cx="2595563" cy="1077218"/>
          </a:xfrm>
          <a:prstGeom prst="rect">
            <a:avLst/>
          </a:prstGeom>
          <a:noFill/>
          <a:ln w="9525">
            <a:noFill/>
            <a:miter lim="800000"/>
            <a:headEnd/>
            <a:tailEnd/>
          </a:ln>
        </p:spPr>
        <p:txBody>
          <a:bodyPr>
            <a:spAutoFit/>
          </a:bodyPr>
          <a:lstStyle/>
          <a:p>
            <a:r>
              <a:rPr lang="ru-RU" sz="1600" b="1">
                <a:latin typeface="Times New Roman" pitchFamily="18" charset="0"/>
                <a:cs typeface="Times New Roman" pitchFamily="18" charset="0"/>
              </a:rPr>
              <a:t>МИНИСТЕРСТВО ПРОСВЕЩЕНИЯ</a:t>
            </a:r>
            <a:endParaRPr lang="ru-RU" sz="1600">
              <a:latin typeface="Times New Roman" pitchFamily="18" charset="0"/>
              <a:cs typeface="Times New Roman" pitchFamily="18" charset="0"/>
            </a:endParaRPr>
          </a:p>
          <a:p>
            <a:r>
              <a:rPr lang="ru-RU" sz="1600" b="1">
                <a:latin typeface="Times New Roman" pitchFamily="18" charset="0"/>
                <a:cs typeface="Times New Roman" pitchFamily="18" charset="0"/>
              </a:rPr>
              <a:t>РОССИЙСКОЙ ФЕДЕРАЦИИ</a:t>
            </a:r>
            <a:endParaRPr lang="ru-RU" sz="1600">
              <a:latin typeface="Times New Roman" pitchFamily="18" charset="0"/>
              <a:cs typeface="Times New Roman" pitchFamily="18" charset="0"/>
            </a:endParaRPr>
          </a:p>
        </p:txBody>
      </p:sp>
      <p:pic>
        <p:nvPicPr>
          <p:cNvPr id="15365" name="Рисунок 5"/>
          <p:cNvPicPr>
            <a:picLocks noChangeAspect="1" noChangeArrowheads="1"/>
          </p:cNvPicPr>
          <p:nvPr/>
        </p:nvPicPr>
        <p:blipFill>
          <a:blip r:embed="rId4"/>
          <a:srcRect/>
          <a:stretch>
            <a:fillRect/>
          </a:stretch>
        </p:blipFill>
        <p:spPr bwMode="auto">
          <a:xfrm>
            <a:off x="5214942" y="500042"/>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5929322" y="428604"/>
            <a:ext cx="2755110" cy="619272"/>
          </a:xfrm>
          <a:prstGeom prst="rect">
            <a:avLst/>
          </a:prstGeom>
          <a:noFill/>
          <a:ln w="9525">
            <a:noFill/>
            <a:miter lim="800000"/>
            <a:headEnd/>
            <a:tailEnd/>
          </a:ln>
        </p:spPr>
        <p:txBody>
          <a:bodyPr wrap="square">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5367"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15368" name="Прямоугольник 8"/>
          <p:cNvSpPr>
            <a:spLocks noChangeArrowheads="1"/>
          </p:cNvSpPr>
          <p:nvPr/>
        </p:nvSpPr>
        <p:spPr bwMode="auto">
          <a:xfrm>
            <a:off x="277416" y="1714488"/>
            <a:ext cx="8580864" cy="4573560"/>
          </a:xfrm>
          <a:prstGeom prst="rect">
            <a:avLst/>
          </a:prstGeom>
          <a:noFill/>
          <a:ln w="9525">
            <a:noFill/>
            <a:miter lim="800000"/>
            <a:headEnd/>
            <a:tailEnd/>
          </a:ln>
        </p:spPr>
        <p:txBody>
          <a:bodyPr wrap="square">
            <a:spAutoFit/>
          </a:bodyPr>
          <a:lstStyle/>
          <a:p>
            <a:pPr>
              <a:lnSpc>
                <a:spcPct val="80000"/>
              </a:lnSpc>
            </a:pPr>
            <a:r>
              <a:rPr lang="ru-RU" sz="2800" b="1" i="1" dirty="0"/>
              <a:t>Автономный </a:t>
            </a:r>
            <a:r>
              <a:rPr lang="ru-RU" sz="2800" b="1" i="1" dirty="0" err="1"/>
              <a:t>скулшутинг</a:t>
            </a:r>
            <a:r>
              <a:rPr lang="ru-RU" sz="2800" b="1" i="1" dirty="0"/>
              <a:t> </a:t>
            </a:r>
            <a:r>
              <a:rPr lang="ru-RU" sz="2800" i="1" dirty="0"/>
              <a:t>(вооруженное нападение учащегося или стороннего человека на школьников внутри учебного заведения)</a:t>
            </a:r>
          </a:p>
          <a:p>
            <a:pPr>
              <a:lnSpc>
                <a:spcPct val="80000"/>
              </a:lnSpc>
            </a:pPr>
            <a:endParaRPr lang="ru-RU" sz="2800" i="1" dirty="0"/>
          </a:p>
          <a:p>
            <a:pPr>
              <a:lnSpc>
                <a:spcPct val="80000"/>
              </a:lnSpc>
            </a:pPr>
            <a:r>
              <a:rPr lang="ru-RU" sz="2800" i="1" dirty="0"/>
              <a:t>Вовлеченность в </a:t>
            </a:r>
            <a:r>
              <a:rPr lang="ru-RU" sz="2800" b="1" i="1" dirty="0"/>
              <a:t>деструктивные культы </a:t>
            </a:r>
            <a:r>
              <a:rPr lang="ru-RU" sz="2800" i="1" dirty="0"/>
              <a:t>(представляют собой религиозные и нерелигиозные объединения, которые практикуют «</a:t>
            </a:r>
            <a:r>
              <a:rPr lang="ru-RU" sz="2800" i="1" dirty="0">
                <a:hlinkClick r:id="rId5" tooltip="Промывание мозгов"/>
              </a:rPr>
              <a:t>промывание мозгов</a:t>
            </a:r>
            <a:r>
              <a:rPr lang="ru-RU" sz="2800" i="1" dirty="0"/>
              <a:t>» и «</a:t>
            </a:r>
            <a:r>
              <a:rPr lang="ru-RU" sz="2800" i="1" dirty="0">
                <a:hlinkClick r:id="rId6" tooltip="Управление сознанием"/>
              </a:rPr>
              <a:t>управление сознанием</a:t>
            </a:r>
            <a:r>
              <a:rPr lang="ru-RU" sz="2800" i="1" dirty="0"/>
              <a:t>» своих последователей, их члены обвиняются в доведении до </a:t>
            </a:r>
            <a:r>
              <a:rPr lang="ru-RU" sz="2800" i="1" dirty="0">
                <a:hlinkClick r:id="rId7" tooltip="Самоубийство"/>
              </a:rPr>
              <a:t>самоубийства</a:t>
            </a:r>
            <a:r>
              <a:rPr lang="ru-RU" sz="2800" i="1" dirty="0"/>
              <a:t> и </a:t>
            </a:r>
            <a:r>
              <a:rPr lang="ru-RU" sz="2800" i="1" dirty="0">
                <a:hlinkClick r:id="rId8" tooltip="Убийство"/>
              </a:rPr>
              <a:t>убийствах</a:t>
            </a:r>
            <a:r>
              <a:rPr lang="ru-RU" sz="2800" i="1" dirty="0"/>
              <a:t> других людей, либо </a:t>
            </a:r>
            <a:r>
              <a:rPr lang="ru-RU" sz="2800" i="1" dirty="0" err="1"/>
              <a:t>апокалиптическое</a:t>
            </a:r>
            <a:r>
              <a:rPr lang="ru-RU" sz="2800" i="1" dirty="0"/>
              <a:t> ожидание скорого </a:t>
            </a:r>
            <a:r>
              <a:rPr lang="ru-RU" sz="2800" i="1" dirty="0">
                <a:hlinkClick r:id="rId9" tooltip="Конец света"/>
              </a:rPr>
              <a:t>Конца света</a:t>
            </a:r>
            <a:r>
              <a:rPr lang="ru-RU" sz="2800" i="1" dirty="0"/>
              <a:t> и </a:t>
            </a:r>
            <a:r>
              <a:rPr lang="ru-RU" sz="2800" i="1" dirty="0">
                <a:hlinkClick r:id="rId10" tooltip="Последний Суд"/>
              </a:rPr>
              <a:t>Последнего Суда</a:t>
            </a:r>
            <a:r>
              <a:rPr lang="ru-RU" sz="2800" i="1" dirty="0"/>
              <a:t>, что иногда является толчком для совершения убийств и самоубийств)</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16387" name="Рисунок 3"/>
          <p:cNvPicPr>
            <a:picLocks noChangeAspect="1" noChangeArrowheads="1"/>
          </p:cNvPicPr>
          <p:nvPr/>
        </p:nvPicPr>
        <p:blipFill>
          <a:blip r:embed="rId3"/>
          <a:srcRect/>
          <a:stretch>
            <a:fillRect/>
          </a:stretch>
        </p:blipFill>
        <p:spPr bwMode="auto">
          <a:xfrm>
            <a:off x="507207" y="360364"/>
            <a:ext cx="598885" cy="890587"/>
          </a:xfrm>
          <a:prstGeom prst="rect">
            <a:avLst/>
          </a:prstGeom>
          <a:noFill/>
          <a:ln w="9525">
            <a:noFill/>
            <a:miter lim="800000"/>
            <a:headEnd/>
            <a:tailEnd/>
          </a:ln>
        </p:spPr>
      </p:pic>
      <p:sp>
        <p:nvSpPr>
          <p:cNvPr id="16388" name="Прямоугольник 4"/>
          <p:cNvSpPr>
            <a:spLocks noChangeArrowheads="1"/>
          </p:cNvSpPr>
          <p:nvPr/>
        </p:nvSpPr>
        <p:spPr bwMode="auto">
          <a:xfrm>
            <a:off x="1106091" y="390526"/>
            <a:ext cx="2595563" cy="1077218"/>
          </a:xfrm>
          <a:prstGeom prst="rect">
            <a:avLst/>
          </a:prstGeom>
          <a:noFill/>
          <a:ln w="9525">
            <a:noFill/>
            <a:miter lim="800000"/>
            <a:headEnd/>
            <a:tailEnd/>
          </a:ln>
        </p:spPr>
        <p:txBody>
          <a:bodyPr>
            <a:spAutoFit/>
          </a:bodyPr>
          <a:lstStyle/>
          <a:p>
            <a:r>
              <a:rPr lang="ru-RU" sz="1600" b="1">
                <a:latin typeface="Times New Roman" pitchFamily="18" charset="0"/>
                <a:cs typeface="Times New Roman" pitchFamily="18" charset="0"/>
              </a:rPr>
              <a:t>МИНИСТЕРСТВО ПРОСВЕЩЕНИЯ</a:t>
            </a:r>
            <a:endParaRPr lang="ru-RU" sz="1600">
              <a:latin typeface="Times New Roman" pitchFamily="18" charset="0"/>
              <a:cs typeface="Times New Roman" pitchFamily="18" charset="0"/>
            </a:endParaRPr>
          </a:p>
          <a:p>
            <a:r>
              <a:rPr lang="ru-RU" sz="1600" b="1">
                <a:latin typeface="Times New Roman" pitchFamily="18" charset="0"/>
                <a:cs typeface="Times New Roman" pitchFamily="18" charset="0"/>
              </a:rPr>
              <a:t>РОССИЙСКОЙ ФЕДЕРАЦИИ</a:t>
            </a:r>
            <a:endParaRPr lang="ru-RU" sz="1600">
              <a:latin typeface="Times New Roman" pitchFamily="18" charset="0"/>
              <a:cs typeface="Times New Roman" pitchFamily="18" charset="0"/>
            </a:endParaRPr>
          </a:p>
        </p:txBody>
      </p:sp>
      <p:pic>
        <p:nvPicPr>
          <p:cNvPr id="16389" name="Рисунок 5"/>
          <p:cNvPicPr>
            <a:picLocks noChangeAspect="1" noChangeArrowheads="1"/>
          </p:cNvPicPr>
          <p:nvPr/>
        </p:nvPicPr>
        <p:blipFill>
          <a:blip r:embed="rId4"/>
          <a:srcRect/>
          <a:stretch>
            <a:fillRect/>
          </a:stretch>
        </p:blipFill>
        <p:spPr bwMode="auto">
          <a:xfrm>
            <a:off x="5214942" y="428604"/>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6000760" y="357166"/>
            <a:ext cx="2683672" cy="619272"/>
          </a:xfrm>
          <a:prstGeom prst="rect">
            <a:avLst/>
          </a:prstGeom>
          <a:noFill/>
          <a:ln w="9525">
            <a:noFill/>
            <a:miter lim="800000"/>
            <a:headEnd/>
            <a:tailEnd/>
          </a:ln>
        </p:spPr>
        <p:txBody>
          <a:bodyPr wrap="square">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6391"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16392" name="Прямоугольник 9"/>
          <p:cNvSpPr>
            <a:spLocks noChangeArrowheads="1"/>
          </p:cNvSpPr>
          <p:nvPr/>
        </p:nvSpPr>
        <p:spPr bwMode="auto">
          <a:xfrm>
            <a:off x="146448" y="1570038"/>
            <a:ext cx="8778478" cy="4573560"/>
          </a:xfrm>
          <a:prstGeom prst="rect">
            <a:avLst/>
          </a:prstGeom>
          <a:noFill/>
          <a:ln w="9525">
            <a:noFill/>
            <a:miter lim="800000"/>
            <a:headEnd/>
            <a:tailEnd/>
          </a:ln>
        </p:spPr>
        <p:txBody>
          <a:bodyPr>
            <a:spAutoFit/>
          </a:bodyPr>
          <a:lstStyle/>
          <a:p>
            <a:pPr algn="ctr">
              <a:lnSpc>
                <a:spcPct val="80000"/>
              </a:lnSpc>
              <a:buFont typeface="Arial" charset="0"/>
              <a:buNone/>
            </a:pPr>
            <a:r>
              <a:rPr lang="ru-RU" sz="2800"/>
              <a:t>ЕМ СПТ применяется для тестирования лиц подросткового и юношеского возраста с 13 лет</a:t>
            </a:r>
          </a:p>
          <a:p>
            <a:pPr algn="ctr">
              <a:lnSpc>
                <a:spcPct val="80000"/>
              </a:lnSpc>
              <a:buFont typeface="Arial" charset="0"/>
              <a:buNone/>
            </a:pPr>
            <a:endParaRPr lang="ru-RU" sz="2800"/>
          </a:p>
          <a:p>
            <a:pPr algn="ctr">
              <a:lnSpc>
                <a:spcPct val="80000"/>
              </a:lnSpc>
              <a:buFont typeface="Arial" charset="0"/>
              <a:buNone/>
            </a:pPr>
            <a:r>
              <a:rPr lang="ru-RU" sz="2800"/>
              <a:t> Методика представлена в трех формах:</a:t>
            </a:r>
          </a:p>
          <a:p>
            <a:pPr algn="ctr">
              <a:lnSpc>
                <a:spcPct val="80000"/>
              </a:lnSpc>
              <a:buFont typeface="Arial" charset="0"/>
              <a:buNone/>
            </a:pPr>
            <a:endParaRPr lang="ru-RU" sz="2800"/>
          </a:p>
          <a:p>
            <a:pPr>
              <a:lnSpc>
                <a:spcPct val="80000"/>
              </a:lnSpc>
              <a:buFont typeface="Arial" charset="0"/>
              <a:buNone/>
            </a:pPr>
            <a:r>
              <a:rPr lang="ru-RU" sz="2800"/>
              <a:t>- Форма А содержит 130 утверждений для тестирования обучающихся 7-9 классов</a:t>
            </a:r>
          </a:p>
          <a:p>
            <a:pPr>
              <a:lnSpc>
                <a:spcPct val="80000"/>
              </a:lnSpc>
              <a:buFont typeface="Arial" charset="0"/>
              <a:buNone/>
            </a:pPr>
            <a:r>
              <a:rPr lang="ru-RU" sz="2800"/>
              <a:t>- Форма В содержит 170 утверждений для тестирования обучающихся 10-11 классов</a:t>
            </a:r>
          </a:p>
          <a:p>
            <a:pPr>
              <a:lnSpc>
                <a:spcPct val="80000"/>
              </a:lnSpc>
              <a:buFont typeface="Arial" charset="0"/>
              <a:buNone/>
            </a:pPr>
            <a:r>
              <a:rPr lang="ru-RU" sz="2800"/>
              <a:t>- Форма С содержит 170 утверждений для тестирования студентов профессиональных образовательных организаций и образовательных организаций высшего образования</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17411" name="Рисунок 3"/>
          <p:cNvPicPr>
            <a:picLocks noChangeAspect="1" noChangeArrowheads="1"/>
          </p:cNvPicPr>
          <p:nvPr/>
        </p:nvPicPr>
        <p:blipFill>
          <a:blip r:embed="rId3"/>
          <a:srcRect/>
          <a:stretch>
            <a:fillRect/>
          </a:stretch>
        </p:blipFill>
        <p:spPr bwMode="auto">
          <a:xfrm>
            <a:off x="507207" y="360364"/>
            <a:ext cx="598885" cy="890587"/>
          </a:xfrm>
          <a:prstGeom prst="rect">
            <a:avLst/>
          </a:prstGeom>
          <a:noFill/>
          <a:ln w="9525">
            <a:noFill/>
            <a:miter lim="800000"/>
            <a:headEnd/>
            <a:tailEnd/>
          </a:ln>
        </p:spPr>
      </p:pic>
      <p:sp>
        <p:nvSpPr>
          <p:cNvPr id="17412" name="Прямоугольник 4"/>
          <p:cNvSpPr>
            <a:spLocks noChangeArrowheads="1"/>
          </p:cNvSpPr>
          <p:nvPr/>
        </p:nvSpPr>
        <p:spPr bwMode="auto">
          <a:xfrm>
            <a:off x="1106091" y="390526"/>
            <a:ext cx="2595563" cy="1077218"/>
          </a:xfrm>
          <a:prstGeom prst="rect">
            <a:avLst/>
          </a:prstGeom>
          <a:noFill/>
          <a:ln w="9525">
            <a:noFill/>
            <a:miter lim="800000"/>
            <a:headEnd/>
            <a:tailEnd/>
          </a:ln>
        </p:spPr>
        <p:txBody>
          <a:bodyPr>
            <a:spAutoFit/>
          </a:bodyPr>
          <a:lstStyle/>
          <a:p>
            <a:r>
              <a:rPr lang="ru-RU" sz="1600" b="1">
                <a:latin typeface="Times New Roman" pitchFamily="18" charset="0"/>
                <a:cs typeface="Times New Roman" pitchFamily="18" charset="0"/>
              </a:rPr>
              <a:t>МИНИСТЕРСТВО ПРОСВЕЩЕНИЯ</a:t>
            </a:r>
            <a:endParaRPr lang="ru-RU" sz="1600">
              <a:latin typeface="Times New Roman" pitchFamily="18" charset="0"/>
              <a:cs typeface="Times New Roman" pitchFamily="18" charset="0"/>
            </a:endParaRPr>
          </a:p>
          <a:p>
            <a:r>
              <a:rPr lang="ru-RU" sz="1600" b="1">
                <a:latin typeface="Times New Roman" pitchFamily="18" charset="0"/>
                <a:cs typeface="Times New Roman" pitchFamily="18" charset="0"/>
              </a:rPr>
              <a:t>РОССИЙСКОЙ ФЕДЕРАЦИИ</a:t>
            </a:r>
            <a:endParaRPr lang="ru-RU" sz="1600">
              <a:latin typeface="Times New Roman" pitchFamily="18" charset="0"/>
              <a:cs typeface="Times New Roman" pitchFamily="18" charset="0"/>
            </a:endParaRPr>
          </a:p>
        </p:txBody>
      </p:sp>
      <p:pic>
        <p:nvPicPr>
          <p:cNvPr id="17413" name="Рисунок 5"/>
          <p:cNvPicPr>
            <a:picLocks noChangeAspect="1" noChangeArrowheads="1"/>
          </p:cNvPicPr>
          <p:nvPr/>
        </p:nvPicPr>
        <p:blipFill>
          <a:blip r:embed="rId4"/>
          <a:srcRect/>
          <a:stretch>
            <a:fillRect/>
          </a:stretch>
        </p:blipFill>
        <p:spPr bwMode="auto">
          <a:xfrm>
            <a:off x="4786314" y="428604"/>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5572132" y="357166"/>
            <a:ext cx="3143272" cy="619272"/>
          </a:xfrm>
          <a:prstGeom prst="rect">
            <a:avLst/>
          </a:prstGeom>
          <a:noFill/>
          <a:ln w="9525">
            <a:noFill/>
            <a:miter lim="800000"/>
            <a:headEnd/>
            <a:tailEnd/>
          </a:ln>
        </p:spPr>
        <p:txBody>
          <a:bodyPr wrap="square">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7415"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17416" name="Прямоугольник 8"/>
          <p:cNvSpPr>
            <a:spLocks noChangeArrowheads="1"/>
          </p:cNvSpPr>
          <p:nvPr/>
        </p:nvSpPr>
        <p:spPr bwMode="auto">
          <a:xfrm>
            <a:off x="247650" y="1428736"/>
            <a:ext cx="8610630" cy="4893647"/>
          </a:xfrm>
          <a:prstGeom prst="rect">
            <a:avLst/>
          </a:prstGeom>
          <a:noFill/>
          <a:ln w="9525">
            <a:noFill/>
            <a:miter lim="800000"/>
            <a:headEnd/>
            <a:tailEnd/>
          </a:ln>
        </p:spPr>
        <p:txBody>
          <a:bodyPr wrap="square">
            <a:spAutoFit/>
          </a:bodyPr>
          <a:lstStyle/>
          <a:p>
            <a:pPr>
              <a:buFont typeface="Arial" charset="0"/>
              <a:buNone/>
            </a:pPr>
            <a:r>
              <a:rPr lang="ru-RU" sz="2400" dirty="0"/>
              <a:t>Результаты СПТ рекомендуется использовать в качестве диагностического компонента профилактической деятельности ОО. Данные, полученные с помощью методики, позволяют оказывать обучающимся </a:t>
            </a:r>
            <a:r>
              <a:rPr lang="ru-RU" sz="2400" b="1" dirty="0"/>
              <a:t>адресную психолого-педагогическую помощь.</a:t>
            </a:r>
            <a:endParaRPr lang="ru-RU" sz="2400" dirty="0"/>
          </a:p>
          <a:p>
            <a:pPr>
              <a:buFont typeface="Arial" charset="0"/>
              <a:buNone/>
            </a:pPr>
            <a:r>
              <a:rPr lang="ru-RU" sz="2400" dirty="0"/>
              <a:t>   На основании результатов методики для обучающихся с показателями </a:t>
            </a:r>
            <a:r>
              <a:rPr lang="ru-RU" sz="2400" i="1" dirty="0"/>
              <a:t>высокой и высочайшей вероятности рискового поведения</a:t>
            </a:r>
            <a:r>
              <a:rPr lang="ru-RU" sz="2400" dirty="0"/>
              <a:t>, в том числе, </a:t>
            </a:r>
            <a:r>
              <a:rPr lang="ru-RU" sz="2400" i="1" dirty="0"/>
              <a:t>вовлечения в зависимое поведение</a:t>
            </a:r>
            <a:r>
              <a:rPr lang="ru-RU" sz="2400" dirty="0"/>
              <a:t>, рекомендуется разрабатывать индивидуальные или групповые профилактические программы.</a:t>
            </a:r>
          </a:p>
          <a:p>
            <a:pPr algn="ctr">
              <a:buFont typeface="Arial" charset="0"/>
              <a:buNone/>
            </a:pPr>
            <a:r>
              <a:rPr lang="ru-RU" sz="2400" b="1" dirty="0"/>
              <a:t>Методика не может быть использована для формулировки заключения о наркотической или иной зависимости обучающегося</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18435" name="Рисунок 3"/>
          <p:cNvPicPr>
            <a:picLocks noChangeAspect="1" noChangeArrowheads="1"/>
          </p:cNvPicPr>
          <p:nvPr/>
        </p:nvPicPr>
        <p:blipFill>
          <a:blip r:embed="rId3"/>
          <a:srcRect/>
          <a:stretch>
            <a:fillRect/>
          </a:stretch>
        </p:blipFill>
        <p:spPr bwMode="auto">
          <a:xfrm>
            <a:off x="507207" y="360364"/>
            <a:ext cx="598885" cy="890587"/>
          </a:xfrm>
          <a:prstGeom prst="rect">
            <a:avLst/>
          </a:prstGeom>
          <a:noFill/>
          <a:ln w="9525">
            <a:noFill/>
            <a:miter lim="800000"/>
            <a:headEnd/>
            <a:tailEnd/>
          </a:ln>
        </p:spPr>
      </p:pic>
      <p:sp>
        <p:nvSpPr>
          <p:cNvPr id="18436" name="Прямоугольник 4"/>
          <p:cNvSpPr>
            <a:spLocks noChangeArrowheads="1"/>
          </p:cNvSpPr>
          <p:nvPr/>
        </p:nvSpPr>
        <p:spPr bwMode="auto">
          <a:xfrm>
            <a:off x="1106091" y="390526"/>
            <a:ext cx="2595563" cy="1077218"/>
          </a:xfrm>
          <a:prstGeom prst="rect">
            <a:avLst/>
          </a:prstGeom>
          <a:noFill/>
          <a:ln w="9525">
            <a:noFill/>
            <a:miter lim="800000"/>
            <a:headEnd/>
            <a:tailEnd/>
          </a:ln>
        </p:spPr>
        <p:txBody>
          <a:bodyPr>
            <a:spAutoFit/>
          </a:bodyPr>
          <a:lstStyle/>
          <a:p>
            <a:r>
              <a:rPr lang="ru-RU" sz="1600" b="1">
                <a:latin typeface="Times New Roman" pitchFamily="18" charset="0"/>
                <a:cs typeface="Times New Roman" pitchFamily="18" charset="0"/>
              </a:rPr>
              <a:t>МИНИСТЕРСТВО ПРОСВЕЩЕНИЯ</a:t>
            </a:r>
            <a:endParaRPr lang="ru-RU" sz="1600">
              <a:latin typeface="Times New Roman" pitchFamily="18" charset="0"/>
              <a:cs typeface="Times New Roman" pitchFamily="18" charset="0"/>
            </a:endParaRPr>
          </a:p>
          <a:p>
            <a:r>
              <a:rPr lang="ru-RU" sz="1600" b="1">
                <a:latin typeface="Times New Roman" pitchFamily="18" charset="0"/>
                <a:cs typeface="Times New Roman" pitchFamily="18" charset="0"/>
              </a:rPr>
              <a:t>РОССИЙСКОЙ ФЕДЕРАЦИИ</a:t>
            </a:r>
            <a:endParaRPr lang="ru-RU" sz="1600">
              <a:latin typeface="Times New Roman" pitchFamily="18" charset="0"/>
              <a:cs typeface="Times New Roman" pitchFamily="18" charset="0"/>
            </a:endParaRPr>
          </a:p>
        </p:txBody>
      </p:sp>
      <p:pic>
        <p:nvPicPr>
          <p:cNvPr id="18437" name="Рисунок 5"/>
          <p:cNvPicPr>
            <a:picLocks noChangeAspect="1" noChangeArrowheads="1"/>
          </p:cNvPicPr>
          <p:nvPr/>
        </p:nvPicPr>
        <p:blipFill>
          <a:blip r:embed="rId4"/>
          <a:srcRect/>
          <a:stretch>
            <a:fillRect/>
          </a:stretch>
        </p:blipFill>
        <p:spPr bwMode="auto">
          <a:xfrm>
            <a:off x="5000628" y="428604"/>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5715008" y="357166"/>
            <a:ext cx="2755110" cy="619272"/>
          </a:xfrm>
          <a:prstGeom prst="rect">
            <a:avLst/>
          </a:prstGeom>
          <a:noFill/>
          <a:ln w="9525">
            <a:noFill/>
            <a:miter lim="800000"/>
            <a:headEnd/>
            <a:tailEnd/>
          </a:ln>
        </p:spPr>
        <p:txBody>
          <a:bodyPr wrap="square">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8439"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18440" name="Прямоугольник 7"/>
          <p:cNvSpPr>
            <a:spLocks noChangeArrowheads="1"/>
          </p:cNvSpPr>
          <p:nvPr/>
        </p:nvSpPr>
        <p:spPr bwMode="auto">
          <a:xfrm>
            <a:off x="185738" y="1997076"/>
            <a:ext cx="8533210" cy="4401205"/>
          </a:xfrm>
          <a:prstGeom prst="rect">
            <a:avLst/>
          </a:prstGeom>
          <a:noFill/>
          <a:ln w="9525">
            <a:noFill/>
            <a:miter lim="800000"/>
            <a:headEnd/>
            <a:tailEnd/>
          </a:ln>
        </p:spPr>
        <p:txBody>
          <a:bodyPr>
            <a:spAutoFit/>
          </a:bodyPr>
          <a:lstStyle/>
          <a:p>
            <a:pPr>
              <a:buFont typeface="Arial" charset="0"/>
              <a:buNone/>
            </a:pPr>
            <a:r>
              <a:rPr lang="ru-RU" sz="2800"/>
              <a:t>При проведении СПТ детей-сирот и детей, оставшихся без попечения родителей, необходимо исключить из опросника утверждения шкалы «Принятие родителями»</a:t>
            </a:r>
          </a:p>
          <a:p>
            <a:pPr>
              <a:buFont typeface="Arial" charset="0"/>
              <a:buNone/>
            </a:pPr>
            <a:endParaRPr lang="ru-RU" sz="2800"/>
          </a:p>
          <a:p>
            <a:pPr>
              <a:buFont typeface="Arial" charset="0"/>
              <a:buNone/>
            </a:pPr>
            <a:r>
              <a:rPr lang="ru-RU" sz="2800"/>
              <a:t>   Коррекции формул для подсчета показателей методики не требуется, отсутствие данных по этой шкале засчитывается как 0 баллов и соответствует ситуации отсутствия ресурсов родительской поддержки у данной категории обучающихся</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19459" name="Рисунок 3"/>
          <p:cNvPicPr>
            <a:picLocks noChangeAspect="1" noChangeArrowheads="1"/>
          </p:cNvPicPr>
          <p:nvPr/>
        </p:nvPicPr>
        <p:blipFill>
          <a:blip r:embed="rId3"/>
          <a:srcRect/>
          <a:stretch>
            <a:fillRect/>
          </a:stretch>
        </p:blipFill>
        <p:spPr bwMode="auto">
          <a:xfrm>
            <a:off x="507207" y="360364"/>
            <a:ext cx="598885" cy="890587"/>
          </a:xfrm>
          <a:prstGeom prst="rect">
            <a:avLst/>
          </a:prstGeom>
          <a:noFill/>
          <a:ln w="9525">
            <a:noFill/>
            <a:miter lim="800000"/>
            <a:headEnd/>
            <a:tailEnd/>
          </a:ln>
        </p:spPr>
      </p:pic>
      <p:sp>
        <p:nvSpPr>
          <p:cNvPr id="19460" name="Прямоугольник 4"/>
          <p:cNvSpPr>
            <a:spLocks noChangeArrowheads="1"/>
          </p:cNvSpPr>
          <p:nvPr/>
        </p:nvSpPr>
        <p:spPr bwMode="auto">
          <a:xfrm>
            <a:off x="1106091" y="390526"/>
            <a:ext cx="2595563" cy="1077218"/>
          </a:xfrm>
          <a:prstGeom prst="rect">
            <a:avLst/>
          </a:prstGeom>
          <a:noFill/>
          <a:ln w="9525">
            <a:noFill/>
            <a:miter lim="800000"/>
            <a:headEnd/>
            <a:tailEnd/>
          </a:ln>
        </p:spPr>
        <p:txBody>
          <a:bodyPr>
            <a:spAutoFit/>
          </a:bodyPr>
          <a:lstStyle/>
          <a:p>
            <a:r>
              <a:rPr lang="ru-RU" sz="1600" b="1">
                <a:latin typeface="Times New Roman" pitchFamily="18" charset="0"/>
                <a:cs typeface="Times New Roman" pitchFamily="18" charset="0"/>
              </a:rPr>
              <a:t>МИНИСТЕРСТВО ПРОСВЕЩЕНИЯ</a:t>
            </a:r>
            <a:endParaRPr lang="ru-RU" sz="1600">
              <a:latin typeface="Times New Roman" pitchFamily="18" charset="0"/>
              <a:cs typeface="Times New Roman" pitchFamily="18" charset="0"/>
            </a:endParaRPr>
          </a:p>
          <a:p>
            <a:r>
              <a:rPr lang="ru-RU" sz="1600" b="1">
                <a:latin typeface="Times New Roman" pitchFamily="18" charset="0"/>
                <a:cs typeface="Times New Roman" pitchFamily="18" charset="0"/>
              </a:rPr>
              <a:t>РОССИЙСКОЙ ФЕДЕРАЦИИ</a:t>
            </a:r>
            <a:endParaRPr lang="ru-RU" sz="1600">
              <a:latin typeface="Times New Roman" pitchFamily="18" charset="0"/>
              <a:cs typeface="Times New Roman" pitchFamily="18" charset="0"/>
            </a:endParaRPr>
          </a:p>
        </p:txBody>
      </p:sp>
      <p:pic>
        <p:nvPicPr>
          <p:cNvPr id="19461" name="Рисунок 5"/>
          <p:cNvPicPr>
            <a:picLocks noChangeAspect="1" noChangeArrowheads="1"/>
          </p:cNvPicPr>
          <p:nvPr/>
        </p:nvPicPr>
        <p:blipFill>
          <a:blip r:embed="rId4"/>
          <a:srcRect/>
          <a:stretch>
            <a:fillRect/>
          </a:stretch>
        </p:blipFill>
        <p:spPr bwMode="auto">
          <a:xfrm>
            <a:off x="5790010" y="463551"/>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6451998" y="612775"/>
            <a:ext cx="2183606" cy="1146211"/>
          </a:xfrm>
          <a:prstGeom prst="rect">
            <a:avLst/>
          </a:prstGeom>
          <a:noFill/>
          <a:ln w="9525">
            <a:noFill/>
            <a:miter lim="800000"/>
            <a:headEnd/>
            <a:tailEnd/>
          </a:ln>
        </p:spPr>
        <p:txBody>
          <a:bodyPr>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9463"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19464" name="Прямоугольник 7"/>
          <p:cNvSpPr>
            <a:spLocks noChangeArrowheads="1"/>
          </p:cNvSpPr>
          <p:nvPr/>
        </p:nvSpPr>
        <p:spPr bwMode="auto">
          <a:xfrm>
            <a:off x="127398" y="1858964"/>
            <a:ext cx="8679656" cy="4832092"/>
          </a:xfrm>
          <a:prstGeom prst="rect">
            <a:avLst/>
          </a:prstGeom>
          <a:noFill/>
          <a:ln w="9525">
            <a:noFill/>
            <a:miter lim="800000"/>
            <a:headEnd/>
            <a:tailEnd/>
          </a:ln>
        </p:spPr>
        <p:txBody>
          <a:bodyPr>
            <a:spAutoFit/>
          </a:bodyPr>
          <a:lstStyle/>
          <a:p>
            <a:pPr algn="ctr">
              <a:buFont typeface="Arial" charset="0"/>
              <a:buNone/>
            </a:pPr>
            <a:r>
              <a:rPr lang="ru-RU" sz="2800" b="1"/>
              <a:t>Подготовка к проведению тестирования</a:t>
            </a:r>
            <a:endParaRPr lang="ru-RU" sz="2800"/>
          </a:p>
          <a:p>
            <a:pPr algn="ctr">
              <a:buFont typeface="Arial" charset="0"/>
              <a:buNone/>
            </a:pPr>
            <a:r>
              <a:rPr lang="ru-RU" sz="2800"/>
              <a:t>Образовательным организациям рекомендуется проведение </a:t>
            </a:r>
            <a:r>
              <a:rPr lang="ru-RU" sz="2800" i="1"/>
              <a:t>информационной компании</a:t>
            </a:r>
            <a:r>
              <a:rPr lang="ru-RU" sz="2800"/>
              <a:t> по подготовке к прохождению тестирования с применением ЕМ СПТ, реализуемой в следующих направлениях:</a:t>
            </a:r>
            <a:endParaRPr lang="ru-RU" sz="2800" u="sng"/>
          </a:p>
          <a:p>
            <a:pPr>
              <a:buFont typeface="Arial" charset="0"/>
              <a:buNone/>
            </a:pPr>
            <a:r>
              <a:rPr lang="ru-RU" sz="2800" u="sng"/>
              <a:t>1. Размещение информационного сообщения на официальных ресурсах</a:t>
            </a:r>
            <a:r>
              <a:rPr lang="ru-RU" sz="2800"/>
              <a:t> ОО и через дополнительные каналы информирования об общенациональном масштабе кампании тестирования и значимости его прохождения. Целесообразно использовать единую форму сообщения для избегания разночтений.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20483" name="Рисунок 3"/>
          <p:cNvPicPr>
            <a:picLocks noChangeAspect="1" noChangeArrowheads="1"/>
          </p:cNvPicPr>
          <p:nvPr/>
        </p:nvPicPr>
        <p:blipFill>
          <a:blip r:embed="rId3"/>
          <a:srcRect/>
          <a:stretch>
            <a:fillRect/>
          </a:stretch>
        </p:blipFill>
        <p:spPr bwMode="auto">
          <a:xfrm>
            <a:off x="507207" y="360364"/>
            <a:ext cx="598885" cy="890587"/>
          </a:xfrm>
          <a:prstGeom prst="rect">
            <a:avLst/>
          </a:prstGeom>
          <a:noFill/>
          <a:ln w="9525">
            <a:noFill/>
            <a:miter lim="800000"/>
            <a:headEnd/>
            <a:tailEnd/>
          </a:ln>
        </p:spPr>
      </p:pic>
      <p:sp>
        <p:nvSpPr>
          <p:cNvPr id="20484" name="Прямоугольник 4"/>
          <p:cNvSpPr>
            <a:spLocks noChangeArrowheads="1"/>
          </p:cNvSpPr>
          <p:nvPr/>
        </p:nvSpPr>
        <p:spPr bwMode="auto">
          <a:xfrm>
            <a:off x="1106091" y="390526"/>
            <a:ext cx="2595563" cy="1077218"/>
          </a:xfrm>
          <a:prstGeom prst="rect">
            <a:avLst/>
          </a:prstGeom>
          <a:noFill/>
          <a:ln w="9525">
            <a:noFill/>
            <a:miter lim="800000"/>
            <a:headEnd/>
            <a:tailEnd/>
          </a:ln>
        </p:spPr>
        <p:txBody>
          <a:bodyPr>
            <a:spAutoFit/>
          </a:bodyPr>
          <a:lstStyle/>
          <a:p>
            <a:r>
              <a:rPr lang="ru-RU" sz="1600" b="1">
                <a:latin typeface="Times New Roman" pitchFamily="18" charset="0"/>
                <a:cs typeface="Times New Roman" pitchFamily="18" charset="0"/>
              </a:rPr>
              <a:t>МИНИСТЕРСТВО ПРОСВЕЩЕНИЯ</a:t>
            </a:r>
            <a:endParaRPr lang="ru-RU" sz="1600">
              <a:latin typeface="Times New Roman" pitchFamily="18" charset="0"/>
              <a:cs typeface="Times New Roman" pitchFamily="18" charset="0"/>
            </a:endParaRPr>
          </a:p>
          <a:p>
            <a:r>
              <a:rPr lang="ru-RU" sz="1600" b="1">
                <a:latin typeface="Times New Roman" pitchFamily="18" charset="0"/>
                <a:cs typeface="Times New Roman" pitchFamily="18" charset="0"/>
              </a:rPr>
              <a:t>РОССИЙСКОЙ ФЕДЕРАЦИИ</a:t>
            </a:r>
            <a:endParaRPr lang="ru-RU" sz="1600">
              <a:latin typeface="Times New Roman" pitchFamily="18" charset="0"/>
              <a:cs typeface="Times New Roman" pitchFamily="18" charset="0"/>
            </a:endParaRPr>
          </a:p>
        </p:txBody>
      </p:sp>
      <p:pic>
        <p:nvPicPr>
          <p:cNvPr id="20485" name="Рисунок 5"/>
          <p:cNvPicPr>
            <a:picLocks noChangeAspect="1" noChangeArrowheads="1"/>
          </p:cNvPicPr>
          <p:nvPr/>
        </p:nvPicPr>
        <p:blipFill>
          <a:blip r:embed="rId4"/>
          <a:srcRect/>
          <a:stretch>
            <a:fillRect/>
          </a:stretch>
        </p:blipFill>
        <p:spPr bwMode="auto">
          <a:xfrm>
            <a:off x="4857752" y="428604"/>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5572132" y="357166"/>
            <a:ext cx="3214710" cy="619272"/>
          </a:xfrm>
          <a:prstGeom prst="rect">
            <a:avLst/>
          </a:prstGeom>
          <a:noFill/>
          <a:ln w="9525">
            <a:noFill/>
            <a:miter lim="800000"/>
            <a:headEnd/>
            <a:tailEnd/>
          </a:ln>
        </p:spPr>
        <p:txBody>
          <a:bodyPr wrap="square">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0487" name="TextBox 9"/>
          <p:cNvSpPr txBox="1">
            <a:spLocks noChangeArrowheads="1"/>
          </p:cNvSpPr>
          <p:nvPr/>
        </p:nvSpPr>
        <p:spPr bwMode="auto">
          <a:xfrm>
            <a:off x="0" y="1225689"/>
            <a:ext cx="9215502" cy="5632311"/>
          </a:xfrm>
          <a:prstGeom prst="rect">
            <a:avLst/>
          </a:prstGeom>
          <a:noFill/>
          <a:ln w="9525">
            <a:noFill/>
            <a:miter lim="800000"/>
            <a:headEnd/>
            <a:tailEnd/>
          </a:ln>
        </p:spPr>
        <p:txBody>
          <a:bodyPr wrap="square">
            <a:spAutoFit/>
          </a:bodyPr>
          <a:lstStyle/>
          <a:p>
            <a:pPr algn="ctr">
              <a:buFont typeface="Arial" charset="0"/>
              <a:buNone/>
            </a:pPr>
            <a:r>
              <a:rPr lang="ru-RU" sz="2400" i="1" dirty="0">
                <a:solidFill>
                  <a:srgbClr val="FF0000"/>
                </a:solidFill>
              </a:rPr>
              <a:t>Примерный текст сообщения: </a:t>
            </a:r>
            <a:endParaRPr lang="ru-RU" sz="2400" dirty="0">
              <a:solidFill>
                <a:srgbClr val="FF0000"/>
              </a:solidFill>
            </a:endParaRPr>
          </a:p>
          <a:p>
            <a:pPr>
              <a:buFont typeface="Arial" charset="0"/>
              <a:buNone/>
            </a:pPr>
            <a:r>
              <a:rPr lang="ru-RU" sz="2400" dirty="0"/>
              <a:t>  «Ежегодно проводится Всероссийское тестирование социально значимых характеристик личности современных школьников и студентов. Тестированию подлежат обучающиеся всех без исключения общеобразовательных организаций и профессиональных образовательных организаций, а также, образовательных организаций высшего образования.</a:t>
            </a:r>
          </a:p>
          <a:p>
            <a:pPr>
              <a:buFont typeface="Arial" charset="0"/>
              <a:buNone/>
            </a:pPr>
            <a:r>
              <a:rPr lang="ru-RU" sz="2400" dirty="0"/>
              <a:t>   </a:t>
            </a:r>
          </a:p>
          <a:p>
            <a:pPr>
              <a:buFont typeface="Arial" charset="0"/>
              <a:buNone/>
            </a:pPr>
            <a:r>
              <a:rPr lang="ru-RU" sz="2400" dirty="0"/>
              <a:t>   Результаты тестирования позволяют определить, как наиболее сильные и ресурсные особенности личности обучающихся, так и особенности поведения в стрессовой ситуации, различные формы рискованного поведения. Анализ результатов тестирования поможет организовать профилактические мероприятия для обеспечения психологического благополучия личности обучающихся, оказать им своевременную психолого-педагогическую помощь и поддержку».</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s://4.bp.blogspot.com/-hsq-3CZaNLc/VzfDrnm0kaI/AAAAAAAAB8E/-bUNh-LsX1MoZuFCW4CFpUk9co0qTNwFACLcB/s1600/desain%2Bbackground%2Bwallpaper%2Bkeren%2B1%2Bcopy2.jpg"/>
          <p:cNvPicPr>
            <a:picLocks noChangeAspect="1" noChangeArrowheads="1"/>
          </p:cNvPicPr>
          <p:nvPr/>
        </p:nvPicPr>
        <p:blipFill>
          <a:blip r:embed="rId2"/>
          <a:srcRect/>
          <a:stretch>
            <a:fillRect/>
          </a:stretch>
        </p:blipFill>
        <p:spPr bwMode="auto">
          <a:xfrm>
            <a:off x="-272654" y="-7938"/>
            <a:ext cx="9416654" cy="6865938"/>
          </a:xfrm>
          <a:prstGeom prst="rect">
            <a:avLst/>
          </a:prstGeom>
          <a:noFill/>
          <a:ln w="9525">
            <a:noFill/>
            <a:miter lim="800000"/>
            <a:headEnd/>
            <a:tailEnd/>
          </a:ln>
        </p:spPr>
      </p:pic>
      <p:pic>
        <p:nvPicPr>
          <p:cNvPr id="21507" name="Рисунок 3"/>
          <p:cNvPicPr>
            <a:picLocks noChangeAspect="1" noChangeArrowheads="1"/>
          </p:cNvPicPr>
          <p:nvPr/>
        </p:nvPicPr>
        <p:blipFill>
          <a:blip r:embed="rId3"/>
          <a:srcRect/>
          <a:stretch>
            <a:fillRect/>
          </a:stretch>
        </p:blipFill>
        <p:spPr bwMode="auto">
          <a:xfrm>
            <a:off x="0" y="285728"/>
            <a:ext cx="598885" cy="890587"/>
          </a:xfrm>
          <a:prstGeom prst="rect">
            <a:avLst/>
          </a:prstGeom>
          <a:noFill/>
          <a:ln w="9525">
            <a:noFill/>
            <a:miter lim="800000"/>
            <a:headEnd/>
            <a:tailEnd/>
          </a:ln>
        </p:spPr>
      </p:pic>
      <p:sp>
        <p:nvSpPr>
          <p:cNvPr id="21508" name="Прямоугольник 4"/>
          <p:cNvSpPr>
            <a:spLocks noChangeArrowheads="1"/>
          </p:cNvSpPr>
          <p:nvPr/>
        </p:nvSpPr>
        <p:spPr bwMode="auto">
          <a:xfrm>
            <a:off x="785786" y="214290"/>
            <a:ext cx="3643338" cy="830997"/>
          </a:xfrm>
          <a:prstGeom prst="rect">
            <a:avLst/>
          </a:prstGeom>
          <a:noFill/>
          <a:ln w="9525">
            <a:noFill/>
            <a:miter lim="800000"/>
            <a:headEnd/>
            <a:tailEnd/>
          </a:ln>
        </p:spPr>
        <p:txBody>
          <a:bodyPr wrap="square">
            <a:spAutoFit/>
          </a:bodyPr>
          <a:lstStyle/>
          <a:p>
            <a:r>
              <a:rPr lang="ru-RU" sz="1600" b="1" dirty="0">
                <a:latin typeface="Times New Roman" pitchFamily="18" charset="0"/>
                <a:cs typeface="Times New Roman" pitchFamily="18" charset="0"/>
              </a:rPr>
              <a:t>МИНИСТЕРСТВО ПРОСВЕЩЕНИЯ</a:t>
            </a:r>
            <a:endParaRPr lang="ru-RU" sz="1600" dirty="0">
              <a:latin typeface="Times New Roman" pitchFamily="18" charset="0"/>
              <a:cs typeface="Times New Roman" pitchFamily="18" charset="0"/>
            </a:endParaRPr>
          </a:p>
          <a:p>
            <a:r>
              <a:rPr lang="ru-RU" sz="1600" b="1" dirty="0">
                <a:latin typeface="Times New Roman" pitchFamily="18" charset="0"/>
                <a:cs typeface="Times New Roman" pitchFamily="18" charset="0"/>
              </a:rPr>
              <a:t>РОССИЙСКОЙ ФЕДЕРАЦИИ</a:t>
            </a:r>
            <a:endParaRPr lang="ru-RU" sz="1600" dirty="0">
              <a:latin typeface="Times New Roman" pitchFamily="18" charset="0"/>
              <a:cs typeface="Times New Roman" pitchFamily="18" charset="0"/>
            </a:endParaRPr>
          </a:p>
        </p:txBody>
      </p:sp>
      <p:pic>
        <p:nvPicPr>
          <p:cNvPr id="21509" name="Рисунок 5"/>
          <p:cNvPicPr>
            <a:picLocks noChangeAspect="1" noChangeArrowheads="1"/>
          </p:cNvPicPr>
          <p:nvPr/>
        </p:nvPicPr>
        <p:blipFill>
          <a:blip r:embed="rId4"/>
          <a:srcRect/>
          <a:stretch>
            <a:fillRect/>
          </a:stretch>
        </p:blipFill>
        <p:spPr bwMode="auto">
          <a:xfrm>
            <a:off x="4929190" y="285728"/>
            <a:ext cx="531019" cy="766763"/>
          </a:xfrm>
          <a:prstGeom prst="rect">
            <a:avLst/>
          </a:prstGeom>
          <a:noFill/>
          <a:ln w="9525">
            <a:noFill/>
            <a:miter lim="800000"/>
            <a:headEnd/>
            <a:tailEnd/>
          </a:ln>
        </p:spPr>
      </p:pic>
      <p:sp>
        <p:nvSpPr>
          <p:cNvPr id="7" name="Надпись 2"/>
          <p:cNvSpPr txBox="1">
            <a:spLocks noChangeArrowheads="1"/>
          </p:cNvSpPr>
          <p:nvPr/>
        </p:nvSpPr>
        <p:spPr bwMode="auto">
          <a:xfrm>
            <a:off x="5715008" y="285728"/>
            <a:ext cx="3214710" cy="619272"/>
          </a:xfrm>
          <a:prstGeom prst="rect">
            <a:avLst/>
          </a:prstGeom>
          <a:noFill/>
          <a:ln w="9525">
            <a:noFill/>
            <a:miter lim="800000"/>
            <a:headEnd/>
            <a:tailEnd/>
          </a:ln>
        </p:spPr>
        <p:txBody>
          <a:bodyPr wrap="square">
            <a:spAutoFit/>
          </a:bodyPr>
          <a:lstStyle/>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Центр защиты прав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auto">
              <a:lnSpc>
                <a:spcPct val="107000"/>
              </a:lnSpc>
              <a:spcBef>
                <a:spcPts val="0"/>
              </a:spcBef>
              <a:spcAft>
                <a:spcPts val="0"/>
              </a:spcAft>
              <a:defRPr/>
            </a:pPr>
            <a:r>
              <a:rPr lang="ru-RU" sz="1600" b="1" cap="all" dirty="0">
                <a:latin typeface="Times New Roman" panose="02020603050405020304" pitchFamily="18" charset="0"/>
                <a:ea typeface="Calibri" panose="020F0502020204030204" pitchFamily="34" charset="0"/>
                <a:cs typeface="Times New Roman" panose="02020603050405020304" pitchFamily="18" charset="0"/>
              </a:rPr>
              <a:t>и интересов детей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1511" name="TextBox 9"/>
          <p:cNvSpPr txBox="1">
            <a:spLocks noChangeArrowheads="1"/>
          </p:cNvSpPr>
          <p:nvPr/>
        </p:nvSpPr>
        <p:spPr bwMode="auto">
          <a:xfrm>
            <a:off x="878681" y="2179638"/>
            <a:ext cx="7386638" cy="457200"/>
          </a:xfrm>
          <a:prstGeom prst="rect">
            <a:avLst/>
          </a:prstGeom>
          <a:noFill/>
          <a:ln w="9525">
            <a:noFill/>
            <a:miter lim="800000"/>
            <a:headEnd/>
            <a:tailEnd/>
          </a:ln>
        </p:spPr>
        <p:txBody>
          <a:bodyPr>
            <a:spAutoFit/>
          </a:bodyPr>
          <a:lstStyle/>
          <a:p>
            <a:pPr algn="ctr"/>
            <a:endParaRPr lang="ru-RU" sz="2400" b="1">
              <a:latin typeface="Times New Roman" pitchFamily="18" charset="0"/>
              <a:cs typeface="Times New Roman" pitchFamily="18" charset="0"/>
            </a:endParaRPr>
          </a:p>
        </p:txBody>
      </p:sp>
      <p:sp>
        <p:nvSpPr>
          <p:cNvPr id="21512" name="Прямоугольник 7"/>
          <p:cNvSpPr>
            <a:spLocks noChangeArrowheads="1"/>
          </p:cNvSpPr>
          <p:nvPr/>
        </p:nvSpPr>
        <p:spPr bwMode="auto">
          <a:xfrm>
            <a:off x="0" y="1444625"/>
            <a:ext cx="8748713" cy="6124754"/>
          </a:xfrm>
          <a:prstGeom prst="rect">
            <a:avLst/>
          </a:prstGeom>
          <a:noFill/>
          <a:ln w="9525">
            <a:noFill/>
            <a:miter lim="800000"/>
            <a:headEnd/>
            <a:tailEnd/>
          </a:ln>
        </p:spPr>
        <p:txBody>
          <a:bodyPr>
            <a:spAutoFit/>
          </a:bodyPr>
          <a:lstStyle/>
          <a:p>
            <a:pPr>
              <a:lnSpc>
                <a:spcPct val="70000"/>
              </a:lnSpc>
              <a:buFont typeface="Arial" charset="0"/>
              <a:buNone/>
            </a:pPr>
            <a:r>
              <a:rPr lang="ru-RU" sz="2800"/>
              <a:t> </a:t>
            </a:r>
            <a:r>
              <a:rPr lang="ru-RU" sz="2800" u="sng"/>
              <a:t>2. Проведение информационно-просветительских встреч с родителями (законными представителями).</a:t>
            </a:r>
            <a:r>
              <a:rPr lang="ru-RU" sz="2800"/>
              <a:t> Это направление информационной кампании может быть организовано в рамках встреч родительских комитетов, родительских собраний, особенно параллели обучающихся, впервые проходящих процедуру ЕМ СПТ.</a:t>
            </a:r>
          </a:p>
          <a:p>
            <a:pPr>
              <a:lnSpc>
                <a:spcPct val="70000"/>
              </a:lnSpc>
              <a:buFont typeface="Arial" charset="0"/>
              <a:buNone/>
            </a:pPr>
            <a:r>
              <a:rPr lang="ru-RU" sz="2800"/>
              <a:t>   Основная задача – объяснение сути процедуры тестирования и возможностей получения информации, а также, демонстрация обеспечения интересов обучающихся. </a:t>
            </a:r>
          </a:p>
          <a:p>
            <a:pPr>
              <a:lnSpc>
                <a:spcPct val="70000"/>
              </a:lnSpc>
              <a:buFont typeface="Arial" charset="0"/>
              <a:buNone/>
            </a:pPr>
            <a:r>
              <a:rPr lang="ru-RU" sz="2800"/>
              <a:t>   В процессе беседы целесообразно предупредить появление негативной установки родителей на проведение тестирования, связанной с появлением страхов негативного отношения и санкций к ребенку и семье. </a:t>
            </a:r>
          </a:p>
          <a:p>
            <a:pPr>
              <a:lnSpc>
                <a:spcPct val="70000"/>
              </a:lnSpc>
              <a:buFont typeface="Arial" charset="0"/>
              <a:buNone/>
            </a:pPr>
            <a:r>
              <a:rPr lang="ru-RU" sz="2800"/>
              <a:t>   В ходе работы с родителями акцентировать, что ЕМ СПТ предназначена для организации профилактической работы в ОО и для индивидуальной работы педагогов-психологов.</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2363</Words>
  <Application>Microsoft Office PowerPoint</Application>
  <PresentationFormat>Экран (4:3)</PresentationFormat>
  <Paragraphs>214</Paragraphs>
  <Slides>23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vector>
  </TitlesOfParts>
  <Company>Ya Blondinko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Лариса</dc:creator>
  <cp:lastModifiedBy>Лариса</cp:lastModifiedBy>
  <cp:revision>9</cp:revision>
  <dcterms:created xsi:type="dcterms:W3CDTF">2024-09-18T12:25:18Z</dcterms:created>
  <dcterms:modified xsi:type="dcterms:W3CDTF">2024-09-18T12:56:12Z</dcterms:modified>
</cp:coreProperties>
</file>