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5"/>
  </p:notesMasterIdLst>
  <p:sldIdLst>
    <p:sldId id="256" r:id="rId2"/>
    <p:sldId id="409" r:id="rId3"/>
    <p:sldId id="408" r:id="rId4"/>
    <p:sldId id="377" r:id="rId5"/>
    <p:sldId id="410" r:id="rId6"/>
    <p:sldId id="394" r:id="rId7"/>
    <p:sldId id="393" r:id="rId8"/>
    <p:sldId id="396" r:id="rId9"/>
    <p:sldId id="412" r:id="rId10"/>
    <p:sldId id="405" r:id="rId11"/>
    <p:sldId id="411" r:id="rId12"/>
    <p:sldId id="395" r:id="rId13"/>
    <p:sldId id="401" r:id="rId14"/>
  </p:sldIdLst>
  <p:sldSz cx="9144000" cy="6858000" type="screen4x3"/>
  <p:notesSz cx="6797675" cy="99266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0033"/>
    <a:srgbClr val="CC3300"/>
    <a:srgbClr val="FF9900"/>
    <a:srgbClr val="C1C082"/>
    <a:srgbClr val="FFCC99"/>
    <a:srgbClr val="FFFF99"/>
    <a:srgbClr val="FF0066"/>
    <a:srgbClr val="666633"/>
    <a:srgbClr val="8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43" autoAdjust="0"/>
  </p:normalViewPr>
  <p:slideViewPr>
    <p:cSldViewPr>
      <p:cViewPr varScale="1">
        <p:scale>
          <a:sx n="100" d="100"/>
          <a:sy n="100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2" tIns="45656" rIns="91312" bIns="45656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2" tIns="45656" rIns="91312" bIns="45656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2" tIns="45656" rIns="91312" bIns="456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2" tIns="45656" rIns="91312" bIns="45656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2" tIns="45656" rIns="91312" bIns="45656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fld id="{C23D0BC8-D078-4092-97D1-6DB2563940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288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D0BC8-D078-4092-97D1-6DB2563940F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D0BC8-D078-4092-97D1-6DB2563940F8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E577EA-A1EB-4923-A31D-85E686DA601E}" type="slidenum">
              <a:rPr lang="ru-RU" smtClean="0"/>
              <a:pPr/>
              <a:t>13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</p:grpSp>
      <p:sp>
        <p:nvSpPr>
          <p:cNvPr id="4609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4609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E6E00-EBD5-41EF-9476-1A08544F2F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4D8B3-F40A-46C3-B8DA-643F4BD389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5793F-53A8-4275-9CBC-3E112392A9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6EB1-76F5-4BC0-A2CA-675B0FF231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E4BBD-CBB2-401F-A24B-695F933DBB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ED70E-A300-4D64-917D-F0FEA48B61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DECBA-56EF-45E3-B3D6-0BD2B83F24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B789F-CAF6-4BFB-82BF-4E180E187F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07FC-30BA-40CF-9F37-79110DF9C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F2E10-AD7F-48EB-95F2-633F5AD6B9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72FFD-6385-4179-A04A-51F66C54E6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82A6E-0B64-480B-85CC-4084CB83A6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D6CF7-BA14-4451-BBCB-C8BF36CB17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E05A4-0EE2-4792-A21D-062A092FA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577E4-3967-4F39-B34D-50A75F7918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78E05-02AF-484F-9FE2-64E2F40A33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 dirty="0">
                <a:latin typeface="Times New Roman" pitchFamily="18" charset="0"/>
              </a:endParaRPr>
            </a:p>
          </p:txBody>
        </p:sp>
        <p:grpSp>
          <p:nvGrpSpPr>
            <p:cNvPr id="205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sz="2400" dirty="0"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506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506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5C62A023-3581-4F39-913F-EFC155B78C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omobrvyazma@yandex.r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2.sldx"/><Relationship Id="rId5" Type="http://schemas.openxmlformats.org/officeDocument/2006/relationships/package" Target="../embeddings/______Microsoft_Office_PowerPoint1.sldx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5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CC1C35-812C-4D1D-9AEE-25D406F8C975}" type="slidenum">
              <a:rPr lang="ru-RU" smtClean="0"/>
              <a:pPr/>
              <a:t>1</a:t>
            </a:fld>
            <a:endParaRPr lang="ru-RU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720" y="0"/>
            <a:ext cx="5544617" cy="57606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200" b="1" dirty="0" smtClean="0">
                <a:solidFill>
                  <a:srgbClr val="800000"/>
                </a:solidFill>
                <a:latin typeface="+mn-lt"/>
              </a:rPr>
              <a:t>Комитет образования</a:t>
            </a:r>
            <a:br>
              <a:rPr lang="ru-RU" sz="1200" b="1" dirty="0" smtClean="0">
                <a:solidFill>
                  <a:srgbClr val="800000"/>
                </a:solidFill>
                <a:latin typeface="+mn-lt"/>
              </a:rPr>
            </a:br>
            <a:r>
              <a:rPr lang="ru-RU" sz="1200" b="1" dirty="0" smtClean="0">
                <a:solidFill>
                  <a:srgbClr val="800000"/>
                </a:solidFill>
                <a:latin typeface="+mn-lt"/>
              </a:rPr>
              <a:t>Администрации МО «Вяземский район» Смоленской области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80728"/>
            <a:ext cx="8820472" cy="4968552"/>
          </a:xfrm>
          <a:gradFill rotWithShape="1">
            <a:gsLst>
              <a:gs pos="0">
                <a:schemeClr val="accent1"/>
              </a:gs>
              <a:gs pos="50000">
                <a:srgbClr val="FFFF99"/>
              </a:gs>
              <a:gs pos="100000">
                <a:schemeClr val="accent1"/>
              </a:gs>
            </a:gsLst>
            <a:lin ang="2700000" scaled="1"/>
          </a:gradFill>
        </p:spPr>
        <p:txBody>
          <a:bodyPr/>
          <a:lstStyle/>
          <a:p>
            <a:pPr eaLnBrk="1" hangingPunct="1"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/>
              <a:t>Обеспечение объективности проведения Всероссийских проверочных работ в общеобразовательных учреждениях </a:t>
            </a:r>
            <a:r>
              <a:rPr lang="ru-RU" sz="2400" b="1" dirty="0" smtClean="0"/>
              <a:t>муниципального </a:t>
            </a:r>
            <a:r>
              <a:rPr lang="ru-RU" sz="2400" b="1" dirty="0"/>
              <a:t>образования </a:t>
            </a:r>
            <a:r>
              <a:rPr lang="ru-RU" sz="2400" b="1" dirty="0" smtClean="0"/>
              <a:t>«</a:t>
            </a:r>
            <a:r>
              <a:rPr lang="ru-RU" sz="2400" b="1" dirty="0"/>
              <a:t>Вяземский район» </a:t>
            </a:r>
            <a:endParaRPr lang="ru-RU" sz="2400" b="1" dirty="0" smtClean="0"/>
          </a:p>
          <a:p>
            <a:r>
              <a:rPr lang="ru-RU" sz="2400" b="1" dirty="0" smtClean="0"/>
              <a:t>Смоленской </a:t>
            </a:r>
            <a:r>
              <a:rPr lang="ru-RU" sz="2400" b="1" dirty="0"/>
              <a:t>области в </a:t>
            </a:r>
            <a:r>
              <a:rPr lang="ru-RU" sz="2400" b="1" dirty="0" smtClean="0"/>
              <a:t>2020 </a:t>
            </a:r>
            <a:r>
              <a:rPr lang="ru-RU" sz="2400" b="1" dirty="0"/>
              <a:t>учебном году</a:t>
            </a:r>
            <a:endParaRPr lang="ru-RU" sz="2400" dirty="0"/>
          </a:p>
          <a:p>
            <a:pPr eaLnBrk="1" hangingPunct="1">
              <a:defRPr/>
            </a:pPr>
            <a:endParaRPr lang="ru-RU" sz="3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5949280"/>
            <a:ext cx="357187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 smtClean="0">
                <a:latin typeface="+mj-lt"/>
              </a:rPr>
              <a:t>И.М. Семенков, председатель </a:t>
            </a:r>
            <a:r>
              <a:rPr lang="ru-RU" sz="1400" dirty="0">
                <a:latin typeface="+mj-lt"/>
              </a:rPr>
              <a:t>комитета образования Администрации МО «Вяземский район» Смоленской области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16632"/>
            <a:ext cx="6400816" cy="864097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+mn-lt"/>
              </a:rPr>
              <a:t>Обеспечение объективности проведения Всероссийских проверочных работ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772816"/>
            <a:ext cx="7992888" cy="4757758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Порядок проведения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Всероссийских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проверочных работ в муниципальном образовании «Вяземский район» Смоленской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области: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-  </a:t>
            </a:r>
            <a:r>
              <a:rPr lang="ru-RU" sz="2000" dirty="0" smtClean="0"/>
              <a:t>обязательный институт общественных </a:t>
            </a:r>
            <a:r>
              <a:rPr lang="ru-RU" sz="2000" dirty="0" smtClean="0"/>
              <a:t>наблюдателей (мнение </a:t>
            </a:r>
            <a:r>
              <a:rPr lang="ru-RU" sz="2000" dirty="0" smtClean="0"/>
              <a:t>общественных наблюдателей об организации проведения ВПР будет учитываться при анализе и принятии управленческих </a:t>
            </a:r>
            <a:r>
              <a:rPr lang="ru-RU" sz="2000" dirty="0" smtClean="0"/>
              <a:t>решений);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- регламентируется участие представителей комитета образования в ходе проведения ВПР;</a:t>
            </a:r>
          </a:p>
          <a:p>
            <a:pPr>
              <a:buNone/>
            </a:pPr>
            <a:r>
              <a:rPr lang="ru-RU" sz="2000" dirty="0" smtClean="0"/>
              <a:t>- отдельный раздел посвящён порядку проведения перепроверки работ участников ВПР как на уровне образовательного учреждения, так и на муниципальном уровне.</a:t>
            </a: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E07FC-30BA-40CF-9F37-79110DF9C4FE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7813"/>
            <a:ext cx="6491064" cy="702915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latin typeface="+mn-lt"/>
              </a:rPr>
              <a:t>Обеспечение объективности проведения Всероссийских проверочных работ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E07FC-30BA-40CF-9F37-79110DF9C4FE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1700808"/>
            <a:ext cx="8208912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Проведения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перепроверки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работ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участников ВПР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уровне образовательного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учреждения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и на муниципальном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уровне: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 </a:t>
            </a:r>
            <a:r>
              <a:rPr lang="ru-RU" sz="2000" dirty="0" smtClean="0"/>
              <a:t>образовательные учреждения, показавшие </a:t>
            </a:r>
            <a:r>
              <a:rPr lang="ru-RU" sz="2000" dirty="0" smtClean="0"/>
              <a:t>признаки необъективности ВПР по результатам предыдущего года;</a:t>
            </a:r>
          </a:p>
          <a:p>
            <a:pPr>
              <a:buNone/>
            </a:pPr>
            <a:r>
              <a:rPr lang="ru-RU" sz="2000" dirty="0" smtClean="0"/>
              <a:t>- </a:t>
            </a:r>
            <a:r>
              <a:rPr lang="ru-RU" sz="2000" dirty="0" smtClean="0"/>
              <a:t>образовательные учреждения, </a:t>
            </a:r>
            <a:r>
              <a:rPr lang="ru-RU" sz="2000" dirty="0" smtClean="0"/>
              <a:t>в которых значительный процент обучающихся не подтвердили школьные образовательные результаты результатами </a:t>
            </a:r>
            <a:r>
              <a:rPr lang="ru-RU" sz="2000" dirty="0" smtClean="0"/>
              <a:t>ВПР;</a:t>
            </a:r>
          </a:p>
          <a:p>
            <a:pPr>
              <a:buNone/>
            </a:pPr>
            <a:r>
              <a:rPr lang="ru-RU" sz="2000" dirty="0" smtClean="0"/>
              <a:t>- о</a:t>
            </a:r>
            <a:r>
              <a:rPr lang="ru-RU" sz="2000" dirty="0" smtClean="0"/>
              <a:t>бразовательные учреждения, </a:t>
            </a:r>
            <a:r>
              <a:rPr lang="ru-RU" sz="2000" dirty="0"/>
              <a:t> в которых наблюдается резкое </a:t>
            </a:r>
            <a:r>
              <a:rPr lang="ru-RU" sz="2000" dirty="0" smtClean="0"/>
              <a:t>изменение результатов </a:t>
            </a:r>
            <a:r>
              <a:rPr lang="ru-RU" sz="2000" dirty="0"/>
              <a:t>ВПР по сравнению с предыдущим учебным годом</a:t>
            </a: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6716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408712" cy="792089"/>
          </a:xfrm>
        </p:spPr>
        <p:txBody>
          <a:bodyPr/>
          <a:lstStyle/>
          <a:p>
            <a:pPr algn="ctr">
              <a:defRPr/>
            </a:pPr>
            <a:r>
              <a:rPr lang="ru-RU" sz="2000" b="1" dirty="0" smtClean="0">
                <a:latin typeface="+mn-lt"/>
              </a:rPr>
              <a:t>Обеспечение объективности проведения Всероссийских проверочных работ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24CE46-BE2B-4F18-9B49-5518797653B7}" type="slidenum">
              <a:rPr lang="ru-RU" smtClean="0"/>
              <a:pPr/>
              <a:t>12</a:t>
            </a:fld>
            <a:endParaRPr lang="ru-RU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1086217"/>
              </p:ext>
            </p:extLst>
          </p:nvPr>
        </p:nvGraphicFramePr>
        <p:xfrm>
          <a:off x="863081" y="2564905"/>
          <a:ext cx="8173415" cy="936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5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6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11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6637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образовательной организации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Предметы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Классы/причины &lt;*&gt;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733"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spc="1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spc="1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spc="1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733"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spc="1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spc="1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50" spc="1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11560" y="1556793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Отчет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комитета образования о проведении перепроверки ВПР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 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407707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Мониторинг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 созданию условий, обеспечивающих объективность проведения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ВПР, в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соответствии с планом контрольной деятельности комитета образования в марте-апреле 2020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года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3059113" y="0"/>
            <a:ext cx="5797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99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3890664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</a:rPr>
              <a:t>Комитет образования</a:t>
            </a:r>
            <a:br>
              <a:rPr lang="ru-RU" b="1" dirty="0">
                <a:solidFill>
                  <a:srgbClr val="800000"/>
                </a:solidFill>
              </a:rPr>
            </a:br>
            <a:r>
              <a:rPr lang="ru-RU" b="1" dirty="0">
                <a:solidFill>
                  <a:srgbClr val="800000"/>
                </a:solidFill>
              </a:rPr>
              <a:t>Администрации МО «Вяземский район» </a:t>
            </a:r>
            <a:endParaRPr lang="ru-RU" b="1" dirty="0" smtClean="0">
              <a:solidFill>
                <a:srgbClr val="800000"/>
              </a:solidFill>
            </a:endParaRPr>
          </a:p>
          <a:p>
            <a:r>
              <a:rPr lang="ru-RU" b="1" dirty="0" smtClean="0">
                <a:solidFill>
                  <a:srgbClr val="800000"/>
                </a:solidFill>
              </a:rPr>
              <a:t>Смоленской области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E-mail: </a:t>
            </a:r>
            <a:r>
              <a:rPr lang="en-US" b="1" dirty="0" smtClean="0">
                <a:solidFill>
                  <a:srgbClr val="800000"/>
                </a:solidFill>
                <a:hlinkClick r:id="rId3"/>
              </a:rPr>
              <a:t>komobrvyazma@yandex.ru</a:t>
            </a:r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8(48131) 5-27-28</a:t>
            </a:r>
            <a:r>
              <a:rPr lang="ru-RU" b="1" dirty="0" smtClean="0">
                <a:solidFill>
                  <a:srgbClr val="800000"/>
                </a:solidFill>
              </a:rPr>
              <a:t>, 4-17-56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059112" y="1412776"/>
            <a:ext cx="4681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Спасибо за 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внимание!</a:t>
            </a:r>
            <a:endParaRPr lang="ru-R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3107" y="0"/>
            <a:ext cx="4650893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012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3" y="3478856"/>
            <a:ext cx="5045576" cy="337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1008"/>
            <a:ext cx="428563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E05A4-0EE2-4792-A21D-062A092FACB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285720" y="1249773"/>
          <a:ext cx="4357718" cy="3279519"/>
        </p:xfrm>
        <a:graphic>
          <a:graphicData uri="http://schemas.openxmlformats.org/presentationml/2006/ole">
            <p:oleObj spid="_x0000_s71704" name="Слайд" r:id="rId5" imgW="4570551" imgH="3427315" progId="PowerPoint.Slide.12">
              <p:embed/>
            </p:oleObj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4714876" y="1357298"/>
          <a:ext cx="4214810" cy="3178788"/>
        </p:xfrm>
        <a:graphic>
          <a:graphicData uri="http://schemas.openxmlformats.org/presentationml/2006/ole">
            <p:oleObj spid="_x0000_s71705" name="Слайд" r:id="rId6" imgW="4570551" imgH="3427315" progId="PowerPoint.Slide.12">
              <p:embed/>
            </p:oleObj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696868"/>
            <a:ext cx="4358288" cy="316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3804025"/>
            <a:ext cx="4071966" cy="30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6" name="TextBox 15"/>
          <p:cNvSpPr txBox="1"/>
          <p:nvPr/>
        </p:nvSpPr>
        <p:spPr>
          <a:xfrm>
            <a:off x="2051721" y="188640"/>
            <a:ext cx="709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Обеспечение объективности проведения Всероссийских проверочных работ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" y="-1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557954" cy="857256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+mn-lt"/>
              </a:rPr>
              <a:t>Обеспечение объективности проведения Всероссийских проверочных работ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17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2FE8FF-8681-4861-8B90-3EB43995BCC0}" type="slidenum">
              <a:rPr lang="ru-RU" smtClean="0"/>
              <a:pPr/>
              <a:t>4</a:t>
            </a:fld>
            <a:endParaRPr lang="ru-RU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/>
          <p:cNvSpPr txBox="1"/>
          <p:nvPr/>
        </p:nvSpPr>
        <p:spPr>
          <a:xfrm>
            <a:off x="971600" y="1520899"/>
            <a:ext cx="79928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Приказ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комитета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образования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Администрации МО «Вяземский район»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моленской области № 219-о от 24.10.2019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 утверждении плана мероприятий («дорожная карта») по обеспечению объективности проведения Всероссийских проверочных работ в общеобразовательных учреждениях муниципального образования «Вяземский район» Смоленской области в 2019/2020 учебном году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B2DFA2-55CB-4A2C-A04E-DE0C08098A1F}" type="slidenum">
              <a:rPr lang="ru-RU" smtClean="0"/>
              <a:pPr/>
              <a:t>5</a:t>
            </a:fld>
            <a:endParaRPr lang="ru-RU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188641"/>
            <a:ext cx="6543692" cy="648072"/>
          </a:xfrm>
        </p:spPr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</a:br>
            <a:r>
              <a:rPr lang="ru-RU" sz="2000" b="1" dirty="0" smtClean="0">
                <a:latin typeface="+mn-lt"/>
              </a:rPr>
              <a:t>Обеспечение объективности проведения Всероссийских проверочных работ</a:t>
            </a:r>
            <a:r>
              <a:rPr lang="ru-RU" sz="3600" b="1" dirty="0" smtClean="0">
                <a:solidFill>
                  <a:schemeClr val="hlink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chemeClr val="hlink"/>
                </a:solidFill>
                <a:latin typeface="Arial" charset="0"/>
              </a:rPr>
            </a:br>
            <a:endParaRPr lang="ru-RU" sz="2400" dirty="0" smtClean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148" name="Rectangle 13"/>
          <p:cNvSpPr>
            <a:spLocks noChangeArrowheads="1"/>
          </p:cNvSpPr>
          <p:nvPr/>
        </p:nvSpPr>
        <p:spPr bwMode="auto">
          <a:xfrm>
            <a:off x="500034" y="1785926"/>
            <a:ext cx="8143932" cy="11556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l"/>
            <a:r>
              <a:rPr lang="ru-RU" sz="2400" b="1" dirty="0" smtClean="0"/>
              <a:t>Обеспечение объективности образовательных </a:t>
            </a:r>
          </a:p>
          <a:p>
            <a:r>
              <a:rPr lang="ru-RU" sz="2400" b="1" dirty="0" smtClean="0"/>
              <a:t>результатов в рамках ВПР-2020</a:t>
            </a:r>
            <a:endParaRPr lang="ru-RU" sz="2400" b="1" dirty="0"/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714348" y="3143248"/>
            <a:ext cx="8143932" cy="114300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ru-RU" sz="2400" b="1" dirty="0" smtClean="0"/>
              <a:t>Профилактическая работа с ОУ </a:t>
            </a:r>
          </a:p>
          <a:p>
            <a:r>
              <a:rPr lang="ru-RU" sz="2400" b="1" dirty="0" smtClean="0"/>
              <a:t>по предупреждению необъективности </a:t>
            </a:r>
          </a:p>
          <a:p>
            <a:r>
              <a:rPr lang="ru-RU" sz="2400" b="1" dirty="0"/>
              <a:t>р</a:t>
            </a:r>
            <a:r>
              <a:rPr lang="ru-RU" sz="2400" b="1" dirty="0" smtClean="0"/>
              <a:t>езультатов ВПР</a:t>
            </a:r>
            <a:endParaRPr lang="ru-RU" sz="2400" b="1" dirty="0"/>
          </a:p>
        </p:txBody>
      </p:sp>
      <p:sp>
        <p:nvSpPr>
          <p:cNvPr id="6150" name="Rectangle 19"/>
          <p:cNvSpPr>
            <a:spLocks noChangeArrowheads="1"/>
          </p:cNvSpPr>
          <p:nvPr/>
        </p:nvSpPr>
        <p:spPr bwMode="auto">
          <a:xfrm>
            <a:off x="857224" y="4429132"/>
            <a:ext cx="8286776" cy="12858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ru-RU" sz="2400" b="1" dirty="0" smtClean="0"/>
              <a:t>Формирование у участников образовательных </a:t>
            </a:r>
          </a:p>
          <a:p>
            <a:r>
              <a:rPr lang="ru-RU" sz="2400" b="1" dirty="0" smtClean="0"/>
              <a:t>отношений позитивного отношения к объективности </a:t>
            </a:r>
          </a:p>
          <a:p>
            <a:r>
              <a:rPr lang="ru-RU" sz="2400" b="1" dirty="0" smtClean="0"/>
              <a:t>образовательных результатов</a:t>
            </a:r>
            <a:endParaRPr lang="ru-RU" sz="2400" b="1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F495A8-00DC-46D5-A214-FB2DF529095C}" type="slidenum">
              <a:rPr lang="ru-RU" smtClean="0"/>
              <a:pPr/>
              <a:t>6</a:t>
            </a:fld>
            <a:endParaRPr lang="ru-RU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Прямоугольник 3"/>
          <p:cNvSpPr/>
          <p:nvPr/>
        </p:nvSpPr>
        <p:spPr>
          <a:xfrm>
            <a:off x="2032000" y="188640"/>
            <a:ext cx="686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Обеспечение объективности проведения Всероссийских проверочных работ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556792"/>
            <a:ext cx="817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1. Обеспечение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объективности образовательных результатов в рамках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ВПР-2020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buFontTx/>
              <a:buChar char="-"/>
            </a:pPr>
            <a:r>
              <a:rPr lang="ru-RU" sz="2000" dirty="0" smtClean="0"/>
              <a:t> формирование </a:t>
            </a:r>
            <a:r>
              <a:rPr lang="ru-RU" sz="2000" dirty="0" smtClean="0"/>
              <a:t>правового поля проведения ВПР в общеобразовательных учреждениях Вяземского района</a:t>
            </a:r>
            <a:r>
              <a:rPr lang="ru-RU" sz="2000" dirty="0" smtClean="0"/>
              <a:t>;</a:t>
            </a:r>
          </a:p>
          <a:p>
            <a:pPr algn="l"/>
            <a:r>
              <a:rPr lang="ru-RU" sz="2000" dirty="0" smtClean="0"/>
              <a:t>- организационно-технологическое </a:t>
            </a:r>
            <a:r>
              <a:rPr lang="ru-RU" sz="2000" dirty="0" smtClean="0"/>
              <a:t>обеспечение проведения ВПР</a:t>
            </a:r>
            <a:r>
              <a:rPr lang="ru-RU" sz="2000" dirty="0" smtClean="0"/>
              <a:t>;</a:t>
            </a:r>
            <a:endParaRPr lang="ru-RU" sz="2000" dirty="0" smtClean="0"/>
          </a:p>
          <a:p>
            <a:pPr algn="l"/>
            <a:r>
              <a:rPr lang="ru-RU" sz="2000" dirty="0" smtClean="0"/>
              <a:t>- кадровое </a:t>
            </a:r>
            <a:r>
              <a:rPr lang="ru-RU" sz="2000" dirty="0" smtClean="0"/>
              <a:t>обеспечение проведения ВПР</a:t>
            </a:r>
            <a:r>
              <a:rPr lang="ru-RU" sz="2000" dirty="0" smtClean="0"/>
              <a:t>;</a:t>
            </a:r>
            <a:endParaRPr lang="ru-RU" sz="2000" dirty="0" smtClean="0"/>
          </a:p>
          <a:p>
            <a:pPr algn="l"/>
            <a:r>
              <a:rPr lang="ru-RU" sz="2000" dirty="0" smtClean="0"/>
              <a:t>- инструктирование </a:t>
            </a:r>
            <a:r>
              <a:rPr lang="ru-RU" sz="2000" dirty="0" smtClean="0"/>
              <a:t>должностных лиц, задействованных в проведении ВПР</a:t>
            </a:r>
            <a:r>
              <a:rPr lang="ru-RU" sz="2000" dirty="0" smtClean="0"/>
              <a:t>;</a:t>
            </a:r>
            <a:endParaRPr lang="ru-RU" sz="2000" dirty="0" smtClean="0"/>
          </a:p>
          <a:p>
            <a:pPr algn="l"/>
            <a:r>
              <a:rPr lang="ru-RU" sz="2000" dirty="0" smtClean="0"/>
              <a:t>- осуществление контроля за соблюдением муниципального порядка проведения ВПР в школах.</a:t>
            </a:r>
          </a:p>
          <a:p>
            <a:pPr marL="342900" indent="-342900" algn="l"/>
            <a:endParaRPr lang="ru-RU" dirty="0"/>
          </a:p>
          <a:p>
            <a:pPr algn="just"/>
            <a:endParaRPr lang="ru-RU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Прямоугольник 4"/>
          <p:cNvSpPr/>
          <p:nvPr/>
        </p:nvSpPr>
        <p:spPr>
          <a:xfrm>
            <a:off x="2032000" y="188640"/>
            <a:ext cx="686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Обеспечение объективности проведения Всероссийских проверочных работ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556793"/>
            <a:ext cx="838842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2. Профилактическая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работа с ОУ по предупреждению необъективности результатов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ВПР-2020: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80975" indent="-180975" algn="l"/>
            <a:r>
              <a:rPr lang="ru-RU" sz="2000" dirty="0" smtClean="0"/>
              <a:t> </a:t>
            </a:r>
            <a:r>
              <a:rPr lang="ru-RU" sz="2000" dirty="0" smtClean="0"/>
              <a:t>- </a:t>
            </a:r>
            <a:r>
              <a:rPr lang="ru-RU" sz="2000" dirty="0" smtClean="0"/>
              <a:t>разработка </a:t>
            </a:r>
            <a:r>
              <a:rPr lang="ru-RU" sz="2000" dirty="0" smtClean="0"/>
              <a:t>«дорожных карт» по обеспечению </a:t>
            </a:r>
            <a:r>
              <a:rPr lang="ru-RU" sz="2000" dirty="0" smtClean="0"/>
              <a:t>объективности проведения </a:t>
            </a:r>
            <a:r>
              <a:rPr lang="ru-RU" sz="2000" dirty="0" smtClean="0"/>
              <a:t>ВПР непосредственно образовательными учреждениями;</a:t>
            </a:r>
          </a:p>
          <a:p>
            <a:pPr marL="180975" indent="-180975" algn="l"/>
            <a:r>
              <a:rPr lang="ru-RU" sz="2000" dirty="0" smtClean="0"/>
              <a:t>- </a:t>
            </a:r>
            <a:r>
              <a:rPr lang="ru-RU" sz="2000" dirty="0" smtClean="0"/>
              <a:t>наличие </a:t>
            </a:r>
            <a:r>
              <a:rPr lang="ru-RU" sz="2000" dirty="0" smtClean="0"/>
              <a:t>актуальной информации о проведении ВПР на сайтах образовательных учреждений, в средствах массовой информации;</a:t>
            </a:r>
          </a:p>
          <a:p>
            <a:pPr algn="l"/>
            <a:r>
              <a:rPr lang="ru-RU" sz="2000" dirty="0" smtClean="0"/>
              <a:t>- </a:t>
            </a:r>
            <a:r>
              <a:rPr lang="ru-RU" sz="2000" dirty="0" smtClean="0"/>
              <a:t>заслушивание отчётов </a:t>
            </a:r>
            <a:r>
              <a:rPr lang="ru-RU" sz="2000" dirty="0" smtClean="0"/>
              <a:t>школ о ходе подготовки к проведению ВПР;</a:t>
            </a:r>
          </a:p>
          <a:p>
            <a:pPr marL="180975" indent="-180975" algn="l"/>
            <a:r>
              <a:rPr lang="ru-RU" sz="2000" dirty="0" smtClean="0"/>
              <a:t>- </a:t>
            </a:r>
            <a:r>
              <a:rPr lang="ru-RU" sz="2000" dirty="0" smtClean="0"/>
              <a:t>заседания </a:t>
            </a:r>
            <a:r>
              <a:rPr lang="ru-RU" sz="2000" dirty="0" smtClean="0"/>
              <a:t>районного методического совета и РМО с рассмотрением вопросов объективности ВПР;</a:t>
            </a:r>
          </a:p>
          <a:p>
            <a:pPr marL="180975" indent="-180975" algn="l"/>
            <a:r>
              <a:rPr lang="ru-RU" sz="2000" dirty="0" smtClean="0"/>
              <a:t>- </a:t>
            </a:r>
            <a:r>
              <a:rPr lang="ru-RU" sz="2000" dirty="0" smtClean="0"/>
              <a:t>индивидуальное </a:t>
            </a:r>
            <a:r>
              <a:rPr lang="ru-RU" sz="2000" dirty="0" smtClean="0"/>
              <a:t>сопровождение и консультирование руководителей </a:t>
            </a:r>
            <a:r>
              <a:rPr lang="ru-RU" sz="2000" dirty="0" smtClean="0"/>
              <a:t>школ, </a:t>
            </a:r>
            <a:r>
              <a:rPr lang="ru-RU" sz="2000" dirty="0" smtClean="0"/>
              <a:t>показавших необъективные результаты ВПР и находящихся в группе риска.</a:t>
            </a:r>
          </a:p>
          <a:p>
            <a:pPr marL="342900" indent="-342900" algn="l"/>
            <a:endParaRPr lang="ru-RU" dirty="0"/>
          </a:p>
          <a:p>
            <a:pPr algn="just"/>
            <a:endParaRPr lang="ru-RU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2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192688" cy="936104"/>
          </a:xfrm>
        </p:spPr>
        <p:txBody>
          <a:bodyPr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b="1" dirty="0" smtClean="0">
                <a:latin typeface="+mn-lt"/>
              </a:rPr>
              <a:t>Обеспечение объективности проведения Всероссийских проверочных </a:t>
            </a:r>
            <a:r>
              <a:rPr lang="ru-RU" sz="2000" b="1" dirty="0" smtClean="0">
                <a:latin typeface="+mn-lt"/>
              </a:rPr>
              <a:t>работ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 smtClean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712866" y="1772816"/>
            <a:ext cx="82809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3. Формирование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у участников образовательного процесса позитивного отношения к объективности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образовательных результатов:</a:t>
            </a:r>
          </a:p>
          <a:p>
            <a:pPr marL="342900" indent="-342900"/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sz="2000" dirty="0" smtClean="0"/>
              <a:t>- организация «горячей линии» по вопросам проведения ВПР;</a:t>
            </a:r>
          </a:p>
          <a:p>
            <a:pPr algn="l"/>
            <a:r>
              <a:rPr lang="ru-RU" sz="2000" dirty="0" smtClean="0"/>
              <a:t>- размещение в новостных лентах событий, отражающих проведение ВПР;</a:t>
            </a:r>
          </a:p>
          <a:p>
            <a:pPr algn="l"/>
            <a:r>
              <a:rPr lang="ru-RU" sz="2000" dirty="0" smtClean="0"/>
              <a:t>- проведение как родительских собраний, так и индивидуальных консультаций для родителей и обучающихся с целью снятия тревожности перед предстоящими оценочными процедурами;</a:t>
            </a:r>
          </a:p>
          <a:p>
            <a:pPr algn="l"/>
            <a:r>
              <a:rPr lang="ru-RU" sz="2000" dirty="0" smtClean="0"/>
              <a:t>- организация работы РМО педагогов-психологов по вышеперечисленной проблематике как отдельного направления.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/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557954" cy="857256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latin typeface="+mn-lt"/>
              </a:rPr>
              <a:t>Обеспечение объективности проведения Всероссийских проверочных работ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17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2FE8FF-8681-4861-8B90-3EB43995BCC0}" type="slidenum">
              <a:rPr lang="ru-RU" smtClean="0"/>
              <a:pPr/>
              <a:t>9</a:t>
            </a:fld>
            <a:endParaRPr lang="ru-RU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7787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/>
          <p:cNvSpPr txBox="1"/>
          <p:nvPr/>
        </p:nvSpPr>
        <p:spPr>
          <a:xfrm>
            <a:off x="971600" y="1520899"/>
            <a:ext cx="795811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200" dirty="0" smtClean="0"/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Приказ комитета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образования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Администрации МО «Вяземский район» Смоленской области № 269-о от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31.12.2019</a:t>
            </a: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порядка проведения Всероссийских проверочных работ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муниципальном образовании «Вяземский район»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Смоленской области»</a:t>
            </a:r>
          </a:p>
          <a:p>
            <a:pPr algn="just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4351</TotalTime>
  <Words>581</Words>
  <Application>Microsoft Office PowerPoint</Application>
  <PresentationFormat>Экран (4:3)</PresentationFormat>
  <Paragraphs>96</Paragraphs>
  <Slides>13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Слои</vt:lpstr>
      <vt:lpstr>Слайд</vt:lpstr>
      <vt:lpstr>Комитет образования Администрации МО «Вяземский район» Смоленской области</vt:lpstr>
      <vt:lpstr>Слайд 2</vt:lpstr>
      <vt:lpstr>Слайд 3</vt:lpstr>
      <vt:lpstr>Обеспечение объективности проведения Всероссийских проверочных работ</vt:lpstr>
      <vt:lpstr> Обеспечение объективности проведения Всероссийских проверочных работ </vt:lpstr>
      <vt:lpstr>Слайд 6</vt:lpstr>
      <vt:lpstr>Слайд 7</vt:lpstr>
      <vt:lpstr> Обеспечение объективности проведения Всероссийских проверочных работ </vt:lpstr>
      <vt:lpstr>Обеспечение объективности проведения Всероссийских проверочных работ</vt:lpstr>
      <vt:lpstr>Обеспечение объективности проведения Всероссийских проверочных работ</vt:lpstr>
      <vt:lpstr> Обеспечение объективности проведения Всероссийских проверочных работ </vt:lpstr>
      <vt:lpstr>Обеспечение объективности проведения Всероссийских проверочных работ</vt:lpstr>
      <vt:lpstr>Слайд 13</vt:lpstr>
    </vt:vector>
  </TitlesOfParts>
  <Company>Celeron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orsegor orsegor</cp:lastModifiedBy>
  <cp:revision>412</cp:revision>
  <dcterms:created xsi:type="dcterms:W3CDTF">2007-03-10T08:52:10Z</dcterms:created>
  <dcterms:modified xsi:type="dcterms:W3CDTF">2020-02-28T03:02:31Z</dcterms:modified>
</cp:coreProperties>
</file>