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6" r:id="rId4"/>
    <p:sldId id="274" r:id="rId5"/>
    <p:sldId id="270" r:id="rId6"/>
    <p:sldId id="258" r:id="rId7"/>
    <p:sldId id="273" r:id="rId8"/>
    <p:sldId id="260" r:id="rId9"/>
    <p:sldId id="259" r:id="rId10"/>
    <p:sldId id="263" r:id="rId11"/>
    <p:sldId id="265" r:id="rId12"/>
    <p:sldId id="267" r:id="rId13"/>
    <p:sldId id="268" r:id="rId14"/>
    <p:sldId id="261" r:id="rId15"/>
    <p:sldId id="264" r:id="rId16"/>
    <p:sldId id="269" r:id="rId17"/>
    <p:sldId id="262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76119-7989-44A0-907B-8A0EA35FF734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55A71-6C96-4EF1-8189-78A9C7E1C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07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55A71-6C96-4EF1-8189-78A9C7E1CCB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13D23-BA9B-4547-B1B0-D1F43D1DB81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D5B8F-0448-4645-8496-87419F3C31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67zaharov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928802"/>
            <a:ext cx="7772400" cy="19574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Обеспечение порядка проведения и объективности результатов ВПР общеобразовательными организациями Смоленской области </a:t>
            </a:r>
            <a:r>
              <a:rPr lang="ru-RU" sz="3200" b="1" dirty="0"/>
              <a:t>в 2020 </a:t>
            </a:r>
            <a:r>
              <a:rPr lang="ru-RU" sz="3200" b="1" dirty="0" smtClean="0"/>
              <a:t>году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4429132"/>
            <a:ext cx="3771904" cy="132397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Захаров С.П.,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(4812)38-21-57 (доб.205),</a:t>
            </a:r>
          </a:p>
          <a:p>
            <a:pPr algn="r"/>
            <a:r>
              <a:rPr lang="ru-RU" sz="2800" dirty="0" smtClean="0">
                <a:hlinkClick r:id="rId2"/>
              </a:rPr>
              <a:t>67</a:t>
            </a:r>
            <a:r>
              <a:rPr lang="en-US" sz="2800" dirty="0" smtClean="0">
                <a:hlinkClick r:id="rId2"/>
              </a:rPr>
              <a:t>zaharov@mail.ru</a:t>
            </a:r>
            <a:r>
              <a:rPr lang="en-US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Проведение ВПР в ОО 4-7, 11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007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b="1" dirty="0" smtClean="0"/>
              <a:t>Школьный координатор обеспечивает:</a:t>
            </a:r>
          </a:p>
          <a:p>
            <a:pPr>
              <a:buNone/>
            </a:pPr>
            <a:endParaRPr lang="ru-RU" b="1" dirty="0" smtClean="0"/>
          </a:p>
          <a:p>
            <a:pPr marL="514350" indent="-514350">
              <a:buAutoNum type="arabicPeriod"/>
            </a:pPr>
            <a:r>
              <a:rPr lang="ru-RU" dirty="0" smtClean="0"/>
              <a:t>Скачивание  архива  </a:t>
            </a:r>
            <a:r>
              <a:rPr lang="ru-RU" sz="3800" u="sng" dirty="0" smtClean="0">
                <a:solidFill>
                  <a:srgbClr val="FF0000"/>
                </a:solidFill>
              </a:rPr>
              <a:t>(незашифрованный!!!)</a:t>
            </a:r>
            <a:r>
              <a:rPr lang="ru-RU" sz="3800" dirty="0" smtClean="0"/>
              <a:t> </a:t>
            </a:r>
            <a:r>
              <a:rPr lang="ru-RU" dirty="0" smtClean="0"/>
              <a:t>в разделе «Ход ВПР» для каждого класса и учебного предмета в личном кабинете ОО в ФИС ОКО за 4 дня до начала ВПР. 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Скачивание в </a:t>
            </a:r>
            <a:r>
              <a:rPr lang="ru-RU" dirty="0"/>
              <a:t>личном кабинете в ФИС ОКО в разделе «Ход ВПР» </a:t>
            </a:r>
            <a:r>
              <a:rPr lang="ru-RU" dirty="0" smtClean="0"/>
              <a:t>макета </a:t>
            </a:r>
            <a:r>
              <a:rPr lang="ru-RU" dirty="0"/>
              <a:t>бумажного протокола и </a:t>
            </a:r>
            <a:r>
              <a:rPr lang="ru-RU" dirty="0" smtClean="0"/>
              <a:t>списка </a:t>
            </a:r>
            <a:r>
              <a:rPr lang="ru-RU" dirty="0"/>
              <a:t>кодов участников проведения </a:t>
            </a:r>
            <a:r>
              <a:rPr lang="ru-RU" dirty="0" smtClean="0"/>
              <a:t>работы.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Печать вариантов </a:t>
            </a:r>
            <a:r>
              <a:rPr lang="ru-RU" dirty="0"/>
              <a:t>ВПР на всех участников, </a:t>
            </a:r>
            <a:r>
              <a:rPr lang="ru-RU" dirty="0" smtClean="0"/>
              <a:t>бумажного протокола </a:t>
            </a:r>
            <a:r>
              <a:rPr lang="ru-RU" dirty="0"/>
              <a:t>и </a:t>
            </a:r>
            <a:r>
              <a:rPr lang="ru-RU" dirty="0" smtClean="0"/>
              <a:t>кодов </a:t>
            </a:r>
            <a:r>
              <a:rPr lang="ru-RU" dirty="0"/>
              <a:t>участников.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Организацию выполнения работы участниками.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Сбор  работ участников.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Организацию проверки работ. (Контроль соблюдения сроков проверки!!!)</a:t>
            </a:r>
          </a:p>
          <a:p>
            <a:pPr marL="514350" indent="-514350">
              <a:buAutoNum type="arabicPeriod"/>
            </a:pPr>
            <a:r>
              <a:rPr lang="ru-RU" dirty="0" smtClean="0"/>
              <a:t>Организацию перепроверки (по решению школы или муниципалитета).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Заполнение электронной формы сбора результатов.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Загрузку формы сбора результатов в личный кабинет ФИС ОКО раздел «Ход ВПР».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Проведение ВПР в ОО 8 класс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0435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Школьный координатор обеспечивает:</a:t>
            </a:r>
          </a:p>
          <a:p>
            <a:pPr>
              <a:buNone/>
            </a:pPr>
            <a:endParaRPr lang="ru-RU" sz="2400" b="1" dirty="0" smtClean="0"/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Скачивание  архива  </a:t>
            </a:r>
            <a:r>
              <a:rPr lang="ru-RU" sz="2000" u="sng" dirty="0" smtClean="0"/>
              <a:t>(зашифрованный)</a:t>
            </a:r>
            <a:r>
              <a:rPr lang="ru-RU" sz="2000" dirty="0" smtClean="0"/>
              <a:t> в разделе «Ход ВПР» для каждого учебного предмета в личном кабинете ОО в ФИС ОКО за 3 дня до начала ВПР.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Получение шифра для распаковки архива в 7.30 в день проведения ВПР.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Скачивание в личном кабинете в ФИС ОКО в разделе «Ход ВПР» макета бумажного протокола и списка кодов участников проведения работы.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Печать вариантов ВПР на всех участников, бумажного протокола и кодов участников.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Организацию выполнения работы участниками.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Сбор  работ участников.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Получение критериев оценивания после 14.00 в личном кабинете в ФИС ОКО.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Организацию проверки работ. (Контроль соблюдения сроков проверки!!!)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Заполнение электронной формы сбора результатов.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/>
              <a:t>Загрузку формы сбора результатов в личный кабинет ФИС ОКО раздел «Ход ВПР».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Проведение ВПР в ОО по иностранным языкам в 7 и 11 классах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347187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Только компьютерная форма.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Необходимо наличие компьютера, </a:t>
            </a:r>
            <a:r>
              <a:rPr lang="ru-RU" sz="2800" dirty="0" smtClean="0"/>
              <a:t>гарнитуры, </a:t>
            </a:r>
            <a:r>
              <a:rPr lang="en-US" sz="2800" dirty="0" smtClean="0"/>
              <a:t>flash-</a:t>
            </a:r>
            <a:r>
              <a:rPr lang="ru-RU" sz="2800" dirty="0" smtClean="0"/>
              <a:t>накопителя.</a:t>
            </a: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/>
              <a:t>Специальное ПО.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 и тренировочное тестирование (по </a:t>
            </a:r>
            <a:r>
              <a:rPr lang="ru-RU" sz="2800" dirty="0" err="1" smtClean="0"/>
              <a:t>анг</a:t>
            </a:r>
            <a:r>
              <a:rPr lang="ru-RU" sz="2800" dirty="0" smtClean="0"/>
              <a:t>. языку) доступны </a:t>
            </a:r>
            <a:r>
              <a:rPr lang="ru-RU" sz="2800" dirty="0" smtClean="0"/>
              <a:t>в </a:t>
            </a:r>
            <a:r>
              <a:rPr lang="ru-RU" sz="2800" dirty="0" smtClean="0"/>
              <a:t>личном кабинете в ФИС ОКО разделе «Ход ВПР</a:t>
            </a:r>
            <a:r>
              <a:rPr lang="ru-RU" sz="2800" dirty="0" smtClean="0"/>
              <a:t>».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Технический специалист и организатор </a:t>
            </a:r>
            <a:r>
              <a:rPr lang="ru-RU" sz="2800" smtClean="0"/>
              <a:t>в аудитории.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Проведение ВПР в муниципальном образовании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u="sng" dirty="0" smtClean="0"/>
              <a:t>Муниципальный координатор обеспечивает</a:t>
            </a:r>
            <a:r>
              <a:rPr lang="ru-RU" dirty="0" smtClean="0"/>
              <a:t>:</a:t>
            </a:r>
          </a:p>
          <a:p>
            <a:pPr marL="514350" indent="-514350">
              <a:buAutoNum type="arabicPeriod"/>
            </a:pPr>
            <a:r>
              <a:rPr lang="ru-RU" dirty="0" smtClean="0"/>
              <a:t>Ежедневный мониторинг информации в личном кабинете в ФИС ОКО.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 мере необходимости организацию перепроверки результатов ВПР </a:t>
            </a:r>
            <a:r>
              <a:rPr lang="ru-RU" b="1" dirty="0" smtClean="0"/>
              <a:t>(до ввода форм сбора результатов ВПР в личные кабинеты в ФИС ОКО).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Мониторинг </a:t>
            </a:r>
            <a:r>
              <a:rPr lang="ru-RU" dirty="0"/>
              <a:t>загрузки ОО электронных форм сбора результатов </a:t>
            </a:r>
            <a:r>
              <a:rPr lang="ru-RU" dirty="0" smtClean="0"/>
              <a:t>ВПР (личный кабинет муниципалитета в ФИС ОКО). 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Контроль сроков загрузки электронных форм сбора результатов ВПР.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dirty="0" smtClean="0"/>
              <a:t>Обеспечение объективности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472518" cy="49720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Регламентация всех этапов ВПР, контроль соблюдения регламента.</a:t>
            </a:r>
          </a:p>
          <a:p>
            <a:r>
              <a:rPr lang="ru-RU" dirty="0" smtClean="0"/>
              <a:t>Защита информации.</a:t>
            </a:r>
          </a:p>
          <a:p>
            <a:r>
              <a:rPr lang="ru-RU" dirty="0" smtClean="0"/>
              <a:t>Общественное наблюдение.</a:t>
            </a:r>
          </a:p>
          <a:p>
            <a:r>
              <a:rPr lang="ru-RU" dirty="0" smtClean="0"/>
              <a:t>Устранение конфликта интересов на уровне организаторов и экспертов.</a:t>
            </a:r>
          </a:p>
          <a:p>
            <a:r>
              <a:rPr lang="ru-RU" dirty="0" smtClean="0"/>
              <a:t>Перекрестная проверка.</a:t>
            </a:r>
          </a:p>
          <a:p>
            <a:r>
              <a:rPr lang="ru-RU" dirty="0" smtClean="0"/>
              <a:t>Перепроверка на школьном, муниципальном, региональном уровнях.</a:t>
            </a:r>
          </a:p>
          <a:p>
            <a:r>
              <a:rPr lang="ru-RU" dirty="0" smtClean="0"/>
              <a:t>Исключение мотивации для завышения баллов.</a:t>
            </a:r>
            <a:endParaRPr lang="ru-RU" dirty="0"/>
          </a:p>
          <a:p>
            <a:r>
              <a:rPr lang="ru-RU" dirty="0"/>
              <a:t>Формирование позитивного отношения участников образовательных отношений к вопросам обеспечения объективности результатов оценочных </a:t>
            </a:r>
            <a:r>
              <a:rPr lang="ru-RU" dirty="0" smtClean="0"/>
              <a:t>процедур.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оценивания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/>
              <a:t>Провести </a:t>
            </a:r>
            <a:r>
              <a:rPr lang="ru-RU" dirty="0" smtClean="0"/>
              <a:t>ВПР, </a:t>
            </a:r>
            <a:r>
              <a:rPr lang="ru-RU" dirty="0"/>
              <a:t>собрать работы в соответствии </a:t>
            </a:r>
            <a:r>
              <a:rPr lang="ru-RU" dirty="0" smtClean="0"/>
              <a:t>с регламентом.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/>
              <a:t>Собраться </a:t>
            </a:r>
            <a:r>
              <a:rPr lang="ru-RU" dirty="0" smtClean="0"/>
              <a:t>методическим </a:t>
            </a:r>
            <a:r>
              <a:rPr lang="ru-RU" dirty="0"/>
              <a:t>объединением учителей предметников, </a:t>
            </a:r>
            <a:r>
              <a:rPr lang="ru-RU" dirty="0" smtClean="0"/>
              <a:t>изучить критерии оценивания.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/>
              <a:t>Проверить несколько работ, выявить различные ошибки, обсудить подходы к </a:t>
            </a:r>
            <a:r>
              <a:rPr lang="ru-RU" dirty="0" smtClean="0"/>
              <a:t>оцениванию.</a:t>
            </a:r>
          </a:p>
          <a:p>
            <a:pPr>
              <a:buNone/>
            </a:pPr>
            <a:r>
              <a:rPr lang="ru-RU" dirty="0" smtClean="0"/>
              <a:t>4. Проверить все работы, регулярно проводя консультации по отдельным работам.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dirty="0"/>
              <a:t>По окончании проанализировать результаты, </a:t>
            </a:r>
            <a:r>
              <a:rPr lang="ru-RU" dirty="0" smtClean="0"/>
              <a:t>выявить типичные ошибки и причины их появления, спланировать  работу по коррекции  типичных ошибок.</a:t>
            </a:r>
          </a:p>
          <a:p>
            <a:pPr>
              <a:buNone/>
            </a:pPr>
            <a:r>
              <a:rPr lang="ru-RU" dirty="0" smtClean="0"/>
              <a:t>6. При необходимости организовать выборочную перепроверку.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Критерии выявления необъективных результатов ВПР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3"/>
            <a:ext cx="8229600" cy="38576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Несоответствие результатов ВПР с текущей успеваемостью.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Несоответствие результатов ВПР по ОО с результатами на уровне РФ, субъекта, муниципалитета.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Несоответствие результатов ВПР по данным мониторинга по годам обучения (2018 – 4 </a:t>
            </a:r>
            <a:r>
              <a:rPr lang="ru-RU" sz="2400" dirty="0" err="1" smtClean="0"/>
              <a:t>кл</a:t>
            </a:r>
            <a:r>
              <a:rPr lang="ru-RU" sz="2400" dirty="0" smtClean="0"/>
              <a:t>., 2019 – 5 </a:t>
            </a:r>
            <a:r>
              <a:rPr lang="ru-RU" sz="2400" dirty="0" err="1" smtClean="0"/>
              <a:t>кл</a:t>
            </a:r>
            <a:r>
              <a:rPr lang="ru-RU" sz="2400" dirty="0" smtClean="0"/>
              <a:t>., 2020 – 6 </a:t>
            </a:r>
            <a:r>
              <a:rPr lang="ru-RU" sz="2400" dirty="0" err="1" smtClean="0"/>
              <a:t>кл</a:t>
            </a:r>
            <a:r>
              <a:rPr lang="ru-RU" sz="2400" dirty="0" smtClean="0"/>
              <a:t>.).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Анализ  распределения первичных баллов.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Несоответствие  выполнения заданий в ОО с результатами на уровне РФ, субъекта, муниципалитета.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Комплексный анализ данных ВПР-НИКО-ОГЭ-ЕГЭ.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Формирование позитивного отношения к объективности результатов оценочных процедур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435771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Реализация программ помощи школам с низкими результатами, программ помощи руководителям и  учителям с профессиональными дефицитами.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Прозрачность и открытость оценочных процедур.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Формирование культуры оценки образовательных результатов.</a:t>
            </a:r>
          </a:p>
          <a:p>
            <a:pPr marL="514350" indent="-514350">
              <a:buAutoNum type="arabicPeriod"/>
            </a:pPr>
            <a:r>
              <a:rPr lang="ru-RU" sz="2400" dirty="0" err="1" smtClean="0"/>
              <a:t>Внутришкольный</a:t>
            </a:r>
            <a:r>
              <a:rPr lang="ru-RU" sz="2400" dirty="0" smtClean="0"/>
              <a:t>, </a:t>
            </a:r>
            <a:r>
              <a:rPr lang="ru-RU" sz="2400" dirty="0" err="1" smtClean="0"/>
              <a:t>внутримуниципальный</a:t>
            </a:r>
            <a:r>
              <a:rPr lang="ru-RU" sz="2400" dirty="0" smtClean="0"/>
              <a:t> «оценочный климат».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Единые правила оценивания для всех, в том числе медалистов.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Использование самооценки, независимой оценки образовательных результатов.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Проведение разъяснительной работы  на муниципальном и школьном уровнях по вопросам объективного оценивания.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Работа с результатами ВПР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000108"/>
          <a:ext cx="842968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7388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Недопустимо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Рекомендуется 	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4222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Рейтинговать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школы.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Оценивать учителей по результатам ВПР.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Поощрять 100% успеваемость.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Наказывать за низкие результаты.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Организовывать систематические мероприятия по подготовке к ВПР,«натаскивать» на конкретные задания	.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Организовать регулярную работу школьных и муниципальных методических объединений по обсуждению типов ошибок и способов их предотвращения.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Оказывать систематическую методическую помощь школам с низкими результатами, включая анализ и корректировку образовательных программ.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Систематически повышать квалификацию педагогов по результатам оценочных мероприятий.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643182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Благодарю за внимание! </a:t>
            </a:r>
            <a:endParaRPr lang="ru-RU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проведения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мониторинг </a:t>
            </a:r>
            <a:r>
              <a:rPr lang="ru-RU" dirty="0"/>
              <a:t>системы образования, в том числе </a:t>
            </a:r>
            <a:r>
              <a:rPr lang="ru-RU" dirty="0" smtClean="0"/>
              <a:t>мониторинг уровня </a:t>
            </a:r>
            <a:r>
              <a:rPr lang="ru-RU" dirty="0"/>
              <a:t>подготовки обучающихся в соответствии </a:t>
            </a:r>
            <a:r>
              <a:rPr lang="ru-RU" dirty="0" smtClean="0"/>
              <a:t>с ФГОС;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преподавания учебных предметов и </a:t>
            </a:r>
            <a:r>
              <a:rPr lang="ru-RU" dirty="0" smtClean="0"/>
              <a:t>повышение качества образования </a:t>
            </a:r>
            <a:r>
              <a:rPr lang="ru-RU" dirty="0"/>
              <a:t>в образовательных </a:t>
            </a:r>
            <a:r>
              <a:rPr lang="ru-RU" dirty="0" smtClean="0"/>
              <a:t>организациях.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8786874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«дорожная карта» по подготовке и проведению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Нормативно-правовое обеспечение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Организационно-методическое обеспечение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Материально-техническое обеспечение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Информационное обеспечение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Контрольно-аналитическая деятельность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ВПР 2020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Формирование работ из банка заданий ВПР для 4-7, 11 классов, проведение </a:t>
            </a:r>
            <a:r>
              <a:rPr lang="ru-RU" dirty="0" smtClean="0"/>
              <a:t>ВПР </a:t>
            </a:r>
            <a:r>
              <a:rPr lang="ru-RU" dirty="0"/>
              <a:t>в любой день в заданный промежуток времени</a:t>
            </a:r>
          </a:p>
          <a:p>
            <a:r>
              <a:rPr lang="ru-RU" dirty="0" smtClean="0"/>
              <a:t>4 </a:t>
            </a:r>
            <a:r>
              <a:rPr lang="ru-RU" dirty="0"/>
              <a:t>класс  (3 предмета)</a:t>
            </a:r>
          </a:p>
          <a:p>
            <a:r>
              <a:rPr lang="ru-RU" dirty="0"/>
              <a:t>5 класс  (4 предмета</a:t>
            </a:r>
            <a:r>
              <a:rPr lang="ru-RU" dirty="0" smtClean="0"/>
              <a:t>) </a:t>
            </a:r>
            <a:endParaRPr lang="ru-RU" dirty="0"/>
          </a:p>
          <a:p>
            <a:r>
              <a:rPr lang="ru-RU" dirty="0"/>
              <a:t>6 классы  (6 предметов)</a:t>
            </a:r>
          </a:p>
          <a:p>
            <a:r>
              <a:rPr lang="ru-RU" dirty="0" smtClean="0"/>
              <a:t>7 </a:t>
            </a:r>
            <a:r>
              <a:rPr lang="ru-RU" dirty="0"/>
              <a:t>классы  (8 предметов, в том числе иностранные языки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 8 класс в режиме апробации (8 предметов)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ВПР в 11 классе в более ранние сроки (март)</a:t>
            </a:r>
          </a:p>
          <a:p>
            <a:r>
              <a:rPr lang="ru-RU" dirty="0" smtClean="0"/>
              <a:t>Использование </a:t>
            </a:r>
            <a:r>
              <a:rPr lang="ru-RU" dirty="0"/>
              <a:t>банка заданий ВПР при проведении процедур государственного контроля качества образования на региональном уровне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ВПР 2020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1785926"/>
            <a:ext cx="200026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 штатном режиме</a:t>
            </a:r>
          </a:p>
          <a:p>
            <a:endParaRPr lang="ru-RU" sz="2800" dirty="0"/>
          </a:p>
          <a:p>
            <a:pPr algn="ctr"/>
            <a:r>
              <a:rPr lang="ru-RU" sz="2800" dirty="0" smtClean="0"/>
              <a:t>4 классы</a:t>
            </a:r>
          </a:p>
          <a:p>
            <a:pPr algn="ctr"/>
            <a:r>
              <a:rPr lang="ru-RU" sz="2800" dirty="0" smtClean="0"/>
              <a:t>5 классы</a:t>
            </a:r>
          </a:p>
          <a:p>
            <a:pPr algn="ctr"/>
            <a:r>
              <a:rPr lang="ru-RU" sz="2800" dirty="0" smtClean="0"/>
              <a:t>6 классы</a:t>
            </a:r>
          </a:p>
          <a:p>
            <a:pPr algn="ctr"/>
            <a:r>
              <a:rPr lang="ru-RU" sz="2800" dirty="0" smtClean="0"/>
              <a:t>7 классы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1785926"/>
            <a:ext cx="292895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 режиме апробации </a:t>
            </a:r>
          </a:p>
          <a:p>
            <a:pPr algn="ctr"/>
            <a:r>
              <a:rPr lang="ru-RU" sz="2800" b="1" dirty="0" smtClean="0"/>
              <a:t>(по решению ОО)</a:t>
            </a:r>
          </a:p>
          <a:p>
            <a:endParaRPr lang="ru-RU" sz="2800" dirty="0" smtClean="0"/>
          </a:p>
          <a:p>
            <a:pPr algn="ctr"/>
            <a:r>
              <a:rPr lang="ru-RU" sz="2800" dirty="0" smtClean="0"/>
              <a:t>8 классы</a:t>
            </a:r>
          </a:p>
          <a:p>
            <a:pPr algn="ctr"/>
            <a:r>
              <a:rPr lang="ru-RU" sz="2800" dirty="0" smtClean="0"/>
              <a:t>10 классы</a:t>
            </a:r>
          </a:p>
          <a:p>
            <a:pPr algn="ctr"/>
            <a:r>
              <a:rPr lang="ru-RU" sz="2800" dirty="0" smtClean="0"/>
              <a:t>11 классы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1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Участие школ региона в апробации ВПР 2020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1285860"/>
          <a:ext cx="3714776" cy="408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16"/>
                <a:gridCol w="1428760"/>
              </a:tblGrid>
              <a:tr h="33910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Предмет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 школ-участников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r>
                        <a:rPr lang="ru-RU" baseline="0" dirty="0" smtClean="0"/>
                        <a:t>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99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105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80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81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72066" y="1285860"/>
          <a:ext cx="3714776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16"/>
                <a:gridCol w="1428760"/>
              </a:tblGrid>
              <a:tr h="33910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Предмет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 школ-участников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29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48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Немецкий язык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Французский язык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География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55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История</a:t>
                      </a:r>
                      <a:r>
                        <a:rPr lang="ru-RU" baseline="0" dirty="0" smtClean="0"/>
                        <a:t> 11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Химия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48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Физика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Биология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Информационный обмен при проведении ВПР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u="sng" dirty="0" smtClean="0"/>
              <a:t>Личный кабинет ОО в ФИС ОКО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сбор необходимых сведений </a:t>
            </a:r>
            <a:r>
              <a:rPr lang="ru-RU" dirty="0" smtClean="0"/>
              <a:t>об ОО для проведения ВПР</a:t>
            </a:r>
            <a:r>
              <a:rPr lang="ru-RU" dirty="0"/>
              <a:t>;</a:t>
            </a:r>
          </a:p>
          <a:p>
            <a:r>
              <a:rPr lang="ru-RU" dirty="0" smtClean="0"/>
              <a:t>публикация инструктивных  </a:t>
            </a:r>
            <a:r>
              <a:rPr lang="ru-RU" dirty="0"/>
              <a:t>и методических материалов по проведению ВПР;</a:t>
            </a:r>
          </a:p>
          <a:p>
            <a:r>
              <a:rPr lang="ru-RU" dirty="0"/>
              <a:t>предоставление каждой </a:t>
            </a:r>
            <a:r>
              <a:rPr lang="ru-RU" dirty="0" smtClean="0"/>
              <a:t>ОО комплектов заданий для </a:t>
            </a:r>
            <a:r>
              <a:rPr lang="ru-RU" dirty="0"/>
              <a:t>проведения </a:t>
            </a:r>
            <a:r>
              <a:rPr lang="ru-RU" dirty="0" smtClean="0"/>
              <a:t>ВПР</a:t>
            </a:r>
            <a:r>
              <a:rPr lang="en-US" dirty="0" smtClean="0"/>
              <a:t>;</a:t>
            </a:r>
            <a:endParaRPr lang="en-US" dirty="0"/>
          </a:p>
          <a:p>
            <a:r>
              <a:rPr lang="ru-RU" dirty="0"/>
              <a:t>предоставление каждой </a:t>
            </a:r>
            <a:r>
              <a:rPr lang="ru-RU" dirty="0" smtClean="0"/>
              <a:t>ОО ответов </a:t>
            </a:r>
            <a:r>
              <a:rPr lang="ru-RU" dirty="0"/>
              <a:t>и </a:t>
            </a:r>
            <a:r>
              <a:rPr lang="ru-RU" dirty="0" smtClean="0"/>
              <a:t>критериев оценивания </a:t>
            </a:r>
            <a:r>
              <a:rPr lang="ru-RU" dirty="0"/>
              <a:t>выполнения заданий </a:t>
            </a:r>
            <a:r>
              <a:rPr lang="ru-RU" dirty="0" smtClean="0"/>
              <a:t>ВПР;</a:t>
            </a:r>
            <a:endParaRPr lang="ru-RU" dirty="0"/>
          </a:p>
          <a:p>
            <a:r>
              <a:rPr lang="ru-RU" dirty="0"/>
              <a:t>предоставление </a:t>
            </a:r>
            <a:r>
              <a:rPr lang="ru-RU" dirty="0" smtClean="0"/>
              <a:t>ОО форм </a:t>
            </a:r>
            <a:r>
              <a:rPr lang="ru-RU" dirty="0"/>
              <a:t>для сбора </a:t>
            </a:r>
            <a:r>
              <a:rPr lang="ru-RU" dirty="0" smtClean="0"/>
              <a:t>результатов ВПР</a:t>
            </a:r>
            <a:r>
              <a:rPr lang="ru-RU" dirty="0"/>
              <a:t>;</a:t>
            </a:r>
          </a:p>
          <a:p>
            <a:r>
              <a:rPr lang="ru-RU" dirty="0"/>
              <a:t>направление </a:t>
            </a:r>
            <a:r>
              <a:rPr lang="ru-RU" dirty="0" smtClean="0"/>
              <a:t>ОО сведений </a:t>
            </a:r>
            <a:r>
              <a:rPr lang="ru-RU" dirty="0"/>
              <a:t>о результатах </a:t>
            </a:r>
            <a:r>
              <a:rPr lang="ru-RU" dirty="0" smtClean="0"/>
              <a:t>ВПР по </a:t>
            </a:r>
            <a:r>
              <a:rPr lang="ru-RU" dirty="0"/>
              <a:t>каждому классу по каждому учебному предмету в виде заполненных форм </a:t>
            </a:r>
            <a:r>
              <a:rPr lang="ru-RU" dirty="0" smtClean="0"/>
              <a:t>в ФИС </a:t>
            </a:r>
            <a:r>
              <a:rPr lang="ru-RU" dirty="0"/>
              <a:t>ОКО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предоставление ОО результатов </a:t>
            </a:r>
            <a:r>
              <a:rPr lang="ru-RU" dirty="0"/>
              <a:t>по </a:t>
            </a:r>
            <a:r>
              <a:rPr lang="ru-RU" dirty="0" smtClean="0"/>
              <a:t>итогам проведения </a:t>
            </a:r>
            <a:r>
              <a:rPr lang="ru-RU" dirty="0"/>
              <a:t>ВПР;</a:t>
            </a:r>
          </a:p>
          <a:p>
            <a:r>
              <a:rPr lang="ru-RU" dirty="0"/>
              <a:t>форум технической поддержки </a:t>
            </a:r>
            <a:r>
              <a:rPr lang="ru-RU" dirty="0" smtClean="0"/>
              <a:t>ВПР.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000924" cy="65403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Проведение ВПР 2020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26432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Порядок проведения ВПР в регионе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Порядок проведения ВПР в муниципальном образовании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Порядок проведения ВПР в образовательной организации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00430" y="1142984"/>
            <a:ext cx="53578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200" dirty="0" smtClean="0"/>
              <a:t>сроки </a:t>
            </a:r>
            <a:r>
              <a:rPr lang="ru-RU" sz="2200" dirty="0"/>
              <a:t>проведения ВПР в соответствии со сроками проведения </a:t>
            </a:r>
            <a:r>
              <a:rPr lang="ru-RU" sz="2200" dirty="0" smtClean="0"/>
              <a:t>ВПР, утвержденными  </a:t>
            </a:r>
            <a:r>
              <a:rPr lang="ru-RU" sz="2200" dirty="0" err="1" smtClean="0"/>
              <a:t>Рособрнадзором</a:t>
            </a:r>
            <a:r>
              <a:rPr lang="ru-RU" sz="22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сведения </a:t>
            </a:r>
            <a:r>
              <a:rPr lang="ru-RU" sz="2200" dirty="0"/>
              <a:t>о </a:t>
            </a:r>
            <a:r>
              <a:rPr lang="ru-RU" sz="2200" dirty="0" smtClean="0"/>
              <a:t>региональном, муниципальном, школьном  координаторе;</a:t>
            </a:r>
            <a:endParaRPr lang="ru-RU" sz="2200" dirty="0"/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меры </a:t>
            </a:r>
            <a:r>
              <a:rPr lang="ru-RU" sz="2200" dirty="0"/>
              <a:t>по обеспечению объективности результатов ВПР;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меры </a:t>
            </a:r>
            <a:r>
              <a:rPr lang="ru-RU" sz="2200" dirty="0"/>
              <a:t>по обеспечению информационной безопасности в период </a:t>
            </a:r>
            <a:r>
              <a:rPr lang="ru-RU" sz="2200" dirty="0" smtClean="0"/>
              <a:t>проведения ВПР</a:t>
            </a:r>
            <a:r>
              <a:rPr lang="ru-RU" sz="22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особенности </a:t>
            </a:r>
            <a:r>
              <a:rPr lang="ru-RU" sz="2200" dirty="0"/>
              <a:t>участия в ВПР обучающихся с ограниченными </a:t>
            </a:r>
            <a:r>
              <a:rPr lang="ru-RU" sz="2200" dirty="0" smtClean="0"/>
              <a:t>возможностями здоровья</a:t>
            </a:r>
            <a:r>
              <a:rPr lang="ru-RU" sz="22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информацию </a:t>
            </a:r>
            <a:r>
              <a:rPr lang="ru-RU" sz="2200" dirty="0"/>
              <a:t>по использованию результатов ВПР.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1202</Words>
  <Application>Microsoft Office PowerPoint</Application>
  <PresentationFormat>Экран (4:3)</PresentationFormat>
  <Paragraphs>177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Обеспечение порядка проведения и объективности результатов ВПР общеобразовательными организациями Смоленской области в 2020 году</vt:lpstr>
      <vt:lpstr>Цели проведения ВПР</vt:lpstr>
      <vt:lpstr>Презентация PowerPoint</vt:lpstr>
      <vt:lpstr>План «дорожная карта» по подготовке и проведению ВПР</vt:lpstr>
      <vt:lpstr>ВПР 2020</vt:lpstr>
      <vt:lpstr>Участники ВПР 2020</vt:lpstr>
      <vt:lpstr>Участие школ региона в апробации ВПР 2020</vt:lpstr>
      <vt:lpstr>Информационный обмен при проведении ВПР Личный кабинет ОО в ФИС ОКО</vt:lpstr>
      <vt:lpstr>Проведение ВПР 2020</vt:lpstr>
      <vt:lpstr>Проведение ВПР в ОО 4-7, 11 классы</vt:lpstr>
      <vt:lpstr>Проведение ВПР в ОО 8 класс</vt:lpstr>
      <vt:lpstr>Проведение ВПР в ОО по иностранным языкам в 7 и 11 классах</vt:lpstr>
      <vt:lpstr>Проведение ВПР в муниципальном образовании</vt:lpstr>
      <vt:lpstr>Обеспечение объективности ВПР</vt:lpstr>
      <vt:lpstr>Организация оценивания</vt:lpstr>
      <vt:lpstr>Критерии выявления необъективных результатов ВПР</vt:lpstr>
      <vt:lpstr>Формирование позитивного отношения к объективности результатов оценочных процедур</vt:lpstr>
      <vt:lpstr>Работа с результатами ВПР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порядка проведения и объективности результатов ВПР общеобразовательными организациями Смоленской области в 2020 году</dc:title>
  <dc:creator>Сергей</dc:creator>
  <cp:lastModifiedBy>Зазыкина</cp:lastModifiedBy>
  <cp:revision>17</cp:revision>
  <dcterms:created xsi:type="dcterms:W3CDTF">2020-02-25T16:33:12Z</dcterms:created>
  <dcterms:modified xsi:type="dcterms:W3CDTF">2020-02-26T05:03:31Z</dcterms:modified>
</cp:coreProperties>
</file>