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84" r:id="rId3"/>
  </p:sldMasterIdLst>
  <p:notesMasterIdLst>
    <p:notesMasterId r:id="rId13"/>
  </p:notesMasterIdLst>
  <p:sldIdLst>
    <p:sldId id="284" r:id="rId4"/>
    <p:sldId id="296" r:id="rId5"/>
    <p:sldId id="320" r:id="rId6"/>
    <p:sldId id="298" r:id="rId7"/>
    <p:sldId id="319" r:id="rId8"/>
    <p:sldId id="317" r:id="rId9"/>
    <p:sldId id="302" r:id="rId10"/>
    <p:sldId id="318" r:id="rId11"/>
    <p:sldId id="32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>
        <p:scale>
          <a:sx n="107" d="100"/>
          <a:sy n="107" d="100"/>
        </p:scale>
        <p:origin x="-8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3A5FFB-2958-4573-96E9-9C19F5502C6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27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A5FFB-2958-4573-96E9-9C19F5502C6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A5FFB-2958-4573-96E9-9C19F5502C6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4F81B0-F286-4F78-BCEC-C8AADC56E44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ED8B0-599D-400D-B16B-A1FCE73943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B7383-41BB-4271-BF80-BE9D3500D69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B2F798-F0EA-4429-9FCB-BB61697361D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876B5-167C-4ABE-A87F-AC39BE7BE8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744A6-1EF6-4B46-8652-CF0325775A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C92F3-2F0F-4C07-A92B-5BD801928BF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78CB0-9CDC-4171-BA77-9568EEFB85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4824-932D-4264-A0F2-7BB67C9270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07771-027C-4A79-8C03-4368F0D0E1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492B-AE0F-40FD-BBE0-7D274D34700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A1912-952B-456E-94FE-29FDF2525FE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E69F8-4E32-4ADD-9E2F-B2EC17184A8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00B91-049B-4179-9F60-225FF712C0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D541-194D-4E71-8D1F-D18FC9417A5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81B0-F286-4F78-BCEC-C8AADC56E4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A1912-952B-456E-94FE-29FDF2525F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6B34-8D1D-4B49-8171-4E937F6C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515F-8F49-463D-85B1-B2F037798A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AD3D-C294-44B3-9164-5C61047BF7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63F5-1749-4E83-9B23-D08A3AB715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1D83-E2A7-4FDB-BC0F-79D4D7CDCC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56B34-8D1D-4B49-8171-4E937F6C90A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0E67F-4C79-48E1-A9E5-D33D0880D6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E819-754D-4BFC-A88C-87EF074392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ED8B0-599D-400D-B16B-A1FCE73943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B7383-41BB-4271-BF80-BE9D3500D6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F515F-8F49-463D-85B1-B2F037798A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AAD3D-C294-44B3-9164-5C61047BF7F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C63F5-1749-4E83-9B23-D08A3AB715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E1D83-E2A7-4FDB-BC0F-79D4D7CDCC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0E67F-4C79-48E1-A9E5-D33D0880D6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1E819-754D-4BFC-A88C-87EF074392A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9F5BAF-E51A-457D-B41C-54D2D0E63DE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14BCA76-E4DA-46C4-B87D-E868A6E1A1F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19F5BAF-E51A-457D-B41C-54D2D0E63D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4" Type="http://schemas.openxmlformats.org/officeDocument/2006/relationships/hyperlink" Target="https://yarcevo.admin-smolensk.ru/struktura/komitet-po-obrazovaniyu/vp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ppoi-@mail.ru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72042" y="2533652"/>
            <a:ext cx="7767108" cy="1447798"/>
          </a:xfrm>
        </p:spPr>
        <p:txBody>
          <a:bodyPr>
            <a:noAutofit/>
          </a:bodyPr>
          <a:lstStyle/>
          <a:p>
            <a:pPr marL="85725" indent="-85725" algn="ctr"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  <a:t>Меры муниципальной системы образования по повышению объективности оценки образовательных результатов ВПР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Franklin Gothic Medium" pitchFamily="34" charset="0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1050" y="290703"/>
            <a:ext cx="8229600" cy="125272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</a:t>
            </a:r>
            <a:br>
              <a:rPr lang="ru-RU" sz="2400" dirty="0" smtClean="0">
                <a:latin typeface="Franklin Gothic Medium" pitchFamily="34" charset="0"/>
              </a:rPr>
            </a:br>
            <a:r>
              <a:rPr lang="ru-RU" sz="2400" dirty="0" smtClean="0">
                <a:latin typeface="Franklin Gothic Medium" pitchFamily="34" charset="0"/>
              </a:rPr>
              <a:t> «Ярцевский район» Смоленской области</a:t>
            </a:r>
            <a:r>
              <a:rPr lang="ru-RU" sz="24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br>
              <a:rPr lang="ru-RU" sz="24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38159" y="5107021"/>
            <a:ext cx="59237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Соловьева Наталья Николаевна, председатель Комитета 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095374" y="276225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95374" y="1279273"/>
            <a:ext cx="7296150" cy="100584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Мониторинг результатов ВПР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выявлению  «необъективности»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079" y="2422495"/>
            <a:ext cx="807128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0" indent="-85725" algn="just">
              <a:buNone/>
              <a:tabLst>
                <a:tab pos="18097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соотнесение результатов ВПР с текущей успеваемостью обучающихся;</a:t>
            </a:r>
          </a:p>
          <a:p>
            <a:pPr marL="85725" lvl="0" indent="-85725" algn="just">
              <a:buNone/>
              <a:tabLst>
                <a:tab pos="18097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мониторинг результатов ВПР по годам (результаты одних и тех же обучающихся, их «отличия» от года к году);</a:t>
            </a:r>
          </a:p>
          <a:p>
            <a:pPr marL="85725" lvl="0" indent="-85725" algn="just">
              <a:buFontTx/>
              <a:buChar char="-"/>
              <a:tabLst>
                <a:tab pos="18097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установление «зоны риска», при которой результаты выполнения заданий в школе значительно ниже значений по региону, муниципалитету;</a:t>
            </a:r>
          </a:p>
          <a:p>
            <a:pPr marL="85725" indent="-85725" algn="just">
              <a:buFontTx/>
              <a:buChar char="-"/>
              <a:tabLst>
                <a:tab pos="18097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установление «зоны  оптимума», при которой результаты выполнения заданий в школе  значительно выше значений по региону, муниципалитету.</a:t>
            </a:r>
          </a:p>
          <a:p>
            <a:pPr marL="85725" indent="-85725">
              <a:buFontTx/>
              <a:buChar char="-"/>
              <a:tabLst>
                <a:tab pos="180975" algn="l"/>
              </a:tabLst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" indent="-85725">
              <a:buFontTx/>
              <a:buChar char="-"/>
              <a:tabLst>
                <a:tab pos="180975" algn="l"/>
              </a:tabLst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625" y="2333625"/>
            <a:ext cx="7296150" cy="1047750"/>
          </a:xfrm>
        </p:spPr>
        <p:txBody>
          <a:bodyPr>
            <a:normAutofit fontScale="90000"/>
          </a:bodyPr>
          <a:lstStyle/>
          <a:p>
            <a:r>
              <a:rPr lang="ru-RU" sz="27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 результатов  ВПР 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муниципальном уровне</a:t>
            </a:r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85800" y="3908552"/>
          <a:ext cx="7864021" cy="1577340"/>
        </p:xfrm>
        <a:graphic>
          <a:graphicData uri="http://schemas.openxmlformats.org/drawingml/2006/table">
            <a:tbl>
              <a:tblPr/>
              <a:tblGrid>
                <a:gridCol w="2152018"/>
                <a:gridCol w="586640"/>
                <a:gridCol w="2137286"/>
                <a:gridCol w="538137"/>
                <a:gridCol w="2449940"/>
              </a:tblGrid>
              <a:tr h="131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методического  сопровождения 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9" marR="4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9" marR="4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Принятие управленческих решений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9" marR="4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9" marR="4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Информационная </a:t>
                      </a: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с участниками образовательных отношений и общественностью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209" marR="43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5829300" y="3228975"/>
            <a:ext cx="1447800" cy="390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233863" y="3500436"/>
            <a:ext cx="466729" cy="1905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1905001" y="3238499"/>
            <a:ext cx="1190627" cy="4857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085849" y="304800"/>
            <a:ext cx="7781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561" y="1393371"/>
            <a:ext cx="8344353" cy="5196116"/>
          </a:xfrm>
        </p:spPr>
        <p:txBody>
          <a:bodyPr>
            <a:normAutofit fontScale="25000" lnSpcReduction="20000"/>
          </a:bodyPr>
          <a:lstStyle/>
          <a:p>
            <a:pPr marL="180975" indent="-180975" algn="just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72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Принятые управленческие решения на муниципальном уровне</a:t>
            </a:r>
            <a:r>
              <a:rPr lang="ru-RU" sz="5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80975" indent="-180975" algn="just">
              <a:buNone/>
            </a:pPr>
            <a:endParaRPr lang="ru-RU" sz="5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7030A0"/>
              </a:buClr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документы</a:t>
            </a:r>
            <a:r>
              <a:rPr lang="ru-RU" sz="6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Комитета по образованию и молодежной политике «Об утверждении  плана мероприятий по подготовке и проведению ВПР в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Ярцевском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районе Смоленской области в 2019/20 учебном году» </a:t>
            </a:r>
            <a:r>
              <a:rPr lang="ru-RU" sz="7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10.09.2019 № 211.</a:t>
            </a:r>
          </a:p>
          <a:p>
            <a:pPr marL="0" indent="0" algn="just">
              <a:buClr>
                <a:srgbClr val="7030A0"/>
              </a:buClr>
              <a:buNone/>
            </a:pPr>
            <a:endParaRPr lang="ru-RU" sz="7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Приказом Комитета по образованию и молодежной политике утвержден Порядок организации и проведения всероссийских проверочных работ в общеобразовательных организациях  муниципального образования «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Ярцевский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район»  Смоленской области в 2020 году </a:t>
            </a:r>
            <a:r>
              <a:rPr lang="ru-RU" sz="7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14.02.2020 № 60.</a:t>
            </a: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ru-RU" sz="72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оценку деятельности руководителей образовательных организаций</a:t>
            </a: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включены показатели («Организация входит в список школ с выявленными признаками необъективности результатов Всероссийских проверочных работ (ВПР) (в текущем учебном году)»,    «Доля обучающихся 11 классов, принявших участие в апробации процедуры ВПР по учебному предмету «_____», в общей численности обучающихся 11 классов, изучающих предмет, но не сдающих ЕГЭ»)</a:t>
            </a:r>
          </a:p>
          <a:p>
            <a:pPr marL="180975" lvl="0" indent="-180975" algn="just">
              <a:buClr>
                <a:srgbClr val="7030A0"/>
              </a:buClr>
              <a:buFontTx/>
              <a:buChar char="-"/>
            </a:pP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None/>
            </a:pPr>
            <a:endParaRPr lang="ru-RU" sz="7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57274" y="295275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561" y="1149658"/>
            <a:ext cx="8344353" cy="5439829"/>
          </a:xfrm>
        </p:spPr>
        <p:txBody>
          <a:bodyPr>
            <a:normAutofit fontScale="32500" lnSpcReduction="20000"/>
          </a:bodyPr>
          <a:lstStyle/>
          <a:p>
            <a:pPr marL="180975" indent="-180975" algn="ctr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7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Принятые управленческие решения на муниципальном уровне</a:t>
            </a:r>
            <a:r>
              <a:rPr lang="ru-RU" sz="5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Clr>
                <a:srgbClr val="7030A0"/>
              </a:buClr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Организационные мероприятия:</a:t>
            </a:r>
          </a:p>
          <a:p>
            <a:pPr marL="180975" indent="-180975" algn="just">
              <a:buClr>
                <a:srgbClr val="7030A0"/>
              </a:buClr>
              <a:buNone/>
            </a:pPr>
            <a:r>
              <a:rPr lang="ru-RU" sz="6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проведены совещания с руководителями общеобразовательных организаций, школьными координаторами по вопросам объективности ВПР, особенностям проведения ВПР в 2020 году </a:t>
            </a:r>
            <a:r>
              <a:rPr lang="ru-RU" sz="7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сентябрь 2019, январь 2020.</a:t>
            </a:r>
          </a:p>
          <a:p>
            <a:pPr marL="180975" indent="-180975" algn="just">
              <a:buClr>
                <a:srgbClr val="7030A0"/>
              </a:buClr>
              <a:buFontTx/>
              <a:buChar char="-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проведены индивидуальные собеседования с руководителями школ, попавших в перечень «необъективных», группы риска, имеющих низкие образовательные результаты, - октябрь 2019</a:t>
            </a: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buClr>
                <a:srgbClr val="7030A0"/>
              </a:buClr>
              <a:buNone/>
            </a:pPr>
            <a:endParaRPr lang="ru-RU" sz="7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7030A0"/>
              </a:buClr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 контроль:</a:t>
            </a:r>
          </a:p>
          <a:p>
            <a:pPr marL="180975" indent="-180975" algn="just">
              <a:buClr>
                <a:srgbClr val="7030A0"/>
              </a:buClr>
              <a:buFontTx/>
              <a:buChar char="-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системы ВСОКО с целью предупреждения необъективных результатов промежуточной аттестации и ВПР - в течение 2019/20 учебного года.</a:t>
            </a:r>
          </a:p>
          <a:p>
            <a:pPr marL="180975" lvl="0" indent="-180975" algn="just">
              <a:buFontTx/>
              <a:buChar char="-"/>
            </a:pPr>
            <a:endParaRPr lang="ru-RU" sz="7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Tx/>
              <a:buChar char="-"/>
            </a:pP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57274" y="295275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80571" y="1200151"/>
            <a:ext cx="8344353" cy="5389336"/>
          </a:xfrm>
        </p:spPr>
        <p:txBody>
          <a:bodyPr>
            <a:normAutofit fontScale="25000" lnSpcReduction="20000"/>
          </a:bodyPr>
          <a:lstStyle/>
          <a:p>
            <a:pPr marL="180975" indent="-180975" algn="just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72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Методическое сопровождение подготовки и проведения ВПР:</a:t>
            </a:r>
          </a:p>
          <a:p>
            <a:pPr marL="180975" indent="-180975" algn="just">
              <a:buNone/>
            </a:pPr>
            <a:endParaRPr lang="ru-RU" sz="56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5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методических совещаний  с заместителями директоров, заседаний районных методических объединений учителей-предметников по вопросам системы оценивания результатов ВПР и рассмотрения критериев оценивания ВПР.</a:t>
            </a:r>
            <a:endParaRPr lang="ru-RU" sz="6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августе  2019 года на  совещании с заместителями директоров проведен анализ результатов ВПР 7 класса. На основе анализа разработана карта контроля деятельности семиклассников для подготовки к ВПР-2020 года на основе заданий 2019 года. </a:t>
            </a:r>
          </a:p>
          <a:p>
            <a:pPr algn="just">
              <a:lnSpc>
                <a:spcPct val="120000"/>
              </a:lnSpc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феврале 2020 года организована деятельность РМО по подготовке к мониторинговым процедурам (внесены коррективы в план работы РМО: актуализирован анализ изучение образцов работ и критериев их оценивания, методика индивидуальной работы, достижение положительных результатов при изучении тем, вызывающих затруднения у обучающихся и педагогов).</a:t>
            </a:r>
          </a:p>
          <a:p>
            <a:pPr algn="just">
              <a:lnSpc>
                <a:spcPct val="120000"/>
              </a:lnSpc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методических консультаций по вопросу подготовки и проведения ВПР, по структуре и содержанию проверочных работ, системе оценивания.</a:t>
            </a:r>
          </a:p>
          <a:p>
            <a:pPr lvl="0" algn="just">
              <a:lnSpc>
                <a:spcPct val="120000"/>
              </a:lnSpc>
            </a:pPr>
            <a:r>
              <a:rPr lang="ru-RU" sz="6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семинаров классных руководителей, психологов и социальных педагогов по организации психолого-педагогического сопровождения обучающихся к ВПР.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45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57274" y="295275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74" y="1149658"/>
            <a:ext cx="8229600" cy="1165860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Информационная работа с участниками </a:t>
            </a:r>
            <a:b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образовательных отношений и общественностью  </a:t>
            </a:r>
            <a:endParaRPr lang="ru-RU" sz="2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7749" y="400050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53686" y="2346370"/>
            <a:ext cx="795337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общегородских родительских собраний.</a:t>
            </a:r>
          </a:p>
          <a:p>
            <a:pPr lvl="0" algn="just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Размещение информации о проведении ВПР на официальных сайтах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сети Интернет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1950" lvl="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Администрации МО «Ярцевский район» </a:t>
            </a: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https://yarcevo.admin-smolensk.ru/struktura/komitet-po-obrazovaniyu/vpr/</a:t>
            </a:r>
            <a:r>
              <a:rPr lang="ru-RU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61950" lvl="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 организаций.</a:t>
            </a:r>
          </a:p>
          <a:p>
            <a:pPr marL="361950" lvl="0"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Публикации 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СМИ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1950" lvl="0" algn="just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Газета муниципального образования «Ярцевский район» Смоленской области «Вести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Привопья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361950" lvl="0"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Телерадиокомпания «Пионер-ТВ».</a:t>
            </a:r>
          </a:p>
          <a:p>
            <a:pPr lvl="0" algn="just">
              <a:buFontTx/>
              <a:buNone/>
            </a:pPr>
            <a:endParaRPr lang="ru-RU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057274" y="295275"/>
            <a:ext cx="7781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«Ярцевский район» Смоленской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0130" y="1333500"/>
            <a:ext cx="75057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Проведении всероссийских проверочных работ в общеобразовательных организациях  муниципального образования «Ярцевский район»  Смоленской области в 2020 г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33375" y="2297431"/>
            <a:ext cx="860107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Утверждение состава лиц, ответственных за организацию и проведение ВПР на территории Ярцевского района.</a:t>
            </a:r>
          </a:p>
          <a:p>
            <a:pPr marL="342900" lvl="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Отбор и подготовка общественных наблюдателей,  направление  их  в школы в период проведения ВПР.</a:t>
            </a:r>
          </a:p>
          <a:p>
            <a:pPr marL="342900" indent="-342900" algn="just">
              <a:buAutoNum type="arabicPeriod" startAt="3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за соблюдением Порядка проведения ВПР в общеобразовательных организациях района, за соблюдением инструкций  всеми участниками  ВПР.</a:t>
            </a:r>
          </a:p>
          <a:p>
            <a:pPr marL="342900" indent="-342900" algn="just">
              <a:buAutoNum type="arabicPeriod" startAt="3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Соблюдение информационной безопасности при подготовке и проведении ВПР на территории района.</a:t>
            </a:r>
          </a:p>
          <a:p>
            <a:pPr marL="342900" indent="-342900" algn="just">
              <a:buAutoNum type="arabicPeriod" startAt="3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работ ВПР школьными комиссиями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критериями оценивания).</a:t>
            </a:r>
          </a:p>
          <a:p>
            <a:pPr marL="342900" indent="-342900" algn="just">
              <a:buAutoNum type="arabicPeriod" startAt="3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выборочной перекрестной перепроверки ВПР  муниципальной комиссией в школах, у которых были отмечены  необъективные результаты и школ с низкими образовательными результатами.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41935" y="1550200"/>
            <a:ext cx="8778240" cy="4631525"/>
          </a:xfrm>
        </p:spPr>
        <p:txBody>
          <a:bodyPr>
            <a:noAutofit/>
          </a:bodyPr>
          <a:lstStyle/>
          <a:p>
            <a:pPr algn="ctr"/>
            <a:endParaRPr lang="ru-RU" sz="4800" b="1" dirty="0" smtClean="0">
              <a:solidFill>
                <a:srgbClr val="00B0F0"/>
              </a:solidFill>
              <a:latin typeface="Calibri"/>
            </a:endParaRPr>
          </a:p>
          <a:p>
            <a:pPr algn="ctr"/>
            <a:r>
              <a:rPr lang="ru-RU" sz="4800" b="1" dirty="0" smtClean="0">
                <a:solidFill>
                  <a:srgbClr val="00B0F0"/>
                </a:solidFill>
                <a:latin typeface="Calibri"/>
              </a:rPr>
              <a:t>Спасибо за внимание!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Наши  контакты</a:t>
            </a:r>
            <a:r>
              <a:rPr lang="ru-RU" sz="2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2000" dirty="0" smtClean="0">
                <a:solidFill>
                  <a:srgbClr val="7030A0"/>
                </a:solidFill>
              </a:rPr>
              <a:t>215800, г. Ярцево, Смоленская обл., </a:t>
            </a:r>
          </a:p>
          <a:p>
            <a:pPr algn="ctr"/>
            <a:r>
              <a:rPr lang="ru-RU" sz="2000" dirty="0" smtClean="0">
                <a:solidFill>
                  <a:srgbClr val="7030A0"/>
                </a:solidFill>
              </a:rPr>
              <a:t>Ул. Школьная,д.12,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Тел.</a:t>
            </a:r>
            <a:r>
              <a:rPr lang="ru-RU" sz="2000" dirty="0" smtClean="0">
                <a:solidFill>
                  <a:srgbClr val="7030A0"/>
                </a:solidFill>
              </a:rPr>
              <a:t> 8-48-143-7-17-56,</a:t>
            </a:r>
          </a:p>
          <a:p>
            <a:pPr algn="ctr"/>
            <a:r>
              <a:rPr lang="ru-RU" sz="2000" dirty="0" err="1" smtClean="0">
                <a:solidFill>
                  <a:srgbClr val="FF0000"/>
                </a:solidFill>
              </a:rPr>
              <a:t>эл</a:t>
            </a:r>
            <a:r>
              <a:rPr lang="ru-RU" sz="2000" dirty="0" smtClean="0">
                <a:solidFill>
                  <a:srgbClr val="FF0000"/>
                </a:solidFill>
              </a:rPr>
              <a:t>. адрес</a:t>
            </a:r>
            <a:r>
              <a:rPr lang="ru-RU" sz="2000" dirty="0" smtClean="0">
                <a:solidFill>
                  <a:srgbClr val="00B0F0"/>
                </a:solidFill>
              </a:rPr>
              <a:t>: </a:t>
            </a:r>
            <a:r>
              <a:rPr lang="en-US" sz="2000" dirty="0" err="1" smtClean="0">
                <a:hlinkClick r:id="rId2"/>
              </a:rPr>
              <a:t>ppoi</a:t>
            </a:r>
            <a:r>
              <a:rPr lang="en-US" sz="2000" dirty="0" smtClean="0">
                <a:hlinkClick r:id="rId2"/>
              </a:rPr>
              <a:t>-@</a:t>
            </a:r>
            <a:r>
              <a:rPr lang="en-US" sz="2000" dirty="0" err="1" smtClean="0">
                <a:hlinkClick r:id="rId2"/>
              </a:rPr>
              <a:t>mail.ru</a:t>
            </a:r>
            <a:endParaRPr lang="ru-RU" sz="2000" dirty="0" smtClean="0"/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сайт</a:t>
            </a:r>
            <a:r>
              <a:rPr lang="ru-RU" sz="2000" dirty="0" smtClean="0">
                <a:solidFill>
                  <a:srgbClr val="7030A0"/>
                </a:solidFill>
              </a:rPr>
              <a:t> - </a:t>
            </a:r>
            <a:r>
              <a:rPr lang="en-US" sz="2000" dirty="0" smtClean="0">
                <a:solidFill>
                  <a:srgbClr val="7030A0"/>
                </a:solidFill>
              </a:rPr>
              <a:t>http://yarcevo.admin-smolensk.ru/struktura/komitet-po-obrazovaniyu/</a:t>
            </a:r>
            <a:endParaRPr lang="ru-RU" sz="2000" dirty="0" smtClean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257175"/>
            <a:ext cx="8229600" cy="12573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Franklin Gothic Medium" pitchFamily="34" charset="0"/>
              </a:rPr>
              <a:t> </a:t>
            </a:r>
            <a:r>
              <a:rPr lang="ru-RU" sz="2700" dirty="0" smtClean="0">
                <a:latin typeface="Franklin Gothic Medium" pitchFamily="34" charset="0"/>
              </a:rPr>
              <a:t>Комитет по образованию и молодежной политике Администрации муниципального образования </a:t>
            </a:r>
            <a:br>
              <a:rPr lang="ru-RU" sz="2700" dirty="0" smtClean="0">
                <a:latin typeface="Franklin Gothic Medium" pitchFamily="34" charset="0"/>
              </a:rPr>
            </a:br>
            <a:r>
              <a:rPr lang="ru-RU" sz="2700" dirty="0" smtClean="0">
                <a:latin typeface="Franklin Gothic Medium" pitchFamily="34" charset="0"/>
              </a:rPr>
              <a:t>«Ярцевский </a:t>
            </a:r>
            <a:r>
              <a:rPr lang="ru-RU" sz="2200" dirty="0" smtClean="0">
                <a:latin typeface="Franklin Gothic Medium" pitchFamily="34" charset="0"/>
              </a:rPr>
              <a:t>район» Смоленской области</a:t>
            </a:r>
            <a:r>
              <a:rPr lang="ru-RU" sz="22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endParaRPr lang="ru-RU" sz="2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9" y="349797"/>
            <a:ext cx="914401" cy="79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d_1979_slid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ind_1979_slide</Template>
  <TotalTime>861</TotalTime>
  <Words>652</Words>
  <Application>Microsoft Office PowerPoint</Application>
  <PresentationFormat>Экран (4:3)</PresentationFormat>
  <Paragraphs>75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ind_1979_slide</vt:lpstr>
      <vt:lpstr>1_Default Design</vt:lpstr>
      <vt:lpstr>Волна</vt:lpstr>
      <vt:lpstr>Комитет по образованию и молодежной политике Администрации муниципального образования  «Ярцевский район» Смоленской области  </vt:lpstr>
      <vt:lpstr> Мониторинг результатов ВПР  по выявлению  «необъективности» : </vt:lpstr>
      <vt:lpstr>Мониторинг  результатов  ВПР   на муниципальном уровне </vt:lpstr>
      <vt:lpstr>Презентация PowerPoint</vt:lpstr>
      <vt:lpstr>Презентация PowerPoint</vt:lpstr>
      <vt:lpstr>Презентация PowerPoint</vt:lpstr>
      <vt:lpstr>Информационная работа с участниками  образовательных отношений и общественностью  </vt:lpstr>
      <vt:lpstr>Презентация PowerPoint</vt:lpstr>
      <vt:lpstr> Комитет по образованию и молодежной политике Администрации муниципального образования  «Ярцевский район» Смоленской области 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182</cp:revision>
  <dcterms:created xsi:type="dcterms:W3CDTF">2012-01-16T15:58:54Z</dcterms:created>
  <dcterms:modified xsi:type="dcterms:W3CDTF">2020-02-27T06:53:38Z</dcterms:modified>
</cp:coreProperties>
</file>