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75" r:id="rId2"/>
    <p:sldId id="286" r:id="rId3"/>
    <p:sldId id="326" r:id="rId4"/>
    <p:sldId id="319" r:id="rId5"/>
    <p:sldId id="320" r:id="rId6"/>
    <p:sldId id="343" r:id="rId7"/>
    <p:sldId id="321" r:id="rId8"/>
    <p:sldId id="345" r:id="rId9"/>
    <p:sldId id="344" r:id="rId10"/>
    <p:sldId id="332" r:id="rId11"/>
    <p:sldId id="333" r:id="rId12"/>
    <p:sldId id="327" r:id="rId13"/>
    <p:sldId id="334" r:id="rId14"/>
    <p:sldId id="331" r:id="rId15"/>
    <p:sldId id="328" r:id="rId16"/>
    <p:sldId id="329" r:id="rId17"/>
    <p:sldId id="330" r:id="rId18"/>
    <p:sldId id="336" r:id="rId19"/>
    <p:sldId id="325" r:id="rId20"/>
    <p:sldId id="337" r:id="rId21"/>
    <p:sldId id="335" r:id="rId22"/>
    <p:sldId id="338" r:id="rId23"/>
    <p:sldId id="339" r:id="rId24"/>
    <p:sldId id="340" r:id="rId25"/>
    <p:sldId id="341" r:id="rId26"/>
    <p:sldId id="322" r:id="rId27"/>
    <p:sldId id="324" r:id="rId28"/>
    <p:sldId id="342" r:id="rId29"/>
    <p:sldId id="29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90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81314-AAAD-4AAE-8C64-6403457C650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3D2AE-2727-4233-A5A4-EB2EDBA444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BC94-8334-4373-A2D6-FC2AAC440455}" type="datetime1">
              <a:rPr lang="ru-RU" smtClean="0"/>
              <a:t>26.02.2020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78CA-6F7F-474A-8B71-0567B03A73CF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FE6B-8AAC-440E-8E91-908D0B0179C9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CB8F-DE10-407D-94E4-E8F232E9933E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D6A3-BE60-4D5F-B0DE-C1A478B802EF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9BCD-618A-4442-9494-5D5F62BA21E0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4AD4-1886-4245-9B47-A4B6D369AA79}" type="datetime1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CC08-7D9D-4AD3-933B-1222F7102DE9}" type="datetime1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9590F-7ED2-4B57-8D3F-D840120C11CB}" type="datetime1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BD7E-3AC9-46B7-BC68-54A8E8D247A2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FF12-130C-4184-A48C-331B4CBC44AE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4FB42-7D67-4C1E-849B-AF29A23F3CBC}" type="datetime1">
              <a:rPr lang="ru-RU" smtClean="0"/>
              <a:t>26.02.2020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7DE65F-56A5-43BA-9874-A9C81F8B1F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71538" y="928670"/>
            <a:ext cx="742952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муниципальной системы образования по повышению объективности оценки образовательных результатов ВПР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01CFB-9F3F-40A6-9A80-71C77613EB6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29124" y="4500570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Кулешова Ирина Григорьевна, начальник Отдела по образованию Администрации муниципального образования «</a:t>
            </a:r>
            <a:r>
              <a:rPr lang="ru-RU" b="1" dirty="0" err="1" smtClean="0">
                <a:solidFill>
                  <a:srgbClr val="002060"/>
                </a:solidFill>
              </a:rPr>
              <a:t>Шумячский</a:t>
            </a:r>
            <a:r>
              <a:rPr lang="ru-RU" b="1" dirty="0" smtClean="0">
                <a:solidFill>
                  <a:srgbClr val="002060"/>
                </a:solidFill>
              </a:rPr>
              <a:t> район» Смоленской области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</a:t>
            </a:r>
          </a:p>
          <a:p>
            <a:pPr algn="ctr"/>
            <a:r>
              <a:rPr lang="ru-RU" sz="1600" dirty="0" smtClean="0"/>
              <a:t>мероприятий по повышению объективности проведения ВПР </a:t>
            </a:r>
          </a:p>
          <a:p>
            <a:pPr algn="ctr"/>
            <a:r>
              <a:rPr lang="ru-RU" sz="1600" dirty="0" smtClean="0"/>
              <a:t>в 2020 </a:t>
            </a:r>
            <a:r>
              <a:rPr lang="ru-RU" dirty="0" smtClean="0"/>
              <a:t>году в общеобразовательных учреждениях </a:t>
            </a:r>
            <a:r>
              <a:rPr lang="ru-RU" dirty="0" err="1" smtClean="0"/>
              <a:t>Шумячского</a:t>
            </a:r>
            <a:r>
              <a:rPr lang="ru-RU" dirty="0" smtClean="0"/>
              <a:t> района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062795"/>
          <a:ext cx="8640961" cy="4983634"/>
        </p:xfrm>
        <a:graphic>
          <a:graphicData uri="http://schemas.openxmlformats.org/drawingml/2006/table">
            <a:tbl>
              <a:tblPr/>
              <a:tblGrid>
                <a:gridCol w="364523"/>
                <a:gridCol w="3379893"/>
                <a:gridCol w="938852"/>
                <a:gridCol w="1797452"/>
                <a:gridCol w="2160241"/>
              </a:tblGrid>
              <a:tr h="128696">
                <a:tc gridSpan="5">
                  <a:txBody>
                    <a:bodyPr/>
                    <a:lstStyle/>
                    <a:p>
                      <a:pPr marL="35433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spc="-30" dirty="0">
                          <a:latin typeface="Times New Roman"/>
                          <a:ea typeface="Times New Roman"/>
                        </a:rPr>
                        <a:t>2. Контроль организации и проведения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117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spc="-150"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050" spc="-40">
                        <a:latin typeface="Times New Roman"/>
                        <a:ea typeface="Times New Roman"/>
                      </a:endParaRP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Анализ итогов </a:t>
                      </a:r>
                      <a:r>
                        <a:rPr lang="en-US" sz="1050" b="0" i="0" u="none" strike="noStrike" spc="-150" dirty="0">
                          <a:latin typeface="Times New Roman"/>
                          <a:ea typeface="Times New Roman"/>
                          <a:cs typeface="Times New Roman"/>
                        </a:rPr>
                        <a:t>ВПР</a:t>
                      </a: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 в 2019г. и 2020 г. на педагогическом совете, ШМО учителей- предметников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сентябрь, май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Руководители ОУ, руководители ШМО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Обсуждение результатов, определение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задач по каждому предмету, направленных на повышение качества результатов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68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2.2.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Корректировка рабочих программ по всем предметам, включённым в перечень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Школьный координатор ВПР, учителя- предметники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Определение задач в разрезе каждого предмета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847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2.3.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Совершенствование системы внутришкольной оценки качества знаний.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 Сентябрь - март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Руководители ОУ, зам. директора по УВР, школьный координатор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Готовность ОУ к проведению ВПР, прогнозируемость результатов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5805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2.4.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Совершенствование системы </a:t>
                      </a:r>
                      <a:r>
                        <a:rPr lang="ru-RU" sz="1050" spc="-40" dirty="0" err="1">
                          <a:latin typeface="Times New Roman"/>
                          <a:ea typeface="Times New Roman"/>
                        </a:rPr>
                        <a:t>внутришкольного</a:t>
                      </a: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 контроля с целью предупреждения необъективных' результатов промежуточной аттестации. Реализация требований к достижению предметных и </a:t>
                      </a:r>
                      <a:r>
                        <a:rPr lang="ru-RU" sz="1050" spc="-40" dirty="0" err="1">
                          <a:latin typeface="Times New Roman"/>
                          <a:ea typeface="Times New Roman"/>
                        </a:rPr>
                        <a:t>метапредметных</a:t>
                      </a: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 результатов. Состояние качества преподавания в 4,5,6,7 классах в соответствии с требованиями ФГОС (посещение уроков, проверка журналов, тетрадей для контрольных работ, рабочих тетрадей, контроль индивидуальной работы с обучающимися)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Сентябрь- март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Руководители ОУ, зам. директора по УВР, школьный координатор ВПР, руководители ШМО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Предупреждение необъективных результатов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381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2.5.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Организация деятельности учителей по изучению КИМ для проведения ВПР в 2020 году, анализу тем, вызывающих затруднения у отдельных обучающихся.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В течение всего периода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Школьный координатор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Приближение статистических данных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ОУ по достижению планируемых результатов до среднестатистических по России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158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2.6.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Привлечение представителей Отдела по образованию, родительской общественности к проведению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по графику проведения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Отдел по образованию 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обеспечение открытости и объективности проведения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908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2.7.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Организация консультативной помощи родителям и учителямм-предметникам с необъективными результатами ВПР по результатам 2019 года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В течение всего периода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Методический отдел, руководители РМО,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школьный координатор ВПР, руководители ШМО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Повышение качества проведения ВПР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91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2.8.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Выявление обучающихся «группы риска»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сентябрь-октябрь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Учителя- предметники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Предупреждение необъективных результатов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491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2.9.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Анализ по итогам проведения ВПР в 2020 г.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>
                          <a:latin typeface="Times New Roman"/>
                          <a:ea typeface="Times New Roman"/>
                        </a:rPr>
                        <a:t>до 31 августа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Руководители ОУ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spc="-40" dirty="0">
                          <a:latin typeface="Times New Roman"/>
                          <a:ea typeface="Times New Roman"/>
                        </a:rPr>
                        <a:t>Комплексный анализ ВПР-2020</a:t>
                      </a:r>
                    </a:p>
                  </a:txBody>
                  <a:tcPr marL="1727" marR="1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</a:t>
            </a:r>
          </a:p>
          <a:p>
            <a:pPr algn="ctr"/>
            <a:r>
              <a:rPr lang="ru-RU" sz="1600" dirty="0" smtClean="0"/>
              <a:t>мероприятий по повышению объективности проведения ВПР </a:t>
            </a:r>
          </a:p>
          <a:p>
            <a:pPr algn="ctr"/>
            <a:r>
              <a:rPr lang="ru-RU" sz="1600" dirty="0" smtClean="0"/>
              <a:t>в 2020 </a:t>
            </a:r>
            <a:r>
              <a:rPr lang="ru-RU" dirty="0" smtClean="0"/>
              <a:t>году в общеобразовательных учреждениях </a:t>
            </a:r>
            <a:r>
              <a:rPr lang="ru-RU" dirty="0" err="1" smtClean="0"/>
              <a:t>Шумячского</a:t>
            </a:r>
            <a:r>
              <a:rPr lang="ru-RU" dirty="0" smtClean="0"/>
              <a:t> района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052736"/>
          <a:ext cx="8352929" cy="5215793"/>
        </p:xfrm>
        <a:graphic>
          <a:graphicData uri="http://schemas.openxmlformats.org/drawingml/2006/table">
            <a:tbl>
              <a:tblPr/>
              <a:tblGrid>
                <a:gridCol w="390919"/>
                <a:gridCol w="2622820"/>
                <a:gridCol w="1500185"/>
                <a:gridCol w="1413313"/>
                <a:gridCol w="2425692"/>
              </a:tblGrid>
              <a:tr h="179989">
                <a:tc gridSpan="5">
                  <a:txBody>
                    <a:bodyPr/>
                    <a:lstStyle/>
                    <a:p>
                      <a:pPr marL="2921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</a:rPr>
                        <a:t>3. Методическое обеспечение подготовки и проведения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60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3.1.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Совершенствование работы ШМО по методикам преподавания «западающих» тем, вызывающих у обучающихся трудности при освоении, способом предотвращения типичных ошибок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Руководители ШМО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Качественная подготовка и проведение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789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3.2.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Проведение педагогического совета «Достижение планируемых результатов при независимой оценке качества знаний учащихся»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октябрь, май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Руководители ОУ,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школьный координатор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Повышение уровня компетенции педагогов сопровождении процедуры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02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3.3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Изучение эффективного педагогического опыта ОУ с наиболее объективными результатами ВПР-2019 года на заседаниях школьных МО.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В течение всего периода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Школьный координатор ВПР, руководители ШМО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Изучение опыта по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организации и проведению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87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3.4.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Направление педагогов на курсы повышения квалификации.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В течение всего периода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Администрация ОУ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Повышение уровня компетенции педагогов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989">
                <a:tc gridSpan="5">
                  <a:txBody>
                    <a:bodyPr/>
                    <a:lstStyle/>
                    <a:p>
                      <a:pPr marL="3390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pc="-30">
                          <a:latin typeface="Times New Roman"/>
                          <a:ea typeface="Times New Roman"/>
                        </a:rPr>
                        <a:t>4.Информационное сопровождение мероприятий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73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4.1.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Предоставление на официальный сайт Отдела по образованию информации о проведении ВПР в 2020 году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В течение всего периода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Муниципальный координатор ВПР, ответственный за сайт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Обеспечение открытости и объективности проведения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102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4.2.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Информирование родителей и учащихся о процедуре проведения ВПР, электронных образовательных ресурсах по самостоятельной подготовке к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В течение всего периода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Школьный координатор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Обеспечение открытости и объективности проведения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2853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4.3.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Организация горячей линии в период подготовки организаций и проведения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0"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В течение всего периода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Школьный</a:t>
                      </a:r>
                    </a:p>
                    <a:p>
                      <a:pPr marL="215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координатор ВПР,</a:t>
                      </a:r>
                    </a:p>
                    <a:p>
                      <a:pPr marL="215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ответственный за сайт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Ознакомление с порядком проведения ВПР, обеспечение открытости и объективности проведения ВПР</a:t>
                      </a:r>
                    </a:p>
                  </a:txBody>
                  <a:tcPr marL="2415" marR="2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88204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 Когда проводить ВПР</a:t>
            </a:r>
            <a:endParaRPr lang="ru-RU" sz="1400" dirty="0" smtClean="0"/>
          </a:p>
          <a:p>
            <a:pPr lvl="0" algn="just"/>
            <a:r>
              <a:rPr lang="ru-RU" sz="1400" dirty="0" smtClean="0"/>
              <a:t>Изучите график ВПР на 2020 год (</a:t>
            </a:r>
            <a:r>
              <a:rPr lang="ru-RU" sz="1400" dirty="0" smtClean="0">
                <a:hlinkClick r:id="rId2"/>
              </a:rPr>
              <a:t>приказ </a:t>
            </a:r>
            <a:r>
              <a:rPr lang="ru-RU" sz="1400" dirty="0" err="1" smtClean="0">
                <a:hlinkClick r:id="rId2"/>
              </a:rPr>
              <a:t>Рособрнадзора</a:t>
            </a:r>
            <a:r>
              <a:rPr lang="ru-RU" sz="1400" dirty="0" smtClean="0">
                <a:hlinkClick r:id="rId2"/>
              </a:rPr>
              <a:t> от 27.12.2019 № </a:t>
            </a:r>
            <a:r>
              <a:rPr lang="ru-RU" sz="1400" dirty="0" smtClean="0">
                <a:solidFill>
                  <a:schemeClr val="accent1"/>
                </a:solidFill>
                <a:hlinkClick r:id="rId2"/>
              </a:rPr>
              <a:t>1746</a:t>
            </a:r>
            <a:r>
              <a:rPr lang="ru-RU" sz="1400" dirty="0" smtClean="0"/>
              <a:t>). Обратите внимание, что ведомство установило периоды для каждого класса. Исключение – ВПР в 8-х классах, для них даты фиксированные. Подробности смотрите в таблице. </a:t>
            </a:r>
            <a:r>
              <a:rPr lang="ru-RU" sz="1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График проведения ВПР в 2020 году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628800"/>
          <a:ext cx="8496944" cy="5052456"/>
        </p:xfrm>
        <a:graphic>
          <a:graphicData uri="http://schemas.openxmlformats.org/drawingml/2006/table">
            <a:tbl>
              <a:tblPr/>
              <a:tblGrid>
                <a:gridCol w="2435142"/>
                <a:gridCol w="2095354"/>
                <a:gridCol w="2095354"/>
                <a:gridCol w="1871094"/>
              </a:tblGrid>
              <a:tr h="2257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2–6 марта 2020 года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 любой день)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режиме апробации.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Ученики пишут работу по тем предметам, которые не выбрали для ЕГЭ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(10)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10–13 марта 2020 года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 любой день)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16–20 марта 2020 года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 любой день)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 марта – 10 апреля 2020 года (в любой день)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(1 часть)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штатном режиме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 anchor="ctr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 (2 часть)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190" marR="35190" marT="35190" marB="35190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661248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Выберите из периодов конкретные даты и составьте школьный график. Проводите ВПР в соответствии с ним. Такой подход позволит разгрузить педагогов, которые проверяют работы в разных параллелях, и сформировать расписание ВПР с учетом школьных каникул.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692696"/>
          <a:ext cx="8208912" cy="4899330"/>
        </p:xfrm>
        <a:graphic>
          <a:graphicData uri="http://schemas.openxmlformats.org/drawingml/2006/table">
            <a:tbl>
              <a:tblPr/>
              <a:tblGrid>
                <a:gridCol w="2352594"/>
                <a:gridCol w="2024325"/>
                <a:gridCol w="2024325"/>
                <a:gridCol w="1807668"/>
              </a:tblGrid>
              <a:tr h="260677"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13–24 апреля 2020 года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(в любой день)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штатном режиме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Окружающий мир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 апреля 2020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режиме апробации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апреля 2020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апреля 2020 года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6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апреля 2020 года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29" marR="40629" marT="40629" marB="40629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68760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Кого назначить ответственным за ВПР</a:t>
            </a:r>
          </a:p>
          <a:p>
            <a:pPr algn="just"/>
            <a:r>
              <a:rPr lang="ru-RU" sz="1400" dirty="0" smtClean="0"/>
              <a:t>Издайте приказ о проведении ВПР. Утвердите им школьный график и назначьте ответственного организатора, организаторов в аудитории, ответственного за подготовку к ВПР и экспертов по проверке.</a:t>
            </a:r>
          </a:p>
          <a:p>
            <a:pPr algn="just"/>
            <a:r>
              <a:rPr lang="ru-RU" sz="1400" i="1" u="sng" dirty="0" smtClean="0"/>
              <a:t>образец.</a:t>
            </a:r>
            <a:endParaRPr lang="ru-RU" sz="1400" dirty="0" smtClean="0"/>
          </a:p>
          <a:p>
            <a:pPr algn="just"/>
            <a:r>
              <a:rPr lang="ru-RU" sz="1400" dirty="0" smtClean="0"/>
              <a:t> </a:t>
            </a:r>
          </a:p>
          <a:p>
            <a:pPr indent="355600" algn="just"/>
            <a:r>
              <a:rPr lang="ru-RU" sz="1400" dirty="0" smtClean="0"/>
              <a:t>Ответственным организатором может быть заместитель руководителя или работник, который имеет опыт работы с государственными информационными системами. Поручите ему взаимодействовать с муниципальным и региональным координаторами, чтобы согласовать участие школы в ВПР. Обяжите зарегистрировать школу в федеральной информационной системе оценки качества образования (ФИС ОКО), следить за публикациями в личном кабинете и вовремя получать новые пароли – их меняют ежегодно.</a:t>
            </a:r>
          </a:p>
          <a:p>
            <a:pPr indent="355600" algn="just"/>
            <a:r>
              <a:rPr lang="ru-RU" sz="1400" dirty="0" smtClean="0"/>
              <a:t>Организатором в аудитории и экспертом может быть один человек. Например, учитель, который ведет уроки в классе. ВПР – обычная контрольная работа, поэтому ее вправе проводить и проверять учитель-предметник, если иное не установил регион или муниципалитет. Если работник ведет уроки в начальной школе, поручите ему пройти дистанционное обучение по программе повышения квалификации «Оценивание ответов на задания всероссийских проверочных работ. 4-й класс». Курс разместили в личном кабинете ФИС ОКО.</a:t>
            </a:r>
          </a:p>
          <a:p>
            <a:pPr indent="355600" algn="just"/>
            <a:r>
              <a:rPr lang="ru-RU" sz="1400" dirty="0" smtClean="0"/>
              <a:t>Ответственным за подготовку к ВПР назначьте заместителя руководителя по учебной работе. Поручите ему разбирать сложные задания ВПР предыдущих лет и пробных версий на заседаниях методических объединений. Пусть он выяснит, в чем возникают трудности у педагогов и учеников. Кроме того, задания ВПР можно включить в состав оценочного инструментария ООП.</a:t>
            </a:r>
          </a:p>
          <a:p>
            <a:pPr indent="355600"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28604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777\Desktop\ВПР\шаблон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5" y="0"/>
            <a:ext cx="5299363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052736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подготовить школу к ВПР</a:t>
            </a:r>
            <a:endParaRPr lang="ru-RU" sz="1400" dirty="0" smtClean="0"/>
          </a:p>
          <a:p>
            <a:pPr algn="just"/>
            <a:r>
              <a:rPr lang="ru-RU" sz="1400" dirty="0" smtClean="0"/>
              <a:t>Утвердите порядок проведения ВПР в школе.  При разработке порядка ориентируйтесь на </a:t>
            </a:r>
            <a:r>
              <a:rPr lang="ru-RU" sz="1400" dirty="0" smtClean="0">
                <a:hlinkClick r:id="rId2"/>
              </a:rPr>
              <a:t>методические рекомендации</a:t>
            </a:r>
            <a:r>
              <a:rPr lang="ru-RU" sz="1400" dirty="0" smtClean="0"/>
              <a:t>, направленные </a:t>
            </a:r>
            <a:r>
              <a:rPr lang="ru-RU" sz="1400" dirty="0" smtClean="0">
                <a:hlinkClick r:id="rId2"/>
              </a:rPr>
              <a:t>письмом </a:t>
            </a:r>
            <a:r>
              <a:rPr lang="ru-RU" sz="1400" dirty="0" err="1" smtClean="0">
                <a:hlinkClick r:id="rId2"/>
              </a:rPr>
              <a:t>Рособрнадзора</a:t>
            </a:r>
            <a:r>
              <a:rPr lang="ru-RU" sz="1400" dirty="0" smtClean="0">
                <a:hlinkClick r:id="rId2"/>
              </a:rPr>
              <a:t> от 10.02.2020 № 13-35</a:t>
            </a:r>
            <a:r>
              <a:rPr lang="ru-RU" sz="1400" dirty="0" smtClean="0"/>
              <a:t>. Используйте готовый </a:t>
            </a:r>
            <a:r>
              <a:rPr lang="ru-RU" sz="1400" i="1" u="sng" dirty="0" smtClean="0"/>
              <a:t>образец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 </a:t>
            </a:r>
          </a:p>
          <a:p>
            <a:pPr algn="just"/>
            <a:r>
              <a:rPr lang="ru-RU" sz="1400" dirty="0" smtClean="0"/>
              <a:t>Поручите ответственному за подготовку проследить, как учителя проводят итоговое повторение материала, разбирают с учениками задания пробных КИМ (демоверсий) ВПР. Попросите посетить уроки в тех классах, которые будут участвовать в контрольной. По итогам определите, насколько эффективно учителя используют задания, чтобы ученики успешно написали ВПР. Если выявили, что учителя не справляются, направьте их повышать квалификацию. При необходимости поручите внести изменения в ООП или скорректировать методику подготовки.</a:t>
            </a:r>
          </a:p>
          <a:p>
            <a:pPr algn="just"/>
            <a:r>
              <a:rPr lang="ru-RU" sz="1400" dirty="0" smtClean="0"/>
              <a:t>Проведите заседание педагогического совета. Объясните, что на ВПР важно получить объективные результаты, которые отражают реальную картину качества образования в школе.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Расскажите педагогам, что </a:t>
            </a:r>
            <a:r>
              <a:rPr lang="ru-RU" sz="1400" dirty="0" err="1" smtClean="0"/>
              <a:t>Рособрнадзор</a:t>
            </a:r>
            <a:r>
              <a:rPr lang="ru-RU" sz="1400" dirty="0" smtClean="0"/>
              <a:t> не рекомендует натаскивать учеников на выполнение работы, использовать результаты в административных и управленческих целях. Не надо бояться показать низкие результаты, если они объективны. Главное – учесть их в следующем году и улучшить подготовку учеников по предмету.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00042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700808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Поручите ответственному за подготовку к ВПР провести родительские собрания. Попросите рассказать о порядке и графике проведения ВПР. Объяснить, что ученики 11-го класса не пишут ВПР по тем предметам, которые выбрали для ЕГЭ (</a:t>
            </a:r>
            <a:r>
              <a:rPr lang="ru-RU" sz="1400" dirty="0" smtClean="0">
                <a:hlinkClick r:id="rId2"/>
              </a:rPr>
              <a:t>приказ </a:t>
            </a:r>
            <a:r>
              <a:rPr lang="ru-RU" sz="1400" dirty="0" err="1" smtClean="0">
                <a:hlinkClick r:id="rId2"/>
              </a:rPr>
              <a:t>Рособрнадзора</a:t>
            </a:r>
            <a:r>
              <a:rPr lang="ru-RU" sz="1400" dirty="0" smtClean="0">
                <a:hlinkClick r:id="rId2"/>
              </a:rPr>
              <a:t> от 27.12.2019 № 1746</a:t>
            </a:r>
            <a:r>
              <a:rPr lang="ru-RU" sz="1400" dirty="0" smtClean="0"/>
              <a:t>).</a:t>
            </a:r>
          </a:p>
          <a:p>
            <a:pPr algn="just"/>
            <a:r>
              <a:rPr lang="ru-RU" sz="1400" dirty="0" smtClean="0"/>
              <a:t>Пригласите на собрание педагога-психолога. Он объяснит родителям, как помочь ребенку подготовиться к контрольной. Подготовьте памятки для родителей.</a:t>
            </a:r>
          </a:p>
          <a:p>
            <a:pPr algn="just"/>
            <a:r>
              <a:rPr lang="ru-RU" sz="1400" i="1" u="sng" dirty="0" smtClean="0"/>
              <a:t>Образец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  <p:pic>
        <p:nvPicPr>
          <p:cNvPr id="4" name="Рисунок 3" descr="памятка для родителей.png"/>
          <p:cNvPicPr>
            <a:picLocks noChangeAspect="1"/>
          </p:cNvPicPr>
          <p:nvPr/>
        </p:nvPicPr>
        <p:blipFill>
          <a:blip r:embed="rId3" cstate="print"/>
          <a:srcRect t="4437"/>
          <a:stretch>
            <a:fillRect/>
          </a:stretch>
        </p:blipFill>
        <p:spPr>
          <a:xfrm>
            <a:off x="4427984" y="764704"/>
            <a:ext cx="4176464" cy="56408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357166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92696"/>
            <a:ext cx="78488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sz="1400" b="1" dirty="0" smtClean="0"/>
              <a:t>Как провести ВПР в школе</a:t>
            </a:r>
          </a:p>
          <a:p>
            <a:pPr indent="266700" algn="just"/>
            <a:endParaRPr lang="ru-RU" sz="1400" dirty="0" smtClean="0"/>
          </a:p>
          <a:p>
            <a:pPr indent="266700" algn="just"/>
            <a:r>
              <a:rPr lang="ru-RU" sz="1400" dirty="0" smtClean="0"/>
              <a:t>Поручите ответственному организатору провести инструктаж для организаторов в аудитории и экспертов. </a:t>
            </a:r>
          </a:p>
          <a:p>
            <a:pPr indent="266700" algn="just"/>
            <a:r>
              <a:rPr lang="ru-RU" sz="1400" dirty="0" smtClean="0"/>
              <a:t>Проконтролируйте, чтобы ответственный организатор получил через личный кабинет в ФИС ОКО коды для выдачи участникам – один код на все работы каждому участнику, протокол для фиксации соответствия кода и Ф. И. О. участника, электронные формы сбора результатов. В день ВПР специалист должен получить автоматически сгенерированные КИМ, размножить их и раздать организаторам в аудитории. Также надо скачать и раздать экспертам критерии оценивания ответов.</a:t>
            </a:r>
          </a:p>
          <a:p>
            <a:pPr indent="266700" algn="just"/>
            <a:r>
              <a:rPr lang="ru-RU" sz="1400" dirty="0" smtClean="0"/>
              <a:t>Организатор в аудитории должен вручить КИМ и код каждому участнику. Обязанность организатора – следить за порядком во время контрольной, не подсказывать ученикам правильные ответы. </a:t>
            </a:r>
          </a:p>
          <a:p>
            <a:pPr indent="266700" algn="just"/>
            <a:r>
              <a:rPr lang="ru-RU" sz="1400" dirty="0" smtClean="0"/>
              <a:t>Поручите организатору в аудитории заполнить протокол соответствия. В него надо вписать коды и Ф. И. О. участников, чтобы школа знала результаты каждого ученика. Протокол хранится в школе, передавать его никому не надо.</a:t>
            </a:r>
          </a:p>
          <a:p>
            <a:pPr indent="266700" algn="just"/>
            <a:r>
              <a:rPr lang="ru-RU" sz="1400" dirty="0" smtClean="0"/>
              <a:t>После контрольной попросите организатора собрать КИМ с ответами и отдать ответственному организатору. Ответы надо хранить в закрытом доступе, пока их не проверят эксперты школы.</a:t>
            </a:r>
          </a:p>
          <a:p>
            <a:pPr indent="266700" algn="just"/>
            <a:r>
              <a:rPr lang="ru-RU" sz="1400" dirty="0" smtClean="0"/>
              <a:t>После проверки работ поручите ответственному организатору заполнить форму сбора результатов – внести баллы участников. Инструкция по заполнению есть внутри. Отдельную форму заполняют на каждый предмет, по которому проводили ВПР. Готовые формы координатор загружает в личном кабинете ФИС ОКО во вкладке «Обмен данными».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14290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ШУМЯЧИ  новые.jpg"/>
          <p:cNvPicPr>
            <a:picLocks noChangeAspect="1"/>
          </p:cNvPicPr>
          <p:nvPr/>
        </p:nvPicPr>
        <p:blipFill>
          <a:blip r:embed="rId2" cstate="print"/>
          <a:srcRect b="5373"/>
          <a:stretch>
            <a:fillRect/>
          </a:stretch>
        </p:blipFill>
        <p:spPr>
          <a:xfrm>
            <a:off x="785786" y="1019470"/>
            <a:ext cx="7286676" cy="55161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5857884" y="4429132"/>
            <a:ext cx="235580" cy="214314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14876" y="4357694"/>
            <a:ext cx="136200" cy="123905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000364" y="2379552"/>
            <a:ext cx="1157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Хиславичский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43174" y="5499716"/>
            <a:ext cx="1702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7877634">
            <a:off x="198796" y="3713329"/>
            <a:ext cx="1548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1071546"/>
            <a:ext cx="92869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58016" y="1285860"/>
            <a:ext cx="107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3500438"/>
            <a:ext cx="92869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43702" y="6143644"/>
            <a:ext cx="92869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3357562"/>
            <a:ext cx="92869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86644" y="3286124"/>
            <a:ext cx="107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Рославльский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5929330"/>
            <a:ext cx="1078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Ершичский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15074" y="1071546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215074" y="1857364"/>
            <a:ext cx="136200" cy="123905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072066" y="3214686"/>
            <a:ext cx="136200" cy="123905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214546" y="4429132"/>
            <a:ext cx="136200" cy="123905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143636" y="5143512"/>
            <a:ext cx="136200" cy="123905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929454" y="4357694"/>
            <a:ext cx="136200" cy="123905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406-1981-4AD6-A2B5-46D1B755C29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5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использовать результаты ВПР</a:t>
            </a:r>
            <a:endParaRPr lang="ru-RU" sz="1400" dirty="0" smtClean="0"/>
          </a:p>
          <a:p>
            <a:r>
              <a:rPr lang="ru-RU" sz="1400" dirty="0" smtClean="0"/>
              <a:t>Проанализируйте результаты, чтобы решить, как лучше выстроить работу с педагогами и учениками в следующем учебном году. Сопоставьте результаты своей образовательной организации с результатами региона и России.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157192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Используйте результаты ВПР на организационном и педагогическом уровнях. Издайте приказ и закрепите, кто какие мероприятия должен провести, чтобы учесть результаты ВПР в работе школы. Используйте готовый образец.</a:t>
            </a:r>
          </a:p>
          <a:p>
            <a:pPr algn="just"/>
            <a:r>
              <a:rPr lang="ru-RU" sz="1400" i="1" u="sng" dirty="0" smtClean="0"/>
              <a:t>Образец</a:t>
            </a:r>
            <a:endParaRPr lang="ru-RU" sz="1400" dirty="0" smtClean="0"/>
          </a:p>
          <a:p>
            <a:pPr algn="just"/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988840"/>
          <a:ext cx="8352927" cy="2926566"/>
        </p:xfrm>
        <a:graphic>
          <a:graphicData uri="http://schemas.openxmlformats.org/drawingml/2006/table">
            <a:tbl>
              <a:tblPr/>
              <a:tblGrid>
                <a:gridCol w="1152128"/>
                <a:gridCol w="7200799"/>
              </a:tblGrid>
              <a:tr h="243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Какой 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27" marR="37927" marT="37927" marB="37927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 и как использует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27" marR="37927" marT="37927" marB="37927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27" marR="37927" marT="37927" marB="37927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Образовательные организации используют результаты ВПР, чтобы: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провести самодиагностику;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определить, каких учителей направить на повышение квалификации и по какому профилю;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принять решения по корректировке образовательной деятельности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27" marR="37927" marT="37927" marB="37927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Родители и учащиеся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27" marR="37927" marT="37927" marB="37927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помощью результатов ВПР учащиеся и их родители: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оценивают, насколько хорошие знания дает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выявляют склонности детей, проблемные зоны в их обучении – строят собственную траекторию образования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27" marR="37927" marT="37927" marB="37927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1670" y="357166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24936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sz="1400" b="1" dirty="0" smtClean="0"/>
              <a:t>Организационный уровень. </a:t>
            </a:r>
          </a:p>
          <a:p>
            <a:pPr indent="533400" algn="just">
              <a:lnSpc>
                <a:spcPct val="150000"/>
              </a:lnSpc>
            </a:pPr>
            <a:r>
              <a:rPr lang="ru-RU" sz="1400" dirty="0" smtClean="0"/>
              <a:t>Совместно с заместителем руководителя проведите педсовет и сформируйте общую стратегию, как устранить пробелы в знаниях учащихся. Например, поручите учесть результаты ВПР при составлении административных проверочных (контрольных) работ. </a:t>
            </a:r>
          </a:p>
          <a:p>
            <a:pPr indent="533400" algn="just">
              <a:lnSpc>
                <a:spcPct val="150000"/>
              </a:lnSpc>
            </a:pPr>
            <a:r>
              <a:rPr lang="ru-RU" sz="1400" dirty="0" smtClean="0"/>
              <a:t>Включите в </a:t>
            </a:r>
            <a:r>
              <a:rPr lang="ru-RU" sz="1400" dirty="0" smtClean="0">
                <a:hlinkClick r:id="rId2"/>
              </a:rPr>
              <a:t>план-график </a:t>
            </a:r>
            <a:r>
              <a:rPr lang="ru-RU" sz="1400" dirty="0" err="1" smtClean="0">
                <a:hlinkClick r:id="rId2"/>
              </a:rPr>
              <a:t>внутришкольного</a:t>
            </a:r>
            <a:r>
              <a:rPr lang="ru-RU" sz="1400" dirty="0" smtClean="0">
                <a:hlinkClick r:id="rId2"/>
              </a:rPr>
              <a:t> контроля </a:t>
            </a:r>
            <a:r>
              <a:rPr lang="ru-RU" sz="1400" dirty="0" smtClean="0"/>
              <a:t>мероприятия, которые позволят оценить, насколько лучше ученики справляются с заданиями, сходными с заданиями ВПР. </a:t>
            </a:r>
          </a:p>
          <a:p>
            <a:pPr indent="533400" algn="just">
              <a:lnSpc>
                <a:spcPct val="150000"/>
              </a:lnSpc>
            </a:pPr>
            <a:r>
              <a:rPr lang="ru-RU" sz="1400" dirty="0" smtClean="0"/>
              <a:t>Уделите больше внимания обучению педагогов, </a:t>
            </a:r>
            <a:r>
              <a:rPr lang="ru-RU" sz="1400" dirty="0" smtClean="0">
                <a:hlinkClick r:id="rId2"/>
              </a:rPr>
              <a:t>повышению их квалификации</a:t>
            </a:r>
            <a:r>
              <a:rPr lang="ru-RU" sz="1400" dirty="0" smtClean="0"/>
              <a:t>. </a:t>
            </a:r>
          </a:p>
          <a:p>
            <a:pPr indent="533400" algn="just">
              <a:lnSpc>
                <a:spcPct val="150000"/>
              </a:lnSpc>
            </a:pPr>
            <a:r>
              <a:rPr lang="ru-RU" sz="1400" dirty="0" smtClean="0"/>
              <a:t>Сформируйте в школе систему стимулирования педагогов к повышению квалификации, обогащению опыта. Например, включите в показатели эффективности деятельности педагога условие, что результаты федеральных проверочных работ не должны быть ниже 60 процентов от максимума.</a:t>
            </a:r>
          </a:p>
          <a:p>
            <a:pPr indent="533400" algn="just">
              <a:lnSpc>
                <a:spcPct val="150000"/>
              </a:lnSpc>
            </a:pPr>
            <a:r>
              <a:rPr lang="ru-RU" sz="1400" dirty="0" smtClean="0"/>
              <a:t>Проведите родительское собрание. Ознакомьте родителей с обобщенными обезличенными результатами ВПР. </a:t>
            </a:r>
          </a:p>
          <a:p>
            <a:pPr indent="533400" algn="just">
              <a:lnSpc>
                <a:spcPct val="150000"/>
              </a:lnSpc>
            </a:pPr>
            <a:r>
              <a:rPr lang="ru-RU" sz="1400" dirty="0" smtClean="0"/>
              <a:t>Пригласите педагога-психолога. Он расскажет родителям, как создать ребенку комфортную обстановку для учебы.</a:t>
            </a:r>
          </a:p>
          <a:p>
            <a:pPr indent="533400" algn="just"/>
            <a:r>
              <a:rPr lang="ru-RU" sz="1400" b="1" dirty="0" smtClean="0"/>
              <a:t> 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357166"/>
            <a:ext cx="499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проведения ВПР в 2020 году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ru-RU" sz="1600" b="1" dirty="0" smtClean="0"/>
              <a:t>Педагогический уровень. </a:t>
            </a:r>
          </a:p>
          <a:p>
            <a:pPr indent="361950"/>
            <a:r>
              <a:rPr lang="ru-RU" sz="1600" dirty="0" smtClean="0"/>
              <a:t>Поручите учителям скорректировать рабочие программы и увеличить количество практических работ. </a:t>
            </a:r>
          </a:p>
          <a:p>
            <a:pPr indent="361950"/>
            <a:r>
              <a:rPr lang="ru-RU" sz="1600" dirty="0" smtClean="0"/>
              <a:t>В состав рабочих программ по предмету надо включить задания, которые направлены на развитие вариативности мышления и умений применять знания в новой или нестандартной ситуации. </a:t>
            </a:r>
          </a:p>
          <a:p>
            <a:pPr indent="361950"/>
            <a:r>
              <a:rPr lang="ru-RU" sz="1600" dirty="0" smtClean="0"/>
              <a:t>В учебной деятельности надо организовывать проектную коллективную и индивидуальную работу, которая поможет сформировать универсальные учебные действия. </a:t>
            </a:r>
          </a:p>
          <a:p>
            <a:endParaRPr lang="ru-RU" sz="1600" dirty="0"/>
          </a:p>
        </p:txBody>
      </p:sp>
      <p:pic>
        <p:nvPicPr>
          <p:cNvPr id="3" name="Рисунок 2" descr="памят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764704"/>
            <a:ext cx="4001093" cy="56612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внештатные ситуации, возникшие в процессе подготовки нормативно-правовых актов</a:t>
            </a:r>
          </a:p>
          <a:p>
            <a:pPr algn="ctr"/>
            <a:endParaRPr lang="ru-RU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/>
              <a:t>Ситуация:</a:t>
            </a:r>
            <a:r>
              <a:rPr lang="ru-RU" sz="1400" dirty="0" smtClean="0"/>
              <a:t> сколько хранить в школе работы и протоколы ВПР?</a:t>
            </a:r>
          </a:p>
          <a:p>
            <a:endParaRPr lang="ru-RU" sz="1400" dirty="0" smtClean="0"/>
          </a:p>
          <a:p>
            <a:pPr algn="just"/>
            <a:r>
              <a:rPr lang="ru-RU" sz="1400" i="1" dirty="0" smtClean="0"/>
              <a:t>Сроки хранения установите самостоятельно. Минимум – до окончания процедуры ВПР. Об этом сказано в инструкциях по проведению.</a:t>
            </a:r>
            <a:endParaRPr lang="ru-RU" sz="1400" dirty="0" smtClean="0"/>
          </a:p>
          <a:p>
            <a:pPr algn="just"/>
            <a:r>
              <a:rPr lang="ru-RU" sz="1400" i="1" dirty="0" smtClean="0"/>
              <a:t>Закрепите сроки в </a:t>
            </a:r>
            <a:r>
              <a:rPr lang="ru-RU" sz="1400" i="1" dirty="0" smtClean="0">
                <a:hlinkClick r:id="rId2"/>
              </a:rPr>
              <a:t>номенклатуре дел</a:t>
            </a:r>
            <a:r>
              <a:rPr lang="ru-RU" sz="1400" i="1" dirty="0" smtClean="0"/>
              <a:t>, </a:t>
            </a:r>
            <a:r>
              <a:rPr lang="ru-RU" sz="1400" i="1" dirty="0" smtClean="0">
                <a:hlinkClick r:id="rId2"/>
              </a:rPr>
              <a:t>порядке проведения ВПР в школе</a:t>
            </a:r>
            <a:r>
              <a:rPr lang="ru-RU" sz="1400" i="1" dirty="0" smtClean="0"/>
              <a:t>. </a:t>
            </a:r>
          </a:p>
          <a:p>
            <a:pPr algn="just"/>
            <a:r>
              <a:rPr lang="ru-RU" sz="1400" i="1" dirty="0" smtClean="0"/>
              <a:t>Храните ответы и протоколы ВПР, например, в течение трех лет – по аналогии с годовыми контрольными работами. Такой срок был указан в </a:t>
            </a:r>
            <a:r>
              <a:rPr lang="ru-RU" sz="1400" i="1" dirty="0" smtClean="0">
                <a:hlinkClick r:id="rId2"/>
              </a:rPr>
              <a:t>пункте 588</a:t>
            </a:r>
            <a:r>
              <a:rPr lang="ru-RU" sz="1400" i="1" dirty="0" smtClean="0"/>
              <a:t> перечня, утвержденного </a:t>
            </a:r>
            <a:r>
              <a:rPr lang="ru-RU" sz="1400" i="1" dirty="0" err="1" smtClean="0"/>
              <a:t>Главархивом</a:t>
            </a:r>
            <a:r>
              <a:rPr lang="ru-RU" sz="1400" i="1" dirty="0" smtClean="0"/>
              <a:t> СССР 15.08.1988. Перечень не действует, но другие нормативные акты не регулируют сроки хранения контрольных работ учащихся.</a:t>
            </a:r>
          </a:p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Ситуация:</a:t>
            </a:r>
            <a:r>
              <a:rPr lang="ru-RU" sz="1400" dirty="0" smtClean="0"/>
              <a:t> обязана ли школа организовать видеонаблюдение на ВПР?</a:t>
            </a:r>
          </a:p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i="1" dirty="0" smtClean="0"/>
              <a:t>Нет, не обязана.</a:t>
            </a:r>
            <a:endParaRPr lang="ru-RU" sz="1400" dirty="0" smtClean="0"/>
          </a:p>
          <a:p>
            <a:pPr algn="just"/>
            <a:r>
              <a:rPr lang="ru-RU" sz="1400" i="1" dirty="0" smtClean="0"/>
              <a:t>Федеральное законодательство не обязывает школы вести видеонаблюдение во время ВПР. </a:t>
            </a:r>
            <a:endParaRPr lang="ru-RU" sz="1400" dirty="0" smtClean="0"/>
          </a:p>
          <a:p>
            <a:pPr algn="just"/>
            <a:r>
              <a:rPr lang="ru-RU" sz="1400" i="1" dirty="0" smtClean="0"/>
              <a:t>Если вы самостоятельно решили вести видеонаблюдение, предварительно получите согласие от родителей на использование биометрических персональных данных детей (</a:t>
            </a:r>
            <a:r>
              <a:rPr lang="ru-RU" sz="1400" i="1" dirty="0" smtClean="0">
                <a:hlinkClick r:id="rId2"/>
              </a:rPr>
              <a:t>ч. 1 ст. 11 Федерального закона от 27.07.2006 № 152-ФЗ</a:t>
            </a:r>
            <a:r>
              <a:rPr lang="ru-RU" sz="1400" i="1" dirty="0" smtClean="0"/>
              <a:t>).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429000"/>
            <a:ext cx="4248472" cy="3186354"/>
          </a:xfrm>
          <a:prstGeom prst="rect">
            <a:avLst/>
          </a:prstGeom>
        </p:spPr>
      </p:pic>
      <p:pic>
        <p:nvPicPr>
          <p:cNvPr id="3" name="Рисунок 2" descr="DSC05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4248472" cy="318635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п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3993827" cy="5650702"/>
          </a:xfrm>
          <a:prstGeom prst="rect">
            <a:avLst/>
          </a:prstGeom>
        </p:spPr>
      </p:pic>
      <p:pic>
        <p:nvPicPr>
          <p:cNvPr id="3" name="Рисунок 2" descr="впр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857232"/>
            <a:ext cx="3993827" cy="565070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84784"/>
            <a:ext cx="792088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МБОУ «Первомайская СШ» в октябре 2019 года приняла участие в апробации банка оценочных средств всероссийских проверочных работ.  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22 октября 2019 года – по обществознанию (8 класс), истории (7 класс);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24 октября 2019 года – по биологии (5 класс), географии (6 класс),  английскому языку (11 класс).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8196" name="Picture 4" descr="https://present5.com/presentation/-129606600_438281847/image-2.jpg"/>
          <p:cNvPicPr>
            <a:picLocks noChangeAspect="1" noChangeArrowheads="1"/>
          </p:cNvPicPr>
          <p:nvPr/>
        </p:nvPicPr>
        <p:blipFill>
          <a:blip r:embed="rId2" cstate="print"/>
          <a:srcRect l="21000" t="19600" r="22301"/>
          <a:stretch>
            <a:fillRect/>
          </a:stretch>
        </p:blipFill>
        <p:spPr bwMode="auto">
          <a:xfrm>
            <a:off x="5436096" y="3568443"/>
            <a:ext cx="2808312" cy="298666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900igr.net/up/datas/138332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143501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214686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E406-1981-4AD6-A2B5-46D1B755C29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15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школ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597 учеников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87% педагогов  высшее педагогическое образование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13% - среднее профессиональное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28% имеют высшую квалификационную категорию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46% - 1 квалификационную категорию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73% имеют педагогический стаж свыше 25 лет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- от 5 до 25 лет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педагоги прошли курсы повышения квалификации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4" name="Picture 6" descr="Внеклассные мероприятия - Сайт учителя Глазковой А.С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996952"/>
            <a:ext cx="1835696" cy="172771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000100" y="1213293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 школам с необъективными результатами ВПР мы проявляем самое пристальное внимание. Третий год подряд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Рособрнадзор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обращает внимание регионального руководства на необходимость работы с такими школами, и эта работа постепенно дает результат»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Сергей Кравцов.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77686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будут полезны 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000" dirty="0" smtClean="0"/>
              <a:t> - </a:t>
            </a:r>
            <a:r>
              <a:rPr lang="ru-RU" sz="2000" b="1" dirty="0" smtClean="0"/>
              <a:t>родителям</a:t>
            </a:r>
            <a:r>
              <a:rPr lang="ru-RU" sz="2000" dirty="0" smtClean="0"/>
              <a:t>, они увидят реальный уровень знаний своих детей.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 smtClean="0"/>
              <a:t>- школам,  </a:t>
            </a:r>
            <a:r>
              <a:rPr lang="ru-RU" sz="2000" dirty="0" smtClean="0"/>
              <a:t>сможет оценить качество преподавания определенных предметов и получит ценный материал для совершенствования преподавания учебных предметов.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000" dirty="0" smtClean="0"/>
              <a:t>- </a:t>
            </a:r>
            <a:r>
              <a:rPr lang="ru-RU" sz="2000" b="1" dirty="0" smtClean="0"/>
              <a:t>органам управления</a:t>
            </a:r>
            <a:r>
              <a:rPr lang="ru-RU" sz="2000" dirty="0" smtClean="0"/>
              <a:t> </a:t>
            </a:r>
            <a:r>
              <a:rPr lang="ru-RU" sz="2000" b="1" dirty="0" smtClean="0"/>
              <a:t>системой образования </a:t>
            </a:r>
            <a:r>
              <a:rPr lang="ru-RU" sz="2000" dirty="0" smtClean="0"/>
              <a:t>–получат независимую оценку качества образования в школах района. А так же информацию для построения и корректировки стратегии развития муниципальной системы образования.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11266" name="Picture 2" descr="https://ds05.infourok.ru/uploads/ex/0cab/0002569a-6b121ca7/2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41168"/>
            <a:ext cx="2219738" cy="166480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071546"/>
            <a:ext cx="83582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Плана</a:t>
            </a:r>
            <a:r>
              <a:rPr lang="ru-RU" sz="2000" dirty="0" smtClean="0"/>
              <a:t>:</a:t>
            </a:r>
          </a:p>
          <a:p>
            <a:endParaRPr lang="ru-RU" sz="2000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обеспечение объективности образовательных результатов в рамках ВПР- 2020;</a:t>
            </a:r>
          </a:p>
          <a:p>
            <a:pPr lvl="0" algn="just"/>
            <a:endParaRPr lang="ru-RU" sz="2000" dirty="0" smtClean="0"/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/>
              <a:t>разъяснительная работа с учителями - предметниками по предупреждению необъективности результатов при проведении</a:t>
            </a:r>
            <a:br>
              <a:rPr lang="ru-RU" sz="2000" dirty="0" smtClean="0"/>
            </a:br>
            <a:r>
              <a:rPr lang="ru-RU" sz="2000" dirty="0" smtClean="0"/>
              <a:t>ВПР - 2020;</a:t>
            </a:r>
          </a:p>
          <a:p>
            <a:pPr lvl="0" algn="just"/>
            <a:endParaRPr lang="ru-RU" sz="2000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формирование у участников образовательных отношений позитивного отношения к объективности образовательных</a:t>
            </a:r>
            <a:br>
              <a:rPr lang="ru-RU" sz="2000" dirty="0" smtClean="0"/>
            </a:br>
            <a:r>
              <a:rPr lang="ru-RU" sz="2000" dirty="0" smtClean="0"/>
              <a:t>результатов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</a:t>
            </a:r>
          </a:p>
          <a:p>
            <a:pPr algn="ctr"/>
            <a:r>
              <a:rPr lang="ru-RU" sz="1600" dirty="0" smtClean="0"/>
              <a:t>мероприятий по повышению объективности проведения ВПР </a:t>
            </a:r>
          </a:p>
          <a:p>
            <a:pPr algn="ctr"/>
            <a:r>
              <a:rPr lang="ru-RU" sz="1600" dirty="0" smtClean="0"/>
              <a:t>в 2020 </a:t>
            </a:r>
            <a:r>
              <a:rPr lang="ru-RU" dirty="0" smtClean="0"/>
              <a:t>году в общеобразовательных учреждениях </a:t>
            </a:r>
            <a:r>
              <a:rPr lang="ru-RU" dirty="0" err="1" smtClean="0"/>
              <a:t>Шумячского</a:t>
            </a:r>
            <a:r>
              <a:rPr lang="ru-RU" dirty="0" smtClean="0"/>
              <a:t> района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268760"/>
          <a:ext cx="8208912" cy="4344879"/>
        </p:xfrm>
        <a:graphic>
          <a:graphicData uri="http://schemas.openxmlformats.org/drawingml/2006/table">
            <a:tbl>
              <a:tblPr/>
              <a:tblGrid>
                <a:gridCol w="344774"/>
                <a:gridCol w="2728641"/>
                <a:gridCol w="1356112"/>
                <a:gridCol w="1369248"/>
                <a:gridCol w="2410137"/>
              </a:tblGrid>
              <a:tr h="26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spc="-4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spc="-4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spc="-40" dirty="0">
                        <a:latin typeface="Times New Roman"/>
                        <a:ea typeface="Times New Roman"/>
                      </a:endParaRP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7300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Дата проведения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Ожидаемый результат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655">
                <a:tc gridSpan="5">
                  <a:txBody>
                    <a:bodyPr/>
                    <a:lstStyle/>
                    <a:p>
                      <a:pPr marL="546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pc="-4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</a:rPr>
                        <a:t> Мероприятия по формированию нормативно-правового обеспечения проведения Всероссийских проверочных работ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1.1.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Издание приказа о назначении муниципального, школьного координаторов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Отдел по образованию,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руководители ОУ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Более качественная подготовка всех участников ВПР к процедуре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7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1.2.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Издание приказов об организации/ подготовке и проведении ВПР по учебным предметам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В соответствии 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графиком проведения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Муниципальный координатор ВПР, руководители ОУ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Обеспечение прозрачности и объективности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5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1.3.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Разработка в ОУ плана мероприятий, направленного на обеспечение объективности результатов знаний обучающихся в процедуре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Школьный координатор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Обеспечение прозрачности и объективности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1.4.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Разработка плана психолого- педагогического сопровождения подготовки обучающихся к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Школьный координатор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Предупреждение необъективных результатов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1.5.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Издание приказа об итогах проведения ВПР в 2020 году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июнь 2020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Руководители ОУ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Принятие управленческих решений по устранению негативных явлений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7031" t="32267" r="53594" b="13662"/>
          <a:stretch>
            <a:fillRect/>
          </a:stretch>
        </p:blipFill>
        <p:spPr bwMode="auto">
          <a:xfrm>
            <a:off x="285720" y="928670"/>
            <a:ext cx="367790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14678" y="285728"/>
            <a:ext cx="23462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3906" t="24418" r="8593" b="33721"/>
          <a:stretch>
            <a:fillRect/>
          </a:stretch>
        </p:blipFill>
        <p:spPr bwMode="auto">
          <a:xfrm>
            <a:off x="4929190" y="1142984"/>
            <a:ext cx="381002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0000" t="30814" r="22812" b="8140"/>
          <a:stretch>
            <a:fillRect/>
          </a:stretch>
        </p:blipFill>
        <p:spPr bwMode="auto">
          <a:xfrm>
            <a:off x="214282" y="4143380"/>
            <a:ext cx="39842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16250" t="28198" r="52812" b="8139"/>
          <a:stretch>
            <a:fillRect/>
          </a:stretch>
        </p:blipFill>
        <p:spPr bwMode="auto">
          <a:xfrm>
            <a:off x="5572132" y="3643314"/>
            <a:ext cx="2518913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8064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План</a:t>
            </a:r>
          </a:p>
          <a:p>
            <a:pPr algn="ctr"/>
            <a:r>
              <a:rPr lang="ru-RU" sz="1600" dirty="0" smtClean="0"/>
              <a:t>мероприятий по повышению объективности проведения ВПР </a:t>
            </a:r>
          </a:p>
          <a:p>
            <a:pPr algn="ctr"/>
            <a:r>
              <a:rPr lang="ru-RU" sz="1600" dirty="0" smtClean="0"/>
              <a:t>в 2020 </a:t>
            </a:r>
            <a:r>
              <a:rPr lang="ru-RU" dirty="0" smtClean="0"/>
              <a:t>году в общеобразовательных учреждениях </a:t>
            </a:r>
            <a:r>
              <a:rPr lang="ru-RU" dirty="0" err="1" smtClean="0"/>
              <a:t>Шумячского</a:t>
            </a:r>
            <a:r>
              <a:rPr lang="ru-RU" dirty="0" smtClean="0"/>
              <a:t> района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268760"/>
          <a:ext cx="8208912" cy="4344879"/>
        </p:xfrm>
        <a:graphic>
          <a:graphicData uri="http://schemas.openxmlformats.org/drawingml/2006/table">
            <a:tbl>
              <a:tblPr/>
              <a:tblGrid>
                <a:gridCol w="344774"/>
                <a:gridCol w="2728641"/>
                <a:gridCol w="1356112"/>
                <a:gridCol w="1369248"/>
                <a:gridCol w="2410137"/>
              </a:tblGrid>
              <a:tr h="26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spc="-4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spc="-4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spc="-40" dirty="0">
                        <a:latin typeface="Times New Roman"/>
                        <a:ea typeface="Times New Roman"/>
                      </a:endParaRP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57300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Дата проведения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Ожидаемый результат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655">
                <a:tc gridSpan="5">
                  <a:txBody>
                    <a:bodyPr/>
                    <a:lstStyle/>
                    <a:p>
                      <a:pPr marL="546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spc="-4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spc="-30" dirty="0">
                          <a:latin typeface="Times New Roman"/>
                          <a:ea typeface="Times New Roman"/>
                        </a:rPr>
                        <a:t> Мероприятия по формированию нормативно-правового обеспечения проведения Всероссийских проверочных работ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87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1.1.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Издание приказа о назначении муниципального, школьного координаторов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Отдел по образованию,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руководители ОУ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Более качественная подготовка всех участников ВПР к процедуре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7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1.2.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Издание приказов об организации/ подготовке и проведении ВПР по учебным предметам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В соответствии 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графиком проведения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Муниципальный координатор ВПР, руководители ОУ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Обеспечение прозрачности и объективности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59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1.3.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Разработка в ОУ плана мероприятий, направленного на обеспечение объективности результатов знаний обучающихся в процедуре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Школьный координатор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Обеспечение прозрачности и объективности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1.4.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Разработка плана психолого- педагогического сопровождения подготовки обучающихся к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Школьный координатор ВПР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Предупреждение необъективных результатов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7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1.5.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Издание приказа об итогах проведения ВПР в 2020 году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июнь 2020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latin typeface="Times New Roman"/>
                          <a:ea typeface="Times New Roman"/>
                        </a:rPr>
                        <a:t>Руководители ОУ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latin typeface="Times New Roman"/>
                          <a:ea typeface="Times New Roman"/>
                        </a:rPr>
                        <a:t>Принятие управленческих решений по устранению негативных явлений</a:t>
                      </a:r>
                    </a:p>
                  </a:txBody>
                  <a:tcPr marL="3605" marR="3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E65F-56A5-43BA-9874-A9C81F8B1F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957</TotalTime>
  <Words>1444</Words>
  <Application>Microsoft Office PowerPoint</Application>
  <PresentationFormat>Экран (4:3)</PresentationFormat>
  <Paragraphs>391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SLAVIK</dc:creator>
  <cp:lastModifiedBy>Отдел777</cp:lastModifiedBy>
  <cp:revision>122</cp:revision>
  <dcterms:created xsi:type="dcterms:W3CDTF">2018-08-27T17:41:52Z</dcterms:created>
  <dcterms:modified xsi:type="dcterms:W3CDTF">2020-02-26T06:45:52Z</dcterms:modified>
</cp:coreProperties>
</file>