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349" r:id="rId2"/>
    <p:sldId id="352" r:id="rId3"/>
    <p:sldId id="351" r:id="rId4"/>
    <p:sldId id="353" r:id="rId5"/>
    <p:sldId id="357" r:id="rId6"/>
  </p:sldIdLst>
  <p:sldSz cx="9144000" cy="5143500" type="screen16x9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/>
    <p:restoredTop sz="86420"/>
  </p:normalViewPr>
  <p:slideViewPr>
    <p:cSldViewPr>
      <p:cViewPr varScale="1">
        <p:scale>
          <a:sx n="153" d="100"/>
          <a:sy n="153" d="100"/>
        </p:scale>
        <p:origin x="162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18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4E2EE623-F971-4F6B-9140-8A330F15665B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9" y="4721225"/>
            <a:ext cx="5443537" cy="4471988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0864"/>
            <a:ext cx="2949575" cy="496887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16BF02A5-CFC1-4A95-AFBD-E59D4E56C3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2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BF02A5-CFC1-4A95-AFBD-E59D4E56C33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486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686D3D-C7B7-CC4E-8D13-D290E53D4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6522964-D428-A445-A2F5-812225C787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28B0B4C-0E1F-9944-9D87-9B6D2FCA0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3683709-011C-4145-A9C1-9B8BB670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6A7BCC-DA5A-8749-8885-8F66A7E8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535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37FC74-F30F-124E-BA40-08C573DB9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ACC2BDC-0799-FE4A-88FA-F82CDB396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64FBA7-0F55-D344-B26C-857179FC2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04A178C-F9CF-1A42-8F1F-559C6DFC2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AC0BCAE-F8E6-A441-8C62-E252C7C3B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9056" y="4767263"/>
            <a:ext cx="2057400" cy="273844"/>
          </a:xfrm>
        </p:spPr>
        <p:txBody>
          <a:bodyPr/>
          <a:lstStyle>
            <a:lvl1pPr>
              <a:defRPr sz="1200" b="1"/>
            </a:lvl1pPr>
          </a:lstStyle>
          <a:p>
            <a:fld id="{D1E61F7E-CEA1-4018-9E9E-6658628CEE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2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37421D-B240-1D49-8858-EBA3DD3D7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7C92489-5F0E-0240-9BE2-8F362900F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F672FE8-08F1-6546-A1F5-4BBBC89D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79E1BF-B150-7943-9718-26B58F03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592C80-5A78-C04D-A763-10D16268E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3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AA5E58-6E14-FD41-B136-36E87BF9F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375275A-E1C6-A649-AC9C-309E8F233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51215F-4BB8-1548-94DB-4D3FD2FE3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102C48-6099-AB41-AAED-9135FF85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9D70F2-E7BC-6A41-9065-C65644452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24FCDCC-B97F-8A47-8857-0D1FD8B22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9056" y="4767263"/>
            <a:ext cx="2057400" cy="273844"/>
          </a:xfrm>
        </p:spPr>
        <p:txBody>
          <a:bodyPr/>
          <a:lstStyle>
            <a:lvl1pPr>
              <a:defRPr sz="1200" b="1"/>
            </a:lvl1pPr>
          </a:lstStyle>
          <a:p>
            <a:fld id="{D1E61F7E-CEA1-4018-9E9E-6658628CEE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00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1B58BF5-7103-654F-9D91-98BEEA576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C68EFD9-E422-7546-897D-963EA77AB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7362396-D08F-DB45-9CEB-F902A4A58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DD5BA17-91C9-9C4D-8A8E-222A8B5EB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A7C01C2-AA5B-0441-93E4-9D829A440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100E657-959A-3242-8F69-DC3CED5B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5021FA6-705A-7F4E-8773-C4C3F8E7D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2ABAB00-EA14-7748-84D7-97388EB3E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277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6B5A8F-6463-BD48-BF38-CA6067F4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238D8DB-9BB3-C84B-8609-93265DF7F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DE0C690-EB15-DE4F-B479-5CCBDBDE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4307101-F950-6E46-9454-8B511E1B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814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8F3CF84-A816-AC46-8802-862F9FB9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C4200F0-AE5D-8D40-8E24-8655E306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27219C8-257A-FF40-94ED-DCF8B2089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9056" y="4767263"/>
            <a:ext cx="2057400" cy="273844"/>
          </a:xfrm>
        </p:spPr>
        <p:txBody>
          <a:bodyPr/>
          <a:lstStyle>
            <a:lvl1pPr>
              <a:defRPr sz="1200" b="1"/>
            </a:lvl1pPr>
          </a:lstStyle>
          <a:p>
            <a:fld id="{D1E61F7E-CEA1-4018-9E9E-6658628CEE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80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25619D-9052-8A49-8B86-3761B0B22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2E64F3-F0F1-014E-92C8-C95BA8824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B35DE00-1520-7047-AAD0-F82479A56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9DE67AD-0EB1-4D4E-A8E2-073584A2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D760EF4-FE1C-E24E-9AC2-BB58B023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9A91316-82EB-4243-89D9-C6D18A22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9056" y="4767263"/>
            <a:ext cx="2057400" cy="273844"/>
          </a:xfrm>
        </p:spPr>
        <p:txBody>
          <a:bodyPr/>
          <a:lstStyle>
            <a:lvl1pPr>
              <a:defRPr sz="1200" b="1"/>
            </a:lvl1pPr>
          </a:lstStyle>
          <a:p>
            <a:fld id="{D1E61F7E-CEA1-4018-9E9E-6658628CEE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38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19A376-60D4-E943-8C08-51A310A59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79FFC569-634D-8945-BCA0-5DBC3816F4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79F8D6A-A7F9-8B4E-AE8F-4AC21484B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37D5D13-D172-D14D-99DA-2AFE075EC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BD06749-5F62-ED45-B236-FE65E26FF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6517E02-6894-A447-B631-D955D71D3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896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00364D-219E-5E4B-8C83-DF466A07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607785-E7FF-7C41-842E-93F28138F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5041B2-E4F5-6A48-8031-2B2771E2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3A1B3A-73A0-5942-85ED-5D85A51B0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1A62F6-AD45-B84C-9561-0EA3C69E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11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F5A99DF-329C-A547-BA13-C1D886556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1C146A-5F12-964D-BBA0-091868669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24DA44-77A7-B841-AB26-90246567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0740BB-B7A7-9C49-BC4F-8B5E53B5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37C88C-D41E-9B44-8C95-A0D64562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51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7" r="6157"/>
          <a:stretch>
            <a:fillRect/>
          </a:stretch>
        </p:blipFill>
        <p:spPr bwMode="auto">
          <a:xfrm>
            <a:off x="118696" y="92869"/>
            <a:ext cx="815581" cy="74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178" y="205979"/>
            <a:ext cx="7711622" cy="325867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748097" y="4864894"/>
            <a:ext cx="2133600" cy="273844"/>
          </a:xfrm>
        </p:spPr>
        <p:txBody>
          <a:bodyPr/>
          <a:lstStyle>
            <a:lvl1pPr>
              <a:defRPr sz="1700" b="1">
                <a:solidFill>
                  <a:srgbClr val="00206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7BDB6EC-7C42-4C94-BB17-0C6B2BF9B8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679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7126B6-E642-0A4B-A7B2-A707FBB0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4176357-C119-1C4F-8D8A-641F9F142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BEC712-4170-6042-805A-67C7F07F6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6150ED-D9CF-F143-A917-DF1C0169D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61CB49-C33C-9946-BCEC-D87652F31B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61F7E-CEA1-4018-9E9E-6658628CEE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92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C8A3C4-76F5-402C-9DC7-60ACBE381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6937" y="2690854"/>
            <a:ext cx="6858000" cy="1039768"/>
          </a:xfrm>
        </p:spPr>
        <p:txBody>
          <a:bodyPr>
            <a:normAutofit/>
          </a:bodyPr>
          <a:lstStyle/>
          <a:p>
            <a:pPr>
              <a:tabLst>
                <a:tab pos="3298031" algn="ctr"/>
              </a:tabLst>
            </a:pPr>
            <a:r>
              <a:rPr lang="ru-RU" b="1" dirty="0"/>
              <a:t/>
            </a:r>
            <a:br>
              <a:rPr lang="ru-RU" b="1" dirty="0"/>
            </a:br>
            <a:endParaRPr lang="ru-RU" sz="1500" b="1" dirty="0">
              <a:cs typeface="Calibri Ligh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D205D60-EAB0-4225-A631-032FF7AFA00F}"/>
              </a:ext>
            </a:extLst>
          </p:cNvPr>
          <p:cNvSpPr/>
          <p:nvPr/>
        </p:nvSpPr>
        <p:spPr>
          <a:xfrm>
            <a:off x="339949" y="557187"/>
            <a:ext cx="8301608" cy="40203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100" b="1" dirty="0"/>
              <a:t>Концепция </a:t>
            </a:r>
            <a:r>
              <a:rPr lang="ru-RU" sz="1100" b="1" dirty="0" smtClean="0"/>
              <a:t>проекта</a:t>
            </a:r>
            <a:endParaRPr lang="ru-RU" sz="1100" b="1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 smtClean="0"/>
              <a:t>Комплексное и широкомасштабное информирование граждан России и зарубежья о целенаправленном уничтожении нацистами и их пособниками мирного населения на оккупированных территориях СССР в годы  Великой Отечественной войны;</a:t>
            </a:r>
            <a:endParaRPr lang="ru-RU" sz="1100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 smtClean="0"/>
              <a:t> Научное, практическое и юридическое подтверждение фактов геноцида народов СССР в годы Великой Отечественной войны (выявление архивных документов, выставки документов и материалов,  издание сборника документов, поисковые экспедиции, возбуждение  уголовных дел).</a:t>
            </a:r>
            <a:endParaRPr lang="ru-RU" sz="1100" dirty="0"/>
          </a:p>
          <a:p>
            <a:pPr>
              <a:lnSpc>
                <a:spcPct val="125000"/>
              </a:lnSpc>
            </a:pPr>
            <a:endParaRPr lang="ru-RU" sz="400" b="1" dirty="0"/>
          </a:p>
          <a:p>
            <a:pPr>
              <a:lnSpc>
                <a:spcPct val="125000"/>
              </a:lnSpc>
            </a:pPr>
            <a:r>
              <a:rPr lang="ru-RU" sz="1100" b="1" dirty="0"/>
              <a:t>Целевые </a:t>
            </a:r>
            <a:r>
              <a:rPr lang="ru-RU" sz="1100" b="1" dirty="0" smtClean="0"/>
              <a:t>аудитории</a:t>
            </a:r>
          </a:p>
          <a:p>
            <a:pPr>
              <a:lnSpc>
                <a:spcPct val="125000"/>
              </a:lnSpc>
            </a:pPr>
            <a:endParaRPr lang="ru-RU" sz="300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/>
              <a:t>Граждане </a:t>
            </a:r>
            <a:r>
              <a:rPr lang="ru-RU" sz="1100" dirty="0" smtClean="0"/>
              <a:t>России;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 smtClean="0"/>
              <a:t>Граждане стран СНГ и ближнего зарубежья.</a:t>
            </a:r>
          </a:p>
          <a:p>
            <a:pPr>
              <a:lnSpc>
                <a:spcPct val="125000"/>
              </a:lnSpc>
            </a:pPr>
            <a:endParaRPr lang="ru-RU" sz="500" b="1" dirty="0"/>
          </a:p>
          <a:p>
            <a:pPr>
              <a:lnSpc>
                <a:spcPct val="125000"/>
              </a:lnSpc>
            </a:pPr>
            <a:r>
              <a:rPr lang="ru-RU" sz="1100" b="1" dirty="0"/>
              <a:t>Места </a:t>
            </a:r>
            <a:r>
              <a:rPr lang="ru-RU" sz="1100" b="1" dirty="0" smtClean="0"/>
              <a:t>проведения мероприятий проекта</a:t>
            </a:r>
          </a:p>
          <a:p>
            <a:pPr>
              <a:lnSpc>
                <a:spcPct val="125000"/>
              </a:lnSpc>
            </a:pPr>
            <a:endParaRPr lang="ru-RU" sz="1100" dirty="0"/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ru-RU" sz="1100" dirty="0" smtClean="0"/>
              <a:t>22 субъекта РФ, чьи территории были временно оккупированы в годы Великой Отечественной войны;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ru-RU" sz="1100" dirty="0" smtClean="0"/>
              <a:t>Всероссийские и окружные Молодежные форумы (</a:t>
            </a:r>
            <a:r>
              <a:rPr lang="ru-RU" sz="1100" dirty="0" err="1" smtClean="0"/>
              <a:t>Росмолодежь</a:t>
            </a:r>
            <a:r>
              <a:rPr lang="ru-RU" sz="1100" dirty="0" smtClean="0"/>
              <a:t>).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endParaRPr lang="ru-RU" sz="1100" dirty="0" smtClean="0"/>
          </a:p>
          <a:p>
            <a:pPr>
              <a:lnSpc>
                <a:spcPct val="125000"/>
              </a:lnSpc>
            </a:pPr>
            <a:endParaRPr lang="ru-RU" sz="200" b="1" dirty="0" smtClean="0"/>
          </a:p>
          <a:p>
            <a:pPr>
              <a:lnSpc>
                <a:spcPct val="125000"/>
              </a:lnSpc>
            </a:pPr>
            <a:r>
              <a:rPr lang="ru-RU" sz="1100" b="1" dirty="0" smtClean="0"/>
              <a:t>Сроки </a:t>
            </a:r>
            <a:r>
              <a:rPr lang="ru-RU" sz="1100" b="1" dirty="0"/>
              <a:t>проведения </a:t>
            </a:r>
            <a:r>
              <a:rPr lang="ru-RU" sz="1100" b="1" dirty="0" smtClean="0"/>
              <a:t>проекта</a:t>
            </a:r>
            <a:endParaRPr lang="ru-RU" sz="1100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/>
              <a:t>Анонсирование </a:t>
            </a:r>
            <a:r>
              <a:rPr lang="ru-RU" sz="1100" dirty="0" smtClean="0"/>
              <a:t>проекта-3 декабря 2019</a:t>
            </a:r>
            <a:endParaRPr lang="ru-RU" sz="1100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/>
              <a:t>Старт </a:t>
            </a:r>
            <a:r>
              <a:rPr lang="ru-RU" sz="1100" dirty="0" smtClean="0"/>
              <a:t>проекта – январь 2020 </a:t>
            </a:r>
            <a:endParaRPr lang="ru-RU" sz="1100" dirty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100" dirty="0" smtClean="0"/>
              <a:t>Окончание проекта– декабрь 2020</a:t>
            </a:r>
            <a:endParaRPr lang="ru-RU" sz="1100" dirty="0"/>
          </a:p>
        </p:txBody>
      </p:sp>
      <p:sp>
        <p:nvSpPr>
          <p:cNvPr id="8" name="Номер слайда 12">
            <a:extLst>
              <a:ext uri="{FF2B5EF4-FFF2-40B4-BE49-F238E27FC236}">
                <a16:creationId xmlns:a16="http://schemas.microsoft.com/office/drawing/2014/main" xmlns="" id="{CBA17218-7349-47A7-BDBE-F90192BB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23528" y="127426"/>
            <a:ext cx="8301608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70C0"/>
                </a:solidFill>
              </a:rPr>
              <a:t>Общие положения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9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C8A3C4-76F5-402C-9DC7-60ACBE381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6937" y="2690854"/>
            <a:ext cx="6858000" cy="1039768"/>
          </a:xfrm>
        </p:spPr>
        <p:txBody>
          <a:bodyPr>
            <a:normAutofit/>
          </a:bodyPr>
          <a:lstStyle/>
          <a:p>
            <a:pPr>
              <a:tabLst>
                <a:tab pos="3298031" algn="ctr"/>
              </a:tabLst>
            </a:pPr>
            <a:r>
              <a:rPr lang="ru-RU" b="1" dirty="0"/>
              <a:t/>
            </a:r>
            <a:br>
              <a:rPr lang="ru-RU" b="1" dirty="0"/>
            </a:br>
            <a:endParaRPr lang="ru-RU" sz="1500" b="1" dirty="0">
              <a:cs typeface="Calibri Ligh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D205D60-EAB0-4225-A631-032FF7AFA00F}"/>
              </a:ext>
            </a:extLst>
          </p:cNvPr>
          <p:cNvSpPr/>
          <p:nvPr/>
        </p:nvSpPr>
        <p:spPr>
          <a:xfrm>
            <a:off x="500034" y="611490"/>
            <a:ext cx="8301608" cy="49167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1400" b="1" dirty="0" smtClean="0"/>
              <a:t>Цель проекта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chemeClr val="tx1">
                    <a:lumMod val="85000"/>
                  </a:schemeClr>
                </a:solidFill>
                <a:cs typeface="Arial" panose="020B0604020202020204" pitchFamily="34" charset="0"/>
              </a:rPr>
              <a:t>Сохранение исторической памяти о трагедии мирного населения СССР – жертв военных преступлений нацистов и их пособников в период Великой Отечественной вой</a:t>
            </a:r>
            <a:r>
              <a:rPr lang="ru-RU" sz="1400" dirty="0" smtClean="0"/>
              <a:t>ны</a:t>
            </a:r>
          </a:p>
          <a:p>
            <a:pPr marL="214313" indent="-214313">
              <a:lnSpc>
                <a:spcPct val="125000"/>
              </a:lnSpc>
            </a:pPr>
            <a:r>
              <a:rPr lang="ru-RU" sz="1400" b="1" dirty="0" smtClean="0"/>
              <a:t>Задачи проекта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Организовать работу студенческих «Архивных десантов» РФ по выявлению материалов о военных преступлениях нацистов на иностранных языках;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Организовать и провести выставки архивных документов «Без срока давности»;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Подготовить и издать 23-х томное серийное издание сборник документов и материалов  «Без срока давности»;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Организовать и провести поисковые экспедиции на местах массовых  захоронений  мирного населения – жертв нацистов и их пособников в 22-х регионах Российской Федерации.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Возбудить не менее 20-ти уголовных дел по статье 357 УК РФ Геноцид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Проводить систематическое информирование широкой общественности о трагедии мирного населения </a:t>
            </a:r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14313" indent="-214313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</p:txBody>
      </p:sp>
      <p:sp>
        <p:nvSpPr>
          <p:cNvPr id="8" name="Номер слайда 12">
            <a:extLst>
              <a:ext uri="{FF2B5EF4-FFF2-40B4-BE49-F238E27FC236}">
                <a16:creationId xmlns:a16="http://schemas.microsoft.com/office/drawing/2014/main" xmlns="" id="{CBA17218-7349-47A7-BDBE-F90192BB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5536" y="195486"/>
            <a:ext cx="8301608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70C0"/>
                </a:solidFill>
              </a:rPr>
              <a:t>Цели и задачи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8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439079" y="2666105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8765859-5323-4FA2-9DBF-5DE1CD92150A}"/>
              </a:ext>
            </a:extLst>
          </p:cNvPr>
          <p:cNvSpPr txBox="1"/>
          <p:nvPr/>
        </p:nvSpPr>
        <p:spPr>
          <a:xfrm>
            <a:off x="1500166" y="3143254"/>
            <a:ext cx="968855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100" dirty="0" smtClean="0"/>
              <a:t>Декабрь 2019</a:t>
            </a: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5B34480-93CD-4E93-AED6-34DEE7B922E9}"/>
              </a:ext>
            </a:extLst>
          </p:cNvPr>
          <p:cNvSpPr txBox="1"/>
          <p:nvPr/>
        </p:nvSpPr>
        <p:spPr>
          <a:xfrm>
            <a:off x="5740570" y="3143254"/>
            <a:ext cx="903132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100" dirty="0" smtClean="0"/>
              <a:t>Ноябрь 2020</a:t>
            </a:r>
            <a:endParaRPr lang="ru-RU" sz="11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32561271-67A1-4E13-881F-5D750BE2B5EC}"/>
              </a:ext>
            </a:extLst>
          </p:cNvPr>
          <p:cNvSpPr txBox="1"/>
          <p:nvPr/>
        </p:nvSpPr>
        <p:spPr>
          <a:xfrm>
            <a:off x="3357554" y="979006"/>
            <a:ext cx="1062681" cy="15927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Проведение поисковых экспедиций, возбуждение уголовных дел по статье -Геноцид  </a:t>
            </a:r>
          </a:p>
          <a:p>
            <a:pPr algn="ctr"/>
            <a:r>
              <a:rPr lang="ru-RU" sz="1100" dirty="0" smtClean="0"/>
              <a:t>в 22-х субъектах РФ</a:t>
            </a:r>
            <a:endParaRPr lang="ru-RU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3F58BF7-E18C-48BC-8454-B5B46CAE7856}"/>
              </a:ext>
            </a:extLst>
          </p:cNvPr>
          <p:cNvSpPr txBox="1"/>
          <p:nvPr/>
        </p:nvSpPr>
        <p:spPr>
          <a:xfrm>
            <a:off x="5500694" y="2000246"/>
            <a:ext cx="1285884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Презентация сборника документов</a:t>
            </a:r>
            <a:endParaRPr lang="ru-RU" sz="11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FC695007-6AE1-40BE-B5AA-020B6FA7D8C9}"/>
              </a:ext>
            </a:extLst>
          </p:cNvPr>
          <p:cNvSpPr txBox="1"/>
          <p:nvPr/>
        </p:nvSpPr>
        <p:spPr>
          <a:xfrm>
            <a:off x="4357686" y="1142990"/>
            <a:ext cx="1357323" cy="15927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Информационная кампания по </a:t>
            </a:r>
            <a:r>
              <a:rPr lang="ru-RU" sz="1100" dirty="0"/>
              <a:t>во всех субъектах </a:t>
            </a:r>
            <a:r>
              <a:rPr lang="ru-RU" sz="1100" dirty="0" smtClean="0"/>
              <a:t>РФ,</a:t>
            </a:r>
          </a:p>
          <a:p>
            <a:pPr algn="ctr"/>
            <a:r>
              <a:rPr lang="ru-RU" sz="1100" dirty="0" smtClean="0"/>
              <a:t>просветительские мероприятия, в том числе в рамках молодежных форумов</a:t>
            </a:r>
            <a:endParaRPr lang="ru-RU" sz="1100" dirty="0"/>
          </a:p>
          <a:p>
            <a:endParaRPr lang="ru-RU" sz="11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A1AFFF9-0B37-42AA-83C8-DB9534FDC84A}"/>
              </a:ext>
            </a:extLst>
          </p:cNvPr>
          <p:cNvSpPr txBox="1"/>
          <p:nvPr/>
        </p:nvSpPr>
        <p:spPr>
          <a:xfrm>
            <a:off x="7677844" y="1794733"/>
            <a:ext cx="1299411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Пресс-конференция </a:t>
            </a:r>
            <a:br>
              <a:rPr lang="ru-RU" sz="1100" dirty="0" smtClean="0"/>
            </a:br>
            <a:r>
              <a:rPr lang="ru-RU" sz="1100" dirty="0" smtClean="0"/>
              <a:t>по итогам проекта</a:t>
            </a:r>
            <a:endParaRPr lang="ru-RU" sz="11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B730F87-2783-4ADD-9DA0-CAF318466CA6}"/>
              </a:ext>
            </a:extLst>
          </p:cNvPr>
          <p:cNvSpPr txBox="1"/>
          <p:nvPr/>
        </p:nvSpPr>
        <p:spPr>
          <a:xfrm>
            <a:off x="928662" y="1357304"/>
            <a:ext cx="1954142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Создание рабочих групп </a:t>
            </a:r>
            <a:br>
              <a:rPr lang="ru-RU" sz="1100" dirty="0" smtClean="0"/>
            </a:br>
            <a:r>
              <a:rPr lang="ru-RU" sz="1100" dirty="0" smtClean="0"/>
              <a:t>по реализации проекта </a:t>
            </a:r>
            <a:br>
              <a:rPr lang="ru-RU" sz="1100" dirty="0" smtClean="0"/>
            </a:br>
            <a:r>
              <a:rPr lang="ru-RU" sz="1100" dirty="0" smtClean="0"/>
              <a:t>в 22-х регионах РФ</a:t>
            </a:r>
            <a:endParaRPr lang="ru-RU" sz="1100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329BF097-BE21-404B-8A7E-69ADA3187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3131" y="4659982"/>
            <a:ext cx="2057400" cy="273844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CBC40B33-C3D4-4969-9464-65971C528701}"/>
              </a:ext>
            </a:extLst>
          </p:cNvPr>
          <p:cNvCxnSpPr>
            <a:cxnSpLocks/>
          </p:cNvCxnSpPr>
          <p:nvPr/>
        </p:nvCxnSpPr>
        <p:spPr>
          <a:xfrm>
            <a:off x="107504" y="2830560"/>
            <a:ext cx="9036496" cy="25178"/>
          </a:xfrm>
          <a:prstGeom prst="straightConnector1">
            <a:avLst/>
          </a:prstGeom>
          <a:ln w="85725">
            <a:solidFill>
              <a:srgbClr val="00B050"/>
            </a:solidFill>
            <a:headEnd type="none" w="lg" len="lg"/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A1369581-2B2A-4175-BE4C-F72D98B5CF0A}"/>
              </a:ext>
            </a:extLst>
          </p:cNvPr>
          <p:cNvSpPr txBox="1"/>
          <p:nvPr/>
        </p:nvSpPr>
        <p:spPr>
          <a:xfrm>
            <a:off x="0" y="2000246"/>
            <a:ext cx="1431468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Анонсирование проекта</a:t>
            </a:r>
          </a:p>
          <a:p>
            <a:pPr algn="ctr"/>
            <a:endParaRPr lang="ru-RU" sz="11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A0703D3-CA07-49AB-ADD9-34A3F893616C}"/>
              </a:ext>
            </a:extLst>
          </p:cNvPr>
          <p:cNvSpPr txBox="1"/>
          <p:nvPr/>
        </p:nvSpPr>
        <p:spPr>
          <a:xfrm>
            <a:off x="292323" y="3159979"/>
            <a:ext cx="1061829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100" dirty="0" smtClean="0"/>
              <a:t>3 декабря 2019</a:t>
            </a:r>
            <a:endParaRPr lang="ru-RU" sz="11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51A941F4-1D09-4507-ABA5-5516D6196C5A}"/>
              </a:ext>
            </a:extLst>
          </p:cNvPr>
          <p:cNvSpPr txBox="1"/>
          <p:nvPr/>
        </p:nvSpPr>
        <p:spPr>
          <a:xfrm>
            <a:off x="1142976" y="2000246"/>
            <a:ext cx="1482351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Определение партнеров проекта </a:t>
            </a:r>
            <a:br>
              <a:rPr lang="ru-RU" sz="1100" dirty="0" smtClean="0"/>
            </a:br>
            <a:r>
              <a:rPr lang="ru-RU" sz="1100" dirty="0" smtClean="0"/>
              <a:t>в регионах </a:t>
            </a:r>
            <a:endParaRPr lang="ru-RU" sz="11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C0A1292-C287-43ED-B6A0-37C2DF8CECFC}"/>
              </a:ext>
            </a:extLst>
          </p:cNvPr>
          <p:cNvSpPr txBox="1"/>
          <p:nvPr/>
        </p:nvSpPr>
        <p:spPr>
          <a:xfrm>
            <a:off x="7831831" y="3184245"/>
            <a:ext cx="991435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100" dirty="0" smtClean="0"/>
              <a:t>Декабрь 2020</a:t>
            </a:r>
            <a:endParaRPr lang="ru-RU" sz="1100" dirty="0"/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395536" y="195486"/>
            <a:ext cx="8301608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70C0"/>
                </a:solidFill>
              </a:rPr>
              <a:t>Этапы проекта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1643042" y="271462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3714744" y="271462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6072198" y="271462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4857752" y="271462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B8765859-5323-4FA2-9DBF-5DE1CD92150A}"/>
              </a:ext>
            </a:extLst>
          </p:cNvPr>
          <p:cNvSpPr txBox="1"/>
          <p:nvPr/>
        </p:nvSpPr>
        <p:spPr>
          <a:xfrm>
            <a:off x="3500430" y="3143254"/>
            <a:ext cx="857256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100" dirty="0" smtClean="0"/>
              <a:t>Апрель-октябрь  2020</a:t>
            </a:r>
            <a:endParaRPr lang="ru-RU" sz="11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5B34480-93CD-4E93-AED6-34DEE7B922E9}"/>
              </a:ext>
            </a:extLst>
          </p:cNvPr>
          <p:cNvSpPr txBox="1"/>
          <p:nvPr/>
        </p:nvSpPr>
        <p:spPr>
          <a:xfrm>
            <a:off x="4500562" y="3143254"/>
            <a:ext cx="1031373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100" dirty="0" smtClean="0"/>
              <a:t>В течение года</a:t>
            </a:r>
            <a:endParaRPr lang="ru-RU" sz="1100" dirty="0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8189017" y="2713688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7072330" y="268296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5A436FBE-FD97-472D-A18B-69E5D3A0F9CA}"/>
              </a:ext>
            </a:extLst>
          </p:cNvPr>
          <p:cNvSpPr/>
          <p:nvPr/>
        </p:nvSpPr>
        <p:spPr>
          <a:xfrm>
            <a:off x="2643174" y="2714626"/>
            <a:ext cx="288436" cy="3174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357422" y="3071816"/>
            <a:ext cx="928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Март-апрель  2020</a:t>
            </a:r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572264" y="1500180"/>
            <a:ext cx="12144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Проведение выставок архивных документов </a:t>
            </a:r>
          </a:p>
          <a:p>
            <a:pPr algn="ctr"/>
            <a:r>
              <a:rPr lang="ru-RU" sz="1100" dirty="0" smtClean="0"/>
              <a:t>в 15-ти субъектах РФ</a:t>
            </a:r>
            <a:endParaRPr lang="ru-RU" sz="11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428860" y="1643056"/>
            <a:ext cx="107156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Работа «Архивных десантов» </a:t>
            </a:r>
          </a:p>
          <a:p>
            <a:pPr algn="ctr"/>
            <a:r>
              <a:rPr lang="ru-RU" sz="1100" dirty="0" smtClean="0"/>
              <a:t>в 10-ти субъектах РФ</a:t>
            </a:r>
            <a:endParaRPr lang="ru-RU" sz="11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858016" y="3143254"/>
            <a:ext cx="857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/>
              <a:t>Апрель-декабрь 2020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8395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xmlns="" id="{329BF097-BE21-404B-8A7E-69ADA3187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395536" y="195486"/>
            <a:ext cx="8301608" cy="529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rgbClr val="0070C0"/>
                </a:solidFill>
              </a:rPr>
              <a:t>Основные тезисы / результаты проекта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1864" y="1014623"/>
            <a:ext cx="8568952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Данный проект способствует сохранению памяти о трагедии мирного населения на оккупированной территории  СССР в годы Великой Отечественной войны;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Проект представляет собой системный и комплексный подход к познанию исторического прошлого, связанного с военными преступлениями нацистов и их пособников в период Великой Отечественной войны;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>
                <a:solidFill>
                  <a:schemeClr val="tx1">
                    <a:lumMod val="85000"/>
                  </a:schemeClr>
                </a:solidFill>
                <a:cs typeface="Arial" panose="020B0604020202020204" pitchFamily="34" charset="0"/>
              </a:rPr>
              <a:t>Информированность общественности о целенаправленном уничтожении нацистами и их пособниками мирного населения СССР в годы Великой  Отечественной войны</a:t>
            </a:r>
            <a:r>
              <a:rPr lang="ru-RU" sz="1400" dirty="0" smtClean="0"/>
              <a:t>; 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Создание 23-х томного серийного издания сборника документов и материалов  «Без срока давности»;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Проведение поисковых экспедиций на местах массовых  захоронений  мирного населения – жертв нацистов и их пособников в 22-х регионах Российской Федерации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Возбуждение не менее 20-ти уголовных дел по статье 357 УК РФ Геноцид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Проведение выставок архивных документов «Без срока давности» в 15-ти регионах РФ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r>
              <a:rPr lang="ru-RU" sz="1400" dirty="0" smtClean="0"/>
              <a:t>Обращение в международный суд о признании геноцида </a:t>
            </a: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Char char="q"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205704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>
                <a:latin typeface="Arial Black" panose="020B0A04020102020204" pitchFamily="34" charset="0"/>
              </a:rPr>
              <a:t>Агрегатор</a:t>
            </a:r>
            <a:r>
              <a:rPr lang="ru-RU" dirty="0" smtClean="0">
                <a:latin typeface="Arial Black" panose="020B0A04020102020204" pitchFamily="34" charset="0"/>
              </a:rPr>
              <a:t> проекта ООД «Поисковое движение России»</a:t>
            </a:r>
          </a:p>
          <a:p>
            <a:r>
              <a:rPr lang="ru-RU" dirty="0" smtClean="0"/>
              <a:t>ФИО контактного лица</a:t>
            </a:r>
            <a:endParaRPr lang="ru-RU" dirty="0" smtClean="0"/>
          </a:p>
          <a:p>
            <a:r>
              <a:rPr lang="ru-RU" dirty="0" smtClean="0"/>
              <a:t>Тел. </a:t>
            </a:r>
            <a:endParaRPr lang="ru-RU" dirty="0" smtClean="0"/>
          </a:p>
          <a:p>
            <a:r>
              <a:rPr lang="en-US" smtClean="0"/>
              <a:t>e-mail: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2286</TotalTime>
  <Words>479</Words>
  <Application>Microsoft Office PowerPoint</Application>
  <PresentationFormat>Экран (16:9)</PresentationFormat>
  <Paragraphs>76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Wingdings</vt:lpstr>
      <vt:lpstr>Тема Office</vt:lpstr>
      <vt:lpstr> </vt:lpstr>
      <vt:lpstr> </vt:lpstr>
      <vt:lpstr>Презентация PowerPoint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Молодежные социальные проекты</dc:title>
  <dc:creator>Ilya Chermenskiy</dc:creator>
  <cp:lastModifiedBy>Аржакова Людмила</cp:lastModifiedBy>
  <cp:revision>194</cp:revision>
  <cp:lastPrinted>2019-11-13T13:45:01Z</cp:lastPrinted>
  <dcterms:created xsi:type="dcterms:W3CDTF">2019-02-12T23:05:15Z</dcterms:created>
  <dcterms:modified xsi:type="dcterms:W3CDTF">2020-02-05T06:18:36Z</dcterms:modified>
</cp:coreProperties>
</file>