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1.JPG" ContentType="image/jpeg"/>
  <Override PartName="/ppt/media/image12.JPG" ContentType="image/jpeg"/>
  <Override PartName="/ppt/media/image13.JPG" ContentType="image/jpeg"/>
  <Override PartName="/ppt/media/image14.JPG" ContentType="image/jpeg"/>
  <Override PartName="/ppt/media/image15.JPG" ContentType="image/jpeg"/>
  <Override PartName="/ppt/media/image16.JPG" ContentType="image/jpeg"/>
  <Override PartName="/ppt/media/image17.JPG" ContentType="image/jpeg"/>
  <Override PartName="/ppt/media/image19.JPG" ContentType="image/jpeg"/>
  <Override PartName="/ppt/media/image20.JPG" ContentType="image/jpeg"/>
  <Override PartName="/ppt/media/image22.JPG" ContentType="image/jpeg"/>
  <Override PartName="/ppt/media/image23.JPG" ContentType="image/jpeg"/>
  <Override PartName="/ppt/media/image24.JPG" ContentType="image/jpeg"/>
  <Override PartName="/ppt/media/image25.JPG" ContentType="image/jpeg"/>
  <Override PartName="/ppt/media/image48.jpg" ContentType="image/jpeg"/>
  <Override PartName="/ppt/media/image51.JPG" ContentType="image/jpeg"/>
  <Override PartName="/ppt/media/image52.jpg" ContentType="image/jpeg"/>
  <Override PartName="/ppt/media/image53.jpg" ContentType="image/jpeg"/>
  <Override PartName="/ppt/media/image7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7" r:id="rId4"/>
    <p:sldId id="283" r:id="rId5"/>
    <p:sldId id="286" r:id="rId6"/>
    <p:sldId id="287" r:id="rId7"/>
    <p:sldId id="278" r:id="rId8"/>
    <p:sldId id="279" r:id="rId9"/>
    <p:sldId id="277" r:id="rId10"/>
    <p:sldId id="273" r:id="rId11"/>
    <p:sldId id="284" r:id="rId12"/>
    <p:sldId id="270" r:id="rId13"/>
    <p:sldId id="262" r:id="rId14"/>
    <p:sldId id="263" r:id="rId15"/>
    <p:sldId id="264" r:id="rId16"/>
    <p:sldId id="276" r:id="rId17"/>
    <p:sldId id="288" r:id="rId18"/>
    <p:sldId id="289" r:id="rId19"/>
    <p:sldId id="260" r:id="rId20"/>
    <p:sldId id="265" r:id="rId21"/>
    <p:sldId id="274" r:id="rId22"/>
    <p:sldId id="275" r:id="rId23"/>
    <p:sldId id="266" r:id="rId24"/>
    <p:sldId id="269" r:id="rId25"/>
    <p:sldId id="285" r:id="rId26"/>
    <p:sldId id="272" r:id="rId27"/>
    <p:sldId id="268" r:id="rId28"/>
    <p:sldId id="280" r:id="rId29"/>
    <p:sldId id="290" r:id="rId30"/>
    <p:sldId id="291" r:id="rId31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92" autoAdjust="0"/>
    <p:restoredTop sz="94660"/>
  </p:normalViewPr>
  <p:slideViewPr>
    <p:cSldViewPr>
      <p:cViewPr varScale="1">
        <p:scale>
          <a:sx n="67" d="100"/>
          <a:sy n="67" d="100"/>
        </p:scale>
        <p:origin x="84" y="8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291" y="754837"/>
            <a:ext cx="10821416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73C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73C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319400"/>
            <a:ext cx="12192000" cy="4538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73C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88975" y="1747901"/>
            <a:ext cx="898525" cy="114300"/>
          </a:xfrm>
          <a:custGeom>
            <a:avLst/>
            <a:gdLst/>
            <a:ahLst/>
            <a:cxnLst/>
            <a:rect l="l" t="t" r="r" b="b"/>
            <a:pathLst>
              <a:path w="898525" h="114300">
                <a:moveTo>
                  <a:pt x="0" y="114300"/>
                </a:moveTo>
                <a:lnTo>
                  <a:pt x="898525" y="114300"/>
                </a:lnTo>
                <a:lnTo>
                  <a:pt x="898525" y="0"/>
                </a:lnTo>
                <a:lnTo>
                  <a:pt x="0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C73C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242853" y="369379"/>
            <a:ext cx="1262547" cy="15090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2232" y="1122426"/>
            <a:ext cx="6447535" cy="1123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73C2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538" y="3363848"/>
            <a:ext cx="11186922" cy="2817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e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10" Type="http://schemas.openxmlformats.org/officeDocument/2006/relationships/image" Target="../media/image25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mailto:pismo@vsezapobedu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81400" y="3148032"/>
            <a:ext cx="8229600" cy="1884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5" dirty="0">
                <a:solidFill>
                  <a:srgbClr val="FFFFFF"/>
                </a:solidFill>
                <a:cs typeface="Calibri"/>
              </a:rPr>
              <a:t>«О новых форматах проведения мероприятий </a:t>
            </a:r>
            <a:endParaRPr lang="ru-RU" sz="2400" b="1" spc="-5" dirty="0" smtClean="0">
              <a:solidFill>
                <a:srgbClr val="FFFFFF"/>
              </a:solidFill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5" dirty="0" smtClean="0">
                <a:solidFill>
                  <a:srgbClr val="FFFFFF"/>
                </a:solidFill>
                <a:cs typeface="Calibri"/>
              </a:rPr>
              <a:t>Года </a:t>
            </a:r>
            <a:r>
              <a:rPr lang="ru-RU" sz="2400" b="1" spc="-5" dirty="0">
                <a:solidFill>
                  <a:srgbClr val="FFFFFF"/>
                </a:solidFill>
                <a:cs typeface="Calibri"/>
              </a:rPr>
              <a:t>памяти и славы на территории Смоленской области в период до 9 мая включительно в соответствии с рекомендациями Федеральной дирекции </a:t>
            </a:r>
            <a:endParaRPr lang="ru-RU" sz="2400" b="1" spc="-5" dirty="0" smtClean="0">
              <a:solidFill>
                <a:srgbClr val="FFFFFF"/>
              </a:solidFill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5" dirty="0" smtClean="0">
                <a:solidFill>
                  <a:srgbClr val="FFFFFF"/>
                </a:solidFill>
                <a:cs typeface="Calibri"/>
              </a:rPr>
              <a:t>Года </a:t>
            </a:r>
            <a:r>
              <a:rPr lang="ru-RU" sz="2400" b="1" spc="-5" dirty="0">
                <a:solidFill>
                  <a:srgbClr val="FFFFFF"/>
                </a:solidFill>
                <a:cs typeface="Calibri"/>
              </a:rPr>
              <a:t>памяти и славы»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79750" y="3192462"/>
            <a:ext cx="100330" cy="1154430"/>
          </a:xfrm>
          <a:custGeom>
            <a:avLst/>
            <a:gdLst/>
            <a:ahLst/>
            <a:cxnLst/>
            <a:rect l="l" t="t" r="r" b="b"/>
            <a:pathLst>
              <a:path w="100330" h="1154429">
                <a:moveTo>
                  <a:pt x="0" y="1154112"/>
                </a:moveTo>
                <a:lnTo>
                  <a:pt x="100012" y="1154112"/>
                </a:lnTo>
                <a:lnTo>
                  <a:pt x="100012" y="0"/>
                </a:lnTo>
                <a:lnTo>
                  <a:pt x="0" y="0"/>
                </a:lnTo>
                <a:lnTo>
                  <a:pt x="0" y="115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1150" y="0"/>
            <a:ext cx="2651125" cy="3384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78823" y="0"/>
            <a:ext cx="331304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6833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«БЕССМЕРТНЫЙ </a:t>
            </a:r>
            <a:r>
              <a:rPr spc="-30" dirty="0"/>
              <a:t>ПОЛК </a:t>
            </a:r>
            <a:r>
              <a:rPr dirty="0"/>
              <a:t>-</a:t>
            </a:r>
            <a:r>
              <a:rPr spc="-25" dirty="0"/>
              <a:t> </a:t>
            </a:r>
            <a:r>
              <a:rPr spc="-5" dirty="0"/>
              <a:t>ОНЛАЙН»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291" y="2110282"/>
            <a:ext cx="7914005" cy="4093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9070" algn="just">
              <a:lnSpc>
                <a:spcPct val="107100"/>
              </a:lnSpc>
              <a:spcBef>
                <a:spcPts val="100"/>
              </a:spcBef>
            </a:pPr>
            <a:r>
              <a:rPr sz="1400" spc="-20" dirty="0">
                <a:latin typeface="Calibri"/>
                <a:cs typeface="Calibri"/>
              </a:rPr>
              <a:t>Гражданская </a:t>
            </a:r>
            <a:r>
              <a:rPr sz="1400" spc="-15" dirty="0">
                <a:latin typeface="Calibri"/>
                <a:cs typeface="Calibri"/>
              </a:rPr>
              <a:t>инициатива </a:t>
            </a:r>
            <a:r>
              <a:rPr sz="1400" spc="-10" dirty="0">
                <a:latin typeface="Calibri"/>
                <a:cs typeface="Calibri"/>
              </a:rPr>
              <a:t>призвана сохранить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каждой </a:t>
            </a:r>
            <a:r>
              <a:rPr sz="1400" spc="-5" dirty="0">
                <a:latin typeface="Calibri"/>
                <a:cs typeface="Calibri"/>
              </a:rPr>
              <a:t>семье и в </a:t>
            </a:r>
            <a:r>
              <a:rPr sz="1400" spc="-15" dirty="0">
                <a:latin typeface="Calibri"/>
                <a:cs typeface="Calibri"/>
              </a:rPr>
              <a:t>каждом доме </a:t>
            </a:r>
            <a:r>
              <a:rPr sz="1400" spc="-10" dirty="0">
                <a:latin typeface="Calibri"/>
                <a:cs typeface="Calibri"/>
              </a:rPr>
              <a:t>память </a:t>
            </a:r>
            <a:r>
              <a:rPr sz="1400" spc="-5" dirty="0">
                <a:latin typeface="Calibri"/>
                <a:cs typeface="Calibri"/>
              </a:rPr>
              <a:t>об </a:t>
            </a:r>
            <a:r>
              <a:rPr sz="1400" spc="-10" dirty="0">
                <a:latin typeface="Calibri"/>
                <a:cs typeface="Calibri"/>
              </a:rPr>
              <a:t>участниках  </a:t>
            </a:r>
            <a:r>
              <a:rPr sz="1400" spc="-15" dirty="0">
                <a:latin typeface="Calibri"/>
                <a:cs typeface="Calibri"/>
              </a:rPr>
              <a:t>Великой </a:t>
            </a:r>
            <a:r>
              <a:rPr sz="1400" spc="-10" dirty="0">
                <a:latin typeface="Calibri"/>
                <a:cs typeface="Calibri"/>
              </a:rPr>
              <a:t>Отечественной </a:t>
            </a:r>
            <a:r>
              <a:rPr sz="1400" spc="-5" dirty="0">
                <a:latin typeface="Calibri"/>
                <a:cs typeface="Calibri"/>
              </a:rPr>
              <a:t>войны, о </a:t>
            </a:r>
            <a:r>
              <a:rPr sz="1400" spc="-15" dirty="0">
                <a:latin typeface="Calibri"/>
                <a:cs typeface="Calibri"/>
              </a:rPr>
              <a:t>каждом, кто, </a:t>
            </a:r>
            <a:r>
              <a:rPr sz="1400" spc="-5" dirty="0">
                <a:latin typeface="Calibri"/>
                <a:cs typeface="Calibri"/>
              </a:rPr>
              <a:t>не </a:t>
            </a:r>
            <a:r>
              <a:rPr sz="1400" spc="-10" dirty="0">
                <a:latin typeface="Calibri"/>
                <a:cs typeface="Calibri"/>
              </a:rPr>
              <a:t>жалея жизни, ковал победу </a:t>
            </a:r>
            <a:r>
              <a:rPr sz="1400" spc="-5" dirty="0">
                <a:latin typeface="Calibri"/>
                <a:cs typeface="Calibri"/>
              </a:rPr>
              <a:t>над </a:t>
            </a:r>
            <a:r>
              <a:rPr sz="1400" spc="-15" dirty="0">
                <a:latin typeface="Calibri"/>
                <a:cs typeface="Calibri"/>
              </a:rPr>
              <a:t>врагом, </a:t>
            </a:r>
            <a:r>
              <a:rPr sz="1400" spc="-5" dirty="0">
                <a:latin typeface="Calibri"/>
                <a:cs typeface="Calibri"/>
              </a:rPr>
              <a:t>боролся </a:t>
            </a:r>
            <a:r>
              <a:rPr sz="1400" dirty="0">
                <a:latin typeface="Calibri"/>
                <a:cs typeface="Calibri"/>
              </a:rPr>
              <a:t>за  </a:t>
            </a:r>
            <a:r>
              <a:rPr sz="1400" spc="-10" dirty="0">
                <a:latin typeface="Calibri"/>
                <a:cs typeface="Calibri"/>
              </a:rPr>
              <a:t>освобождение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Родины.</a:t>
            </a:r>
            <a:endParaRPr sz="1400">
              <a:latin typeface="Calibri"/>
              <a:cs typeface="Calibri"/>
            </a:endParaRPr>
          </a:p>
          <a:p>
            <a:pPr marL="12700" marR="73660">
              <a:lnSpc>
                <a:spcPct val="107100"/>
              </a:lnSpc>
              <a:spcBef>
                <a:spcPts val="1010"/>
              </a:spcBef>
            </a:pP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учетом </a:t>
            </a:r>
            <a:r>
              <a:rPr sz="1400" spc="-10" dirty="0">
                <a:latin typeface="Calibri"/>
                <a:cs typeface="Calibri"/>
              </a:rPr>
              <a:t>сложившейся эпидемиологической </a:t>
            </a:r>
            <a:r>
              <a:rPr sz="1400" spc="-15" dirty="0">
                <a:latin typeface="Calibri"/>
                <a:cs typeface="Calibri"/>
              </a:rPr>
              <a:t>ситуации </a:t>
            </a:r>
            <a:r>
              <a:rPr sz="1400" spc="-10" dirty="0">
                <a:latin typeface="Calibri"/>
                <a:cs typeface="Calibri"/>
              </a:rPr>
              <a:t>формат </a:t>
            </a:r>
            <a:r>
              <a:rPr sz="1400" spc="-15" dirty="0">
                <a:latin typeface="Calibri"/>
                <a:cs typeface="Calibri"/>
              </a:rPr>
              <a:t>проведения </a:t>
            </a:r>
            <a:r>
              <a:rPr sz="1400" spc="-10" dirty="0">
                <a:latin typeface="Calibri"/>
                <a:cs typeface="Calibri"/>
              </a:rPr>
              <a:t>акции </a:t>
            </a:r>
            <a:r>
              <a:rPr sz="1400" spc="-5" dirty="0">
                <a:latin typeface="Calibri"/>
                <a:cs typeface="Calibri"/>
              </a:rPr>
              <a:t>9 </a:t>
            </a:r>
            <a:r>
              <a:rPr sz="1400" spc="-10" dirty="0">
                <a:latin typeface="Calibri"/>
                <a:cs typeface="Calibri"/>
              </a:rPr>
              <a:t>мая </a:t>
            </a:r>
            <a:r>
              <a:rPr sz="1400" spc="-25" dirty="0">
                <a:latin typeface="Calibri"/>
                <a:cs typeface="Calibri"/>
              </a:rPr>
              <a:t>будет </a:t>
            </a:r>
            <a:r>
              <a:rPr sz="1400" spc="-10" dirty="0">
                <a:latin typeface="Calibri"/>
                <a:cs typeface="Calibri"/>
              </a:rPr>
              <a:t>изменен 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проведен </a:t>
            </a:r>
            <a:r>
              <a:rPr sz="1400" spc="-5" dirty="0">
                <a:latin typeface="Calibri"/>
                <a:cs typeface="Calibri"/>
              </a:rPr>
              <a:t>в онлайн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формате.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400" b="1" spc="-10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 marR="387985">
              <a:lnSpc>
                <a:spcPct val="107100"/>
              </a:lnSpc>
            </a:pP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28 </a:t>
            </a:r>
            <a:r>
              <a:rPr sz="1400" spc="-15" dirty="0">
                <a:latin typeface="Calibri"/>
                <a:cs typeface="Calibri"/>
              </a:rPr>
              <a:t>апреля </a:t>
            </a:r>
            <a:r>
              <a:rPr sz="1400" spc="-10" dirty="0">
                <a:latin typeface="Calibri"/>
                <a:cs typeface="Calibri"/>
              </a:rPr>
              <a:t>начнется рекламная </a:t>
            </a:r>
            <a:r>
              <a:rPr sz="1400" spc="-15" dirty="0">
                <a:latin typeface="Calibri"/>
                <a:cs typeface="Calibri"/>
              </a:rPr>
              <a:t>кампания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СМИ,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20" dirty="0">
                <a:latin typeface="Calibri"/>
                <a:cs typeface="Calibri"/>
              </a:rPr>
              <a:t>том </a:t>
            </a:r>
            <a:r>
              <a:rPr sz="1400" spc="-5" dirty="0">
                <a:latin typeface="Calibri"/>
                <a:cs typeface="Calibri"/>
              </a:rPr>
              <a:t>числе </a:t>
            </a:r>
            <a:r>
              <a:rPr sz="1400" spc="-10" dirty="0">
                <a:latin typeface="Calibri"/>
                <a:cs typeface="Calibri"/>
              </a:rPr>
              <a:t>пользователи крупнейших </a:t>
            </a:r>
            <a:r>
              <a:rPr sz="1400" spc="-15" dirty="0">
                <a:latin typeface="Calibri"/>
                <a:cs typeface="Calibri"/>
              </a:rPr>
              <a:t>интернет  </a:t>
            </a:r>
            <a:r>
              <a:rPr sz="1400" spc="-5" dirty="0">
                <a:latin typeface="Calibri"/>
                <a:cs typeface="Calibri"/>
              </a:rPr>
              <a:t>сервисов </a:t>
            </a:r>
            <a:r>
              <a:rPr sz="1400" spc="-10" dirty="0">
                <a:latin typeface="Calibri"/>
                <a:cs typeface="Calibri"/>
              </a:rPr>
              <a:t>Рунета получат </a:t>
            </a:r>
            <a:r>
              <a:rPr sz="1400" spc="-15" dirty="0">
                <a:latin typeface="Calibri"/>
                <a:cs typeface="Calibri"/>
              </a:rPr>
              <a:t>предложения </a:t>
            </a:r>
            <a:r>
              <a:rPr sz="1400" spc="-10" dirty="0">
                <a:latin typeface="Calibri"/>
                <a:cs typeface="Calibri"/>
              </a:rPr>
              <a:t>принять участие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акции </a:t>
            </a:r>
            <a:r>
              <a:rPr sz="1400" spc="-5" dirty="0">
                <a:latin typeface="Calibri"/>
                <a:cs typeface="Calibri"/>
              </a:rPr>
              <a:t>«Бессмертный </a:t>
            </a:r>
            <a:r>
              <a:rPr sz="1400" spc="-10" dirty="0">
                <a:latin typeface="Calibri"/>
                <a:cs typeface="Calibri"/>
              </a:rPr>
              <a:t>полк </a:t>
            </a:r>
            <a:r>
              <a:rPr sz="1400" spc="-5" dirty="0">
                <a:latin typeface="Calibri"/>
                <a:cs typeface="Calibri"/>
              </a:rPr>
              <a:t>-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онлайн».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7200"/>
              </a:lnSpc>
              <a:spcBef>
                <a:spcPts val="990"/>
              </a:spcBef>
            </a:pPr>
            <a:r>
              <a:rPr sz="1400" spc="-10" dirty="0">
                <a:latin typeface="Calibri"/>
                <a:cs typeface="Calibri"/>
              </a:rPr>
              <a:t>Участник акции </a:t>
            </a:r>
            <a:r>
              <a:rPr sz="1400" spc="-5" dirty="0">
                <a:latin typeface="Calibri"/>
                <a:cs typeface="Calibri"/>
              </a:rPr>
              <a:t>заполняет </a:t>
            </a:r>
            <a:r>
              <a:rPr sz="1400" spc="-10" dirty="0">
                <a:latin typeface="Calibri"/>
                <a:cs typeface="Calibri"/>
              </a:rPr>
              <a:t>форму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информацией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20" dirty="0">
                <a:latin typeface="Calibri"/>
                <a:cs typeface="Calibri"/>
              </a:rPr>
              <a:t>фото </a:t>
            </a:r>
            <a:r>
              <a:rPr sz="1400" spc="-10" dirty="0">
                <a:latin typeface="Calibri"/>
                <a:cs typeface="Calibri"/>
              </a:rPr>
              <a:t>родственника-ветерана </a:t>
            </a:r>
            <a:r>
              <a:rPr sz="1400" spc="-5" dirty="0">
                <a:latin typeface="Calibri"/>
                <a:cs typeface="Calibri"/>
              </a:rPr>
              <a:t>и своим </a:t>
            </a:r>
            <a:r>
              <a:rPr sz="1400" spc="-15" dirty="0">
                <a:latin typeface="Calibri"/>
                <a:cs typeface="Calibri"/>
              </a:rPr>
              <a:t>фото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5" dirty="0">
                <a:latin typeface="Calibri"/>
                <a:cs typeface="Calibri"/>
              </a:rPr>
              <a:t>сайте  </a:t>
            </a:r>
            <a:r>
              <a:rPr sz="1400" spc="-10" dirty="0">
                <a:latin typeface="Calibri"/>
                <a:cs typeface="Calibri"/>
              </a:rPr>
              <a:t>Бессмертного </a:t>
            </a:r>
            <a:r>
              <a:rPr sz="1400" spc="-15" dirty="0">
                <a:latin typeface="Calibri"/>
                <a:cs typeface="Calibri"/>
              </a:rPr>
              <a:t>полка </a:t>
            </a:r>
            <a:r>
              <a:rPr sz="1400" spc="-10" dirty="0">
                <a:latin typeface="Calibri"/>
                <a:cs typeface="Calibri"/>
              </a:rPr>
              <a:t>России </a:t>
            </a:r>
            <a:r>
              <a:rPr sz="1400" spc="-20" dirty="0">
                <a:latin typeface="Calibri"/>
                <a:cs typeface="Calibri"/>
              </a:rPr>
              <a:t>polkrf.ru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одной </a:t>
            </a:r>
            <a:r>
              <a:rPr sz="1400" spc="-10" dirty="0">
                <a:latin typeface="Calibri"/>
                <a:cs typeface="Calibri"/>
              </a:rPr>
              <a:t>из партнёрских площадок: </a:t>
            </a:r>
            <a:r>
              <a:rPr sz="1400" spc="-15" dirty="0">
                <a:latin typeface="Calibri"/>
                <a:cs typeface="Calibri"/>
              </a:rPr>
              <a:t>сайте </a:t>
            </a:r>
            <a:r>
              <a:rPr sz="1400" spc="-10" dirty="0">
                <a:latin typeface="Calibri"/>
                <a:cs typeface="Calibri"/>
              </a:rPr>
              <a:t>проекта </a:t>
            </a:r>
            <a:r>
              <a:rPr sz="1400" spc="-5" dirty="0">
                <a:latin typeface="Calibri"/>
                <a:cs typeface="Calibri"/>
              </a:rPr>
              <a:t>«Банк </a:t>
            </a:r>
            <a:r>
              <a:rPr sz="1400" spc="-10" dirty="0">
                <a:latin typeface="Calibri"/>
                <a:cs typeface="Calibri"/>
              </a:rPr>
              <a:t>Памяти»,  через </a:t>
            </a:r>
            <a:r>
              <a:rPr sz="1400" spc="-5" dirty="0">
                <a:latin typeface="Calibri"/>
                <a:cs typeface="Calibri"/>
              </a:rPr>
              <a:t>социальные сети </a:t>
            </a:r>
            <a:r>
              <a:rPr sz="1400" spc="-10" dirty="0">
                <a:latin typeface="Calibri"/>
                <a:cs typeface="Calibri"/>
              </a:rPr>
              <a:t>«ВКонтакте»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«Одноклассниках».</a:t>
            </a:r>
            <a:endParaRPr sz="1400">
              <a:latin typeface="Calibri"/>
              <a:cs typeface="Calibri"/>
            </a:endParaRPr>
          </a:p>
          <a:p>
            <a:pPr marL="12700" marR="508000">
              <a:lnSpc>
                <a:spcPct val="107100"/>
              </a:lnSpc>
              <a:spcBef>
                <a:spcPts val="1005"/>
              </a:spcBef>
            </a:pPr>
            <a:r>
              <a:rPr sz="1400" spc="-10" dirty="0">
                <a:latin typeface="Calibri"/>
                <a:cs typeface="Calibri"/>
              </a:rPr>
              <a:t>Создается </a:t>
            </a:r>
            <a:r>
              <a:rPr sz="1400" spc="-15" dirty="0">
                <a:latin typeface="Calibri"/>
                <a:cs typeface="Calibri"/>
              </a:rPr>
              <a:t>единая </a:t>
            </a:r>
            <a:r>
              <a:rPr sz="1400" spc="-5" dirty="0">
                <a:latin typeface="Calibri"/>
                <a:cs typeface="Calibri"/>
              </a:rPr>
              <a:t>база </a:t>
            </a:r>
            <a:r>
              <a:rPr sz="1400" spc="-10" dirty="0">
                <a:latin typeface="Calibri"/>
                <a:cs typeface="Calibri"/>
              </a:rPr>
              <a:t>данных из </a:t>
            </a:r>
            <a:r>
              <a:rPr sz="1400" spc="-15" dirty="0">
                <a:latin typeface="Calibri"/>
                <a:cs typeface="Calibri"/>
              </a:rPr>
              <a:t>которой </a:t>
            </a:r>
            <a:r>
              <a:rPr sz="1400" spc="-10" dirty="0">
                <a:latin typeface="Calibri"/>
                <a:cs typeface="Calibri"/>
              </a:rPr>
              <a:t>автоматически </a:t>
            </a:r>
            <a:r>
              <a:rPr sz="1400" spc="-15" dirty="0">
                <a:latin typeface="Calibri"/>
                <a:cs typeface="Calibri"/>
              </a:rPr>
              <a:t>формируется </a:t>
            </a:r>
            <a:r>
              <a:rPr sz="1400" spc="-10" dirty="0">
                <a:latin typeface="Calibri"/>
                <a:cs typeface="Calibri"/>
              </a:rPr>
              <a:t>видеоряд из </a:t>
            </a:r>
            <a:r>
              <a:rPr sz="1400" spc="-15" dirty="0">
                <a:latin typeface="Calibri"/>
                <a:cs typeface="Calibri"/>
              </a:rPr>
              <a:t>фотографий  </a:t>
            </a:r>
            <a:r>
              <a:rPr sz="1400" spc="-10" dirty="0">
                <a:latin typeface="Calibri"/>
                <a:cs typeface="Calibri"/>
              </a:rPr>
              <a:t>участника войны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его родственника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символикой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акции.</a:t>
            </a:r>
            <a:endParaRPr sz="1400">
              <a:latin typeface="Calibri"/>
              <a:cs typeface="Calibri"/>
            </a:endParaRPr>
          </a:p>
          <a:p>
            <a:pPr marL="12700" marR="394335">
              <a:lnSpc>
                <a:spcPct val="107100"/>
              </a:lnSpc>
              <a:spcBef>
                <a:spcPts val="1015"/>
              </a:spcBef>
            </a:pPr>
            <a:r>
              <a:rPr sz="1400" spc="-20" dirty="0">
                <a:latin typeface="Calibri"/>
                <a:cs typeface="Calibri"/>
              </a:rPr>
              <a:t>Трансляция </a:t>
            </a:r>
            <a:r>
              <a:rPr sz="1400" spc="-10" dirty="0">
                <a:latin typeface="Calibri"/>
                <a:cs typeface="Calibri"/>
              </a:rPr>
              <a:t>«Шествия» запланирована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медиаэкранах России,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20" dirty="0">
                <a:latin typeface="Calibri"/>
                <a:cs typeface="Calibri"/>
              </a:rPr>
              <a:t>том </a:t>
            </a:r>
            <a:r>
              <a:rPr sz="1400" spc="-5" dirty="0">
                <a:latin typeface="Calibri"/>
                <a:cs typeface="Calibri"/>
              </a:rPr>
              <a:t>числе </a:t>
            </a:r>
            <a:r>
              <a:rPr sz="1400" spc="-10" dirty="0">
                <a:latin typeface="Calibri"/>
                <a:cs typeface="Calibri"/>
              </a:rPr>
              <a:t>г.Москвы, различных  online-платформах </a:t>
            </a:r>
            <a:r>
              <a:rPr sz="1400" spc="-5" dirty="0">
                <a:latin typeface="Calibri"/>
                <a:cs typeface="Calibri"/>
              </a:rPr>
              <a:t>и на </a:t>
            </a:r>
            <a:r>
              <a:rPr sz="1400" spc="-10" dirty="0">
                <a:latin typeface="Calibri"/>
                <a:cs typeface="Calibri"/>
              </a:rPr>
              <a:t>портале «Бессмертного </a:t>
            </a:r>
            <a:r>
              <a:rPr sz="1400" spc="-15" dirty="0">
                <a:latin typeface="Calibri"/>
                <a:cs typeface="Calibri"/>
              </a:rPr>
              <a:t>полка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России».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136251" y="190372"/>
            <a:ext cx="1698625" cy="2170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37601" y="420751"/>
            <a:ext cx="1541399" cy="1474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0100" y="1407667"/>
            <a:ext cx="2451100" cy="47327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16900" y="1027175"/>
            <a:ext cx="1270000" cy="269875"/>
          </a:xfrm>
          <a:custGeom>
            <a:avLst/>
            <a:gdLst/>
            <a:ahLst/>
            <a:cxnLst/>
            <a:rect l="l" t="t" r="r" b="b"/>
            <a:pathLst>
              <a:path w="1270000" h="269875">
                <a:moveTo>
                  <a:pt x="0" y="269875"/>
                </a:moveTo>
                <a:lnTo>
                  <a:pt x="1270000" y="269875"/>
                </a:lnTo>
                <a:lnTo>
                  <a:pt x="1270000" y="0"/>
                </a:lnTo>
                <a:lnTo>
                  <a:pt x="0" y="0"/>
                </a:lnTo>
                <a:lnTo>
                  <a:pt x="0" y="269875"/>
                </a:lnTo>
                <a:close/>
              </a:path>
            </a:pathLst>
          </a:custGeom>
          <a:solidFill>
            <a:srgbClr val="F6F8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5291" y="436321"/>
            <a:ext cx="5817235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spc="-30" dirty="0"/>
              <a:t>ОРГАНИЗАЦИЯ</a:t>
            </a:r>
            <a:r>
              <a:rPr spc="-80" dirty="0"/>
              <a:t> </a:t>
            </a:r>
            <a:r>
              <a:rPr spc="-25" dirty="0"/>
              <a:t>ФЛЕШМОБОВ  </a:t>
            </a:r>
            <a:r>
              <a:rPr dirty="0"/>
              <a:t>В </a:t>
            </a:r>
            <a:r>
              <a:rPr spc="-5" dirty="0"/>
              <a:t>СОЦИАЛЬНЫХ</a:t>
            </a:r>
            <a:r>
              <a:rPr spc="-25" dirty="0"/>
              <a:t> СЕТЯХ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7483" y="2110282"/>
            <a:ext cx="5706110" cy="1882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4935">
              <a:lnSpc>
                <a:spcPct val="1071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20" dirty="0">
                <a:latin typeface="Calibri"/>
                <a:cs typeface="Calibri"/>
              </a:rPr>
              <a:t>целью </a:t>
            </a:r>
            <a:r>
              <a:rPr sz="1400" spc="-10" dirty="0">
                <a:latin typeface="Calibri"/>
                <a:cs typeface="Calibri"/>
              </a:rPr>
              <a:t>привлечения максимального количества </a:t>
            </a:r>
            <a:r>
              <a:rPr sz="1400" spc="-20" dirty="0">
                <a:latin typeface="Calibri"/>
                <a:cs typeface="Calibri"/>
              </a:rPr>
              <a:t>людей </a:t>
            </a: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0" dirty="0">
                <a:latin typeface="Calibri"/>
                <a:cs typeface="Calibri"/>
              </a:rPr>
              <a:t>поздравлению  ветеранов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праздником Победы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социальных </a:t>
            </a:r>
            <a:r>
              <a:rPr sz="1400" spc="-5" dirty="0">
                <a:latin typeface="Calibri"/>
                <a:cs typeface="Calibri"/>
              </a:rPr>
              <a:t>сетях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реализуются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0" dirty="0">
                <a:latin typeface="Calibri"/>
                <a:cs typeface="Calibri"/>
              </a:rPr>
              <a:t>флешмобы по наиболее </a:t>
            </a:r>
            <a:r>
              <a:rPr sz="1400" spc="-5" dirty="0">
                <a:latin typeface="Calibri"/>
                <a:cs typeface="Calibri"/>
              </a:rPr>
              <a:t>востребованным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тематикам.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400" b="1" spc="-10" dirty="0">
                <a:latin typeface="Calibri"/>
                <a:cs typeface="Calibri"/>
              </a:rPr>
              <a:t>«Мы все </a:t>
            </a:r>
            <a:r>
              <a:rPr sz="1400" b="1" spc="-5" dirty="0">
                <a:latin typeface="Calibri"/>
                <a:cs typeface="Calibri"/>
              </a:rPr>
              <a:t>равно </a:t>
            </a:r>
            <a:r>
              <a:rPr sz="1400" b="1" spc="-15" dirty="0">
                <a:latin typeface="Calibri"/>
                <a:cs typeface="Calibri"/>
              </a:rPr>
              <a:t>скажем </a:t>
            </a:r>
            <a:r>
              <a:rPr sz="1400" b="1" spc="-10" dirty="0">
                <a:latin typeface="Calibri"/>
                <a:cs typeface="Calibri"/>
              </a:rPr>
              <a:t>спасибо» </a:t>
            </a:r>
            <a:r>
              <a:rPr sz="1400" spc="-5" dirty="0">
                <a:latin typeface="Calibri"/>
                <a:cs typeface="Calibri"/>
              </a:rPr>
              <a:t>- </a:t>
            </a:r>
            <a:r>
              <a:rPr sz="1400" spc="-20" dirty="0">
                <a:latin typeface="Calibri"/>
                <a:cs typeface="Calibri"/>
              </a:rPr>
              <a:t>люди </a:t>
            </a:r>
            <a:r>
              <a:rPr sz="1400" spc="-10" dirty="0">
                <a:latin typeface="Calibri"/>
                <a:cs typeface="Calibri"/>
              </a:rPr>
              <a:t>присылают </a:t>
            </a:r>
            <a:r>
              <a:rPr sz="1400" spc="-5" dirty="0">
                <a:latin typeface="Calibri"/>
                <a:cs typeface="Calibri"/>
              </a:rPr>
              <a:t>свои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короткие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5" dirty="0">
                <a:latin typeface="Calibri"/>
                <a:cs typeface="Calibri"/>
              </a:rPr>
              <a:t>видеообращения </a:t>
            </a:r>
            <a:r>
              <a:rPr sz="1400" dirty="0">
                <a:latin typeface="Calibri"/>
                <a:cs typeface="Calibri"/>
              </a:rPr>
              <a:t>со </a:t>
            </a:r>
            <a:r>
              <a:rPr sz="1400" spc="-5" dirty="0">
                <a:latin typeface="Calibri"/>
                <a:cs typeface="Calibri"/>
              </a:rPr>
              <a:t>словами </a:t>
            </a:r>
            <a:r>
              <a:rPr sz="1400" spc="-15" dirty="0">
                <a:latin typeface="Calibri"/>
                <a:cs typeface="Calibri"/>
              </a:rPr>
              <a:t>благодарности </a:t>
            </a:r>
            <a:r>
              <a:rPr sz="1400" spc="-10" dirty="0">
                <a:latin typeface="Calibri"/>
                <a:cs typeface="Calibri"/>
              </a:rPr>
              <a:t>ветеранам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павшим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воинам;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400" b="1" spc="-10" dirty="0">
                <a:latin typeface="Calibri"/>
                <a:cs typeface="Calibri"/>
              </a:rPr>
              <a:t>«Наследники Победы» </a:t>
            </a:r>
            <a:r>
              <a:rPr sz="1400" spc="-5" dirty="0">
                <a:latin typeface="Calibri"/>
                <a:cs typeface="Calibri"/>
              </a:rPr>
              <a:t>- </a:t>
            </a:r>
            <a:r>
              <a:rPr sz="1400" spc="-10" dirty="0">
                <a:latin typeface="Calibri"/>
                <a:cs typeface="Calibri"/>
              </a:rPr>
              <a:t>видеоролики: </a:t>
            </a:r>
            <a:r>
              <a:rPr sz="1400" spc="-15" dirty="0">
                <a:latin typeface="Calibri"/>
                <a:cs typeface="Calibri"/>
              </a:rPr>
              <a:t>дети </a:t>
            </a:r>
            <a:r>
              <a:rPr sz="1400" spc="-10" dirty="0">
                <a:latin typeface="Calibri"/>
                <a:cs typeface="Calibri"/>
              </a:rPr>
              <a:t>исполняют </a:t>
            </a:r>
            <a:r>
              <a:rPr sz="1400" spc="-5" dirty="0">
                <a:latin typeface="Calibri"/>
                <a:cs typeface="Calibri"/>
              </a:rPr>
              <a:t>военные</a:t>
            </a:r>
            <a:r>
              <a:rPr sz="1400" spc="2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песни,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0" dirty="0">
                <a:latin typeface="Calibri"/>
                <a:cs typeface="Calibri"/>
              </a:rPr>
              <a:t>стихи </a:t>
            </a:r>
            <a:r>
              <a:rPr sz="1400" spc="-5" dirty="0">
                <a:latin typeface="Calibri"/>
                <a:cs typeface="Calibri"/>
              </a:rPr>
              <a:t>о войне и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Победе.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31101" y="1163700"/>
            <a:ext cx="2689225" cy="5376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216900" y="1027175"/>
            <a:ext cx="1270000" cy="269875"/>
          </a:xfrm>
          <a:custGeom>
            <a:avLst/>
            <a:gdLst/>
            <a:ahLst/>
            <a:cxnLst/>
            <a:rect l="l" t="t" r="r" b="b"/>
            <a:pathLst>
              <a:path w="1270000" h="269875">
                <a:moveTo>
                  <a:pt x="0" y="269875"/>
                </a:moveTo>
                <a:lnTo>
                  <a:pt x="1270000" y="269875"/>
                </a:lnTo>
                <a:lnTo>
                  <a:pt x="1270000" y="0"/>
                </a:lnTo>
                <a:lnTo>
                  <a:pt x="0" y="0"/>
                </a:lnTo>
                <a:lnTo>
                  <a:pt x="0" y="269875"/>
                </a:lnTo>
                <a:close/>
              </a:path>
            </a:pathLst>
          </a:custGeom>
          <a:solidFill>
            <a:srgbClr val="F6F8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10667999" cy="575799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sz="3200" spc="-30" dirty="0"/>
              <a:t>ОРГАНИЗАЦИЯ</a:t>
            </a:r>
            <a:r>
              <a:rPr sz="3200" spc="-80" dirty="0"/>
              <a:t> </a:t>
            </a:r>
            <a:r>
              <a:rPr sz="3200" spc="-25" dirty="0"/>
              <a:t>ФЛЕШМОБОВ  </a:t>
            </a:r>
            <a:r>
              <a:rPr sz="3200" dirty="0"/>
              <a:t>В </a:t>
            </a:r>
            <a:r>
              <a:rPr sz="3200" spc="-5" dirty="0"/>
              <a:t>СОЦИАЛЬНЫХ</a:t>
            </a:r>
            <a:r>
              <a:rPr sz="3200" spc="-25" dirty="0"/>
              <a:t> СЕТЯХ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838200"/>
            <a:ext cx="6019800" cy="33861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422" y="3429000"/>
            <a:ext cx="648432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3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314" y="600510"/>
            <a:ext cx="2811337" cy="373792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216900" y="1027175"/>
            <a:ext cx="1270000" cy="269875"/>
          </a:xfrm>
          <a:custGeom>
            <a:avLst/>
            <a:gdLst/>
            <a:ahLst/>
            <a:cxnLst/>
            <a:rect l="l" t="t" r="r" b="b"/>
            <a:pathLst>
              <a:path w="1270000" h="269875">
                <a:moveTo>
                  <a:pt x="0" y="269875"/>
                </a:moveTo>
                <a:lnTo>
                  <a:pt x="1270000" y="269875"/>
                </a:lnTo>
                <a:lnTo>
                  <a:pt x="1270000" y="0"/>
                </a:lnTo>
                <a:lnTo>
                  <a:pt x="0" y="0"/>
                </a:lnTo>
                <a:lnTo>
                  <a:pt x="0" y="269875"/>
                </a:lnTo>
                <a:close/>
              </a:path>
            </a:pathLst>
          </a:custGeom>
          <a:solidFill>
            <a:srgbClr val="F6F8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10667999" cy="575799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sz="3200" spc="-30" dirty="0"/>
              <a:t>ОРГАНИЗАЦИЯ</a:t>
            </a:r>
            <a:r>
              <a:rPr sz="3200" spc="-80" dirty="0"/>
              <a:t> </a:t>
            </a:r>
            <a:r>
              <a:rPr sz="3200" spc="-25" dirty="0"/>
              <a:t>ФЛЕШМОБОВ  </a:t>
            </a:r>
            <a:r>
              <a:rPr sz="3200" dirty="0"/>
              <a:t>В </a:t>
            </a:r>
            <a:r>
              <a:rPr sz="3200" spc="-5" dirty="0"/>
              <a:t>СОЦИАЛЬНЫХ</a:t>
            </a:r>
            <a:r>
              <a:rPr sz="3200" spc="-25" dirty="0"/>
              <a:t> СЕТЯХ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8" y="600510"/>
            <a:ext cx="3106163" cy="39828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199" y="3486036"/>
            <a:ext cx="2498321" cy="33386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9" y="4030795"/>
            <a:ext cx="2880831" cy="25874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2202929"/>
            <a:ext cx="3356608" cy="441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724693"/>
            <a:ext cx="2263619" cy="300720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216900" y="1027175"/>
            <a:ext cx="1270000" cy="269875"/>
          </a:xfrm>
          <a:custGeom>
            <a:avLst/>
            <a:gdLst/>
            <a:ahLst/>
            <a:cxnLst/>
            <a:rect l="l" t="t" r="r" b="b"/>
            <a:pathLst>
              <a:path w="1270000" h="269875">
                <a:moveTo>
                  <a:pt x="0" y="269875"/>
                </a:moveTo>
                <a:lnTo>
                  <a:pt x="1270000" y="269875"/>
                </a:lnTo>
                <a:lnTo>
                  <a:pt x="1270000" y="0"/>
                </a:lnTo>
                <a:lnTo>
                  <a:pt x="0" y="0"/>
                </a:lnTo>
                <a:lnTo>
                  <a:pt x="0" y="269875"/>
                </a:lnTo>
                <a:close/>
              </a:path>
            </a:pathLst>
          </a:custGeom>
          <a:solidFill>
            <a:srgbClr val="F6F8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10667999" cy="575799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lang="ru-RU" sz="3200" spc="-30" dirty="0" smtClean="0"/>
              <a:t>РЕГИОНАЛЬНАЯ АКЦИЯ </a:t>
            </a:r>
            <a:r>
              <a:rPr lang="en-US" sz="3200" spc="-30" dirty="0" smtClean="0"/>
              <a:t>#</a:t>
            </a:r>
            <a:r>
              <a:rPr lang="ru-RU" sz="3200" spc="-30" dirty="0" smtClean="0"/>
              <a:t>ЭТОНАШАПОБЕДА</a:t>
            </a:r>
            <a:endParaRPr sz="3200" spc="-25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008125"/>
            <a:ext cx="3569224" cy="2676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" y="675811"/>
            <a:ext cx="2652713" cy="31085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824" y="2151125"/>
            <a:ext cx="2088616" cy="2743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719" y="709148"/>
            <a:ext cx="2234362" cy="29791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3934096"/>
            <a:ext cx="2376487" cy="29239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509" y="4786285"/>
            <a:ext cx="1762125" cy="191703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189" y="3784884"/>
            <a:ext cx="2409053" cy="322232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499" y="3715168"/>
            <a:ext cx="2290762" cy="307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46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02450" y="2452687"/>
            <a:ext cx="5239805" cy="4244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291" y="436321"/>
            <a:ext cx="5111115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spc="-10" dirty="0"/>
              <a:t>ВСЕРОССИЙСКИЙ</a:t>
            </a:r>
            <a:r>
              <a:rPr spc="-55" dirty="0"/>
              <a:t> </a:t>
            </a:r>
            <a:r>
              <a:rPr spc="-10" dirty="0"/>
              <a:t>ПРОЕКТ</a:t>
            </a:r>
          </a:p>
          <a:p>
            <a:pPr marL="12700">
              <a:lnSpc>
                <a:spcPts val="4105"/>
              </a:lnSpc>
            </a:pPr>
            <a:r>
              <a:rPr spc="-50" dirty="0"/>
              <a:t>«СУДЬБА</a:t>
            </a:r>
            <a:r>
              <a:rPr spc="15" dirty="0"/>
              <a:t> </a:t>
            </a:r>
            <a:r>
              <a:rPr spc="-80" dirty="0"/>
              <a:t>СОЛДАТА»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291" y="2123694"/>
            <a:ext cx="6195695" cy="39458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46405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latin typeface="Calibri"/>
                <a:cs typeface="Calibri"/>
              </a:rPr>
              <a:t>Проект </a:t>
            </a:r>
            <a:r>
              <a:rPr sz="1400" spc="-15" dirty="0">
                <a:latin typeface="Calibri"/>
                <a:cs typeface="Calibri"/>
              </a:rPr>
              <a:t>«Судьба </a:t>
            </a:r>
            <a:r>
              <a:rPr sz="1400" spc="-10" dirty="0">
                <a:latin typeface="Calibri"/>
                <a:cs typeface="Calibri"/>
              </a:rPr>
              <a:t>солдата. Онлайн» направлен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установление фронтовой  </a:t>
            </a:r>
            <a:r>
              <a:rPr sz="1400" spc="-15" dirty="0">
                <a:latin typeface="Calibri"/>
                <a:cs typeface="Calibri"/>
              </a:rPr>
              <a:t>судьбы родственников, </a:t>
            </a:r>
            <a:r>
              <a:rPr sz="1400" spc="-10" dirty="0">
                <a:latin typeface="Calibri"/>
                <a:cs typeface="Calibri"/>
              </a:rPr>
              <a:t>погибших или пропавших </a:t>
            </a:r>
            <a:r>
              <a:rPr sz="1400" spc="-5" dirty="0">
                <a:latin typeface="Calibri"/>
                <a:cs typeface="Calibri"/>
              </a:rPr>
              <a:t>без вести в </a:t>
            </a:r>
            <a:r>
              <a:rPr sz="1400" spc="-25" dirty="0">
                <a:latin typeface="Calibri"/>
                <a:cs typeface="Calibri"/>
              </a:rPr>
              <a:t>годы </a:t>
            </a:r>
            <a:r>
              <a:rPr sz="1400" spc="-15" dirty="0">
                <a:latin typeface="Calibri"/>
                <a:cs typeface="Calibri"/>
              </a:rPr>
              <a:t>Великой  </a:t>
            </a:r>
            <a:r>
              <a:rPr sz="1400" spc="-10" dirty="0">
                <a:latin typeface="Calibri"/>
                <a:cs typeface="Calibri"/>
              </a:rPr>
              <a:t>Отечественной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войны.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400" spc="-20" dirty="0">
                <a:latin typeface="Calibri"/>
                <a:cs typeface="Calibri"/>
              </a:rPr>
              <a:t>Режим </a:t>
            </a:r>
            <a:r>
              <a:rPr sz="1400" spc="-10" dirty="0">
                <a:latin typeface="Calibri"/>
                <a:cs typeface="Calibri"/>
              </a:rPr>
              <a:t>самоизоляции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это повод </a:t>
            </a:r>
            <a:r>
              <a:rPr sz="1400" spc="-10" dirty="0">
                <a:latin typeface="Calibri"/>
                <a:cs typeface="Calibri"/>
              </a:rPr>
              <a:t>обратиться </a:t>
            </a:r>
            <a:r>
              <a:rPr sz="1400" spc="-5" dirty="0">
                <a:latin typeface="Calibri"/>
                <a:cs typeface="Calibri"/>
              </a:rPr>
              <a:t>к семейным </a:t>
            </a:r>
            <a:r>
              <a:rPr sz="1400" spc="-15" dirty="0">
                <a:latin typeface="Calibri"/>
                <a:cs typeface="Calibri"/>
              </a:rPr>
              <a:t>архивам,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внимательно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изучить документы, награды </a:t>
            </a:r>
            <a:r>
              <a:rPr sz="1400" spc="-20" dirty="0">
                <a:latin typeface="Calibri"/>
                <a:cs typeface="Calibri"/>
              </a:rPr>
              <a:t>дедушек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прадедушек, которые </a:t>
            </a:r>
            <a:r>
              <a:rPr sz="1400" spc="-5" dirty="0">
                <a:latin typeface="Calibri"/>
                <a:cs typeface="Calibri"/>
              </a:rPr>
              <a:t>есть у нас</a:t>
            </a:r>
            <a:r>
              <a:rPr sz="1400" spc="-1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дома.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400" b="1" spc="-5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 marR="30861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Для участия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проекте </a:t>
            </a:r>
            <a:r>
              <a:rPr sz="1400" spc="-20" dirty="0">
                <a:latin typeface="Calibri"/>
                <a:cs typeface="Calibri"/>
              </a:rPr>
              <a:t>необходимо </a:t>
            </a:r>
            <a:r>
              <a:rPr sz="1400" spc="-10" dirty="0">
                <a:latin typeface="Calibri"/>
                <a:cs typeface="Calibri"/>
              </a:rPr>
              <a:t>оставить заявку, заполнив </a:t>
            </a:r>
            <a:r>
              <a:rPr sz="1400" spc="-5" dirty="0">
                <a:latin typeface="Calibri"/>
                <a:cs typeface="Calibri"/>
              </a:rPr>
              <a:t>онлайн-форму  на </a:t>
            </a:r>
            <a:r>
              <a:rPr sz="1400" spc="-15" dirty="0">
                <a:latin typeface="Calibri"/>
                <a:cs typeface="Calibri"/>
              </a:rPr>
              <a:t>сайте </a:t>
            </a:r>
            <a:r>
              <a:rPr sz="1400" spc="-10" dirty="0">
                <a:latin typeface="Calibri"/>
                <a:cs typeface="Calibri"/>
              </a:rPr>
              <a:t>«Поискового </a:t>
            </a:r>
            <a:r>
              <a:rPr sz="1400" spc="-15" dirty="0">
                <a:latin typeface="Calibri"/>
                <a:cs typeface="Calibri"/>
              </a:rPr>
              <a:t>движения </a:t>
            </a:r>
            <a:r>
              <a:rPr sz="1400" spc="-10" dirty="0">
                <a:latin typeface="Calibri"/>
                <a:cs typeface="Calibri"/>
              </a:rPr>
              <a:t>России» rf-poisk.ru, или через официальные  аккаунты «Поискового </a:t>
            </a:r>
            <a:r>
              <a:rPr sz="1400" spc="-15" dirty="0">
                <a:latin typeface="Calibri"/>
                <a:cs typeface="Calibri"/>
              </a:rPr>
              <a:t>движения </a:t>
            </a:r>
            <a:r>
              <a:rPr sz="1400" spc="-10" dirty="0">
                <a:latin typeface="Calibri"/>
                <a:cs typeface="Calibri"/>
              </a:rPr>
              <a:t>России» </a:t>
            </a:r>
            <a:r>
              <a:rPr sz="1400" spc="-5" dirty="0">
                <a:latin typeface="Calibri"/>
                <a:cs typeface="Calibri"/>
              </a:rPr>
              <a:t>в социальных сетях </a:t>
            </a:r>
            <a:r>
              <a:rPr sz="1400" u="sng" spc="-10" dirty="0">
                <a:solidFill>
                  <a:srgbClr val="C73C2B"/>
                </a:solidFill>
                <a:uFill>
                  <a:solidFill>
                    <a:srgbClr val="C73C2B"/>
                  </a:solidFill>
                </a:uFill>
                <a:latin typeface="Calibri"/>
                <a:cs typeface="Calibri"/>
              </a:rPr>
              <a:t>vk.com/rfpoisk </a:t>
            </a:r>
            <a:r>
              <a:rPr sz="1400" spc="-10" dirty="0">
                <a:solidFill>
                  <a:srgbClr val="C73C2B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u="sng" spc="-15" dirty="0">
                <a:solidFill>
                  <a:srgbClr val="C73C2B"/>
                </a:solidFill>
                <a:uFill>
                  <a:solidFill>
                    <a:srgbClr val="C73C2B"/>
                  </a:solidFill>
                </a:uFill>
                <a:latin typeface="Calibri"/>
                <a:cs typeface="Calibri"/>
              </a:rPr>
              <a:t>instagram.com/poiskrf</a:t>
            </a:r>
            <a:r>
              <a:rPr sz="1400" spc="-1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326390">
              <a:lnSpc>
                <a:spcPct val="100000"/>
              </a:lnSpc>
              <a:spcBef>
                <a:spcPts val="1010"/>
              </a:spcBef>
            </a:pPr>
            <a:r>
              <a:rPr sz="1400" spc="-10" dirty="0">
                <a:latin typeface="Calibri"/>
                <a:cs typeface="Calibri"/>
              </a:rPr>
              <a:t>При заполнении </a:t>
            </a:r>
            <a:r>
              <a:rPr sz="1400" spc="-5" dirty="0">
                <a:latin typeface="Calibri"/>
                <a:cs typeface="Calibri"/>
              </a:rPr>
              <a:t>заявки важно </a:t>
            </a:r>
            <a:r>
              <a:rPr sz="1400" spc="-10" dirty="0">
                <a:latin typeface="Calibri"/>
                <a:cs typeface="Calibri"/>
              </a:rPr>
              <a:t>максимально полно указать </a:t>
            </a:r>
            <a:r>
              <a:rPr sz="1400" spc="-5" dirty="0">
                <a:latin typeface="Calibri"/>
                <a:cs typeface="Calibri"/>
              </a:rPr>
              <a:t>всю </a:t>
            </a:r>
            <a:r>
              <a:rPr sz="1400" spc="-10" dirty="0">
                <a:latin typeface="Calibri"/>
                <a:cs typeface="Calibri"/>
              </a:rPr>
              <a:t>известную  информацию </a:t>
            </a:r>
            <a:r>
              <a:rPr sz="1400" spc="-5" dirty="0">
                <a:latin typeface="Calibri"/>
                <a:cs typeface="Calibri"/>
              </a:rPr>
              <a:t>о </a:t>
            </a:r>
            <a:r>
              <a:rPr sz="1400" spc="-15" dirty="0">
                <a:latin typeface="Calibri"/>
                <a:cs typeface="Calibri"/>
              </a:rPr>
              <a:t>том </a:t>
            </a:r>
            <a:r>
              <a:rPr sz="1400" spc="-10" dirty="0">
                <a:latin typeface="Calibri"/>
                <a:cs typeface="Calibri"/>
              </a:rPr>
              <a:t>человеке, чью </a:t>
            </a:r>
            <a:r>
              <a:rPr sz="1400" spc="-20" dirty="0">
                <a:latin typeface="Calibri"/>
                <a:cs typeface="Calibri"/>
              </a:rPr>
              <a:t>судьбу </a:t>
            </a:r>
            <a:r>
              <a:rPr sz="1400" spc="-15" dirty="0">
                <a:latin typeface="Calibri"/>
                <a:cs typeface="Calibri"/>
              </a:rPr>
              <a:t>необходимо </a:t>
            </a:r>
            <a:r>
              <a:rPr sz="1400" spc="-10" dirty="0">
                <a:latin typeface="Calibri"/>
                <a:cs typeface="Calibri"/>
              </a:rPr>
              <a:t>установить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20" dirty="0">
                <a:latin typeface="Calibri"/>
                <a:cs typeface="Calibri"/>
              </a:rPr>
              <a:t>ФИО, </a:t>
            </a:r>
            <a:r>
              <a:rPr sz="1400" spc="-30" dirty="0">
                <a:latin typeface="Calibri"/>
                <a:cs typeface="Calibri"/>
              </a:rPr>
              <a:t>год 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место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рождения,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год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место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призыва,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последнее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место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службы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–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все,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что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Calibri"/>
                <a:cs typeface="Calibri"/>
              </a:rPr>
              <a:t>известно. </a:t>
            </a:r>
            <a:r>
              <a:rPr sz="1400" spc="-15" dirty="0">
                <a:latin typeface="Calibri"/>
                <a:cs typeface="Calibri"/>
              </a:rPr>
              <a:t>Например, </a:t>
            </a:r>
            <a:r>
              <a:rPr sz="1400" spc="-10" dirty="0">
                <a:latin typeface="Calibri"/>
                <a:cs typeface="Calibri"/>
              </a:rPr>
              <a:t>номер </a:t>
            </a:r>
            <a:r>
              <a:rPr sz="1400" spc="-5" dirty="0">
                <a:latin typeface="Calibri"/>
                <a:cs typeface="Calibri"/>
              </a:rPr>
              <a:t>полевой </a:t>
            </a:r>
            <a:r>
              <a:rPr sz="1400" spc="-10" dirty="0">
                <a:latin typeface="Calibri"/>
                <a:cs typeface="Calibri"/>
              </a:rPr>
              <a:t>почты, </a:t>
            </a:r>
            <a:r>
              <a:rPr sz="1400" spc="-5" dirty="0">
                <a:latin typeface="Calibri"/>
                <a:cs typeface="Calibri"/>
              </a:rPr>
              <a:t>если у вас </a:t>
            </a:r>
            <a:r>
              <a:rPr sz="1400" spc="-10" dirty="0">
                <a:latin typeface="Calibri"/>
                <a:cs typeface="Calibri"/>
              </a:rPr>
              <a:t>сохранились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фронтовые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письма. Любая информация </a:t>
            </a:r>
            <a:r>
              <a:rPr sz="1400" spc="-15" dirty="0">
                <a:latin typeface="Calibri"/>
                <a:cs typeface="Calibri"/>
              </a:rPr>
              <a:t>поможет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-11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поиске.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400" spc="-10" dirty="0">
                <a:latin typeface="Calibri"/>
                <a:cs typeface="Calibri"/>
              </a:rPr>
              <a:t>Официальный </a:t>
            </a:r>
            <a:r>
              <a:rPr sz="1400" spc="-20" dirty="0">
                <a:latin typeface="Calibri"/>
                <a:cs typeface="Calibri"/>
              </a:rPr>
              <a:t>хештег </a:t>
            </a:r>
            <a:r>
              <a:rPr sz="1400" spc="-10" dirty="0">
                <a:latin typeface="Calibri"/>
                <a:cs typeface="Calibri"/>
              </a:rPr>
              <a:t>акции</a:t>
            </a:r>
            <a:r>
              <a:rPr sz="1400" u="sng" spc="-70" dirty="0">
                <a:solidFill>
                  <a:srgbClr val="C73C2B"/>
                </a:solidFill>
                <a:uFill>
                  <a:solidFill>
                    <a:srgbClr val="C73C2B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5" dirty="0">
                <a:solidFill>
                  <a:srgbClr val="C73C2B"/>
                </a:solidFill>
                <a:uFill>
                  <a:solidFill>
                    <a:srgbClr val="C73C2B"/>
                  </a:solidFill>
                </a:uFill>
                <a:latin typeface="Calibri"/>
                <a:cs typeface="Calibri"/>
              </a:rPr>
              <a:t>#Судьбасолдата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61036" y="788987"/>
            <a:ext cx="3028679" cy="928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85888" y="2166613"/>
            <a:ext cx="4437221" cy="45141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69234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ПРОЕКТ </a:t>
            </a:r>
            <a:r>
              <a:rPr spc="-5" dirty="0"/>
              <a:t>«ЗНАМЕНОСЦЫ</a:t>
            </a:r>
            <a:r>
              <a:rPr spc="10" dirty="0"/>
              <a:t> </a:t>
            </a:r>
            <a:r>
              <a:rPr spc="-10" dirty="0"/>
              <a:t>ПОБЕДЫ»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291" y="2123694"/>
            <a:ext cx="8178165" cy="4247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16839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Calibri"/>
                <a:cs typeface="Calibri"/>
              </a:rPr>
              <a:t>«Бессмертный </a:t>
            </a:r>
            <a:r>
              <a:rPr sz="1400" spc="-10" dirty="0">
                <a:latin typeface="Calibri"/>
                <a:cs typeface="Calibri"/>
              </a:rPr>
              <a:t>полк России»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проекте </a:t>
            </a:r>
            <a:r>
              <a:rPr sz="1400" spc="-10" dirty="0">
                <a:latin typeface="Calibri"/>
                <a:cs typeface="Calibri"/>
              </a:rPr>
              <a:t>«Знаменосцы Победы» </a:t>
            </a:r>
            <a:r>
              <a:rPr sz="1400" spc="-5" dirty="0">
                <a:latin typeface="Calibri"/>
                <a:cs typeface="Calibri"/>
              </a:rPr>
              <a:t>рассказывает обо всех воинах, обо всех  </a:t>
            </a:r>
            <a:r>
              <a:rPr sz="1400" spc="-10" dirty="0">
                <a:latin typeface="Calibri"/>
                <a:cs typeface="Calibri"/>
              </a:rPr>
              <a:t>штурмовых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разведывательных </a:t>
            </a:r>
            <a:r>
              <a:rPr sz="1400" spc="-10" dirty="0">
                <a:latin typeface="Calibri"/>
                <a:cs typeface="Calibri"/>
              </a:rPr>
              <a:t>группах, </a:t>
            </a:r>
            <a:r>
              <a:rPr sz="1400" spc="-15" dirty="0">
                <a:latin typeface="Calibri"/>
                <a:cs typeface="Calibri"/>
              </a:rPr>
              <a:t>которые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30 </a:t>
            </a:r>
            <a:r>
              <a:rPr sz="1400" spc="-15" dirty="0">
                <a:latin typeface="Calibri"/>
                <a:cs typeface="Calibri"/>
              </a:rPr>
              <a:t>апреля </a:t>
            </a:r>
            <a:r>
              <a:rPr sz="1400" spc="-10" dirty="0">
                <a:latin typeface="Calibri"/>
                <a:cs typeface="Calibri"/>
              </a:rPr>
              <a:t>по </a:t>
            </a:r>
            <a:r>
              <a:rPr sz="1400" spc="-5" dirty="0">
                <a:latin typeface="Calibri"/>
                <a:cs typeface="Calibri"/>
              </a:rPr>
              <a:t>2 </a:t>
            </a:r>
            <a:r>
              <a:rPr sz="1400" spc="-10" dirty="0">
                <a:latin typeface="Calibri"/>
                <a:cs typeface="Calibri"/>
              </a:rPr>
              <a:t>мая пытались </a:t>
            </a:r>
            <a:r>
              <a:rPr sz="1400" spc="-15" dirty="0">
                <a:latin typeface="Calibri"/>
                <a:cs typeface="Calibri"/>
              </a:rPr>
              <a:t>водрузить </a:t>
            </a:r>
            <a:r>
              <a:rPr sz="1400" spc="-5" dirty="0">
                <a:latin typeface="Calibri"/>
                <a:cs typeface="Calibri"/>
              </a:rPr>
              <a:t>свои знамёна  на </a:t>
            </a:r>
            <a:r>
              <a:rPr sz="1400" spc="-15" dirty="0">
                <a:latin typeface="Calibri"/>
                <a:cs typeface="Calibri"/>
              </a:rPr>
              <a:t>Рейхстаг </a:t>
            </a:r>
            <a:r>
              <a:rPr sz="1400" spc="-10" dirty="0">
                <a:latin typeface="Calibri"/>
                <a:cs typeface="Calibri"/>
              </a:rPr>
              <a:t>или сделали </a:t>
            </a:r>
            <a:r>
              <a:rPr sz="1400" spc="-15" dirty="0">
                <a:latin typeface="Calibri"/>
                <a:cs typeface="Calibri"/>
              </a:rPr>
              <a:t>это. </a:t>
            </a:r>
            <a:r>
              <a:rPr sz="1400" spc="-10" dirty="0">
                <a:latin typeface="Calibri"/>
                <a:cs typeface="Calibri"/>
              </a:rPr>
              <a:t>Каждый, </a:t>
            </a:r>
            <a:r>
              <a:rPr sz="1400" spc="-20" dirty="0">
                <a:latin typeface="Calibri"/>
                <a:cs typeface="Calibri"/>
              </a:rPr>
              <a:t>кто </a:t>
            </a:r>
            <a:r>
              <a:rPr sz="1400" spc="-10" dirty="0">
                <a:latin typeface="Calibri"/>
                <a:cs typeface="Calibri"/>
              </a:rPr>
              <a:t>сражался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оружием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руках, </a:t>
            </a:r>
            <a:r>
              <a:rPr sz="1400" spc="-20" dirty="0">
                <a:latin typeface="Calibri"/>
                <a:cs typeface="Calibri"/>
              </a:rPr>
              <a:t>кто </a:t>
            </a:r>
            <a:r>
              <a:rPr sz="1400" spc="-5" dirty="0">
                <a:latin typeface="Calibri"/>
                <a:cs typeface="Calibri"/>
              </a:rPr>
              <a:t>обеспечивал </a:t>
            </a:r>
            <a:r>
              <a:rPr sz="1400" spc="-10" dirty="0">
                <a:latin typeface="Calibri"/>
                <a:cs typeface="Calibri"/>
              </a:rPr>
              <a:t>боеприпасами,  </a:t>
            </a:r>
            <a:r>
              <a:rPr sz="1400" spc="-25" dirty="0">
                <a:latin typeface="Calibri"/>
                <a:cs typeface="Calibri"/>
              </a:rPr>
              <a:t>одеждой, </a:t>
            </a:r>
            <a:r>
              <a:rPr sz="1400" spc="-5" dirty="0">
                <a:latin typeface="Calibri"/>
                <a:cs typeface="Calibri"/>
              </a:rPr>
              <a:t>связью, </a:t>
            </a:r>
            <a:r>
              <a:rPr sz="1400" spc="-15" dirty="0">
                <a:latin typeface="Calibri"/>
                <a:cs typeface="Calibri"/>
              </a:rPr>
              <a:t>продовольствием, кто </a:t>
            </a:r>
            <a:r>
              <a:rPr sz="1400" spc="-5" dirty="0">
                <a:latin typeface="Calibri"/>
                <a:cs typeface="Calibri"/>
              </a:rPr>
              <a:t>воспитывал </a:t>
            </a:r>
            <a:r>
              <a:rPr sz="1400" spc="-20" dirty="0">
                <a:latin typeface="Calibri"/>
                <a:cs typeface="Calibri"/>
              </a:rPr>
              <a:t>детей </a:t>
            </a:r>
            <a:r>
              <a:rPr sz="1400" spc="-5" dirty="0">
                <a:latin typeface="Calibri"/>
                <a:cs typeface="Calibri"/>
              </a:rPr>
              <a:t>и лечил </a:t>
            </a:r>
            <a:r>
              <a:rPr sz="1400" spc="-15" dirty="0">
                <a:latin typeface="Calibri"/>
                <a:cs typeface="Calibri"/>
              </a:rPr>
              <a:t>матерей, </a:t>
            </a:r>
            <a:r>
              <a:rPr sz="1400" spc="-30" dirty="0">
                <a:latin typeface="Calibri"/>
                <a:cs typeface="Calibri"/>
              </a:rPr>
              <a:t>тоже </a:t>
            </a:r>
            <a:r>
              <a:rPr sz="1400" spc="-10" dirty="0">
                <a:latin typeface="Calibri"/>
                <a:cs typeface="Calibri"/>
              </a:rPr>
              <a:t>могут быть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названы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знаменосцами </a:t>
            </a:r>
            <a:r>
              <a:rPr sz="1400" spc="-15" dirty="0">
                <a:latin typeface="Calibri"/>
                <a:cs typeface="Calibri"/>
              </a:rPr>
              <a:t>Великой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Победы.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985"/>
              </a:spcBef>
            </a:pPr>
            <a:r>
              <a:rPr sz="1400" spc="-35" dirty="0">
                <a:latin typeface="Calibri"/>
                <a:cs typeface="Calibri"/>
              </a:rPr>
              <a:t>Также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формате </a:t>
            </a:r>
            <a:r>
              <a:rPr sz="1400" spc="-10" dirty="0">
                <a:latin typeface="Calibri"/>
                <a:cs typeface="Calibri"/>
              </a:rPr>
              <a:t>VR-реконструкции запущен проект </a:t>
            </a:r>
            <a:r>
              <a:rPr sz="1400" spc="-5" dirty="0">
                <a:latin typeface="Calibri"/>
                <a:cs typeface="Calibri"/>
              </a:rPr>
              <a:t>«Неизвестный знаменосец» - </a:t>
            </a:r>
            <a:r>
              <a:rPr sz="1400" spc="-20" dirty="0">
                <a:latin typeface="Calibri"/>
                <a:cs typeface="Calibri"/>
              </a:rPr>
              <a:t>это </a:t>
            </a:r>
            <a:r>
              <a:rPr sz="1400" spc="-5" dirty="0">
                <a:latin typeface="Calibri"/>
                <a:cs typeface="Calibri"/>
              </a:rPr>
              <a:t>новый </a:t>
            </a:r>
            <a:r>
              <a:rPr sz="1400" spc="-10" dirty="0">
                <a:latin typeface="Calibri"/>
                <a:cs typeface="Calibri"/>
              </a:rPr>
              <a:t>иммерсивный  </a:t>
            </a:r>
            <a:r>
              <a:rPr sz="1400" spc="-15" dirty="0">
                <a:latin typeface="Calibri"/>
                <a:cs typeface="Calibri"/>
              </a:rPr>
              <a:t>проект, </a:t>
            </a:r>
            <a:r>
              <a:rPr sz="1400" spc="-5" dirty="0">
                <a:latin typeface="Calibri"/>
                <a:cs typeface="Calibri"/>
              </a:rPr>
              <a:t>созданный совместно с </a:t>
            </a:r>
            <a:r>
              <a:rPr sz="1400" spc="-10" dirty="0">
                <a:latin typeface="Calibri"/>
                <a:cs typeface="Calibri"/>
              </a:rPr>
              <a:t>РИА </a:t>
            </a:r>
            <a:r>
              <a:rPr sz="1400" spc="-5" dirty="0">
                <a:latin typeface="Calibri"/>
                <a:cs typeface="Calibri"/>
              </a:rPr>
              <a:t>Новости </a:t>
            </a:r>
            <a:r>
              <a:rPr sz="1400" spc="-15" dirty="0">
                <a:latin typeface="Calibri"/>
                <a:cs typeface="Calibri"/>
              </a:rPr>
              <a:t>при </a:t>
            </a:r>
            <a:r>
              <a:rPr sz="1400" spc="-20" dirty="0">
                <a:latin typeface="Calibri"/>
                <a:cs typeface="Calibri"/>
              </a:rPr>
              <a:t>поддержке </a:t>
            </a:r>
            <a:r>
              <a:rPr sz="1400" spc="-15" dirty="0">
                <a:latin typeface="Calibri"/>
                <a:cs typeface="Calibri"/>
              </a:rPr>
              <a:t>медиагруппы </a:t>
            </a:r>
            <a:r>
              <a:rPr sz="1400" spc="-5" dirty="0">
                <a:latin typeface="Calibri"/>
                <a:cs typeface="Calibri"/>
              </a:rPr>
              <a:t>«Красный</a:t>
            </a:r>
            <a:r>
              <a:rPr sz="1400" spc="-1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квадрат».</a:t>
            </a:r>
            <a:endParaRPr sz="1400">
              <a:latin typeface="Calibri"/>
              <a:cs typeface="Calibri"/>
            </a:endParaRPr>
          </a:p>
          <a:p>
            <a:pPr marL="12700" marR="132397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Он </a:t>
            </a:r>
            <a:r>
              <a:rPr sz="1400" spc="-5" dirty="0">
                <a:latin typeface="Calibri"/>
                <a:cs typeface="Calibri"/>
              </a:rPr>
              <a:t>рассказывает о </a:t>
            </a:r>
            <a:r>
              <a:rPr sz="1400" spc="-20" dirty="0">
                <a:latin typeface="Calibri"/>
                <a:cs typeface="Calibri"/>
              </a:rPr>
              <a:t>водружении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5" dirty="0">
                <a:latin typeface="Calibri"/>
                <a:cs typeface="Calibri"/>
              </a:rPr>
              <a:t>Рейхстаг флагов </a:t>
            </a:r>
            <a:r>
              <a:rPr sz="1400" spc="-5" dirty="0">
                <a:latin typeface="Calibri"/>
                <a:cs typeface="Calibri"/>
              </a:rPr>
              <a:t>и знамен </a:t>
            </a:r>
            <a:r>
              <a:rPr sz="1400" spc="-10" dirty="0">
                <a:latin typeface="Calibri"/>
                <a:cs typeface="Calibri"/>
              </a:rPr>
              <a:t>победившей </a:t>
            </a:r>
            <a:r>
              <a:rPr sz="1400" spc="-5" dirty="0">
                <a:latin typeface="Calibri"/>
                <a:cs typeface="Calibri"/>
              </a:rPr>
              <a:t>Красной </a:t>
            </a:r>
            <a:r>
              <a:rPr sz="1400" spc="-15" dirty="0">
                <a:latin typeface="Calibri"/>
                <a:cs typeface="Calibri"/>
              </a:rPr>
              <a:t>армии,  </a:t>
            </a:r>
            <a:r>
              <a:rPr sz="1400" spc="-5" dirty="0">
                <a:latin typeface="Calibri"/>
                <a:cs typeface="Calibri"/>
              </a:rPr>
              <a:t>воссоздает события </a:t>
            </a:r>
            <a:r>
              <a:rPr sz="1400" spc="-15" dirty="0">
                <a:latin typeface="Calibri"/>
                <a:cs typeface="Calibri"/>
              </a:rPr>
              <a:t>30 апреля </a:t>
            </a:r>
            <a:r>
              <a:rPr sz="1400" spc="-5" dirty="0">
                <a:latin typeface="Calibri"/>
                <a:cs typeface="Calibri"/>
              </a:rPr>
              <a:t>– 2 </a:t>
            </a:r>
            <a:r>
              <a:rPr sz="1400" spc="-10" dirty="0">
                <a:latin typeface="Calibri"/>
                <a:cs typeface="Calibri"/>
              </a:rPr>
              <a:t>мая </a:t>
            </a:r>
            <a:r>
              <a:rPr sz="1400" spc="-15" dirty="0">
                <a:latin typeface="Calibri"/>
                <a:cs typeface="Calibri"/>
              </a:rPr>
              <a:t>1945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года.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400" b="1" spc="-10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рамках </a:t>
            </a:r>
            <a:r>
              <a:rPr sz="1400" spc="-10" dirty="0">
                <a:latin typeface="Calibri"/>
                <a:cs typeface="Calibri"/>
              </a:rPr>
              <a:t>проекта помимо обширной информационной составляющей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реализуются</a:t>
            </a:r>
            <a:endParaRPr sz="1400">
              <a:latin typeface="Calibri"/>
              <a:cs typeface="Calibri"/>
            </a:endParaRPr>
          </a:p>
          <a:p>
            <a:pPr marL="12700" marR="127127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конкурсы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флешмобы </a:t>
            </a:r>
            <a:r>
              <a:rPr sz="1400" spc="-5" dirty="0">
                <a:latin typeface="Calibri"/>
                <a:cs typeface="Calibri"/>
              </a:rPr>
              <a:t>в онлайн </a:t>
            </a:r>
            <a:r>
              <a:rPr sz="1400" spc="-15" dirty="0">
                <a:latin typeface="Calibri"/>
                <a:cs typeface="Calibri"/>
              </a:rPr>
              <a:t>формате. </a:t>
            </a:r>
            <a:r>
              <a:rPr sz="1400" spc="-10" dirty="0">
                <a:latin typeface="Calibri"/>
                <a:cs typeface="Calibri"/>
              </a:rPr>
              <a:t>На страницах </a:t>
            </a:r>
            <a:r>
              <a:rPr sz="1400" spc="-15" dirty="0">
                <a:latin typeface="Calibri"/>
                <a:cs typeface="Calibri"/>
              </a:rPr>
              <a:t>Движения </a:t>
            </a:r>
            <a:r>
              <a:rPr sz="1400" spc="-20" dirty="0">
                <a:latin typeface="Calibri"/>
                <a:cs typeface="Calibri"/>
              </a:rPr>
              <a:t>polkrf.ru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социальных  </a:t>
            </a:r>
            <a:r>
              <a:rPr sz="1400" spc="-5" dirty="0">
                <a:latin typeface="Calibri"/>
                <a:cs typeface="Calibri"/>
              </a:rPr>
              <a:t>сетях </a:t>
            </a:r>
            <a:r>
              <a:rPr sz="1400" spc="-10" dirty="0">
                <a:latin typeface="Calibri"/>
                <a:cs typeface="Calibri"/>
              </a:rPr>
              <a:t>Одноклассники, </a:t>
            </a:r>
            <a:r>
              <a:rPr sz="1400" spc="-15" dirty="0">
                <a:latin typeface="Calibri"/>
                <a:cs typeface="Calibri"/>
              </a:rPr>
              <a:t>Instagram, Вконтакте проводится конкурс фотографии,</a:t>
            </a:r>
            <a:r>
              <a:rPr sz="1400" spc="-16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конкурс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репостов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конкурс </a:t>
            </a:r>
            <a:r>
              <a:rPr sz="1400" spc="-10" dirty="0">
                <a:latin typeface="Calibri"/>
                <a:cs typeface="Calibri"/>
              </a:rPr>
              <a:t>стихов. </a:t>
            </a:r>
            <a:r>
              <a:rPr sz="1400" spc="-15" dirty="0">
                <a:latin typeface="Calibri"/>
                <a:cs typeface="Calibri"/>
              </a:rPr>
              <a:t>Победители </a:t>
            </a:r>
            <a:r>
              <a:rPr sz="1400" spc="-10" dirty="0">
                <a:latin typeface="Calibri"/>
                <a:cs typeface="Calibri"/>
              </a:rPr>
              <a:t>получают призы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фирменной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символикой.</a:t>
            </a:r>
            <a:endParaRPr sz="1400">
              <a:latin typeface="Calibri"/>
              <a:cs typeface="Calibri"/>
            </a:endParaRPr>
          </a:p>
          <a:p>
            <a:pPr marL="12700" marR="1368425">
              <a:lnSpc>
                <a:spcPct val="100000"/>
              </a:lnSpc>
              <a:spcBef>
                <a:spcPts val="1010"/>
              </a:spcBef>
            </a:pP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поддержку </a:t>
            </a:r>
            <a:r>
              <a:rPr sz="1400" spc="-10" dirty="0">
                <a:latin typeface="Calibri"/>
                <a:cs typeface="Calibri"/>
              </a:rPr>
              <a:t>проекта запущен флешмоб </a:t>
            </a:r>
            <a:r>
              <a:rPr sz="1400" spc="-5" dirty="0">
                <a:latin typeface="Calibri"/>
                <a:cs typeface="Calibri"/>
              </a:rPr>
              <a:t>«Я Знаменосец </a:t>
            </a:r>
            <a:r>
              <a:rPr sz="1400" spc="-10" dirty="0">
                <a:latin typeface="Calibri"/>
                <a:cs typeface="Calibri"/>
              </a:rPr>
              <a:t>Победы»! </a:t>
            </a:r>
            <a:r>
              <a:rPr sz="1400" spc="-5" dirty="0">
                <a:latin typeface="Calibri"/>
                <a:cs typeface="Calibri"/>
              </a:rPr>
              <a:t>Каждый </a:t>
            </a:r>
            <a:r>
              <a:rPr sz="1400" spc="-10" dirty="0">
                <a:latin typeface="Calibri"/>
                <a:cs typeface="Calibri"/>
              </a:rPr>
              <a:t>пользователь  социальных сетей </a:t>
            </a:r>
            <a:r>
              <a:rPr sz="1400" spc="-15" dirty="0">
                <a:latin typeface="Calibri"/>
                <a:cs typeface="Calibri"/>
              </a:rPr>
              <a:t>может </a:t>
            </a:r>
            <a:r>
              <a:rPr sz="1400" spc="-5" dirty="0">
                <a:latin typeface="Calibri"/>
                <a:cs typeface="Calibri"/>
              </a:rPr>
              <a:t>снять свой </a:t>
            </a:r>
            <a:r>
              <a:rPr sz="1400" spc="-15" dirty="0">
                <a:latin typeface="Calibri"/>
                <a:cs typeface="Calibri"/>
              </a:rPr>
              <a:t>видеоролик,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котором расскажет, </a:t>
            </a:r>
            <a:r>
              <a:rPr sz="1400" spc="-20" dirty="0">
                <a:latin typeface="Calibri"/>
                <a:cs typeface="Calibri"/>
              </a:rPr>
              <a:t>кто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его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семье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был </a:t>
            </a:r>
            <a:r>
              <a:rPr sz="1400" spc="-10" dirty="0">
                <a:latin typeface="Calibri"/>
                <a:cs typeface="Calibri"/>
              </a:rPr>
              <a:t>Знаменосцем Победы,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20" dirty="0">
                <a:latin typeface="Calibri"/>
                <a:cs typeface="Calibri"/>
              </a:rPr>
              <a:t>что </a:t>
            </a:r>
            <a:r>
              <a:rPr sz="1400" spc="-5" dirty="0">
                <a:latin typeface="Calibri"/>
                <a:cs typeface="Calibri"/>
              </a:rPr>
              <a:t>он сам </a:t>
            </a:r>
            <a:r>
              <a:rPr sz="1400" spc="-25" dirty="0">
                <a:latin typeface="Calibri"/>
                <a:cs typeface="Calibri"/>
              </a:rPr>
              <a:t>делает, </a:t>
            </a:r>
            <a:r>
              <a:rPr sz="1400" spc="-15" dirty="0">
                <a:latin typeface="Calibri"/>
                <a:cs typeface="Calibri"/>
              </a:rPr>
              <a:t>чтобы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сегодня </a:t>
            </a:r>
            <a:r>
              <a:rPr sz="1400" spc="-10" dirty="0">
                <a:latin typeface="Calibri"/>
                <a:cs typeface="Calibri"/>
              </a:rPr>
              <a:t>быть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достойным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правнуком.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58201" y="317500"/>
            <a:ext cx="1681099" cy="16014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436321"/>
            <a:ext cx="5111115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spc="-10" dirty="0"/>
              <a:t>ВСЕРОССИЙСКИЙ</a:t>
            </a:r>
            <a:r>
              <a:rPr spc="-55" dirty="0"/>
              <a:t> </a:t>
            </a:r>
            <a:r>
              <a:rPr spc="-10" dirty="0"/>
              <a:t>ПРОЕКТ</a:t>
            </a:r>
          </a:p>
          <a:p>
            <a:pPr marL="12700">
              <a:lnSpc>
                <a:spcPts val="4105"/>
              </a:lnSpc>
            </a:pPr>
            <a:r>
              <a:rPr spc="-5" dirty="0"/>
              <a:t>«ПАМЯТИ</a:t>
            </a:r>
            <a:r>
              <a:rPr spc="15" dirty="0"/>
              <a:t> </a:t>
            </a:r>
            <a:r>
              <a:rPr spc="-5" dirty="0"/>
              <a:t>ГЕРОЕВ»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2105405"/>
            <a:ext cx="6979920" cy="27298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8890">
              <a:lnSpc>
                <a:spcPts val="1300"/>
              </a:lnSpc>
              <a:spcBef>
                <a:spcPts val="260"/>
              </a:spcBef>
            </a:pPr>
            <a:r>
              <a:rPr sz="1200" spc="-5" dirty="0">
                <a:latin typeface="Calibri"/>
                <a:cs typeface="Calibri"/>
              </a:rPr>
              <a:t>Всероссийский проект </a:t>
            </a:r>
            <a:r>
              <a:rPr sz="1200" dirty="0">
                <a:latin typeface="Calibri"/>
                <a:cs typeface="Calibri"/>
              </a:rPr>
              <a:t>«Памяти </a:t>
            </a:r>
            <a:r>
              <a:rPr sz="1200" spc="-25" dirty="0">
                <a:latin typeface="Calibri"/>
                <a:cs typeface="Calibri"/>
              </a:rPr>
              <a:t>Героев» </a:t>
            </a:r>
            <a:r>
              <a:rPr sz="1200" spc="-5" dirty="0">
                <a:latin typeface="Calibri"/>
                <a:cs typeface="Calibri"/>
              </a:rPr>
              <a:t>призван </a:t>
            </a:r>
            <a:r>
              <a:rPr sz="1200" spc="-10" dirty="0">
                <a:latin typeface="Calibri"/>
                <a:cs typeface="Calibri"/>
              </a:rPr>
              <a:t>почтить </a:t>
            </a:r>
            <a:r>
              <a:rPr sz="1200" spc="-5" dirty="0">
                <a:latin typeface="Calibri"/>
                <a:cs typeface="Calibri"/>
              </a:rPr>
              <a:t>память </a:t>
            </a:r>
            <a:r>
              <a:rPr sz="1200" dirty="0">
                <a:latin typeface="Calibri"/>
                <a:cs typeface="Calibri"/>
              </a:rPr>
              <a:t>тех, </a:t>
            </a:r>
            <a:r>
              <a:rPr sz="1200" spc="-15" dirty="0">
                <a:latin typeface="Calibri"/>
                <a:cs typeface="Calibri"/>
              </a:rPr>
              <a:t>кто </a:t>
            </a:r>
            <a:r>
              <a:rPr sz="1200" spc="-5" dirty="0">
                <a:latin typeface="Calibri"/>
                <a:cs typeface="Calibri"/>
              </a:rPr>
              <a:t>получил </a:t>
            </a:r>
            <a:r>
              <a:rPr sz="1200" dirty="0">
                <a:latin typeface="Calibri"/>
                <a:cs typeface="Calibri"/>
              </a:rPr>
              <a:t>звание </a:t>
            </a:r>
            <a:r>
              <a:rPr sz="1200" spc="-30" dirty="0">
                <a:latin typeface="Calibri"/>
                <a:cs typeface="Calibri"/>
              </a:rPr>
              <a:t>Героя </a:t>
            </a:r>
            <a:r>
              <a:rPr sz="1200" spc="-5" dirty="0">
                <a:latin typeface="Calibri"/>
                <a:cs typeface="Calibri"/>
              </a:rPr>
              <a:t>за </a:t>
            </a:r>
            <a:r>
              <a:rPr sz="1200" spc="-10" dirty="0">
                <a:latin typeface="Calibri"/>
                <a:cs typeface="Calibri"/>
              </a:rPr>
              <a:t>подвиги,  </a:t>
            </a:r>
            <a:r>
              <a:rPr sz="1200" spc="-5" dirty="0">
                <a:latin typeface="Calibri"/>
                <a:cs typeface="Calibri"/>
              </a:rPr>
              <a:t>совершенные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-15" dirty="0">
                <a:latin typeface="Calibri"/>
                <a:cs typeface="Calibri"/>
              </a:rPr>
              <a:t>ходе </a:t>
            </a:r>
            <a:r>
              <a:rPr sz="1200" spc="-10" dirty="0">
                <a:latin typeface="Calibri"/>
                <a:cs typeface="Calibri"/>
              </a:rPr>
              <a:t>Великой </a:t>
            </a:r>
            <a:r>
              <a:rPr sz="1200" spc="-5" dirty="0">
                <a:latin typeface="Calibri"/>
                <a:cs typeface="Calibri"/>
              </a:rPr>
              <a:t>Отечественной войны, </a:t>
            </a:r>
            <a:r>
              <a:rPr sz="1200" dirty="0">
                <a:latin typeface="Calibri"/>
                <a:cs typeface="Calibri"/>
              </a:rPr>
              <a:t>а </a:t>
            </a:r>
            <a:r>
              <a:rPr sz="1200" spc="-10" dirty="0">
                <a:latin typeface="Calibri"/>
                <a:cs typeface="Calibri"/>
              </a:rPr>
              <a:t>также </a:t>
            </a:r>
            <a:r>
              <a:rPr sz="1200" dirty="0">
                <a:latin typeface="Calibri"/>
                <a:cs typeface="Calibri"/>
              </a:rPr>
              <a:t>тех, </a:t>
            </a:r>
            <a:r>
              <a:rPr sz="1200" spc="-15" dirty="0">
                <a:latin typeface="Calibri"/>
                <a:cs typeface="Calibri"/>
              </a:rPr>
              <a:t>кто </a:t>
            </a:r>
            <a:r>
              <a:rPr sz="1200" spc="-10" dirty="0">
                <a:latin typeface="Calibri"/>
                <a:cs typeface="Calibri"/>
              </a:rPr>
              <a:t>трудился, </a:t>
            </a:r>
            <a:r>
              <a:rPr sz="1200" dirty="0">
                <a:latin typeface="Calibri"/>
                <a:cs typeface="Calibri"/>
              </a:rPr>
              <a:t>не </a:t>
            </a:r>
            <a:r>
              <a:rPr sz="1200" spc="-5" dirty="0">
                <a:latin typeface="Calibri"/>
                <a:cs typeface="Calibri"/>
              </a:rPr>
              <a:t>покладая рук, </a:t>
            </a:r>
            <a:r>
              <a:rPr sz="1200" dirty="0">
                <a:latin typeface="Calibri"/>
                <a:cs typeface="Calibri"/>
              </a:rPr>
              <a:t>в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тылу.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270"/>
              </a:lnSpc>
            </a:pPr>
            <a:r>
              <a:rPr sz="1200" spc="-5" dirty="0">
                <a:latin typeface="Calibri"/>
                <a:cs typeface="Calibri"/>
              </a:rPr>
              <a:t>Реализуется </a:t>
            </a:r>
            <a:r>
              <a:rPr sz="1200" spc="-10" dirty="0">
                <a:latin typeface="Calibri"/>
                <a:cs typeface="Calibri"/>
              </a:rPr>
              <a:t>посредством </a:t>
            </a:r>
            <a:r>
              <a:rPr sz="1200" spc="-5" dirty="0">
                <a:latin typeface="Calibri"/>
                <a:cs typeface="Calibri"/>
              </a:rPr>
              <a:t>современных </a:t>
            </a:r>
            <a:r>
              <a:rPr sz="1200" spc="-15" dirty="0">
                <a:latin typeface="Calibri"/>
                <a:cs typeface="Calibri"/>
              </a:rPr>
              <a:t>мультимедийных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форматов.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370"/>
              </a:lnSpc>
              <a:spcBef>
                <a:spcPts val="840"/>
              </a:spcBef>
            </a:pPr>
            <a:r>
              <a:rPr sz="1200" spc="-5" dirty="0">
                <a:latin typeface="Calibri"/>
                <a:cs typeface="Calibri"/>
              </a:rPr>
              <a:t>Проект увековечивает </a:t>
            </a:r>
            <a:r>
              <a:rPr sz="1200" spc="-10" dirty="0">
                <a:latin typeface="Calibri"/>
                <a:cs typeface="Calibri"/>
              </a:rPr>
              <a:t>истории </a:t>
            </a:r>
            <a:r>
              <a:rPr sz="1200" spc="-5" dirty="0">
                <a:latin typeface="Calibri"/>
                <a:cs typeface="Calibri"/>
              </a:rPr>
              <a:t>людей, получивших </a:t>
            </a:r>
            <a:r>
              <a:rPr sz="1200" dirty="0">
                <a:latin typeface="Calibri"/>
                <a:cs typeface="Calibri"/>
              </a:rPr>
              <a:t>звания </a:t>
            </a:r>
            <a:r>
              <a:rPr sz="1200" spc="-25" dirty="0">
                <a:latin typeface="Calibri"/>
                <a:cs typeface="Calibri"/>
              </a:rPr>
              <a:t>«Героя </a:t>
            </a:r>
            <a:r>
              <a:rPr sz="1200" spc="-10" dirty="0">
                <a:latin typeface="Calibri"/>
                <a:cs typeface="Calibri"/>
              </a:rPr>
              <a:t>Советского </a:t>
            </a:r>
            <a:r>
              <a:rPr sz="1200" spc="-5" dirty="0">
                <a:latin typeface="Calibri"/>
                <a:cs typeface="Calibri"/>
              </a:rPr>
              <a:t>Союза»,</a:t>
            </a:r>
            <a:r>
              <a:rPr sz="1200" spc="2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«Героя</a:t>
            </a:r>
            <a:endParaRPr sz="1200">
              <a:latin typeface="Calibri"/>
              <a:cs typeface="Calibri"/>
            </a:endParaRPr>
          </a:p>
          <a:p>
            <a:pPr marL="12700" marR="128905">
              <a:lnSpc>
                <a:spcPts val="1300"/>
              </a:lnSpc>
              <a:spcBef>
                <a:spcPts val="90"/>
              </a:spcBef>
            </a:pPr>
            <a:r>
              <a:rPr sz="1200" spc="-10" dirty="0">
                <a:latin typeface="Calibri"/>
                <a:cs typeface="Calibri"/>
              </a:rPr>
              <a:t>социалистического труда», «Полного </a:t>
            </a:r>
            <a:r>
              <a:rPr sz="1200" spc="-5" dirty="0">
                <a:latin typeface="Calibri"/>
                <a:cs typeface="Calibri"/>
              </a:rPr>
              <a:t>кавалера </a:t>
            </a:r>
            <a:r>
              <a:rPr sz="1200" spc="-10" dirty="0">
                <a:latin typeface="Calibri"/>
                <a:cs typeface="Calibri"/>
              </a:rPr>
              <a:t>ордена </a:t>
            </a:r>
            <a:r>
              <a:rPr sz="1200" dirty="0">
                <a:latin typeface="Calibri"/>
                <a:cs typeface="Calibri"/>
              </a:rPr>
              <a:t>Славы», </a:t>
            </a:r>
            <a:r>
              <a:rPr sz="1200" spc="-15" dirty="0">
                <a:latin typeface="Calibri"/>
                <a:cs typeface="Calibri"/>
              </a:rPr>
              <a:t>чтобы </a:t>
            </a:r>
            <a:r>
              <a:rPr sz="1200" spc="-5" dirty="0">
                <a:latin typeface="Calibri"/>
                <a:cs typeface="Calibri"/>
              </a:rPr>
              <a:t>память </a:t>
            </a:r>
            <a:r>
              <a:rPr sz="1200" dirty="0">
                <a:latin typeface="Calibri"/>
                <a:cs typeface="Calibri"/>
              </a:rPr>
              <a:t>о них </a:t>
            </a:r>
            <a:r>
              <a:rPr sz="1200" spc="-5" dirty="0">
                <a:latin typeface="Calibri"/>
                <a:cs typeface="Calibri"/>
              </a:rPr>
              <a:t>жила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передавалась  из </a:t>
            </a:r>
            <a:r>
              <a:rPr sz="1200" spc="-10" dirty="0">
                <a:latin typeface="Calibri"/>
                <a:cs typeface="Calibri"/>
              </a:rPr>
              <a:t>поколения </a:t>
            </a:r>
            <a:r>
              <a:rPr sz="1200" dirty="0">
                <a:latin typeface="Calibri"/>
                <a:cs typeface="Calibri"/>
              </a:rPr>
              <a:t>в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поколение.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370"/>
              </a:lnSpc>
              <a:spcBef>
                <a:spcPts val="840"/>
              </a:spcBef>
            </a:pPr>
            <a:r>
              <a:rPr sz="1200" b="1" spc="-5" dirty="0">
                <a:latin typeface="Calibri"/>
                <a:cs typeface="Calibri"/>
              </a:rPr>
              <a:t>МЕХАНИКА:</a:t>
            </a:r>
            <a:endParaRPr sz="1200">
              <a:latin typeface="Calibri"/>
              <a:cs typeface="Calibri"/>
            </a:endParaRPr>
          </a:p>
          <a:p>
            <a:pPr marL="12700" marR="38100">
              <a:lnSpc>
                <a:spcPts val="1300"/>
              </a:lnSpc>
              <a:spcBef>
                <a:spcPts val="85"/>
              </a:spcBef>
            </a:pPr>
            <a:r>
              <a:rPr sz="1200" spc="-10" dirty="0">
                <a:latin typeface="Calibri"/>
                <a:cs typeface="Calibri"/>
              </a:rPr>
              <a:t>Если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-5" dirty="0">
                <a:latin typeface="Calibri"/>
                <a:cs typeface="Calibri"/>
              </a:rPr>
              <a:t>семье есть </a:t>
            </a:r>
            <a:r>
              <a:rPr sz="1200" spc="-25" dirty="0">
                <a:latin typeface="Calibri"/>
                <a:cs typeface="Calibri"/>
              </a:rPr>
              <a:t>Герой, </a:t>
            </a:r>
            <a:r>
              <a:rPr sz="1200" spc="-5" dirty="0">
                <a:latin typeface="Calibri"/>
                <a:cs typeface="Calibri"/>
              </a:rPr>
              <a:t>получивший </a:t>
            </a:r>
            <a:r>
              <a:rPr sz="1200" dirty="0">
                <a:latin typeface="Calibri"/>
                <a:cs typeface="Calibri"/>
              </a:rPr>
              <a:t>звание </a:t>
            </a:r>
            <a:r>
              <a:rPr sz="1200" spc="-25" dirty="0">
                <a:latin typeface="Calibri"/>
                <a:cs typeface="Calibri"/>
              </a:rPr>
              <a:t>«Героя </a:t>
            </a:r>
            <a:r>
              <a:rPr sz="1200" spc="-10" dirty="0">
                <a:latin typeface="Calibri"/>
                <a:cs typeface="Calibri"/>
              </a:rPr>
              <a:t>Советского </a:t>
            </a:r>
            <a:r>
              <a:rPr sz="1200" spc="-5" dirty="0">
                <a:latin typeface="Calibri"/>
                <a:cs typeface="Calibri"/>
              </a:rPr>
              <a:t>Союза», </a:t>
            </a:r>
            <a:r>
              <a:rPr sz="1200" spc="-25" dirty="0">
                <a:latin typeface="Calibri"/>
                <a:cs typeface="Calibri"/>
              </a:rPr>
              <a:t>«Героя </a:t>
            </a:r>
            <a:r>
              <a:rPr sz="1200" spc="-10" dirty="0">
                <a:latin typeface="Calibri"/>
                <a:cs typeface="Calibri"/>
              </a:rPr>
              <a:t>социалистического </a:t>
            </a:r>
            <a:r>
              <a:rPr sz="1200" spc="-15" dirty="0">
                <a:latin typeface="Calibri"/>
                <a:cs typeface="Calibri"/>
              </a:rPr>
              <a:t>труда»  </a:t>
            </a:r>
            <a:r>
              <a:rPr sz="1200" dirty="0">
                <a:latin typeface="Calibri"/>
                <a:cs typeface="Calibri"/>
              </a:rPr>
              <a:t>или </a:t>
            </a:r>
            <a:r>
              <a:rPr sz="1200" spc="-10" dirty="0">
                <a:latin typeface="Calibri"/>
                <a:cs typeface="Calibri"/>
              </a:rPr>
              <a:t>«Полного </a:t>
            </a:r>
            <a:r>
              <a:rPr sz="1200" spc="-5" dirty="0">
                <a:latin typeface="Calibri"/>
                <a:cs typeface="Calibri"/>
              </a:rPr>
              <a:t>кавалера </a:t>
            </a:r>
            <a:r>
              <a:rPr sz="1200" spc="-10" dirty="0">
                <a:latin typeface="Calibri"/>
                <a:cs typeface="Calibri"/>
              </a:rPr>
              <a:t>ордена </a:t>
            </a:r>
            <a:r>
              <a:rPr sz="1200" dirty="0">
                <a:latin typeface="Calibri"/>
                <a:cs typeface="Calibri"/>
              </a:rPr>
              <a:t>Славы», </a:t>
            </a:r>
            <a:r>
              <a:rPr sz="1200" spc="-10" dirty="0">
                <a:latin typeface="Calibri"/>
                <a:cs typeface="Calibri"/>
              </a:rPr>
              <a:t>каждый житель </a:t>
            </a:r>
            <a:r>
              <a:rPr sz="1200" spc="-5" dirty="0">
                <a:latin typeface="Calibri"/>
                <a:cs typeface="Calibri"/>
              </a:rPr>
              <a:t>нашей страны </a:t>
            </a:r>
            <a:r>
              <a:rPr sz="1200" spc="-10" dirty="0">
                <a:latin typeface="Calibri"/>
                <a:cs typeface="Calibri"/>
              </a:rPr>
              <a:t>может </a:t>
            </a:r>
            <a:r>
              <a:rPr sz="1200" spc="-5" dirty="0">
                <a:latin typeface="Calibri"/>
                <a:cs typeface="Calibri"/>
              </a:rPr>
              <a:t>записать </a:t>
            </a:r>
            <a:r>
              <a:rPr sz="1200" dirty="0">
                <a:latin typeface="Calibri"/>
                <a:cs typeface="Calibri"/>
              </a:rPr>
              <a:t>о нем </a:t>
            </a:r>
            <a:r>
              <a:rPr sz="1200" spc="-5" dirty="0">
                <a:latin typeface="Calibri"/>
                <a:cs typeface="Calibri"/>
              </a:rPr>
              <a:t>видеоролик.  </a:t>
            </a:r>
            <a:r>
              <a:rPr sz="1200" dirty="0">
                <a:latin typeface="Calibri"/>
                <a:cs typeface="Calibri"/>
              </a:rPr>
              <a:t>Запись видео </a:t>
            </a:r>
            <a:r>
              <a:rPr sz="1200" spc="-5" dirty="0">
                <a:latin typeface="Calibri"/>
                <a:cs typeface="Calibri"/>
              </a:rPr>
              <a:t>осуществляется </a:t>
            </a:r>
            <a:r>
              <a:rPr sz="1200" dirty="0">
                <a:latin typeface="Calibri"/>
                <a:cs typeface="Calibri"/>
              </a:rPr>
              <a:t>с </a:t>
            </a:r>
            <a:r>
              <a:rPr sz="1200" spc="-5" dirty="0">
                <a:latin typeface="Calibri"/>
                <a:cs typeface="Calibri"/>
              </a:rPr>
              <a:t>использованием </a:t>
            </a:r>
            <a:r>
              <a:rPr sz="1200" spc="-10" dirty="0">
                <a:latin typeface="Calibri"/>
                <a:cs typeface="Calibri"/>
              </a:rPr>
              <a:t>единой </a:t>
            </a:r>
            <a:r>
              <a:rPr sz="1200" spc="-5" dirty="0">
                <a:latin typeface="Calibri"/>
                <a:cs typeface="Calibri"/>
              </a:rPr>
              <a:t>концепции </a:t>
            </a:r>
            <a:r>
              <a:rPr sz="1200" dirty="0">
                <a:latin typeface="Calibri"/>
                <a:cs typeface="Calibri"/>
              </a:rPr>
              <a:t>начала и </a:t>
            </a:r>
            <a:r>
              <a:rPr sz="1200" spc="-10" dirty="0">
                <a:latin typeface="Calibri"/>
                <a:cs typeface="Calibri"/>
              </a:rPr>
              <a:t>конца ролика. </a:t>
            </a:r>
            <a:r>
              <a:rPr sz="1200" spc="-5" dirty="0">
                <a:latin typeface="Calibri"/>
                <a:cs typeface="Calibri"/>
              </a:rPr>
              <a:t>Все  созданные </a:t>
            </a:r>
            <a:r>
              <a:rPr sz="1200" spc="-10" dirty="0">
                <a:latin typeface="Calibri"/>
                <a:cs typeface="Calibri"/>
              </a:rPr>
              <a:t>ролики </a:t>
            </a:r>
            <a:r>
              <a:rPr sz="1200" spc="-5" dirty="0">
                <a:latin typeface="Calibri"/>
                <a:cs typeface="Calibri"/>
              </a:rPr>
              <a:t>размещаются </a:t>
            </a:r>
            <a:r>
              <a:rPr sz="1200" dirty="0">
                <a:latin typeface="Calibri"/>
                <a:cs typeface="Calibri"/>
              </a:rPr>
              <a:t>на </a:t>
            </a:r>
            <a:r>
              <a:rPr sz="1200" spc="-35" dirty="0">
                <a:latin typeface="Calibri"/>
                <a:cs typeface="Calibri"/>
              </a:rPr>
              <a:t>YouTube </a:t>
            </a:r>
            <a:r>
              <a:rPr sz="1200" spc="-5" dirty="0">
                <a:latin typeface="Calibri"/>
                <a:cs typeface="Calibri"/>
              </a:rPr>
              <a:t>канале проекта </a:t>
            </a:r>
            <a:r>
              <a:rPr sz="1200" dirty="0">
                <a:latin typeface="Calibri"/>
                <a:cs typeface="Calibri"/>
              </a:rPr>
              <a:t>«Памяти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Героев».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370"/>
              </a:lnSpc>
              <a:spcBef>
                <a:spcPts val="835"/>
              </a:spcBef>
            </a:pPr>
            <a:r>
              <a:rPr sz="1200" spc="-5" dirty="0">
                <a:latin typeface="Calibri"/>
                <a:cs typeface="Calibri"/>
              </a:rPr>
              <a:t>Помимо </a:t>
            </a:r>
            <a:r>
              <a:rPr sz="1200" spc="-15" dirty="0">
                <a:latin typeface="Calibri"/>
                <a:cs typeface="Calibri"/>
              </a:rPr>
              <a:t>этого, </a:t>
            </a:r>
            <a:r>
              <a:rPr sz="1200" spc="-10" dirty="0">
                <a:latin typeface="Calibri"/>
                <a:cs typeface="Calibri"/>
              </a:rPr>
              <a:t>каждый желающий может </a:t>
            </a:r>
            <a:r>
              <a:rPr sz="1200" spc="-5" dirty="0">
                <a:latin typeface="Calibri"/>
                <a:cs typeface="Calibri"/>
              </a:rPr>
              <a:t>записать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видеоролик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300"/>
              </a:lnSpc>
              <a:spcBef>
                <a:spcPts val="90"/>
              </a:spcBef>
            </a:pPr>
            <a:r>
              <a:rPr sz="1200" dirty="0">
                <a:latin typeface="Calibri"/>
                <a:cs typeface="Calibri"/>
              </a:rPr>
              <a:t>о </a:t>
            </a:r>
            <a:r>
              <a:rPr sz="1200" spc="-30" dirty="0">
                <a:latin typeface="Calibri"/>
                <a:cs typeface="Calibri"/>
              </a:rPr>
              <a:t>Герое </a:t>
            </a:r>
            <a:r>
              <a:rPr sz="1200" spc="-5" dirty="0">
                <a:latin typeface="Calibri"/>
                <a:cs typeface="Calibri"/>
              </a:rPr>
              <a:t>своей семьи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выложить </a:t>
            </a:r>
            <a:r>
              <a:rPr sz="1200" spc="-10" dirty="0">
                <a:latin typeface="Calibri"/>
                <a:cs typeface="Calibri"/>
              </a:rPr>
              <a:t>его </a:t>
            </a:r>
            <a:r>
              <a:rPr sz="1200" dirty="0">
                <a:latin typeface="Calibri"/>
                <a:cs typeface="Calibri"/>
              </a:rPr>
              <a:t>в любую </a:t>
            </a:r>
            <a:r>
              <a:rPr sz="1200" spc="-5" dirty="0">
                <a:latin typeface="Calibri"/>
                <a:cs typeface="Calibri"/>
              </a:rPr>
              <a:t>социальную сеть </a:t>
            </a:r>
            <a:r>
              <a:rPr sz="1200" dirty="0">
                <a:latin typeface="Calibri"/>
                <a:cs typeface="Calibri"/>
              </a:rPr>
              <a:t>с </a:t>
            </a:r>
            <a:r>
              <a:rPr sz="1200" spc="-10" dirty="0">
                <a:latin typeface="Calibri"/>
                <a:cs typeface="Calibri"/>
              </a:rPr>
              <a:t>хештегом </a:t>
            </a:r>
            <a:r>
              <a:rPr sz="1200" spc="-5" dirty="0">
                <a:latin typeface="Calibri"/>
                <a:cs typeface="Calibri"/>
              </a:rPr>
              <a:t>#памятигероев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spc="-5" dirty="0">
                <a:latin typeface="Calibri"/>
                <a:cs typeface="Calibri"/>
              </a:rPr>
              <a:t>так </a:t>
            </a:r>
            <a:r>
              <a:rPr sz="1200" dirty="0">
                <a:latin typeface="Calibri"/>
                <a:cs typeface="Calibri"/>
              </a:rPr>
              <a:t>о </a:t>
            </a:r>
            <a:r>
              <a:rPr sz="1200" spc="-5" dirty="0">
                <a:latin typeface="Calibri"/>
                <a:cs typeface="Calibri"/>
              </a:rPr>
              <a:t>проекте  </a:t>
            </a:r>
            <a:r>
              <a:rPr sz="1200" dirty="0">
                <a:latin typeface="Calibri"/>
                <a:cs typeface="Calibri"/>
              </a:rPr>
              <a:t>узнает </a:t>
            </a:r>
            <a:r>
              <a:rPr sz="1200" spc="-10" dirty="0">
                <a:latin typeface="Calibri"/>
                <a:cs typeface="Calibri"/>
              </a:rPr>
              <a:t>большее количество </a:t>
            </a:r>
            <a:r>
              <a:rPr sz="1200" spc="-5" dirty="0">
                <a:latin typeface="Calibri"/>
                <a:cs typeface="Calibri"/>
              </a:rPr>
              <a:t>людей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10" dirty="0">
                <a:latin typeface="Calibri"/>
                <a:cs typeface="Calibri"/>
              </a:rPr>
              <a:t>большее количество историй </a:t>
            </a:r>
            <a:r>
              <a:rPr sz="1200" spc="-25" dirty="0">
                <a:latin typeface="Calibri"/>
                <a:cs typeface="Calibri"/>
              </a:rPr>
              <a:t>Героев </a:t>
            </a:r>
            <a:r>
              <a:rPr sz="1200" spc="-10" dirty="0">
                <a:latin typeface="Calibri"/>
                <a:cs typeface="Calibri"/>
              </a:rPr>
              <a:t>будет </a:t>
            </a:r>
            <a:r>
              <a:rPr sz="1200" spc="-5" dirty="0">
                <a:latin typeface="Calibri"/>
                <a:cs typeface="Calibri"/>
              </a:rPr>
              <a:t>сохранено </a:t>
            </a:r>
            <a:r>
              <a:rPr sz="1200" dirty="0">
                <a:latin typeface="Calibri"/>
                <a:cs typeface="Calibri"/>
              </a:rPr>
              <a:t>на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долгие </a:t>
            </a:r>
            <a:r>
              <a:rPr sz="1200" spc="-20" dirty="0">
                <a:latin typeface="Calibri"/>
                <a:cs typeface="Calibri"/>
              </a:rPr>
              <a:t>годы.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41630" y="2143085"/>
            <a:ext cx="3667090" cy="46832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00365" y="1981320"/>
            <a:ext cx="4191634" cy="48765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31350" y="365125"/>
            <a:ext cx="1800874" cy="1419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436321"/>
            <a:ext cx="4679315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spc="-15" dirty="0"/>
              <a:t>Международная</a:t>
            </a:r>
            <a:r>
              <a:rPr spc="-110" dirty="0"/>
              <a:t> </a:t>
            </a:r>
            <a:r>
              <a:rPr spc="-5" dirty="0"/>
              <a:t>акция</a:t>
            </a:r>
          </a:p>
          <a:p>
            <a:pPr marL="12700">
              <a:lnSpc>
                <a:spcPts val="4105"/>
              </a:lnSpc>
            </a:pPr>
            <a:r>
              <a:rPr dirty="0"/>
              <a:t>«САД</a:t>
            </a:r>
            <a:r>
              <a:rPr spc="-10" dirty="0"/>
              <a:t> </a:t>
            </a:r>
            <a:r>
              <a:rPr spc="-5" dirty="0"/>
              <a:t>ПАМЯТИ»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1962404"/>
            <a:ext cx="6223635" cy="435737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6985" algn="just">
              <a:lnSpc>
                <a:spcPct val="90000"/>
              </a:lnSpc>
              <a:spcBef>
                <a:spcPts val="260"/>
              </a:spcBef>
            </a:pPr>
            <a:r>
              <a:rPr sz="1400" spc="-10" dirty="0">
                <a:latin typeface="Calibri"/>
                <a:cs typeface="Calibri"/>
              </a:rPr>
              <a:t>Акция </a:t>
            </a:r>
            <a:r>
              <a:rPr sz="1400" dirty="0">
                <a:latin typeface="Calibri"/>
                <a:cs typeface="Calibri"/>
              </a:rPr>
              <a:t>«Сад </a:t>
            </a:r>
            <a:r>
              <a:rPr sz="1400" spc="-5" dirty="0">
                <a:latin typeface="Calibri"/>
                <a:cs typeface="Calibri"/>
              </a:rPr>
              <a:t>памяти» ставит своей </a:t>
            </a:r>
            <a:r>
              <a:rPr sz="1400" spc="-10" dirty="0">
                <a:latin typeface="Calibri"/>
                <a:cs typeface="Calibri"/>
              </a:rPr>
              <a:t>целью </a:t>
            </a:r>
            <a:r>
              <a:rPr sz="1400" spc="-5" dirty="0">
                <a:latin typeface="Calibri"/>
                <a:cs typeface="Calibri"/>
              </a:rPr>
              <a:t>высадить </a:t>
            </a:r>
            <a:r>
              <a:rPr sz="1400" spc="-10" dirty="0">
                <a:latin typeface="Calibri"/>
                <a:cs typeface="Calibri"/>
              </a:rPr>
              <a:t>27 млн </a:t>
            </a:r>
            <a:r>
              <a:rPr sz="1400" spc="-5" dirty="0">
                <a:latin typeface="Calibri"/>
                <a:cs typeface="Calibri"/>
              </a:rPr>
              <a:t>деревьев в память  о </a:t>
            </a:r>
            <a:r>
              <a:rPr sz="1400" spc="-15" dirty="0">
                <a:latin typeface="Calibri"/>
                <a:cs typeface="Calibri"/>
              </a:rPr>
              <a:t>27 </a:t>
            </a:r>
            <a:r>
              <a:rPr sz="1400" spc="-5" dirty="0">
                <a:latin typeface="Calibri"/>
                <a:cs typeface="Calibri"/>
              </a:rPr>
              <a:t>млн </a:t>
            </a:r>
            <a:r>
              <a:rPr sz="1400" dirty="0">
                <a:latin typeface="Calibri"/>
                <a:cs typeface="Calibri"/>
              </a:rPr>
              <a:t>погибших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Великой </a:t>
            </a:r>
            <a:r>
              <a:rPr sz="1400" spc="-5" dirty="0">
                <a:latin typeface="Calibri"/>
                <a:cs typeface="Calibri"/>
              </a:rPr>
              <a:t>Отечественной </a:t>
            </a:r>
            <a:r>
              <a:rPr sz="1400" dirty="0">
                <a:latin typeface="Calibri"/>
                <a:cs typeface="Calibri"/>
              </a:rPr>
              <a:t>войне. Из-за </a:t>
            </a:r>
            <a:r>
              <a:rPr sz="1400" spc="-5" dirty="0">
                <a:latin typeface="Calibri"/>
                <a:cs typeface="Calibri"/>
              </a:rPr>
              <a:t>сложной  эпидемиологической ситуации у акции «Сад памяти» появились </a:t>
            </a:r>
            <a:r>
              <a:rPr sz="1400" dirty="0">
                <a:latin typeface="Calibri"/>
                <a:cs typeface="Calibri"/>
              </a:rPr>
              <a:t>новые  </a:t>
            </a:r>
            <a:r>
              <a:rPr sz="1400" spc="-5" dirty="0">
                <a:latin typeface="Calibri"/>
                <a:cs typeface="Calibri"/>
              </a:rPr>
              <a:t>временные форматы. </a:t>
            </a:r>
            <a:r>
              <a:rPr sz="1400" spc="-25" dirty="0">
                <a:latin typeface="Calibri"/>
                <a:cs typeface="Calibri"/>
              </a:rPr>
              <a:t>Теперь </a:t>
            </a:r>
            <a:r>
              <a:rPr sz="1400" spc="-10" dirty="0">
                <a:latin typeface="Calibri"/>
                <a:cs typeface="Calibri"/>
              </a:rPr>
              <a:t>каждый </a:t>
            </a:r>
            <a:r>
              <a:rPr sz="1400" spc="-15" dirty="0">
                <a:latin typeface="Calibri"/>
                <a:cs typeface="Calibri"/>
              </a:rPr>
              <a:t>может </a:t>
            </a:r>
            <a:r>
              <a:rPr sz="1400" spc="-5" dirty="0">
                <a:latin typeface="Calibri"/>
                <a:cs typeface="Calibri"/>
              </a:rPr>
              <a:t>присоединиться к инициативе  </a:t>
            </a:r>
            <a:r>
              <a:rPr sz="1400" spc="-10" dirty="0">
                <a:latin typeface="Calibri"/>
                <a:cs typeface="Calibri"/>
              </a:rPr>
              <a:t>#СадПамятиДома.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  <a:spcBef>
                <a:spcPts val="815"/>
              </a:spcBef>
            </a:pPr>
            <a:r>
              <a:rPr sz="1400" b="1" spc="-10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 marR="34290">
              <a:lnSpc>
                <a:spcPts val="1510"/>
              </a:lnSpc>
              <a:spcBef>
                <a:spcPts val="110"/>
              </a:spcBef>
            </a:pPr>
            <a:r>
              <a:rPr sz="1400" b="1" spc="-5" dirty="0">
                <a:latin typeface="Calibri"/>
                <a:cs typeface="Calibri"/>
              </a:rPr>
              <a:t>На </a:t>
            </a:r>
            <a:r>
              <a:rPr sz="1400" b="1" spc="-10" dirty="0">
                <a:latin typeface="Calibri"/>
                <a:cs typeface="Calibri"/>
              </a:rPr>
              <a:t>даче. </a:t>
            </a:r>
            <a:r>
              <a:rPr sz="1400" spc="-10" dirty="0">
                <a:latin typeface="Calibri"/>
                <a:cs typeface="Calibri"/>
              </a:rPr>
              <a:t>Самоизолированные граждане, </a:t>
            </a:r>
            <a:r>
              <a:rPr sz="1400" spc="-15" dirty="0">
                <a:latin typeface="Calibri"/>
                <a:cs typeface="Calibri"/>
              </a:rPr>
              <a:t>находясь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деревне или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даче, имеют  </a:t>
            </a:r>
            <a:r>
              <a:rPr sz="1400" spc="-5" dirty="0">
                <a:latin typeface="Calibri"/>
                <a:cs typeface="Calibri"/>
              </a:rPr>
              <a:t>возможность </a:t>
            </a:r>
            <a:r>
              <a:rPr sz="1400" spc="-10" dirty="0">
                <a:latin typeface="Calibri"/>
                <a:cs typeface="Calibri"/>
              </a:rPr>
              <a:t>высадить </a:t>
            </a:r>
            <a:r>
              <a:rPr sz="1400" spc="-15" dirty="0">
                <a:latin typeface="Calibri"/>
                <a:cs typeface="Calibri"/>
              </a:rPr>
              <a:t>дерево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рамках </a:t>
            </a:r>
            <a:r>
              <a:rPr sz="1400" spc="-10" dirty="0">
                <a:latin typeface="Calibri"/>
                <a:cs typeface="Calibri"/>
              </a:rPr>
              <a:t>акции </a:t>
            </a:r>
            <a:r>
              <a:rPr sz="1400" spc="-5" dirty="0">
                <a:latin typeface="Calibri"/>
                <a:cs typeface="Calibri"/>
              </a:rPr>
              <a:t>на собственном </a:t>
            </a:r>
            <a:r>
              <a:rPr sz="1400" spc="-10" dirty="0">
                <a:latin typeface="Calibri"/>
                <a:cs typeface="Calibri"/>
              </a:rPr>
              <a:t>участке,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после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410"/>
              </a:lnSpc>
            </a:pPr>
            <a:r>
              <a:rPr sz="1400" spc="-15" dirty="0">
                <a:latin typeface="Calibri"/>
                <a:cs typeface="Calibri"/>
              </a:rPr>
              <a:t>чего </a:t>
            </a:r>
            <a:r>
              <a:rPr sz="1400" spc="-10" dirty="0">
                <a:latin typeface="Calibri"/>
                <a:cs typeface="Calibri"/>
              </a:rPr>
              <a:t>разместить фотографию </a:t>
            </a:r>
            <a:r>
              <a:rPr sz="1400" spc="-5" dirty="0">
                <a:latin typeface="Calibri"/>
                <a:cs typeface="Calibri"/>
              </a:rPr>
              <a:t>в социальных сетях с </a:t>
            </a:r>
            <a:r>
              <a:rPr sz="1400" spc="-20" dirty="0">
                <a:latin typeface="Calibri"/>
                <a:cs typeface="Calibri"/>
              </a:rPr>
              <a:t>одним </a:t>
            </a:r>
            <a:r>
              <a:rPr sz="1400" spc="-10" dirty="0">
                <a:latin typeface="Calibri"/>
                <a:cs typeface="Calibri"/>
              </a:rPr>
              <a:t>общим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хештегом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</a:pPr>
            <a:r>
              <a:rPr sz="1400" spc="-10" dirty="0">
                <a:latin typeface="Calibri"/>
                <a:cs typeface="Calibri"/>
              </a:rPr>
              <a:t>#СадПамятиДома. </a:t>
            </a:r>
            <a:r>
              <a:rPr sz="1400" spc="-15" dirty="0">
                <a:latin typeface="Calibri"/>
                <a:cs typeface="Calibri"/>
              </a:rPr>
              <a:t>Зафиксировать </a:t>
            </a:r>
            <a:r>
              <a:rPr sz="1400" spc="-5" dirty="0">
                <a:latin typeface="Calibri"/>
                <a:cs typeface="Calibri"/>
              </a:rPr>
              <a:t>посадку </a:t>
            </a:r>
            <a:r>
              <a:rPr sz="1400" spc="-10" dirty="0">
                <a:latin typeface="Calibri"/>
                <a:cs typeface="Calibri"/>
              </a:rPr>
              <a:t>можно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5" dirty="0">
                <a:latin typeface="Calibri"/>
                <a:cs typeface="Calibri"/>
              </a:rPr>
              <a:t>сайте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садпамяти2020.рф.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80000"/>
              </a:lnSpc>
              <a:spcBef>
                <a:spcPts val="1030"/>
              </a:spcBef>
            </a:pPr>
            <a:r>
              <a:rPr sz="1400" b="1" spc="-5" dirty="0">
                <a:latin typeface="Calibri"/>
                <a:cs typeface="Calibri"/>
              </a:rPr>
              <a:t>Нет </a:t>
            </a:r>
            <a:r>
              <a:rPr sz="1400" b="1" spc="-15" dirty="0">
                <a:latin typeface="Calibri"/>
                <a:cs typeface="Calibri"/>
              </a:rPr>
              <a:t>участка </a:t>
            </a:r>
            <a:r>
              <a:rPr sz="1400" b="1" spc="-5" dirty="0">
                <a:latin typeface="Calibri"/>
                <a:cs typeface="Calibri"/>
              </a:rPr>
              <a:t>- Сад </a:t>
            </a:r>
            <a:r>
              <a:rPr sz="1400" b="1" spc="-10" dirty="0">
                <a:latin typeface="Calibri"/>
                <a:cs typeface="Calibri"/>
              </a:rPr>
              <a:t>памяти </a:t>
            </a:r>
            <a:r>
              <a:rPr sz="1400" b="1" spc="-5" dirty="0">
                <a:latin typeface="Calibri"/>
                <a:cs typeface="Calibri"/>
              </a:rPr>
              <a:t>онлайн. </a:t>
            </a:r>
            <a:r>
              <a:rPr sz="1400" spc="-40" dirty="0">
                <a:latin typeface="Calibri"/>
                <a:cs typeface="Calibri"/>
              </a:rPr>
              <a:t>Тем, </a:t>
            </a:r>
            <a:r>
              <a:rPr sz="1400" spc="-20" dirty="0">
                <a:latin typeface="Calibri"/>
                <a:cs typeface="Calibri"/>
              </a:rPr>
              <a:t>кто </a:t>
            </a:r>
            <a:r>
              <a:rPr sz="1400" spc="-10" dirty="0">
                <a:latin typeface="Calibri"/>
                <a:cs typeface="Calibri"/>
              </a:rPr>
              <a:t>находится на самоизоляции </a:t>
            </a:r>
            <a:r>
              <a:rPr sz="1400" spc="-5" dirty="0">
                <a:latin typeface="Calibri"/>
                <a:cs typeface="Calibri"/>
              </a:rPr>
              <a:t>дома,  </a:t>
            </a:r>
            <a:r>
              <a:rPr sz="1400" spc="-10" dirty="0">
                <a:latin typeface="Calibri"/>
                <a:cs typeface="Calibri"/>
              </a:rPr>
              <a:t>предлагается </a:t>
            </a:r>
            <a:r>
              <a:rPr sz="1400" spc="-5" dirty="0">
                <a:latin typeface="Calibri"/>
                <a:cs typeface="Calibri"/>
              </a:rPr>
              <a:t>поучаствовать в </a:t>
            </a:r>
            <a:r>
              <a:rPr sz="1400" dirty="0">
                <a:latin typeface="Calibri"/>
                <a:cs typeface="Calibri"/>
              </a:rPr>
              <a:t>акции «Сад </a:t>
            </a:r>
            <a:r>
              <a:rPr sz="1400" spc="-5" dirty="0">
                <a:latin typeface="Calibri"/>
                <a:cs typeface="Calibri"/>
              </a:rPr>
              <a:t>памяти – онлайн». Для </a:t>
            </a:r>
            <a:r>
              <a:rPr sz="1400" spc="-15" dirty="0">
                <a:latin typeface="Calibri"/>
                <a:cs typeface="Calibri"/>
              </a:rPr>
              <a:t>этого </a:t>
            </a:r>
            <a:r>
              <a:rPr sz="1400" spc="-5" dirty="0">
                <a:latin typeface="Calibri"/>
                <a:cs typeface="Calibri"/>
              </a:rPr>
              <a:t>участники  могут нарисовать дерево, </a:t>
            </a:r>
            <a:r>
              <a:rPr sz="1400" spc="-10" dirty="0">
                <a:latin typeface="Calibri"/>
                <a:cs typeface="Calibri"/>
              </a:rPr>
              <a:t>сделать </a:t>
            </a:r>
            <a:r>
              <a:rPr sz="1400" spc="-15" dirty="0">
                <a:latin typeface="Calibri"/>
                <a:cs typeface="Calibri"/>
              </a:rPr>
              <a:t>поделку </a:t>
            </a:r>
            <a:r>
              <a:rPr sz="1400" spc="-10" dirty="0">
                <a:latin typeface="Calibri"/>
                <a:cs typeface="Calibri"/>
              </a:rPr>
              <a:t>или </a:t>
            </a:r>
            <a:r>
              <a:rPr sz="1400" spc="-5" dirty="0">
                <a:latin typeface="Calibri"/>
                <a:cs typeface="Calibri"/>
              </a:rPr>
              <a:t>аппликацию и </a:t>
            </a:r>
            <a:r>
              <a:rPr sz="1400" spc="-10" dirty="0">
                <a:latin typeface="Calibri"/>
                <a:cs typeface="Calibri"/>
              </a:rPr>
              <a:t>посвятить </a:t>
            </a:r>
            <a:r>
              <a:rPr sz="1400" spc="20" dirty="0">
                <a:latin typeface="Calibri"/>
                <a:cs typeface="Calibri"/>
              </a:rPr>
              <a:t>её  </a:t>
            </a:r>
            <a:r>
              <a:rPr sz="1400" spc="-5" dirty="0">
                <a:latin typeface="Calibri"/>
                <a:cs typeface="Calibri"/>
              </a:rPr>
              <a:t>своим </a:t>
            </a:r>
            <a:r>
              <a:rPr sz="1400" spc="-10" dirty="0">
                <a:latin typeface="Calibri"/>
                <a:cs typeface="Calibri"/>
              </a:rPr>
              <a:t>героям. Далее </a:t>
            </a:r>
            <a:r>
              <a:rPr sz="1400" spc="-5" dirty="0">
                <a:latin typeface="Calibri"/>
                <a:cs typeface="Calibri"/>
              </a:rPr>
              <a:t>нужно </a:t>
            </a:r>
            <a:r>
              <a:rPr sz="1400" spc="-10" dirty="0">
                <a:latin typeface="Calibri"/>
                <a:cs typeface="Calibri"/>
              </a:rPr>
              <a:t>сфотографировать </a:t>
            </a:r>
            <a:r>
              <a:rPr sz="1400" spc="-5" dirty="0">
                <a:latin typeface="Calibri"/>
                <a:cs typeface="Calibri"/>
              </a:rPr>
              <a:t>свой </a:t>
            </a:r>
            <a:r>
              <a:rPr sz="1400" dirty="0">
                <a:latin typeface="Calibri"/>
                <a:cs typeface="Calibri"/>
              </a:rPr>
              <a:t>«Сад </a:t>
            </a:r>
            <a:r>
              <a:rPr sz="1400" spc="-5" dirty="0">
                <a:latin typeface="Calibri"/>
                <a:cs typeface="Calibri"/>
              </a:rPr>
              <a:t>памяти» </a:t>
            </a:r>
            <a:r>
              <a:rPr sz="1400" spc="-10" dirty="0">
                <a:latin typeface="Calibri"/>
                <a:cs typeface="Calibri"/>
              </a:rPr>
              <a:t>на </a:t>
            </a:r>
            <a:r>
              <a:rPr sz="1400" spc="-15" dirty="0">
                <a:latin typeface="Calibri"/>
                <a:cs typeface="Calibri"/>
              </a:rPr>
              <a:t>телефон  </a:t>
            </a:r>
            <a:r>
              <a:rPr sz="1400" spc="-5" dirty="0">
                <a:latin typeface="Calibri"/>
                <a:cs typeface="Calibri"/>
              </a:rPr>
              <a:t>и разместить </a:t>
            </a:r>
            <a:r>
              <a:rPr sz="1400" spc="-10" dirty="0">
                <a:latin typeface="Calibri"/>
                <a:cs typeface="Calibri"/>
              </a:rPr>
              <a:t>фотографию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хештегом </a:t>
            </a:r>
            <a:r>
              <a:rPr sz="1400" spc="-5" dirty="0">
                <a:latin typeface="Calibri"/>
                <a:cs typeface="Calibri"/>
              </a:rPr>
              <a:t>#СадПамятиДома в социальных </a:t>
            </a:r>
            <a:r>
              <a:rPr sz="1400" dirty="0">
                <a:latin typeface="Calibri"/>
                <a:cs typeface="Calibri"/>
              </a:rPr>
              <a:t>сетях,  </a:t>
            </a:r>
            <a:r>
              <a:rPr sz="1400" spc="-5" dirty="0">
                <a:latin typeface="Calibri"/>
                <a:cs typeface="Calibri"/>
              </a:rPr>
              <a:t>рассказав </a:t>
            </a:r>
            <a:r>
              <a:rPr sz="1400" spc="-15" dirty="0">
                <a:latin typeface="Calibri"/>
                <a:cs typeface="Calibri"/>
              </a:rPr>
              <a:t>историю подвига </a:t>
            </a:r>
            <a:r>
              <a:rPr sz="1400" spc="-5" dirty="0">
                <a:latin typeface="Calibri"/>
                <a:cs typeface="Calibri"/>
              </a:rPr>
              <a:t>своего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героя.</a:t>
            </a:r>
            <a:endParaRPr sz="1400">
              <a:latin typeface="Calibri"/>
              <a:cs typeface="Calibri"/>
            </a:endParaRPr>
          </a:p>
          <a:p>
            <a:pPr marL="12700" marR="10795" algn="just">
              <a:lnSpc>
                <a:spcPct val="80000"/>
              </a:lnSpc>
              <a:spcBef>
                <a:spcPts val="1010"/>
              </a:spcBef>
            </a:pPr>
            <a:r>
              <a:rPr sz="1400" b="1" spc="-5" dirty="0">
                <a:latin typeface="Calibri"/>
                <a:cs typeface="Calibri"/>
              </a:rPr>
              <a:t>В лесничествах. </a:t>
            </a:r>
            <a:r>
              <a:rPr sz="1400" spc="-10" dirty="0">
                <a:latin typeface="Calibri"/>
                <a:cs typeface="Calibri"/>
              </a:rPr>
              <a:t>Часть </a:t>
            </a:r>
            <a:r>
              <a:rPr sz="1400" spc="-5" dirty="0">
                <a:latin typeface="Calibri"/>
                <a:cs typeface="Calibri"/>
              </a:rPr>
              <a:t>лесного фонда высаживается лесниками и </a:t>
            </a:r>
            <a:r>
              <a:rPr sz="1400" spc="-10" dirty="0">
                <a:latin typeface="Calibri"/>
                <a:cs typeface="Calibri"/>
              </a:rPr>
              <a:t>волонтерами  </a:t>
            </a:r>
            <a:r>
              <a:rPr sz="1400" spc="-5" dirty="0">
                <a:latin typeface="Calibri"/>
                <a:cs typeface="Calibri"/>
              </a:rPr>
              <a:t>при </a:t>
            </a:r>
            <a:r>
              <a:rPr sz="1400" spc="-10" dirty="0">
                <a:latin typeface="Calibri"/>
                <a:cs typeface="Calibri"/>
              </a:rPr>
              <a:t>полном соблюдении </a:t>
            </a:r>
            <a:r>
              <a:rPr sz="1400" spc="-5" dirty="0">
                <a:latin typeface="Calibri"/>
                <a:cs typeface="Calibri"/>
              </a:rPr>
              <a:t>всех </a:t>
            </a:r>
            <a:r>
              <a:rPr sz="1400" spc="-10" dirty="0">
                <a:latin typeface="Calibri"/>
                <a:cs typeface="Calibri"/>
              </a:rPr>
              <a:t>необходимых </a:t>
            </a:r>
            <a:r>
              <a:rPr sz="1400" dirty="0">
                <a:latin typeface="Calibri"/>
                <a:cs typeface="Calibri"/>
              </a:rPr>
              <a:t>мер </a:t>
            </a:r>
            <a:r>
              <a:rPr sz="1400" spc="-5" dirty="0">
                <a:latin typeface="Calibri"/>
                <a:cs typeface="Calibri"/>
              </a:rPr>
              <a:t>безопасности (в небольших  </a:t>
            </a:r>
            <a:r>
              <a:rPr sz="1400" spc="-10" dirty="0">
                <a:latin typeface="Calibri"/>
                <a:cs typeface="Calibri"/>
              </a:rPr>
              <a:t>группах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соблюдением </a:t>
            </a:r>
            <a:r>
              <a:rPr sz="1400" spc="-5" dirty="0">
                <a:latin typeface="Calibri"/>
                <a:cs typeface="Calibri"/>
              </a:rPr>
              <a:t>социальной дистанции, с средствами индивидуальной  защиты).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75"/>
              </a:spcBef>
            </a:pPr>
            <a:r>
              <a:rPr sz="1400" spc="-10" dirty="0">
                <a:latin typeface="Calibri"/>
                <a:cs typeface="Calibri"/>
              </a:rPr>
              <a:t>Официальный </a:t>
            </a:r>
            <a:r>
              <a:rPr sz="1400" spc="-20" dirty="0">
                <a:latin typeface="Calibri"/>
                <a:cs typeface="Calibri"/>
              </a:rPr>
              <a:t>хештег </a:t>
            </a:r>
            <a:r>
              <a:rPr sz="1400" spc="-10" dirty="0">
                <a:latin typeface="Calibri"/>
                <a:cs typeface="Calibri"/>
              </a:rPr>
              <a:t>акции #СадПамяти,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#СадПамятиДома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26300" y="364997"/>
            <a:ext cx="2243201" cy="2840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32726" y="4449762"/>
            <a:ext cx="3001899" cy="2247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42501" y="2209800"/>
            <a:ext cx="2243074" cy="243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436321"/>
            <a:ext cx="4679315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spc="-15" dirty="0"/>
              <a:t>Международная</a:t>
            </a:r>
            <a:r>
              <a:rPr spc="-110" dirty="0"/>
              <a:t> </a:t>
            </a:r>
            <a:r>
              <a:rPr spc="-5" dirty="0"/>
              <a:t>акция</a:t>
            </a:r>
          </a:p>
          <a:p>
            <a:pPr marL="12700">
              <a:lnSpc>
                <a:spcPts val="4105"/>
              </a:lnSpc>
            </a:pPr>
            <a:r>
              <a:rPr dirty="0"/>
              <a:t>«САД</a:t>
            </a:r>
            <a:r>
              <a:rPr spc="-10" dirty="0"/>
              <a:t> </a:t>
            </a:r>
            <a:r>
              <a:rPr spc="-5" dirty="0"/>
              <a:t>ПАМЯТИ»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09800"/>
            <a:ext cx="4024873" cy="3043662"/>
          </a:xfrm>
          <a:prstGeom prst="rect">
            <a:avLst/>
          </a:prstGeom>
        </p:spPr>
      </p:pic>
      <p:sp>
        <p:nvSpPr>
          <p:cNvPr id="9" name="object 2"/>
          <p:cNvSpPr txBox="1">
            <a:spLocks/>
          </p:cNvSpPr>
          <p:nvPr/>
        </p:nvSpPr>
        <p:spPr>
          <a:xfrm>
            <a:off x="1129473" y="5419627"/>
            <a:ext cx="1895475" cy="538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C73C2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lang="ru-RU" kern="0" spc="-15" dirty="0" err="1" smtClean="0"/>
              <a:t>Геоглиф</a:t>
            </a:r>
            <a:endParaRPr lang="ru-RU" kern="0" spc="-5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83756"/>
            <a:ext cx="3087306" cy="2057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98">
            <a:off x="7824629" y="1934553"/>
            <a:ext cx="4116408" cy="2743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034262"/>
            <a:ext cx="3659029" cy="2438400"/>
          </a:xfrm>
          <a:prstGeom prst="rect">
            <a:avLst/>
          </a:prstGeom>
        </p:spPr>
      </p:pic>
      <p:sp>
        <p:nvSpPr>
          <p:cNvPr id="13" name="object 2"/>
          <p:cNvSpPr txBox="1">
            <a:spLocks/>
          </p:cNvSpPr>
          <p:nvPr/>
        </p:nvSpPr>
        <p:spPr>
          <a:xfrm>
            <a:off x="8686801" y="5168273"/>
            <a:ext cx="3276600" cy="1590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C73C2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algn="ctr">
              <a:lnSpc>
                <a:spcPts val="4105"/>
              </a:lnSpc>
              <a:spcBef>
                <a:spcPts val="100"/>
              </a:spcBef>
            </a:pPr>
            <a:r>
              <a:rPr lang="ru-RU" sz="2600" kern="0" spc="-15" dirty="0" smtClean="0"/>
              <a:t>Активные участники акции  </a:t>
            </a:r>
          </a:p>
          <a:p>
            <a:pPr marL="12700" algn="ctr">
              <a:lnSpc>
                <a:spcPts val="4105"/>
              </a:lnSpc>
              <a:spcBef>
                <a:spcPts val="100"/>
              </a:spcBef>
            </a:pPr>
            <a:r>
              <a:rPr lang="ru-RU" sz="2600" kern="0" spc="-15" dirty="0" smtClean="0"/>
              <a:t>«Волонтеры Победы»</a:t>
            </a:r>
            <a:endParaRPr lang="ru-RU" sz="2600" kern="0" spc="-5" dirty="0"/>
          </a:p>
        </p:txBody>
      </p:sp>
    </p:spTree>
    <p:extLst>
      <p:ext uri="{BB962C8B-B14F-4D97-AF65-F5344CB8AC3E}">
        <p14:creationId xmlns:p14="http://schemas.microsoft.com/office/powerpoint/2010/main" val="3117714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4415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С</a:t>
            </a:r>
            <a:r>
              <a:rPr spc="-20" dirty="0"/>
              <a:t>Т</a:t>
            </a:r>
            <a:r>
              <a:rPr spc="-190" dirty="0"/>
              <a:t>Р</a:t>
            </a:r>
            <a:r>
              <a:rPr dirty="0"/>
              <a:t>А</a:t>
            </a:r>
            <a:r>
              <a:rPr spc="5" dirty="0"/>
              <a:t>Н</a:t>
            </a:r>
            <a:r>
              <a:rPr dirty="0"/>
              <a:t>И</a:t>
            </a:r>
            <a:r>
              <a:rPr spc="5" dirty="0"/>
              <a:t>Ц</a:t>
            </a:r>
            <a:r>
              <a:rPr spc="15" dirty="0"/>
              <a:t>А</a:t>
            </a:r>
            <a:r>
              <a:rPr dirty="0"/>
              <a:t>-АГ</a:t>
            </a:r>
            <a:r>
              <a:rPr spc="5" dirty="0"/>
              <a:t>Р</a:t>
            </a:r>
            <a:r>
              <a:rPr dirty="0"/>
              <a:t>Е</a:t>
            </a:r>
            <a:r>
              <a:rPr spc="-290" dirty="0"/>
              <a:t>Г</a:t>
            </a:r>
            <a:r>
              <a:rPr spc="-240" dirty="0"/>
              <a:t>А</a:t>
            </a:r>
            <a:r>
              <a:rPr spc="-80" dirty="0"/>
              <a:t>Т</a:t>
            </a:r>
            <a:r>
              <a:rPr spc="-5" dirty="0"/>
              <a:t>ОР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2046274"/>
            <a:ext cx="6762750" cy="83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>
              <a:lnSpc>
                <a:spcPct val="1371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На </a:t>
            </a:r>
            <a:r>
              <a:rPr sz="1400" spc="-15" dirty="0">
                <a:latin typeface="Calibri"/>
                <a:cs typeface="Calibri"/>
              </a:rPr>
              <a:t>сайте </a:t>
            </a:r>
            <a:r>
              <a:rPr sz="1400" spc="-10" dirty="0">
                <a:latin typeface="Calibri"/>
                <a:cs typeface="Calibri"/>
              </a:rPr>
              <a:t>корпуса «МыВместе» </a:t>
            </a:r>
            <a:r>
              <a:rPr sz="1400" spc="-25" dirty="0">
                <a:latin typeface="Calibri"/>
                <a:cs typeface="Calibri"/>
              </a:rPr>
              <a:t>будет </a:t>
            </a:r>
            <a:r>
              <a:rPr sz="1400" spc="-5" dirty="0">
                <a:latin typeface="Calibri"/>
                <a:cs typeface="Calibri"/>
              </a:rPr>
              <a:t>создан </a:t>
            </a:r>
            <a:r>
              <a:rPr sz="1400" spc="-10" dirty="0">
                <a:latin typeface="Calibri"/>
                <a:cs typeface="Calibri"/>
              </a:rPr>
              <a:t>специальный </a:t>
            </a:r>
            <a:r>
              <a:rPr sz="1400" spc="-15" dirty="0">
                <a:latin typeface="Calibri"/>
                <a:cs typeface="Calibri"/>
              </a:rPr>
              <a:t>раздел </a:t>
            </a:r>
            <a:r>
              <a:rPr sz="1400" spc="-5" dirty="0">
                <a:latin typeface="Calibri"/>
                <a:cs typeface="Calibri"/>
              </a:rPr>
              <a:t>- </a:t>
            </a:r>
            <a:r>
              <a:rPr sz="1400" b="1" spc="-10" dirty="0">
                <a:latin typeface="Calibri"/>
                <a:cs typeface="Calibri"/>
              </a:rPr>
              <a:t>мывместе.9мая.рф</a:t>
            </a:r>
            <a:r>
              <a:rPr sz="1400" spc="-10" dirty="0">
                <a:latin typeface="Calibri"/>
                <a:cs typeface="Calibri"/>
              </a:rPr>
              <a:t>.  </a:t>
            </a:r>
            <a:r>
              <a:rPr sz="1400" spc="-20" dirty="0">
                <a:latin typeface="Calibri"/>
                <a:cs typeface="Calibri"/>
              </a:rPr>
              <a:t>Это </a:t>
            </a:r>
            <a:r>
              <a:rPr sz="1400" spc="-5" dirty="0">
                <a:latin typeface="Calibri"/>
                <a:cs typeface="Calibri"/>
              </a:rPr>
              <a:t>- </a:t>
            </a:r>
            <a:r>
              <a:rPr sz="1400" spc="-10" dirty="0">
                <a:latin typeface="Calibri"/>
                <a:cs typeface="Calibri"/>
              </a:rPr>
              <a:t>страница-агрегатор, </a:t>
            </a:r>
            <a:r>
              <a:rPr sz="1400" spc="-45" dirty="0">
                <a:latin typeface="Calibri"/>
                <a:cs typeface="Calibri"/>
              </a:rPr>
              <a:t>где </a:t>
            </a:r>
            <a:r>
              <a:rPr sz="1400" spc="-20" dirty="0">
                <a:latin typeface="Calibri"/>
                <a:cs typeface="Calibri"/>
              </a:rPr>
              <a:t>будут </a:t>
            </a:r>
            <a:r>
              <a:rPr sz="1400" spc="-5" dirty="0">
                <a:latin typeface="Calibri"/>
                <a:cs typeface="Calibri"/>
              </a:rPr>
              <a:t>собраны и </a:t>
            </a:r>
            <a:r>
              <a:rPr sz="1400" spc="-10" dirty="0">
                <a:latin typeface="Calibri"/>
                <a:cs typeface="Calibri"/>
              </a:rPr>
              <a:t>размещены </a:t>
            </a:r>
            <a:r>
              <a:rPr sz="1400" spc="-5" dirty="0">
                <a:latin typeface="Calibri"/>
                <a:cs typeface="Calibri"/>
              </a:rPr>
              <a:t>все </a:t>
            </a:r>
            <a:r>
              <a:rPr sz="1400" spc="-10" dirty="0">
                <a:latin typeface="Calibri"/>
                <a:cs typeface="Calibri"/>
              </a:rPr>
              <a:t>активности,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посвящённые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0" dirty="0">
                <a:latin typeface="Calibri"/>
                <a:cs typeface="Calibri"/>
              </a:rPr>
              <a:t>празднованию </a:t>
            </a:r>
            <a:r>
              <a:rPr sz="1400" spc="-5" dirty="0">
                <a:latin typeface="Calibri"/>
                <a:cs typeface="Calibri"/>
              </a:rPr>
              <a:t>9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мая.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172700" y="2193925"/>
            <a:ext cx="1333500" cy="400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6900" y="3203575"/>
            <a:ext cx="7153275" cy="3200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9213" y="1261871"/>
            <a:ext cx="8582786" cy="5596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291" y="503377"/>
            <a:ext cx="6659245" cy="9512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25"/>
              </a:spcBef>
            </a:pPr>
            <a:r>
              <a:rPr sz="3200" spc="-30" dirty="0"/>
              <a:t>ТЕАТРАЛИЗОВАННОЕ </a:t>
            </a:r>
            <a:r>
              <a:rPr sz="3200" spc="-20" dirty="0"/>
              <a:t>ПОЗДРАВЛЕНИЕ  (ФРОНТОВАЯ</a:t>
            </a:r>
            <a:r>
              <a:rPr sz="3200" spc="50" dirty="0"/>
              <a:t> </a:t>
            </a:r>
            <a:r>
              <a:rPr sz="3200" spc="-40" dirty="0"/>
              <a:t>БРИГАДА)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685291" y="2110282"/>
            <a:ext cx="7266305" cy="4093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113030" indent="-12700">
              <a:lnSpc>
                <a:spcPct val="107200"/>
              </a:lnSpc>
              <a:spcBef>
                <a:spcPts val="100"/>
              </a:spcBef>
            </a:pPr>
            <a:r>
              <a:rPr sz="1400" spc="-15" dirty="0">
                <a:latin typeface="Calibri"/>
                <a:cs typeface="Calibri"/>
              </a:rPr>
              <a:t>Театрализованное </a:t>
            </a:r>
            <a:r>
              <a:rPr sz="1400" spc="-10" dirty="0">
                <a:latin typeface="Calibri"/>
                <a:cs typeface="Calibri"/>
              </a:rPr>
              <a:t>поздравление ветеранов доставит </a:t>
            </a:r>
            <a:r>
              <a:rPr sz="1400" spc="-15" dirty="0">
                <a:latin typeface="Calibri"/>
                <a:cs typeface="Calibri"/>
              </a:rPr>
              <a:t>ощущение праздника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5" dirty="0">
                <a:latin typeface="Calibri"/>
                <a:cs typeface="Calibri"/>
              </a:rPr>
              <a:t>дом. </a:t>
            </a:r>
            <a:r>
              <a:rPr sz="1400" spc="-20" dirty="0">
                <a:latin typeface="Calibri"/>
                <a:cs typeface="Calibri"/>
              </a:rPr>
              <a:t>Одним </a:t>
            </a:r>
            <a:r>
              <a:rPr sz="1400" spc="-10" dirty="0">
                <a:latin typeface="Calibri"/>
                <a:cs typeface="Calibri"/>
              </a:rPr>
              <a:t>из  символов </a:t>
            </a:r>
            <a:r>
              <a:rPr sz="1400" spc="-5" dirty="0">
                <a:latin typeface="Calibri"/>
                <a:cs typeface="Calibri"/>
              </a:rPr>
              <a:t>военного </a:t>
            </a:r>
            <a:r>
              <a:rPr sz="1400" spc="-10" dirty="0">
                <a:latin typeface="Calibri"/>
                <a:cs typeface="Calibri"/>
              </a:rPr>
              <a:t>времени </a:t>
            </a:r>
            <a:r>
              <a:rPr sz="1400" spc="-5" dirty="0">
                <a:latin typeface="Calibri"/>
                <a:cs typeface="Calibri"/>
              </a:rPr>
              <a:t>стала </a:t>
            </a:r>
            <a:r>
              <a:rPr sz="1400" spc="-15" dirty="0">
                <a:latin typeface="Calibri"/>
                <a:cs typeface="Calibri"/>
              </a:rPr>
              <a:t>«полуторка»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автомобиль </a:t>
            </a:r>
            <a:r>
              <a:rPr sz="1400" spc="-30" dirty="0">
                <a:latin typeface="Calibri"/>
                <a:cs typeface="Calibri"/>
              </a:rPr>
              <a:t>ГАЗ, </a:t>
            </a:r>
            <a:r>
              <a:rPr sz="1400" spc="-15" dirty="0">
                <a:latin typeface="Calibri"/>
                <a:cs typeface="Calibri"/>
              </a:rPr>
              <a:t>который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1941-1945 </a:t>
            </a:r>
            <a:r>
              <a:rPr sz="1400" spc="-20" dirty="0">
                <a:latin typeface="Calibri"/>
                <a:cs typeface="Calibri"/>
              </a:rPr>
              <a:t>годах  </a:t>
            </a:r>
            <a:r>
              <a:rPr sz="1400" spc="-5" dirty="0">
                <a:latin typeface="Calibri"/>
                <a:cs typeface="Calibri"/>
              </a:rPr>
              <a:t>не </a:t>
            </a:r>
            <a:r>
              <a:rPr sz="1400" spc="-20" dirty="0">
                <a:latin typeface="Calibri"/>
                <a:cs typeface="Calibri"/>
              </a:rPr>
              <a:t>только </a:t>
            </a:r>
            <a:r>
              <a:rPr sz="1400" spc="-10" dirty="0">
                <a:latin typeface="Calibri"/>
                <a:cs typeface="Calibri"/>
              </a:rPr>
              <a:t>снабжал </a:t>
            </a:r>
            <a:r>
              <a:rPr sz="1400" spc="-15" dirty="0">
                <a:latin typeface="Calibri"/>
                <a:cs typeface="Calibri"/>
              </a:rPr>
              <a:t>передовую продовольствием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оружием, </a:t>
            </a:r>
            <a:r>
              <a:rPr sz="1400" spc="-5" dirty="0">
                <a:latin typeface="Calibri"/>
                <a:cs typeface="Calibri"/>
              </a:rPr>
              <a:t>но и помогал в </a:t>
            </a:r>
            <a:r>
              <a:rPr sz="1400" spc="-10" dirty="0">
                <a:latin typeface="Calibri"/>
                <a:cs typeface="Calibri"/>
              </a:rPr>
              <a:t>перевозке  </a:t>
            </a:r>
            <a:r>
              <a:rPr sz="1400" spc="-15" dirty="0">
                <a:latin typeface="Calibri"/>
                <a:cs typeface="Calibri"/>
              </a:rPr>
              <a:t>артистов </a:t>
            </a:r>
            <a:r>
              <a:rPr sz="1400" spc="-5" dirty="0">
                <a:latin typeface="Calibri"/>
                <a:cs typeface="Calibri"/>
              </a:rPr>
              <a:t>на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фронт.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400" spc="-15" dirty="0">
                <a:latin typeface="Calibri"/>
                <a:cs typeface="Calibri"/>
              </a:rPr>
              <a:t>«Полуторка»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творческими «фронтовыми бригадами» </a:t>
            </a:r>
            <a:r>
              <a:rPr sz="1400" spc="-15" dirty="0">
                <a:latin typeface="Calibri"/>
                <a:cs typeface="Calibri"/>
              </a:rPr>
              <a:t>сможет доставить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атмосферу</a:t>
            </a:r>
            <a:endParaRPr sz="140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125"/>
              </a:spcBef>
            </a:pPr>
            <a:r>
              <a:rPr sz="1400" spc="-10" dirty="0">
                <a:latin typeface="Calibri"/>
                <a:cs typeface="Calibri"/>
              </a:rPr>
              <a:t>праздника Дня Победы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каждый двор, </a:t>
            </a:r>
            <a:r>
              <a:rPr sz="1400" spc="-40" dirty="0">
                <a:latin typeface="Calibri"/>
                <a:cs typeface="Calibri"/>
              </a:rPr>
              <a:t>где </a:t>
            </a:r>
            <a:r>
              <a:rPr sz="1400" spc="-10" dirty="0">
                <a:latin typeface="Calibri"/>
                <a:cs typeface="Calibri"/>
              </a:rPr>
              <a:t>проживает </a:t>
            </a:r>
            <a:r>
              <a:rPr sz="1400" spc="-15" dirty="0">
                <a:latin typeface="Calibri"/>
                <a:cs typeface="Calibri"/>
              </a:rPr>
              <a:t>ветеран </a:t>
            </a:r>
            <a:r>
              <a:rPr sz="1400" spc="-10" dirty="0">
                <a:latin typeface="Calibri"/>
                <a:cs typeface="Calibri"/>
              </a:rPr>
              <a:t>Великой Отечественной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войны.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400" b="1" spc="-5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400" spc="-10" dirty="0">
                <a:latin typeface="Calibri"/>
                <a:cs typeface="Calibri"/>
              </a:rPr>
              <a:t>«Фронтовые бригады»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коллективы </a:t>
            </a:r>
            <a:r>
              <a:rPr sz="1400" spc="-15" dirty="0">
                <a:latin typeface="Calibri"/>
                <a:cs typeface="Calibri"/>
              </a:rPr>
              <a:t>артистов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волонтеров </a:t>
            </a:r>
            <a:r>
              <a:rPr sz="1400" spc="-5" dirty="0">
                <a:latin typeface="Calibri"/>
                <a:cs typeface="Calibri"/>
              </a:rPr>
              <a:t>9 </a:t>
            </a:r>
            <a:r>
              <a:rPr sz="1400" spc="-10" dirty="0">
                <a:latin typeface="Calibri"/>
                <a:cs typeface="Calibri"/>
              </a:rPr>
              <a:t>мая </a:t>
            </a:r>
            <a:r>
              <a:rPr sz="1400" spc="-5" dirty="0">
                <a:latin typeface="Calibri"/>
                <a:cs typeface="Calibri"/>
              </a:rPr>
              <a:t>смогут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приехать</a:t>
            </a:r>
            <a:endParaRPr sz="1400">
              <a:latin typeface="Calibri"/>
              <a:cs typeface="Calibri"/>
            </a:endParaRPr>
          </a:p>
          <a:p>
            <a:pPr marL="24765" marR="137160">
              <a:lnSpc>
                <a:spcPct val="107200"/>
              </a:lnSpc>
            </a:pP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0" dirty="0">
                <a:latin typeface="Calibri"/>
                <a:cs typeface="Calibri"/>
              </a:rPr>
              <a:t>местам проживания ветеранов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небольшим праздничным </a:t>
            </a:r>
            <a:r>
              <a:rPr sz="1400" spc="-15" dirty="0">
                <a:latin typeface="Calibri"/>
                <a:cs typeface="Calibri"/>
              </a:rPr>
              <a:t>концертом: </a:t>
            </a:r>
            <a:r>
              <a:rPr sz="1400" spc="-5" dirty="0">
                <a:latin typeface="Calibri"/>
                <a:cs typeface="Calibri"/>
              </a:rPr>
              <a:t>военные песни,  </a:t>
            </a:r>
            <a:r>
              <a:rPr sz="1400" spc="-10" dirty="0">
                <a:latin typeface="Calibri"/>
                <a:cs typeface="Calibri"/>
              </a:rPr>
              <a:t>стихи, сценки фронтовой </a:t>
            </a:r>
            <a:r>
              <a:rPr sz="1400" spc="-5" dirty="0">
                <a:latin typeface="Calibri"/>
                <a:cs typeface="Calibri"/>
              </a:rPr>
              <a:t>жизни и </a:t>
            </a:r>
            <a:r>
              <a:rPr sz="1400" spc="-10" dirty="0">
                <a:latin typeface="Calibri"/>
                <a:cs typeface="Calibri"/>
              </a:rPr>
              <a:t>отрывки театральных </a:t>
            </a:r>
            <a:r>
              <a:rPr sz="1400" spc="-5" dirty="0">
                <a:latin typeface="Calibri"/>
                <a:cs typeface="Calibri"/>
              </a:rPr>
              <a:t>постановок </a:t>
            </a:r>
            <a:r>
              <a:rPr sz="1400" spc="-10" dirty="0">
                <a:latin typeface="Calibri"/>
                <a:cs typeface="Calibri"/>
              </a:rPr>
              <a:t>по мотивам таких  </a:t>
            </a:r>
            <a:r>
              <a:rPr sz="1400" spc="-15" dirty="0">
                <a:latin typeface="Calibri"/>
                <a:cs typeface="Calibri"/>
              </a:rPr>
              <a:t>произведений как </a:t>
            </a:r>
            <a:r>
              <a:rPr sz="1400" spc="-5" dirty="0">
                <a:latin typeface="Calibri"/>
                <a:cs typeface="Calibri"/>
              </a:rPr>
              <a:t>«Вечно живые», «А зори </a:t>
            </a:r>
            <a:r>
              <a:rPr sz="1400" spc="-10" dirty="0">
                <a:latin typeface="Calibri"/>
                <a:cs typeface="Calibri"/>
              </a:rPr>
              <a:t>здесь тихие…», </a:t>
            </a:r>
            <a:r>
              <a:rPr sz="1400" spc="-5" dirty="0">
                <a:latin typeface="Calibri"/>
                <a:cs typeface="Calibri"/>
              </a:rPr>
              <a:t>«В </a:t>
            </a:r>
            <a:r>
              <a:rPr sz="1400" spc="-10" dirty="0">
                <a:latin typeface="Calibri"/>
                <a:cs typeface="Calibri"/>
              </a:rPr>
              <a:t>списках </a:t>
            </a:r>
            <a:r>
              <a:rPr sz="1400" spc="-5" dirty="0">
                <a:latin typeface="Calibri"/>
                <a:cs typeface="Calibri"/>
              </a:rPr>
              <a:t>не значился» и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другие.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качестве сцены используется </a:t>
            </a:r>
            <a:r>
              <a:rPr sz="1400" spc="-5" dirty="0">
                <a:latin typeface="Calibri"/>
                <a:cs typeface="Calibri"/>
              </a:rPr>
              <a:t>стилизованная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«полуторка».</a:t>
            </a:r>
            <a:endParaRPr sz="1400">
              <a:latin typeface="Calibri"/>
              <a:cs typeface="Calibri"/>
            </a:endParaRPr>
          </a:p>
          <a:p>
            <a:pPr marL="24765" marR="2378075" indent="-12700">
              <a:lnSpc>
                <a:spcPct val="107100"/>
              </a:lnSpc>
              <a:spcBef>
                <a:spcPts val="1015"/>
              </a:spcBef>
            </a:pPr>
            <a:r>
              <a:rPr sz="1400" spc="-30" dirty="0">
                <a:latin typeface="Calibri"/>
                <a:cs typeface="Calibri"/>
              </a:rPr>
              <a:t>Таким </a:t>
            </a:r>
            <a:r>
              <a:rPr sz="1400" spc="-5" dirty="0">
                <a:latin typeface="Calibri"/>
                <a:cs typeface="Calibri"/>
              </a:rPr>
              <a:t>образом, </a:t>
            </a:r>
            <a:r>
              <a:rPr sz="1400" spc="-10" dirty="0">
                <a:latin typeface="Calibri"/>
                <a:cs typeface="Calibri"/>
              </a:rPr>
              <a:t>ветераны получат </a:t>
            </a:r>
            <a:r>
              <a:rPr sz="1400" spc="-5" dirty="0">
                <a:latin typeface="Calibri"/>
                <a:cs typeface="Calibri"/>
              </a:rPr>
              <a:t>персональное </a:t>
            </a:r>
            <a:r>
              <a:rPr sz="1400" spc="-10" dirty="0">
                <a:latin typeface="Calibri"/>
                <a:cs typeface="Calibri"/>
              </a:rPr>
              <a:t>поздравление,  </a:t>
            </a:r>
            <a:r>
              <a:rPr sz="1400" spc="-5" dirty="0">
                <a:latin typeface="Calibri"/>
                <a:cs typeface="Calibri"/>
              </a:rPr>
              <a:t>а </a:t>
            </a:r>
            <a:r>
              <a:rPr sz="1400" spc="-20" dirty="0">
                <a:latin typeface="Calibri"/>
                <a:cs typeface="Calibri"/>
              </a:rPr>
              <a:t>жители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близлежащих домов </a:t>
            </a:r>
            <a:r>
              <a:rPr sz="1400" spc="-10" dirty="0">
                <a:latin typeface="Calibri"/>
                <a:cs typeface="Calibri"/>
              </a:rPr>
              <a:t>запомнят, </a:t>
            </a:r>
            <a:r>
              <a:rPr sz="1400" spc="-20" dirty="0">
                <a:latin typeface="Calibri"/>
                <a:cs typeface="Calibri"/>
              </a:rPr>
              <a:t>что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рядом</a:t>
            </a:r>
            <a:endParaRPr sz="140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120"/>
              </a:spcBef>
            </a:pP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ними </a:t>
            </a:r>
            <a:r>
              <a:rPr sz="1400" spc="-10" dirty="0">
                <a:latin typeface="Calibri"/>
                <a:cs typeface="Calibri"/>
              </a:rPr>
              <a:t>живет человек, </a:t>
            </a:r>
            <a:r>
              <a:rPr sz="1400" spc="-15" dirty="0">
                <a:latin typeface="Calibri"/>
                <a:cs typeface="Calibri"/>
              </a:rPr>
              <a:t>переживший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войну.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436321"/>
            <a:ext cx="6013450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spc="-20" dirty="0"/>
              <a:t>ТЕЛЕФОННОЕ </a:t>
            </a:r>
            <a:r>
              <a:rPr spc="-25" dirty="0"/>
              <a:t>ПОЗДРАВЛЕНИЕ  </a:t>
            </a:r>
            <a:r>
              <a:rPr spc="-30" dirty="0"/>
              <a:t>ВЕТЕРАНА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2110282"/>
            <a:ext cx="6366510" cy="3507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244">
              <a:lnSpc>
                <a:spcPct val="1071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Волонтеры </a:t>
            </a:r>
            <a:r>
              <a:rPr sz="1400" spc="-15" dirty="0">
                <a:latin typeface="Calibri"/>
                <a:cs typeface="Calibri"/>
              </a:rPr>
              <a:t>ВОД </a:t>
            </a:r>
            <a:r>
              <a:rPr sz="1400" spc="-10" dirty="0">
                <a:latin typeface="Calibri"/>
                <a:cs typeface="Calibri"/>
              </a:rPr>
              <a:t>«Волонтеры Победы», воспитанники </a:t>
            </a:r>
            <a:r>
              <a:rPr sz="1400" spc="-15" dirty="0">
                <a:latin typeface="Calibri"/>
                <a:cs typeface="Calibri"/>
              </a:rPr>
              <a:t>детских </a:t>
            </a:r>
            <a:r>
              <a:rPr sz="1400" spc="-10" dirty="0">
                <a:latin typeface="Calibri"/>
                <a:cs typeface="Calibri"/>
              </a:rPr>
              <a:t>домов, юноармейцы 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операторы </a:t>
            </a:r>
            <a:r>
              <a:rPr sz="1400" spc="-10" dirty="0">
                <a:latin typeface="Calibri"/>
                <a:cs typeface="Calibri"/>
              </a:rPr>
              <a:t>колл-центров акции «МыВместе» готовят </a:t>
            </a:r>
            <a:r>
              <a:rPr sz="1400" spc="-15" dirty="0">
                <a:latin typeface="Calibri"/>
                <a:cs typeface="Calibri"/>
              </a:rPr>
              <a:t>текст </a:t>
            </a:r>
            <a:r>
              <a:rPr sz="1400" spc="-10" dirty="0">
                <a:latin typeface="Calibri"/>
                <a:cs typeface="Calibri"/>
              </a:rPr>
              <a:t>своего поздравления  ветерану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поздравляют </a:t>
            </a:r>
            <a:r>
              <a:rPr sz="1400" spc="-15" dirty="0">
                <a:latin typeface="Calibri"/>
                <a:cs typeface="Calibri"/>
              </a:rPr>
              <a:t>его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праздником Победы, </a:t>
            </a:r>
            <a:r>
              <a:rPr sz="1400" spc="-5" dirty="0">
                <a:latin typeface="Calibri"/>
                <a:cs typeface="Calibri"/>
              </a:rPr>
              <a:t>позвонив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лично.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400" b="1" spc="-5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7200"/>
              </a:lnSpc>
            </a:pPr>
            <a:r>
              <a:rPr sz="1400" spc="-10" dirty="0">
                <a:latin typeface="Calibri"/>
                <a:cs typeface="Calibri"/>
              </a:rPr>
              <a:t>Поздравление </a:t>
            </a:r>
            <a:r>
              <a:rPr sz="1400" spc="-25" dirty="0">
                <a:latin typeface="Calibri"/>
                <a:cs typeface="Calibri"/>
              </a:rPr>
              <a:t>будет </a:t>
            </a:r>
            <a:r>
              <a:rPr sz="1400" spc="-15" dirty="0">
                <a:latin typeface="Calibri"/>
                <a:cs typeface="Calibri"/>
              </a:rPr>
              <a:t>проводиться </a:t>
            </a:r>
            <a:r>
              <a:rPr sz="1400" spc="-10" dirty="0">
                <a:latin typeface="Calibri"/>
                <a:cs typeface="Calibri"/>
              </a:rPr>
              <a:t>силами волонтеров,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участием воспитанников  </a:t>
            </a:r>
            <a:r>
              <a:rPr sz="1400" spc="-15" dirty="0">
                <a:latin typeface="Calibri"/>
                <a:cs typeface="Calibri"/>
              </a:rPr>
              <a:t>детских </a:t>
            </a:r>
            <a:r>
              <a:rPr sz="1400" spc="-10" dirty="0">
                <a:latin typeface="Calibri"/>
                <a:cs typeface="Calibri"/>
              </a:rPr>
              <a:t>домов, юноармейцев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операторов колл-центров акции «МыВместе» либо  силами работников социальных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служб.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400" spc="-25" dirty="0">
                <a:latin typeface="Calibri"/>
                <a:cs typeface="Calibri"/>
              </a:rPr>
              <a:t>Будет </a:t>
            </a:r>
            <a:r>
              <a:rPr sz="1400" spc="-5" dirty="0">
                <a:latin typeface="Calibri"/>
                <a:cs typeface="Calibri"/>
              </a:rPr>
              <a:t>обеспечен персональный </a:t>
            </a:r>
            <a:r>
              <a:rPr sz="1400" spc="-25" dirty="0">
                <a:latin typeface="Calibri"/>
                <a:cs typeface="Calibri"/>
              </a:rPr>
              <a:t>подход </a:t>
            </a: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5" dirty="0">
                <a:latin typeface="Calibri"/>
                <a:cs typeface="Calibri"/>
              </a:rPr>
              <a:t>каждому</a:t>
            </a:r>
            <a:r>
              <a:rPr sz="1400" spc="22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ветерану.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400" spc="-10" dirty="0">
                <a:latin typeface="Calibri"/>
                <a:cs typeface="Calibri"/>
              </a:rPr>
              <a:t>Поздравляющие изучат биографические справки </a:t>
            </a:r>
            <a:r>
              <a:rPr sz="1400" spc="-5" dirty="0">
                <a:latin typeface="Calibri"/>
                <a:cs typeface="Calibri"/>
              </a:rPr>
              <a:t>о </a:t>
            </a:r>
            <a:r>
              <a:rPr sz="1400" spc="-10" dirty="0">
                <a:latin typeface="Calibri"/>
                <a:cs typeface="Calibri"/>
              </a:rPr>
              <a:t>ветеранах,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проживающих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их </a:t>
            </a:r>
            <a:r>
              <a:rPr sz="1400" spc="-10" dirty="0">
                <a:latin typeface="Calibri"/>
                <a:cs typeface="Calibri"/>
              </a:rPr>
              <a:t>регионе, </a:t>
            </a:r>
            <a:r>
              <a:rPr sz="1400" spc="-15" dirty="0">
                <a:latin typeface="Calibri"/>
                <a:cs typeface="Calibri"/>
              </a:rPr>
              <a:t>подготовят </a:t>
            </a:r>
            <a:r>
              <a:rPr sz="1400" spc="-5" dirty="0">
                <a:latin typeface="Calibri"/>
                <a:cs typeface="Calibri"/>
              </a:rPr>
              <a:t>личное </a:t>
            </a:r>
            <a:r>
              <a:rPr sz="1400" spc="-10" dirty="0">
                <a:latin typeface="Calibri"/>
                <a:cs typeface="Calibri"/>
              </a:rPr>
              <a:t>обращение именно </a:t>
            </a: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5" dirty="0">
                <a:latin typeface="Calibri"/>
                <a:cs typeface="Calibri"/>
              </a:rPr>
              <a:t>этому человеку,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показав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5" dirty="0">
                <a:latin typeface="Calibri"/>
                <a:cs typeface="Calibri"/>
              </a:rPr>
              <a:t>знание </a:t>
            </a:r>
            <a:r>
              <a:rPr sz="1400" spc="-15" dirty="0">
                <a:latin typeface="Calibri"/>
                <a:cs typeface="Calibri"/>
              </a:rPr>
              <a:t>его </a:t>
            </a:r>
            <a:r>
              <a:rPr sz="1400" spc="-10" dirty="0">
                <a:latin typeface="Calibri"/>
                <a:cs typeface="Calibri"/>
              </a:rPr>
              <a:t>биографии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воинского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пути.</a:t>
            </a:r>
            <a:endParaRPr sz="1400">
              <a:latin typeface="Calibri"/>
              <a:cs typeface="Calibri"/>
            </a:endParaRPr>
          </a:p>
          <a:p>
            <a:pPr marL="12700" marR="27305">
              <a:lnSpc>
                <a:spcPct val="107100"/>
              </a:lnSpc>
              <a:spcBef>
                <a:spcPts val="1010"/>
              </a:spcBef>
            </a:pPr>
            <a:r>
              <a:rPr sz="1400" spc="-10" dirty="0">
                <a:latin typeface="Calibri"/>
                <a:cs typeface="Calibri"/>
              </a:rPr>
              <a:t>Через социальные </a:t>
            </a:r>
            <a:r>
              <a:rPr sz="1400" spc="-5" dirty="0">
                <a:latin typeface="Calibri"/>
                <a:cs typeface="Calibri"/>
              </a:rPr>
              <a:t>службы </a:t>
            </a:r>
            <a:r>
              <a:rPr sz="1400" spc="-15" dirty="0">
                <a:latin typeface="Calibri"/>
                <a:cs typeface="Calibri"/>
              </a:rPr>
              <a:t>родные </a:t>
            </a:r>
            <a:r>
              <a:rPr sz="1400" spc="-10" dirty="0">
                <a:latin typeface="Calibri"/>
                <a:cs typeface="Calibri"/>
              </a:rPr>
              <a:t>ветерана </a:t>
            </a:r>
            <a:r>
              <a:rPr sz="1400" spc="-20" dirty="0">
                <a:latin typeface="Calibri"/>
                <a:cs typeface="Calibri"/>
              </a:rPr>
              <a:t>будут предупреждены </a:t>
            </a:r>
            <a:r>
              <a:rPr sz="1400" spc="-5" dirty="0">
                <a:latin typeface="Calibri"/>
                <a:cs typeface="Calibri"/>
              </a:rPr>
              <a:t>о </a:t>
            </a:r>
            <a:r>
              <a:rPr sz="1400" spc="-20" dirty="0">
                <a:latin typeface="Calibri"/>
                <a:cs typeface="Calibri"/>
              </a:rPr>
              <a:t>предстоящем  </a:t>
            </a:r>
            <a:r>
              <a:rPr sz="1400" spc="-10" dirty="0">
                <a:latin typeface="Calibri"/>
                <a:cs typeface="Calibri"/>
              </a:rPr>
              <a:t>звонке для </a:t>
            </a:r>
            <a:r>
              <a:rPr sz="1400" spc="-15" dirty="0">
                <a:latin typeface="Calibri"/>
                <a:cs typeface="Calibri"/>
              </a:rPr>
              <a:t>того, чтобы ветеран </a:t>
            </a:r>
            <a:r>
              <a:rPr sz="1400" spc="-5" dirty="0">
                <a:latin typeface="Calibri"/>
                <a:cs typeface="Calibri"/>
              </a:rPr>
              <a:t>смог </a:t>
            </a:r>
            <a:r>
              <a:rPr sz="1400" spc="-10" dirty="0">
                <a:latin typeface="Calibri"/>
                <a:cs typeface="Calibri"/>
              </a:rPr>
              <a:t>ответить </a:t>
            </a:r>
            <a:r>
              <a:rPr sz="1400" spc="-5" dirty="0">
                <a:latin typeface="Calibri"/>
                <a:cs typeface="Calibri"/>
              </a:rPr>
              <a:t>на звонок с </a:t>
            </a:r>
            <a:r>
              <a:rPr sz="1400" spc="-10" dirty="0">
                <a:latin typeface="Calibri"/>
                <a:cs typeface="Calibri"/>
              </a:rPr>
              <a:t>незнакомого</a:t>
            </a:r>
            <a:r>
              <a:rPr sz="1400" spc="28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номера.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13576" y="1665350"/>
            <a:ext cx="5678424" cy="51926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3658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ПИСЬМО</a:t>
            </a:r>
            <a:r>
              <a:rPr spc="-50" dirty="0"/>
              <a:t> </a:t>
            </a:r>
            <a:r>
              <a:rPr spc="-15" dirty="0"/>
              <a:t>ПОБЕДЫ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5492" y="2099513"/>
            <a:ext cx="6656705" cy="230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5" dirty="0">
                <a:latin typeface="Calibri"/>
                <a:cs typeface="Calibri"/>
              </a:rPr>
              <a:t>ВОД </a:t>
            </a:r>
            <a:r>
              <a:rPr sz="1400" spc="-10" dirty="0">
                <a:latin typeface="Calibri"/>
                <a:cs typeface="Calibri"/>
              </a:rPr>
              <a:t>«Волонтеры Победы» по </a:t>
            </a:r>
            <a:r>
              <a:rPr sz="1400" spc="-5" dirty="0">
                <a:latin typeface="Calibri"/>
                <a:cs typeface="Calibri"/>
              </a:rPr>
              <a:t>всей </a:t>
            </a:r>
            <a:r>
              <a:rPr sz="1400" spc="-10" dirty="0">
                <a:latin typeface="Calibri"/>
                <a:cs typeface="Calibri"/>
              </a:rPr>
              <a:t>России </a:t>
            </a:r>
            <a:r>
              <a:rPr sz="1400" spc="-15" dirty="0">
                <a:latin typeface="Calibri"/>
                <a:cs typeface="Calibri"/>
              </a:rPr>
              <a:t>проводят </a:t>
            </a:r>
            <a:r>
              <a:rPr sz="1400" spc="-10" dirty="0">
                <a:latin typeface="Calibri"/>
                <a:cs typeface="Calibri"/>
              </a:rPr>
              <a:t>акцию «Письмо</a:t>
            </a:r>
            <a:r>
              <a:rPr sz="1400" spc="2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Победы».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Активисты </a:t>
            </a:r>
            <a:r>
              <a:rPr sz="1400" spc="-15" dirty="0">
                <a:latin typeface="Calibri"/>
                <a:cs typeface="Calibri"/>
              </a:rPr>
              <a:t>Движения вместе </a:t>
            </a:r>
            <a:r>
              <a:rPr sz="1400" dirty="0">
                <a:latin typeface="Calibri"/>
                <a:cs typeface="Calibri"/>
              </a:rPr>
              <a:t>со </a:t>
            </a:r>
            <a:r>
              <a:rPr sz="1400" spc="-20" dirty="0">
                <a:latin typeface="Calibri"/>
                <a:cs typeface="Calibri"/>
              </a:rPr>
              <a:t>студентами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школьниками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напишут</a:t>
            </a:r>
            <a:endParaRPr sz="1400">
              <a:latin typeface="Calibri"/>
              <a:cs typeface="Calibri"/>
            </a:endParaRPr>
          </a:p>
          <a:p>
            <a:pPr marL="12700" marR="11747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ветеранам </a:t>
            </a:r>
            <a:r>
              <a:rPr sz="1400" spc="-15" dirty="0">
                <a:latin typeface="Calibri"/>
                <a:cs typeface="Calibri"/>
              </a:rPr>
              <a:t>Великой </a:t>
            </a:r>
            <a:r>
              <a:rPr sz="1400" spc="-10" dirty="0">
                <a:latin typeface="Calibri"/>
                <a:cs typeface="Calibri"/>
              </a:rPr>
              <a:t>Отечественной войны поздравления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20" dirty="0">
                <a:latin typeface="Calibri"/>
                <a:cs typeface="Calibri"/>
              </a:rPr>
              <a:t>предстоящим </a:t>
            </a:r>
            <a:r>
              <a:rPr sz="1400" spc="-10" dirty="0">
                <a:latin typeface="Calibri"/>
                <a:cs typeface="Calibri"/>
              </a:rPr>
              <a:t>праздником.  </a:t>
            </a:r>
            <a:r>
              <a:rPr sz="1400" spc="-5" dirty="0">
                <a:latin typeface="Calibri"/>
                <a:cs typeface="Calibri"/>
              </a:rPr>
              <a:t>Любой </a:t>
            </a:r>
            <a:r>
              <a:rPr sz="1400" spc="-15" dirty="0">
                <a:latin typeface="Calibri"/>
                <a:cs typeface="Calibri"/>
              </a:rPr>
              <a:t>желающий </a:t>
            </a:r>
            <a:r>
              <a:rPr sz="1400" spc="-20" dirty="0">
                <a:latin typeface="Calibri"/>
                <a:cs typeface="Calibri"/>
              </a:rPr>
              <a:t>может </a:t>
            </a:r>
            <a:r>
              <a:rPr sz="1400" spc="-15" dirty="0">
                <a:latin typeface="Calibri"/>
                <a:cs typeface="Calibri"/>
              </a:rPr>
              <a:t>присоединиться </a:t>
            </a: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0" dirty="0">
                <a:latin typeface="Calibri"/>
                <a:cs typeface="Calibri"/>
              </a:rPr>
              <a:t>акции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написать </a:t>
            </a:r>
            <a:r>
              <a:rPr sz="1400" dirty="0">
                <a:latin typeface="Calibri"/>
                <a:cs typeface="Calibri"/>
              </a:rPr>
              <a:t>слова </a:t>
            </a:r>
            <a:r>
              <a:rPr sz="1400" spc="-15" dirty="0">
                <a:latin typeface="Calibri"/>
                <a:cs typeface="Calibri"/>
              </a:rPr>
              <a:t>благодарности  </a:t>
            </a:r>
            <a:r>
              <a:rPr sz="1400" spc="-10" dirty="0">
                <a:latin typeface="Calibri"/>
                <a:cs typeface="Calibri"/>
              </a:rPr>
              <a:t>ветеранам, проявить </a:t>
            </a:r>
            <a:r>
              <a:rPr sz="1400" spc="-5" dirty="0">
                <a:latin typeface="Calibri"/>
                <a:cs typeface="Calibri"/>
              </a:rPr>
              <a:t>заботу и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внимание.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Для участия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Акции </a:t>
            </a:r>
            <a:r>
              <a:rPr sz="1400" spc="-20" dirty="0">
                <a:latin typeface="Calibri"/>
                <a:cs typeface="Calibri"/>
              </a:rPr>
              <a:t>необходимо </a:t>
            </a:r>
            <a:r>
              <a:rPr sz="1400" spc="-10" dirty="0">
                <a:latin typeface="Calibri"/>
                <a:cs typeface="Calibri"/>
              </a:rPr>
              <a:t>скачать бланк Письма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5" dirty="0">
                <a:latin typeface="Calibri"/>
                <a:cs typeface="Calibri"/>
              </a:rPr>
              <a:t>сайте </a:t>
            </a:r>
            <a:r>
              <a:rPr sz="1400" spc="-10" dirty="0">
                <a:latin typeface="Calibri"/>
                <a:cs typeface="Calibri"/>
              </a:rPr>
              <a:t>волонтерыпобеды.рф,  заполнить </a:t>
            </a:r>
            <a:r>
              <a:rPr sz="1400" spc="-5" dirty="0">
                <a:latin typeface="Calibri"/>
                <a:cs typeface="Calibri"/>
              </a:rPr>
              <a:t>и выслать на </a:t>
            </a:r>
            <a:r>
              <a:rPr sz="1400" spc="-10" dirty="0">
                <a:latin typeface="Calibri"/>
                <a:cs typeface="Calibri"/>
              </a:rPr>
              <a:t>электронную почту </a:t>
            </a:r>
            <a:r>
              <a:rPr sz="1400" spc="-5" dirty="0">
                <a:latin typeface="Calibri"/>
                <a:cs typeface="Calibri"/>
              </a:rPr>
              <a:t>-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pismo@vsezapobedu.com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Волонтеры Победы доставят письма ветеранам </a:t>
            </a:r>
            <a:r>
              <a:rPr sz="1400" spc="-25" dirty="0">
                <a:latin typeface="Calibri"/>
                <a:cs typeface="Calibri"/>
              </a:rPr>
              <a:t>до </a:t>
            </a:r>
            <a:r>
              <a:rPr sz="1400" spc="-15" dirty="0">
                <a:latin typeface="Calibri"/>
                <a:cs typeface="Calibri"/>
              </a:rPr>
              <a:t>почтового ящика </a:t>
            </a:r>
            <a:r>
              <a:rPr sz="1400" spc="-5" dirty="0">
                <a:latin typeface="Calibri"/>
                <a:cs typeface="Calibri"/>
              </a:rPr>
              <a:t>с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7 </a:t>
            </a:r>
            <a:r>
              <a:rPr sz="1400" spc="-10" dirty="0">
                <a:latin typeface="Calibri"/>
                <a:cs typeface="Calibri"/>
              </a:rPr>
              <a:t>по </a:t>
            </a:r>
            <a:r>
              <a:rPr sz="1400" spc="-5" dirty="0">
                <a:latin typeface="Calibri"/>
                <a:cs typeface="Calibri"/>
              </a:rPr>
              <a:t>9 мая.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62976" y="36448"/>
            <a:ext cx="2198624" cy="2244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10526" y="2093848"/>
            <a:ext cx="4262374" cy="3111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5291" y="754837"/>
            <a:ext cx="780160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 dirty="0">
                <a:solidFill>
                  <a:srgbClr val="C73C2B"/>
                </a:solidFill>
                <a:latin typeface="Calibri"/>
                <a:cs typeface="Calibri"/>
              </a:rPr>
              <a:t>АДРЕСНОЕ </a:t>
            </a:r>
            <a:r>
              <a:rPr sz="3600" b="1" spc="-25" dirty="0">
                <a:solidFill>
                  <a:srgbClr val="C73C2B"/>
                </a:solidFill>
                <a:latin typeface="Calibri"/>
                <a:cs typeface="Calibri"/>
              </a:rPr>
              <a:t>ПОЗДРАВЛЕНИЕ</a:t>
            </a:r>
            <a:r>
              <a:rPr sz="3600" b="1" spc="15" dirty="0">
                <a:solidFill>
                  <a:srgbClr val="C73C2B"/>
                </a:solidFill>
                <a:latin typeface="Calibri"/>
                <a:cs typeface="Calibri"/>
              </a:rPr>
              <a:t> </a:t>
            </a:r>
            <a:r>
              <a:rPr sz="3600" b="1" spc="-30" dirty="0">
                <a:solidFill>
                  <a:srgbClr val="C73C2B"/>
                </a:solidFill>
                <a:latin typeface="Calibri"/>
                <a:cs typeface="Calibri"/>
              </a:rPr>
              <a:t>ВЕТЕРАНОВ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291" y="2110282"/>
            <a:ext cx="6906259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">
              <a:lnSpc>
                <a:spcPct val="1071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Волонтеры проекта «МыВместе»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преддверии </a:t>
            </a:r>
            <a:r>
              <a:rPr sz="1400" spc="-5" dirty="0">
                <a:latin typeface="Calibri"/>
                <a:cs typeface="Calibri"/>
              </a:rPr>
              <a:t>9 </a:t>
            </a:r>
            <a:r>
              <a:rPr sz="1400" spc="-10" dirty="0">
                <a:latin typeface="Calibri"/>
                <a:cs typeface="Calibri"/>
              </a:rPr>
              <a:t>мая доставят </a:t>
            </a:r>
            <a:r>
              <a:rPr sz="1400" spc="-15" dirty="0">
                <a:latin typeface="Calibri"/>
                <a:cs typeface="Calibri"/>
              </a:rPr>
              <a:t>подарки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поздравления  ветеранам </a:t>
            </a:r>
            <a:r>
              <a:rPr sz="1400" spc="-15" dirty="0">
                <a:latin typeface="Calibri"/>
                <a:cs typeface="Calibri"/>
              </a:rPr>
              <a:t>домой.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акции </a:t>
            </a:r>
            <a:r>
              <a:rPr sz="1400" spc="-15" dirty="0">
                <a:latin typeface="Calibri"/>
                <a:cs typeface="Calibri"/>
              </a:rPr>
              <a:t>также примут </a:t>
            </a:r>
            <a:r>
              <a:rPr sz="1400" spc="-10" dirty="0">
                <a:latin typeface="Calibri"/>
                <a:cs typeface="Calibri"/>
              </a:rPr>
              <a:t>участие </a:t>
            </a:r>
            <a:r>
              <a:rPr sz="1400" spc="-5" dirty="0">
                <a:latin typeface="Calibri"/>
                <a:cs typeface="Calibri"/>
              </a:rPr>
              <a:t>известные </a:t>
            </a:r>
            <a:r>
              <a:rPr sz="1400" spc="-10" dirty="0">
                <a:latin typeface="Calibri"/>
                <a:cs typeface="Calibri"/>
              </a:rPr>
              <a:t>личности, актеры, музыканты,  спортсмены, </a:t>
            </a:r>
            <a:r>
              <a:rPr sz="1400" spc="-20" dirty="0">
                <a:latin typeface="Calibri"/>
                <a:cs typeface="Calibri"/>
              </a:rPr>
              <a:t>деятели </a:t>
            </a:r>
            <a:r>
              <a:rPr sz="1400" spc="-25" dirty="0">
                <a:latin typeface="Calibri"/>
                <a:cs typeface="Calibri"/>
              </a:rPr>
              <a:t>культуры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искусства.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8025" y="3108388"/>
            <a:ext cx="7002399" cy="30304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05801" y="3108261"/>
            <a:ext cx="3792474" cy="30306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152400"/>
            <a:ext cx="780160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 dirty="0">
                <a:solidFill>
                  <a:srgbClr val="C73C2B"/>
                </a:solidFill>
                <a:latin typeface="Calibri"/>
                <a:cs typeface="Calibri"/>
              </a:rPr>
              <a:t>АДРЕСНОЕ </a:t>
            </a:r>
            <a:r>
              <a:rPr sz="3600" b="1" spc="-25" dirty="0">
                <a:solidFill>
                  <a:srgbClr val="C73C2B"/>
                </a:solidFill>
                <a:latin typeface="Calibri"/>
                <a:cs typeface="Calibri"/>
              </a:rPr>
              <a:t>ПОЗДРАВЛЕНИЕ</a:t>
            </a:r>
            <a:r>
              <a:rPr sz="3600" b="1" spc="15" dirty="0">
                <a:solidFill>
                  <a:srgbClr val="C73C2B"/>
                </a:solidFill>
                <a:latin typeface="Calibri"/>
                <a:cs typeface="Calibri"/>
              </a:rPr>
              <a:t> </a:t>
            </a:r>
            <a:r>
              <a:rPr sz="3600" b="1" spc="-30" dirty="0">
                <a:solidFill>
                  <a:srgbClr val="C73C2B"/>
                </a:solidFill>
                <a:latin typeface="Calibri"/>
                <a:cs typeface="Calibri"/>
              </a:rPr>
              <a:t>ВЕТЕРАНОВ</a:t>
            </a:r>
            <a:endParaRPr sz="3600" dirty="0">
              <a:latin typeface="Calibri"/>
              <a:cs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2209800"/>
            <a:ext cx="2328085" cy="50387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53728"/>
            <a:ext cx="3900804" cy="52010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392" y="2228850"/>
            <a:ext cx="4665691" cy="2154237"/>
          </a:xfrm>
          <a:prstGeom prst="rect">
            <a:avLst/>
          </a:prstGeom>
        </p:spPr>
      </p:pic>
      <p:sp>
        <p:nvSpPr>
          <p:cNvPr id="11" name="object 2"/>
          <p:cNvSpPr txBox="1"/>
          <p:nvPr/>
        </p:nvSpPr>
        <p:spPr>
          <a:xfrm>
            <a:off x="4431579" y="5029200"/>
            <a:ext cx="501632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600" b="1" spc="-15" dirty="0" smtClean="0">
                <a:solidFill>
                  <a:srgbClr val="C73C2B"/>
                </a:solidFill>
                <a:latin typeface="Calibri"/>
                <a:cs typeface="Calibri"/>
              </a:rPr>
              <a:t>МОБИЛЬНЫЕ ТЕЛЕФОНЫ ДЛЯ ВЕТЕРАНОВ</a:t>
            </a:r>
            <a:endParaRPr sz="3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75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228600"/>
            <a:ext cx="780160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5" dirty="0">
                <a:solidFill>
                  <a:srgbClr val="C73C2B"/>
                </a:solidFill>
                <a:latin typeface="Calibri"/>
                <a:cs typeface="Calibri"/>
              </a:rPr>
              <a:t>АДРЕСНОЕ </a:t>
            </a:r>
            <a:r>
              <a:rPr sz="3600" b="1" spc="-25" dirty="0">
                <a:solidFill>
                  <a:srgbClr val="C73C2B"/>
                </a:solidFill>
                <a:latin typeface="Calibri"/>
                <a:cs typeface="Calibri"/>
              </a:rPr>
              <a:t>ПОЗДРАВЛЕНИЕ</a:t>
            </a:r>
            <a:r>
              <a:rPr sz="3600" b="1" spc="15" dirty="0">
                <a:solidFill>
                  <a:srgbClr val="C73C2B"/>
                </a:solidFill>
                <a:latin typeface="Calibri"/>
                <a:cs typeface="Calibri"/>
              </a:rPr>
              <a:t> </a:t>
            </a:r>
            <a:r>
              <a:rPr sz="3600" b="1" spc="-30" dirty="0">
                <a:solidFill>
                  <a:srgbClr val="C73C2B"/>
                </a:solidFill>
                <a:latin typeface="Calibri"/>
                <a:cs typeface="Calibri"/>
              </a:rPr>
              <a:t>ВЕТЕРАНОВ</a:t>
            </a:r>
            <a:endParaRPr sz="3600" dirty="0">
              <a:latin typeface="Calibri"/>
              <a:cs typeface="Calibri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13" y="4511993"/>
            <a:ext cx="3212080" cy="24953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30" y="2514600"/>
            <a:ext cx="7482574" cy="4343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092" y="1076325"/>
            <a:ext cx="4580891" cy="343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48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20967" y="1652144"/>
            <a:ext cx="5295518" cy="51224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5226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ПАРАД </a:t>
            </a:r>
            <a:r>
              <a:rPr dirty="0"/>
              <a:t>У </a:t>
            </a:r>
            <a:r>
              <a:rPr spc="-20" dirty="0"/>
              <a:t>ДОМА</a:t>
            </a:r>
            <a:r>
              <a:rPr spc="-45" dirty="0"/>
              <a:t> </a:t>
            </a:r>
            <a:r>
              <a:rPr spc="-30" dirty="0"/>
              <a:t>ВЕТЕРАНА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291" y="2151126"/>
            <a:ext cx="7057390" cy="404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9 мая </a:t>
            </a:r>
            <a:r>
              <a:rPr sz="1200" spc="-10" dirty="0">
                <a:latin typeface="Calibri"/>
                <a:cs typeface="Calibri"/>
              </a:rPr>
              <a:t>возле </a:t>
            </a:r>
            <a:r>
              <a:rPr sz="1200" spc="-5" dirty="0">
                <a:latin typeface="Calibri"/>
                <a:cs typeface="Calibri"/>
              </a:rPr>
              <a:t>дома </a:t>
            </a:r>
            <a:r>
              <a:rPr sz="1200" spc="-15" dirty="0">
                <a:latin typeface="Calibri"/>
                <a:cs typeface="Calibri"/>
              </a:rPr>
              <a:t>каждого </a:t>
            </a:r>
            <a:r>
              <a:rPr sz="1200" spc="-5" dirty="0">
                <a:latin typeface="Calibri"/>
                <a:cs typeface="Calibri"/>
              </a:rPr>
              <a:t>ветерана пройдет свой уникальный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парад.</a:t>
            </a:r>
            <a:endParaRPr sz="1200">
              <a:latin typeface="Calibri"/>
              <a:cs typeface="Calibri"/>
            </a:endParaRPr>
          </a:p>
          <a:p>
            <a:pPr marL="12700" marR="31115">
              <a:lnSpc>
                <a:spcPct val="125099"/>
              </a:lnSpc>
              <a:spcBef>
                <a:spcPts val="1005"/>
              </a:spcBef>
            </a:pPr>
            <a:r>
              <a:rPr sz="1200" spc="-5" dirty="0">
                <a:latin typeface="Calibri"/>
                <a:cs typeface="Calibri"/>
              </a:rPr>
              <a:t>Воинские подразделения </a:t>
            </a:r>
            <a:r>
              <a:rPr sz="1200" dirty="0">
                <a:latin typeface="Calibri"/>
                <a:cs typeface="Calibri"/>
              </a:rPr>
              <a:t>или </a:t>
            </a:r>
            <a:r>
              <a:rPr sz="1200" spc="-10" dirty="0">
                <a:latin typeface="Calibri"/>
                <a:cs typeface="Calibri"/>
              </a:rPr>
              <a:t>представители </a:t>
            </a:r>
            <a:r>
              <a:rPr sz="1200" spc="-5" dirty="0">
                <a:latin typeface="Calibri"/>
                <a:cs typeface="Calibri"/>
              </a:rPr>
              <a:t>силовых </a:t>
            </a:r>
            <a:r>
              <a:rPr sz="1200" spc="-10" dirty="0">
                <a:latin typeface="Calibri"/>
                <a:cs typeface="Calibri"/>
              </a:rPr>
              <a:t>ведомств </a:t>
            </a:r>
            <a:r>
              <a:rPr sz="1200" spc="-15" dirty="0">
                <a:latin typeface="Calibri"/>
                <a:cs typeface="Calibri"/>
              </a:rPr>
              <a:t>проходят </a:t>
            </a:r>
            <a:r>
              <a:rPr sz="1200" spc="-10" dirty="0">
                <a:latin typeface="Calibri"/>
                <a:cs typeface="Calibri"/>
              </a:rPr>
              <a:t>строевым </a:t>
            </a:r>
            <a:r>
              <a:rPr sz="1200" spc="-5" dirty="0">
                <a:latin typeface="Calibri"/>
                <a:cs typeface="Calibri"/>
              </a:rPr>
              <a:t>маршем </a:t>
            </a:r>
            <a:r>
              <a:rPr sz="1200" spc="-10" dirty="0">
                <a:latin typeface="Calibri"/>
                <a:cs typeface="Calibri"/>
              </a:rPr>
              <a:t>перед </a:t>
            </a:r>
            <a:r>
              <a:rPr sz="1200" spc="-5" dirty="0">
                <a:latin typeface="Calibri"/>
                <a:cs typeface="Calibri"/>
              </a:rPr>
              <a:t>окнами  ветерана. </a:t>
            </a:r>
            <a:r>
              <a:rPr sz="1200" dirty="0">
                <a:latin typeface="Calibri"/>
                <a:cs typeface="Calibri"/>
              </a:rPr>
              <a:t>К </a:t>
            </a:r>
            <a:r>
              <a:rPr sz="1200" spc="-10" dirty="0">
                <a:latin typeface="Calibri"/>
                <a:cs typeface="Calibri"/>
              </a:rPr>
              <a:t>такому </a:t>
            </a:r>
            <a:r>
              <a:rPr sz="1200" spc="-5" dirty="0">
                <a:latin typeface="Calibri"/>
                <a:cs typeface="Calibri"/>
              </a:rPr>
              <a:t>параду могут быть привлечены курсанты суворовских, нахимовских, кадетских </a:t>
            </a:r>
            <a:r>
              <a:rPr sz="1200" dirty="0">
                <a:latin typeface="Calibri"/>
                <a:cs typeface="Calibri"/>
              </a:rPr>
              <a:t>и  </a:t>
            </a:r>
            <a:r>
              <a:rPr sz="1200" spc="-10" dirty="0">
                <a:latin typeface="Calibri"/>
                <a:cs typeface="Calibri"/>
              </a:rPr>
              <a:t>казачьих корпусов </a:t>
            </a:r>
            <a:r>
              <a:rPr sz="1200" dirty="0">
                <a:latin typeface="Calibri"/>
                <a:cs typeface="Calibri"/>
              </a:rPr>
              <a:t>или </a:t>
            </a:r>
            <a:r>
              <a:rPr sz="1200" spc="-5" dirty="0">
                <a:latin typeface="Calibri"/>
                <a:cs typeface="Calibri"/>
              </a:rPr>
              <a:t>классов, </a:t>
            </a:r>
            <a:r>
              <a:rPr sz="1200" dirty="0">
                <a:latin typeface="Calibri"/>
                <a:cs typeface="Calibri"/>
              </a:rPr>
              <a:t>а </a:t>
            </a:r>
            <a:r>
              <a:rPr sz="1200" spc="-10" dirty="0">
                <a:latin typeface="Calibri"/>
                <a:cs typeface="Calibri"/>
              </a:rPr>
              <a:t>также </a:t>
            </a:r>
            <a:r>
              <a:rPr sz="1200" dirty="0">
                <a:latin typeface="Calibri"/>
                <a:cs typeface="Calibri"/>
              </a:rPr>
              <a:t>члены </a:t>
            </a:r>
            <a:r>
              <a:rPr sz="1200" spc="-5" dirty="0">
                <a:latin typeface="Calibri"/>
                <a:cs typeface="Calibri"/>
              </a:rPr>
              <a:t>военно-патриотических </a:t>
            </a:r>
            <a:r>
              <a:rPr sz="1200" dirty="0">
                <a:latin typeface="Calibri"/>
                <a:cs typeface="Calibri"/>
              </a:rPr>
              <a:t>клубов и</a:t>
            </a:r>
            <a:r>
              <a:rPr sz="1200" spc="2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организаций.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МЕХАНИКА: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25000"/>
              </a:lnSpc>
              <a:spcBef>
                <a:spcPts val="5"/>
              </a:spcBef>
            </a:pPr>
            <a:r>
              <a:rPr sz="1200" spc="-5" dirty="0">
                <a:latin typeface="Calibri"/>
                <a:cs typeface="Calibri"/>
              </a:rPr>
              <a:t>Орган исполнительной власти субъекта </a:t>
            </a:r>
            <a:r>
              <a:rPr sz="1200" spc="-10" dirty="0">
                <a:latin typeface="Calibri"/>
                <a:cs typeface="Calibri"/>
              </a:rPr>
              <a:t>Российской </a:t>
            </a:r>
            <a:r>
              <a:rPr sz="1200" spc="-5" dirty="0">
                <a:latin typeface="Calibri"/>
                <a:cs typeface="Calibri"/>
              </a:rPr>
              <a:t>Федерации, ответственный за </a:t>
            </a:r>
            <a:r>
              <a:rPr sz="1200" spc="-15" dirty="0">
                <a:latin typeface="Calibri"/>
                <a:cs typeface="Calibri"/>
              </a:rPr>
              <a:t>подготовку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проведение  </a:t>
            </a:r>
            <a:r>
              <a:rPr sz="1200" spc="-10" dirty="0">
                <a:latin typeface="Calibri"/>
                <a:cs typeface="Calibri"/>
              </a:rPr>
              <a:t>торжественных </a:t>
            </a:r>
            <a:r>
              <a:rPr sz="1200" spc="-5" dirty="0">
                <a:latin typeface="Calibri"/>
                <a:cs typeface="Calibri"/>
              </a:rPr>
              <a:t>мероприятий, связанных </a:t>
            </a:r>
            <a:r>
              <a:rPr sz="1200" dirty="0">
                <a:latin typeface="Calibri"/>
                <a:cs typeface="Calibri"/>
              </a:rPr>
              <a:t>с </a:t>
            </a:r>
            <a:r>
              <a:rPr sz="1200" spc="-5" dirty="0">
                <a:latin typeface="Calibri"/>
                <a:cs typeface="Calibri"/>
              </a:rPr>
              <a:t>празднованием 75-летнего </a:t>
            </a:r>
            <a:r>
              <a:rPr sz="1200" dirty="0">
                <a:latin typeface="Calibri"/>
                <a:cs typeface="Calibri"/>
              </a:rPr>
              <a:t>юбилея </a:t>
            </a:r>
            <a:r>
              <a:rPr sz="1200" spc="-10" dirty="0">
                <a:latin typeface="Calibri"/>
                <a:cs typeface="Calibri"/>
              </a:rPr>
              <a:t>Победы,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совместно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dirty="0">
                <a:latin typeface="Calibri"/>
                <a:cs typeface="Calibri"/>
              </a:rPr>
              <a:t>с </a:t>
            </a:r>
            <a:r>
              <a:rPr sz="1200" spc="-5" dirty="0">
                <a:latin typeface="Calibri"/>
                <a:cs typeface="Calibri"/>
              </a:rPr>
              <a:t>силовыми ведомствами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5" dirty="0">
                <a:latin typeface="Calibri"/>
                <a:cs typeface="Calibri"/>
              </a:rPr>
              <a:t>другими заинтересованными организациями прорабатывает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вопрос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latin typeface="Calibri"/>
                <a:cs typeface="Calibri"/>
              </a:rPr>
              <a:t>о </a:t>
            </a:r>
            <a:r>
              <a:rPr sz="1200" spc="-10" dirty="0">
                <a:latin typeface="Calibri"/>
                <a:cs typeface="Calibri"/>
              </a:rPr>
              <a:t>возможности </a:t>
            </a:r>
            <a:r>
              <a:rPr sz="1200" spc="-5" dirty="0">
                <a:latin typeface="Calibri"/>
                <a:cs typeface="Calibri"/>
              </a:rPr>
              <a:t>проведения парада </a:t>
            </a:r>
            <a:r>
              <a:rPr sz="1200" spc="-10" dirty="0">
                <a:latin typeface="Calibri"/>
                <a:cs typeface="Calibri"/>
              </a:rPr>
              <a:t>(строевого </a:t>
            </a:r>
            <a:r>
              <a:rPr sz="1200" spc="-15" dirty="0">
                <a:latin typeface="Calibri"/>
                <a:cs typeface="Calibri"/>
              </a:rPr>
              <a:t>прохода </a:t>
            </a:r>
            <a:r>
              <a:rPr sz="1200" dirty="0">
                <a:latin typeface="Calibri"/>
                <a:cs typeface="Calibri"/>
              </a:rPr>
              <a:t>с </a:t>
            </a:r>
            <a:r>
              <a:rPr sz="1200" spc="-5" dirty="0">
                <a:latin typeface="Calibri"/>
                <a:cs typeface="Calibri"/>
              </a:rPr>
              <a:t>привлечением </a:t>
            </a:r>
            <a:r>
              <a:rPr sz="1200" spc="-10" dirty="0">
                <a:latin typeface="Calibri"/>
                <a:cs typeface="Calibri"/>
              </a:rPr>
              <a:t>оркестра) </a:t>
            </a:r>
            <a:r>
              <a:rPr sz="1200" dirty="0">
                <a:latin typeface="Calibri"/>
                <a:cs typeface="Calibri"/>
              </a:rPr>
              <a:t>у </a:t>
            </a:r>
            <a:r>
              <a:rPr sz="1200" spc="-5" dirty="0">
                <a:latin typeface="Calibri"/>
                <a:cs typeface="Calibri"/>
              </a:rPr>
              <a:t>дома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ветерана.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Ветеранов </a:t>
            </a:r>
            <a:r>
              <a:rPr sz="1200" dirty="0">
                <a:latin typeface="Calibri"/>
                <a:cs typeface="Calibri"/>
              </a:rPr>
              <a:t>и их </a:t>
            </a:r>
            <a:r>
              <a:rPr sz="1200" spc="-10" dirty="0">
                <a:latin typeface="Calibri"/>
                <a:cs typeface="Calibri"/>
              </a:rPr>
              <a:t>родственников </a:t>
            </a:r>
            <a:r>
              <a:rPr sz="1200" dirty="0">
                <a:latin typeface="Calibri"/>
                <a:cs typeface="Calibri"/>
              </a:rPr>
              <a:t>о </a:t>
            </a:r>
            <a:r>
              <a:rPr sz="1200" spc="-10" dirty="0">
                <a:latin typeface="Calibri"/>
                <a:cs typeface="Calibri"/>
              </a:rPr>
              <a:t>предстоящем </a:t>
            </a:r>
            <a:r>
              <a:rPr sz="1200" spc="-5" dirty="0">
                <a:latin typeface="Calibri"/>
                <a:cs typeface="Calibri"/>
              </a:rPr>
              <a:t>мероприятии информируют социальные службы,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которые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200" spc="-5" dirty="0">
                <a:latin typeface="Calibri"/>
                <a:cs typeface="Calibri"/>
              </a:rPr>
              <a:t>занимаются </a:t>
            </a:r>
            <a:r>
              <a:rPr sz="1200" dirty="0">
                <a:latin typeface="Calibri"/>
                <a:cs typeface="Calibri"/>
              </a:rPr>
              <a:t>их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сопровождением.</a:t>
            </a:r>
            <a:endParaRPr sz="1200">
              <a:latin typeface="Calibri"/>
              <a:cs typeface="Calibri"/>
            </a:endParaRPr>
          </a:p>
          <a:p>
            <a:pPr marL="12700" marR="398145">
              <a:lnSpc>
                <a:spcPct val="125000"/>
              </a:lnSpc>
              <a:spcBef>
                <a:spcPts val="1005"/>
              </a:spcBef>
            </a:pPr>
            <a:r>
              <a:rPr sz="1200" spc="-15" dirty="0">
                <a:latin typeface="Calibri"/>
                <a:cs typeface="Calibri"/>
              </a:rPr>
              <a:t>ВОД </a:t>
            </a:r>
            <a:r>
              <a:rPr sz="1200" spc="-5" dirty="0">
                <a:latin typeface="Calibri"/>
                <a:cs typeface="Calibri"/>
              </a:rPr>
              <a:t>«Волонтеры </a:t>
            </a:r>
            <a:r>
              <a:rPr sz="1200" spc="-10" dirty="0">
                <a:latin typeface="Calibri"/>
                <a:cs typeface="Calibri"/>
              </a:rPr>
              <a:t>Победы» </a:t>
            </a:r>
            <a:r>
              <a:rPr sz="1200" spc="-5" dirty="0">
                <a:latin typeface="Calibri"/>
                <a:cs typeface="Calibri"/>
              </a:rPr>
              <a:t>обеспечивает информирование </a:t>
            </a:r>
            <a:r>
              <a:rPr sz="1200" spc="-10" dirty="0">
                <a:latin typeface="Calibri"/>
                <a:cs typeface="Calibri"/>
              </a:rPr>
              <a:t>жителей близлежащих </a:t>
            </a:r>
            <a:r>
              <a:rPr sz="1200" spc="-5" dirty="0">
                <a:latin typeface="Calibri"/>
                <a:cs typeface="Calibri"/>
              </a:rPr>
              <a:t>домов, расклеивая  информационные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листы.</a:t>
            </a:r>
            <a:endParaRPr sz="1200">
              <a:latin typeface="Calibri"/>
              <a:cs typeface="Calibri"/>
            </a:endParaRPr>
          </a:p>
          <a:p>
            <a:pPr marL="12700" marR="633730">
              <a:lnSpc>
                <a:spcPct val="125000"/>
              </a:lnSpc>
              <a:spcBef>
                <a:spcPts val="1015"/>
              </a:spcBef>
            </a:pPr>
            <a:r>
              <a:rPr sz="1200" spc="-5" dirty="0">
                <a:latin typeface="Calibri"/>
                <a:cs typeface="Calibri"/>
              </a:rPr>
              <a:t>Парад </a:t>
            </a:r>
            <a:r>
              <a:rPr sz="1200" spc="-10" dirty="0">
                <a:latin typeface="Calibri"/>
                <a:cs typeface="Calibri"/>
              </a:rPr>
              <a:t>может </a:t>
            </a:r>
            <a:r>
              <a:rPr sz="1200" spc="-5" dirty="0">
                <a:latin typeface="Calibri"/>
                <a:cs typeface="Calibri"/>
              </a:rPr>
              <a:t>осуществляться </a:t>
            </a:r>
            <a:r>
              <a:rPr sz="1200" dirty="0">
                <a:latin typeface="Calibri"/>
                <a:cs typeface="Calibri"/>
              </a:rPr>
              <a:t>по </a:t>
            </a:r>
            <a:r>
              <a:rPr sz="1200" spc="-5" dirty="0">
                <a:latin typeface="Calibri"/>
                <a:cs typeface="Calibri"/>
              </a:rPr>
              <a:t>ведомственной принадлежности ветерана (Минобороны </a:t>
            </a:r>
            <a:r>
              <a:rPr sz="1200" spc="-10" dirty="0">
                <a:latin typeface="Calibri"/>
                <a:cs typeface="Calibri"/>
              </a:rPr>
              <a:t>России,  </a:t>
            </a:r>
            <a:r>
              <a:rPr sz="1200" spc="-5" dirty="0">
                <a:latin typeface="Calibri"/>
                <a:cs typeface="Calibri"/>
              </a:rPr>
              <a:t>Следственный </a:t>
            </a:r>
            <a:r>
              <a:rPr sz="1200" spc="-10" dirty="0">
                <a:latin typeface="Calibri"/>
                <a:cs typeface="Calibri"/>
              </a:rPr>
              <a:t>комитет Российской </a:t>
            </a:r>
            <a:r>
              <a:rPr sz="1200" spc="-5" dirty="0">
                <a:latin typeface="Calibri"/>
                <a:cs typeface="Calibri"/>
              </a:rPr>
              <a:t>Федерации, </a:t>
            </a:r>
            <a:r>
              <a:rPr sz="1200" dirty="0">
                <a:latin typeface="Calibri"/>
                <a:cs typeface="Calibri"/>
              </a:rPr>
              <a:t>МЧС </a:t>
            </a:r>
            <a:r>
              <a:rPr sz="1200" spc="-10" dirty="0">
                <a:latin typeface="Calibri"/>
                <a:cs typeface="Calibri"/>
              </a:rPr>
              <a:t>России, </a:t>
            </a:r>
            <a:r>
              <a:rPr sz="1200" dirty="0">
                <a:latin typeface="Calibri"/>
                <a:cs typeface="Calibri"/>
              </a:rPr>
              <a:t>ФСО </a:t>
            </a:r>
            <a:r>
              <a:rPr sz="1200" spc="-10" dirty="0">
                <a:latin typeface="Calibri"/>
                <a:cs typeface="Calibri"/>
              </a:rPr>
              <a:t>России </a:t>
            </a:r>
            <a:r>
              <a:rPr sz="1200" dirty="0">
                <a:latin typeface="Calibri"/>
                <a:cs typeface="Calibri"/>
              </a:rPr>
              <a:t>и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другие).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3144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ОДНОПОЛЧАНЕ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5492" y="2158364"/>
            <a:ext cx="6214110" cy="3030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5" dirty="0">
                <a:latin typeface="Calibri"/>
                <a:cs typeface="Calibri"/>
              </a:rPr>
              <a:t>Каждый </a:t>
            </a:r>
            <a:r>
              <a:rPr sz="1400" spc="-30" dirty="0">
                <a:latin typeface="Calibri"/>
                <a:cs typeface="Calibri"/>
              </a:rPr>
              <a:t>год </a:t>
            </a:r>
            <a:r>
              <a:rPr sz="1400" spc="-5" dirty="0">
                <a:latin typeface="Calibri"/>
                <a:cs typeface="Calibri"/>
              </a:rPr>
              <a:t>9 </a:t>
            </a:r>
            <a:r>
              <a:rPr sz="1400" spc="-10" dirty="0">
                <a:latin typeface="Calibri"/>
                <a:cs typeface="Calibri"/>
              </a:rPr>
              <a:t>мая </a:t>
            </a:r>
            <a:r>
              <a:rPr sz="1400" spc="-15" dirty="0">
                <a:latin typeface="Calibri"/>
                <a:cs typeface="Calibri"/>
              </a:rPr>
              <a:t>ветераны </a:t>
            </a:r>
            <a:r>
              <a:rPr sz="1400" spc="-10" dirty="0">
                <a:latin typeface="Calibri"/>
                <a:cs typeface="Calibri"/>
              </a:rPr>
              <a:t>встречаются </a:t>
            </a:r>
            <a:r>
              <a:rPr sz="1400" spc="-5" dirty="0">
                <a:latin typeface="Calibri"/>
                <a:cs typeface="Calibri"/>
              </a:rPr>
              <a:t>с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однополчанами.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этом </a:t>
            </a:r>
            <a:r>
              <a:rPr sz="1400" spc="-25" dirty="0">
                <a:latin typeface="Calibri"/>
                <a:cs typeface="Calibri"/>
              </a:rPr>
              <a:t>году </a:t>
            </a:r>
            <a:r>
              <a:rPr sz="1400" spc="-5" dirty="0">
                <a:latin typeface="Calibri"/>
                <a:cs typeface="Calibri"/>
              </a:rPr>
              <a:t>в условиях </a:t>
            </a:r>
            <a:r>
              <a:rPr sz="1400" spc="-10" dirty="0">
                <a:latin typeface="Calibri"/>
                <a:cs typeface="Calibri"/>
              </a:rPr>
              <a:t>самоизоляции </a:t>
            </a:r>
            <a:r>
              <a:rPr sz="1400" spc="-15" dirty="0">
                <a:latin typeface="Calibri"/>
                <a:cs typeface="Calibri"/>
              </a:rPr>
              <a:t>этого </a:t>
            </a:r>
            <a:r>
              <a:rPr sz="1400" spc="-5" dirty="0">
                <a:latin typeface="Calibri"/>
                <a:cs typeface="Calibri"/>
              </a:rPr>
              <a:t>не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сделать.</a:t>
            </a:r>
            <a:endParaRPr sz="1400">
              <a:latin typeface="Calibri"/>
              <a:cs typeface="Calibri"/>
            </a:endParaRPr>
          </a:p>
          <a:p>
            <a:pPr marL="12700" marR="443865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ВОД </a:t>
            </a:r>
            <a:r>
              <a:rPr sz="1400" spc="-10" dirty="0">
                <a:latin typeface="Calibri"/>
                <a:cs typeface="Calibri"/>
              </a:rPr>
              <a:t>«Волонтеры Победы» помогут организовать коллективную </a:t>
            </a:r>
            <a:r>
              <a:rPr sz="1400" spc="-5" dirty="0">
                <a:latin typeface="Calibri"/>
                <a:cs typeface="Calibri"/>
              </a:rPr>
              <a:t>видеосвязь  </a:t>
            </a:r>
            <a:r>
              <a:rPr sz="1400" spc="-10" dirty="0">
                <a:latin typeface="Calibri"/>
                <a:cs typeface="Calibri"/>
              </a:rPr>
              <a:t>ветеранов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однополчанами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друзьями из </a:t>
            </a:r>
            <a:r>
              <a:rPr sz="1400" spc="-5" dirty="0">
                <a:latin typeface="Calibri"/>
                <a:cs typeface="Calibri"/>
              </a:rPr>
              <a:t>разных </a:t>
            </a:r>
            <a:r>
              <a:rPr sz="1400" spc="-15" dirty="0">
                <a:latin typeface="Calibri"/>
                <a:cs typeface="Calibri"/>
              </a:rPr>
              <a:t>уголков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страны.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5" dirty="0">
                <a:latin typeface="Calibri"/>
                <a:cs typeface="Calibri"/>
              </a:rPr>
              <a:t>Сегодня это </a:t>
            </a:r>
            <a:r>
              <a:rPr sz="1400" spc="-20" dirty="0">
                <a:latin typeface="Calibri"/>
                <a:cs typeface="Calibri"/>
              </a:rPr>
              <a:t>один </a:t>
            </a:r>
            <a:r>
              <a:rPr sz="1400" spc="-10" dirty="0">
                <a:latin typeface="Calibri"/>
                <a:cs typeface="Calibri"/>
              </a:rPr>
              <a:t>из единственных </a:t>
            </a:r>
            <a:r>
              <a:rPr sz="1400" spc="-5" dirty="0">
                <a:latin typeface="Calibri"/>
                <a:cs typeface="Calibri"/>
              </a:rPr>
              <a:t>способов </a:t>
            </a:r>
            <a:r>
              <a:rPr sz="1400" spc="-15" dirty="0">
                <a:latin typeface="Calibri"/>
                <a:cs typeface="Calibri"/>
              </a:rPr>
              <a:t>коммуникации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теми,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кем</a:t>
            </a:r>
            <a:r>
              <a:rPr sz="1400" spc="-18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плечом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к плечу они </a:t>
            </a:r>
            <a:r>
              <a:rPr sz="1400" spc="-10" dirty="0">
                <a:latin typeface="Calibri"/>
                <a:cs typeface="Calibri"/>
              </a:rPr>
              <a:t>прошли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войну.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400" b="1" spc="-5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400" spc="-5" dirty="0">
                <a:latin typeface="Calibri"/>
                <a:cs typeface="Calibri"/>
              </a:rPr>
              <a:t>Из-за </a:t>
            </a:r>
            <a:r>
              <a:rPr sz="1400" spc="-10" dirty="0">
                <a:latin typeface="Calibri"/>
                <a:cs typeface="Calibri"/>
              </a:rPr>
              <a:t>карантина организация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проведение </a:t>
            </a:r>
            <a:r>
              <a:rPr sz="1400" spc="-10" dirty="0">
                <a:latin typeface="Calibri"/>
                <a:cs typeface="Calibri"/>
              </a:rPr>
              <a:t>коллективной </a:t>
            </a:r>
            <a:r>
              <a:rPr sz="1400" spc="-5" dirty="0">
                <a:latin typeface="Calibri"/>
                <a:cs typeface="Calibri"/>
              </a:rPr>
              <a:t>видеосвязи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будет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5" dirty="0">
                <a:latin typeface="Calibri"/>
                <a:cs typeface="Calibri"/>
              </a:rPr>
              <a:t>проводиться </a:t>
            </a:r>
            <a:r>
              <a:rPr sz="1400" spc="-20" dirty="0">
                <a:latin typeface="Calibri"/>
                <a:cs typeface="Calibri"/>
              </a:rPr>
              <a:t>только </a:t>
            </a:r>
            <a:r>
              <a:rPr sz="1400" spc="-10" dirty="0">
                <a:latin typeface="Calibri"/>
                <a:cs typeface="Calibri"/>
              </a:rPr>
              <a:t>силами волонтеров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родственников,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которые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0" dirty="0">
                <a:latin typeface="Calibri"/>
                <a:cs typeface="Calibri"/>
              </a:rPr>
              <a:t>непосредственно проживают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ветераном,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использованием </a:t>
            </a:r>
            <a:r>
              <a:rPr sz="1400" spc="-15" dirty="0">
                <a:latin typeface="Calibri"/>
                <a:cs typeface="Calibri"/>
              </a:rPr>
              <a:t>средств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защиты.</a:t>
            </a:r>
            <a:endParaRPr sz="1400">
              <a:latin typeface="Calibri"/>
              <a:cs typeface="Calibri"/>
            </a:endParaRPr>
          </a:p>
          <a:p>
            <a:pPr marL="12700" marR="518795">
              <a:lnSpc>
                <a:spcPct val="107100"/>
              </a:lnSpc>
              <a:spcBef>
                <a:spcPts val="985"/>
              </a:spcBef>
            </a:pPr>
            <a:r>
              <a:rPr sz="1400" spc="-25" dirty="0">
                <a:latin typeface="Calibri"/>
                <a:cs typeface="Calibri"/>
              </a:rPr>
              <a:t>Будет </a:t>
            </a:r>
            <a:r>
              <a:rPr sz="1400" spc="-5" dirty="0">
                <a:latin typeface="Calibri"/>
                <a:cs typeface="Calibri"/>
              </a:rPr>
              <a:t>обеспечен персональный </a:t>
            </a:r>
            <a:r>
              <a:rPr sz="1400" spc="-25" dirty="0">
                <a:latin typeface="Calibri"/>
                <a:cs typeface="Calibri"/>
              </a:rPr>
              <a:t>подход </a:t>
            </a: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0" dirty="0">
                <a:latin typeface="Calibri"/>
                <a:cs typeface="Calibri"/>
              </a:rPr>
              <a:t>подключению </a:t>
            </a:r>
            <a:r>
              <a:rPr sz="1400" spc="-20" dirty="0">
                <a:latin typeface="Calibri"/>
                <a:cs typeface="Calibri"/>
              </a:rPr>
              <a:t>каждого </a:t>
            </a:r>
            <a:r>
              <a:rPr sz="1400" spc="-10" dirty="0">
                <a:latin typeface="Calibri"/>
                <a:cs typeface="Calibri"/>
              </a:rPr>
              <a:t>ветерана.  </a:t>
            </a:r>
            <a:r>
              <a:rPr sz="1400" spc="-5" dirty="0">
                <a:latin typeface="Calibri"/>
                <a:cs typeface="Calibri"/>
              </a:rPr>
              <a:t>Видеосвязь </a:t>
            </a:r>
            <a:r>
              <a:rPr sz="1400" spc="-25" dirty="0">
                <a:latin typeface="Calibri"/>
                <a:cs typeface="Calibri"/>
              </a:rPr>
              <a:t>будет </a:t>
            </a:r>
            <a:r>
              <a:rPr sz="1400" spc="-5" dirty="0">
                <a:latin typeface="Calibri"/>
                <a:cs typeface="Calibri"/>
              </a:rPr>
              <a:t>организована через: </a:t>
            </a:r>
            <a:r>
              <a:rPr sz="1400" spc="-10" dirty="0">
                <a:latin typeface="Calibri"/>
                <a:cs typeface="Calibri"/>
              </a:rPr>
              <a:t>Skype, </a:t>
            </a:r>
            <a:r>
              <a:rPr sz="1400" spc="-15" dirty="0">
                <a:latin typeface="Calibri"/>
                <a:cs typeface="Calibri"/>
              </a:rPr>
              <a:t>ZOOM,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WhatsApp.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62976" y="36448"/>
            <a:ext cx="2198624" cy="2244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04151" y="2281301"/>
            <a:ext cx="4594225" cy="3109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04151" y="2281301"/>
            <a:ext cx="4503674" cy="31098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65106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АКЦИЯ </a:t>
            </a:r>
            <a:r>
              <a:rPr spc="-15" dirty="0"/>
              <a:t>«МЕЧТЫ</a:t>
            </a:r>
            <a:r>
              <a:rPr spc="-45" dirty="0"/>
              <a:t> </a:t>
            </a:r>
            <a:r>
              <a:rPr spc="-15" dirty="0"/>
              <a:t>ПОБЕДИТЕЛЕЙ»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2123694"/>
            <a:ext cx="6903720" cy="39700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94615">
              <a:lnSpc>
                <a:spcPct val="100000"/>
              </a:lnSpc>
              <a:spcBef>
                <a:spcPts val="90"/>
              </a:spcBef>
            </a:pPr>
            <a:r>
              <a:rPr sz="1400" b="1" spc="-15" dirty="0">
                <a:latin typeface="Calibri"/>
                <a:cs typeface="Calibri"/>
              </a:rPr>
              <a:t>Всероссийская </a:t>
            </a:r>
            <a:r>
              <a:rPr sz="1400" b="1" spc="-5" dirty="0">
                <a:latin typeface="Calibri"/>
                <a:cs typeface="Calibri"/>
              </a:rPr>
              <a:t>акция </a:t>
            </a:r>
            <a:r>
              <a:rPr sz="1400" b="1" spc="-10" dirty="0">
                <a:latin typeface="Calibri"/>
                <a:cs typeface="Calibri"/>
              </a:rPr>
              <a:t>«Мечты </a:t>
            </a:r>
            <a:r>
              <a:rPr sz="1400" b="1" spc="-15" dirty="0">
                <a:latin typeface="Calibri"/>
                <a:cs typeface="Calibri"/>
              </a:rPr>
              <a:t>победителей» </a:t>
            </a:r>
            <a:r>
              <a:rPr sz="1400" spc="-5" dirty="0">
                <a:latin typeface="Calibri"/>
                <a:cs typeface="Calibri"/>
              </a:rPr>
              <a:t>помогает </a:t>
            </a:r>
            <a:r>
              <a:rPr sz="1400" spc="-10" dirty="0">
                <a:latin typeface="Calibri"/>
                <a:cs typeface="Calibri"/>
              </a:rPr>
              <a:t>исполнять мечты ветеранов  </a:t>
            </a:r>
            <a:r>
              <a:rPr sz="1400" spc="-15" dirty="0">
                <a:latin typeface="Calibri"/>
                <a:cs typeface="Calibri"/>
              </a:rPr>
              <a:t>Великой </a:t>
            </a:r>
            <a:r>
              <a:rPr sz="1400" spc="-10" dirty="0">
                <a:latin typeface="Calibri"/>
                <a:cs typeface="Calibri"/>
              </a:rPr>
              <a:t>Отечественной </a:t>
            </a:r>
            <a:r>
              <a:rPr sz="1400" spc="-5" dirty="0">
                <a:latin typeface="Calibri"/>
                <a:cs typeface="Calibri"/>
              </a:rPr>
              <a:t>войны, позволяя </a:t>
            </a:r>
            <a:r>
              <a:rPr sz="1400" spc="-10" dirty="0">
                <a:latin typeface="Calibri"/>
                <a:cs typeface="Calibri"/>
              </a:rPr>
              <a:t>воплощать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жизнь проекты,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которых </a:t>
            </a:r>
            <a:r>
              <a:rPr sz="1400" spc="-10" dirty="0">
                <a:latin typeface="Calibri"/>
                <a:cs typeface="Calibri"/>
              </a:rPr>
              <a:t>человек  участвует </a:t>
            </a:r>
            <a:r>
              <a:rPr sz="1400" spc="-5" dirty="0">
                <a:latin typeface="Calibri"/>
                <a:cs typeface="Calibri"/>
              </a:rPr>
              <a:t>сам. Заявки </a:t>
            </a:r>
            <a:r>
              <a:rPr sz="1400" spc="-15" dirty="0">
                <a:latin typeface="Calibri"/>
                <a:cs typeface="Calibri"/>
              </a:rPr>
              <a:t>принимаются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нематериальные </a:t>
            </a:r>
            <a:r>
              <a:rPr sz="1400" spc="-5" dirty="0">
                <a:latin typeface="Calibri"/>
                <a:cs typeface="Calibri"/>
              </a:rPr>
              <a:t>заветные </a:t>
            </a:r>
            <a:r>
              <a:rPr sz="1400" spc="-15" dirty="0">
                <a:latin typeface="Calibri"/>
                <a:cs typeface="Calibri"/>
              </a:rPr>
              <a:t>желания </a:t>
            </a:r>
            <a:r>
              <a:rPr sz="1400" spc="-10" dirty="0">
                <a:latin typeface="Calibri"/>
                <a:cs typeface="Calibri"/>
              </a:rPr>
              <a:t>по </a:t>
            </a:r>
            <a:r>
              <a:rPr sz="1400" spc="-5" dirty="0">
                <a:latin typeface="Calibri"/>
                <a:cs typeface="Calibri"/>
              </a:rPr>
              <a:t>4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типам:</a:t>
            </a:r>
            <a:endParaRPr sz="1400">
              <a:latin typeface="Calibri"/>
              <a:cs typeface="Calibri"/>
            </a:endParaRPr>
          </a:p>
          <a:p>
            <a:pPr marL="186055" indent="-173990">
              <a:lnSpc>
                <a:spcPct val="100000"/>
              </a:lnSpc>
              <a:spcBef>
                <a:spcPts val="985"/>
              </a:spcBef>
              <a:buAutoNum type="arabicPeriod"/>
              <a:tabLst>
                <a:tab pos="186690" algn="l"/>
              </a:tabLst>
            </a:pPr>
            <a:r>
              <a:rPr sz="1400" spc="-15" dirty="0">
                <a:latin typeface="Calibri"/>
                <a:cs typeface="Calibri"/>
              </a:rPr>
              <a:t>Роль </a:t>
            </a:r>
            <a:r>
              <a:rPr sz="1400" spc="-10" dirty="0">
                <a:latin typeface="Calibri"/>
                <a:cs typeface="Calibri"/>
              </a:rPr>
              <a:t>(например, </a:t>
            </a:r>
            <a:r>
              <a:rPr sz="1400" spc="-5" dirty="0">
                <a:latin typeface="Calibri"/>
                <a:cs typeface="Calibri"/>
              </a:rPr>
              <a:t>«Я </a:t>
            </a:r>
            <a:r>
              <a:rPr sz="1400" spc="-10" dirty="0">
                <a:latin typeface="Calibri"/>
                <a:cs typeface="Calibri"/>
              </a:rPr>
              <a:t>мечтаю </a:t>
            </a:r>
            <a:r>
              <a:rPr sz="1400" spc="-5" dirty="0">
                <a:latin typeface="Calibri"/>
                <a:cs typeface="Calibri"/>
              </a:rPr>
              <a:t>побывать в </a:t>
            </a:r>
            <a:r>
              <a:rPr sz="1400" spc="-15" dirty="0">
                <a:latin typeface="Calibri"/>
                <a:cs typeface="Calibri"/>
              </a:rPr>
              <a:t>роли </a:t>
            </a:r>
            <a:r>
              <a:rPr sz="1400" spc="-10" dirty="0">
                <a:latin typeface="Calibri"/>
                <a:cs typeface="Calibri"/>
              </a:rPr>
              <a:t>летчика-испытателя», </a:t>
            </a:r>
            <a:r>
              <a:rPr sz="1400" spc="-5" dirty="0">
                <a:latin typeface="Calibri"/>
                <a:cs typeface="Calibri"/>
              </a:rPr>
              <a:t>«Я </a:t>
            </a:r>
            <a:r>
              <a:rPr sz="1400" spc="-10" dirty="0">
                <a:latin typeface="Calibri"/>
                <a:cs typeface="Calibri"/>
              </a:rPr>
              <a:t>мечтаю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побывать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роли работника кондитерского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завода»);</a:t>
            </a:r>
            <a:endParaRPr sz="1400">
              <a:latin typeface="Calibri"/>
              <a:cs typeface="Calibri"/>
            </a:endParaRPr>
          </a:p>
          <a:p>
            <a:pPr marL="12700" marR="74295">
              <a:lnSpc>
                <a:spcPct val="100000"/>
              </a:lnSpc>
              <a:buAutoNum type="arabicPeriod" startAt="2"/>
              <a:tabLst>
                <a:tab pos="186690" algn="l"/>
              </a:tabLst>
            </a:pPr>
            <a:r>
              <a:rPr sz="1400" spc="-10" dirty="0">
                <a:latin typeface="Calibri"/>
                <a:cs typeface="Calibri"/>
              </a:rPr>
              <a:t>Встреча (например, </a:t>
            </a:r>
            <a:r>
              <a:rPr sz="1400" spc="-5" dirty="0">
                <a:latin typeface="Calibri"/>
                <a:cs typeface="Calibri"/>
              </a:rPr>
              <a:t>«Я </a:t>
            </a:r>
            <a:r>
              <a:rPr sz="1400" spc="-10" dirty="0">
                <a:latin typeface="Calibri"/>
                <a:cs typeface="Calibri"/>
              </a:rPr>
              <a:t>мечтаю встретиться </a:t>
            </a:r>
            <a:r>
              <a:rPr sz="1400" dirty="0">
                <a:latin typeface="Calibri"/>
                <a:cs typeface="Calibri"/>
              </a:rPr>
              <a:t>со </a:t>
            </a:r>
            <a:r>
              <a:rPr sz="1400" spc="-10" dirty="0">
                <a:latin typeface="Calibri"/>
                <a:cs typeface="Calibri"/>
              </a:rPr>
              <a:t>Львом </a:t>
            </a:r>
            <a:r>
              <a:rPr sz="1400" spc="-15" dirty="0">
                <a:latin typeface="Calibri"/>
                <a:cs typeface="Calibri"/>
              </a:rPr>
              <a:t>Лещенко», </a:t>
            </a:r>
            <a:r>
              <a:rPr sz="1400" spc="-5" dirty="0">
                <a:latin typeface="Calibri"/>
                <a:cs typeface="Calibri"/>
              </a:rPr>
              <a:t>«Я </a:t>
            </a:r>
            <a:r>
              <a:rPr sz="1400" spc="-10" dirty="0">
                <a:latin typeface="Calibri"/>
                <a:cs typeface="Calibri"/>
              </a:rPr>
              <a:t>мечтаю встретиться 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Сергеем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Шойгу»);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186690" algn="l"/>
              </a:tabLst>
            </a:pPr>
            <a:r>
              <a:rPr sz="1400" spc="-10" dirty="0">
                <a:latin typeface="Calibri"/>
                <a:cs typeface="Calibri"/>
              </a:rPr>
              <a:t>Цель (например, </a:t>
            </a:r>
            <a:r>
              <a:rPr sz="1400" spc="-5" dirty="0">
                <a:latin typeface="Calibri"/>
                <a:cs typeface="Calibri"/>
              </a:rPr>
              <a:t>«Я </a:t>
            </a:r>
            <a:r>
              <a:rPr sz="1400" spc="-10" dirty="0">
                <a:latin typeface="Calibri"/>
                <a:cs typeface="Calibri"/>
              </a:rPr>
              <a:t>мечтаю </a:t>
            </a:r>
            <a:r>
              <a:rPr sz="1400" spc="-5" dirty="0">
                <a:latin typeface="Calibri"/>
                <a:cs typeface="Calibri"/>
              </a:rPr>
              <a:t>побывать на </a:t>
            </a:r>
            <a:r>
              <a:rPr sz="1400" spc="-15" dirty="0">
                <a:latin typeface="Calibri"/>
                <a:cs typeface="Calibri"/>
              </a:rPr>
              <a:t>Параде </a:t>
            </a:r>
            <a:r>
              <a:rPr sz="1400" spc="-10" dirty="0">
                <a:latin typeface="Calibri"/>
                <a:cs typeface="Calibri"/>
              </a:rPr>
              <a:t>Победы </a:t>
            </a:r>
            <a:r>
              <a:rPr sz="1400" spc="-5" dirty="0">
                <a:latin typeface="Calibri"/>
                <a:cs typeface="Calibri"/>
              </a:rPr>
              <a:t>9 мая», «Я </a:t>
            </a:r>
            <a:r>
              <a:rPr sz="1400" spc="-10" dirty="0">
                <a:latin typeface="Calibri"/>
                <a:cs typeface="Calibri"/>
              </a:rPr>
              <a:t>мечтаю посмотреть  Т-34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изнутри»);</a:t>
            </a:r>
            <a:endParaRPr sz="1400">
              <a:latin typeface="Calibri"/>
              <a:cs typeface="Calibri"/>
            </a:endParaRPr>
          </a:p>
          <a:p>
            <a:pPr marL="186055" indent="-173990">
              <a:lnSpc>
                <a:spcPct val="100000"/>
              </a:lnSpc>
              <a:buAutoNum type="arabicPeriod" startAt="2"/>
              <a:tabLst>
                <a:tab pos="186690" algn="l"/>
              </a:tabLst>
            </a:pPr>
            <a:r>
              <a:rPr sz="1400" spc="-10" dirty="0">
                <a:latin typeface="Calibri"/>
                <a:cs typeface="Calibri"/>
              </a:rPr>
              <a:t>Поездка (например, </a:t>
            </a:r>
            <a:r>
              <a:rPr sz="1400" spc="-5" dirty="0">
                <a:latin typeface="Calibri"/>
                <a:cs typeface="Calibri"/>
              </a:rPr>
              <a:t>«Я </a:t>
            </a:r>
            <a:r>
              <a:rPr sz="1400" spc="-10" dirty="0">
                <a:latin typeface="Calibri"/>
                <a:cs typeface="Calibri"/>
              </a:rPr>
              <a:t>мечтаю съездить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могилу брата», </a:t>
            </a:r>
            <a:r>
              <a:rPr sz="1400" spc="-5" dirty="0">
                <a:latin typeface="Calibri"/>
                <a:cs typeface="Calibri"/>
              </a:rPr>
              <a:t>«Я </a:t>
            </a:r>
            <a:r>
              <a:rPr sz="1400" spc="-10" dirty="0">
                <a:latin typeface="Calibri"/>
                <a:cs typeface="Calibri"/>
              </a:rPr>
              <a:t>мечтаю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съездить </a:t>
            </a:r>
            <a:r>
              <a:rPr sz="1400" spc="-5" dirty="0">
                <a:latin typeface="Calibri"/>
                <a:cs typeface="Calibri"/>
              </a:rPr>
              <a:t>на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Мамаев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Курган»).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Спецпроект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рамках </a:t>
            </a:r>
            <a:r>
              <a:rPr sz="1400" spc="-10" dirty="0">
                <a:latin typeface="Calibri"/>
                <a:cs typeface="Calibri"/>
              </a:rPr>
              <a:t>акции: </a:t>
            </a:r>
            <a:r>
              <a:rPr sz="1400" b="1" spc="-10" dirty="0">
                <a:latin typeface="Calibri"/>
                <a:cs typeface="Calibri"/>
              </a:rPr>
              <a:t>фотопроект </a:t>
            </a:r>
            <a:r>
              <a:rPr sz="1400" b="1" spc="-15" dirty="0">
                <a:latin typeface="Calibri"/>
                <a:cs typeface="Calibri"/>
              </a:rPr>
              <a:t>«75 </a:t>
            </a:r>
            <a:r>
              <a:rPr sz="1400" b="1" spc="-10" dirty="0">
                <a:latin typeface="Calibri"/>
                <a:cs typeface="Calibri"/>
              </a:rPr>
              <a:t>правил </a:t>
            </a:r>
            <a:r>
              <a:rPr sz="1400" b="1" spc="-5" dirty="0">
                <a:latin typeface="Calibri"/>
                <a:cs typeface="Calibri"/>
              </a:rPr>
              <a:t>жизни</a:t>
            </a:r>
            <a:r>
              <a:rPr sz="1400" b="1" spc="28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победителей»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341630" indent="12065">
              <a:lnSpc>
                <a:spcPct val="100000"/>
              </a:lnSpc>
              <a:spcBef>
                <a:spcPts val="500"/>
              </a:spcBef>
            </a:pPr>
            <a:r>
              <a:rPr sz="1400" spc="-10" dirty="0">
                <a:latin typeface="Calibri"/>
                <a:cs typeface="Calibri"/>
              </a:rPr>
              <a:t>Размещение тематических </a:t>
            </a:r>
            <a:r>
              <a:rPr sz="1400" spc="-15" dirty="0">
                <a:latin typeface="Calibri"/>
                <a:cs typeface="Calibri"/>
              </a:rPr>
              <a:t>фотографий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цитатами </a:t>
            </a:r>
            <a:r>
              <a:rPr sz="1400" spc="-10" dirty="0">
                <a:latin typeface="Calibri"/>
                <a:cs typeface="Calibri"/>
              </a:rPr>
              <a:t>ветеранов </a:t>
            </a:r>
            <a:r>
              <a:rPr sz="1400" spc="-15" dirty="0">
                <a:latin typeface="Calibri"/>
                <a:cs typeface="Calibri"/>
              </a:rPr>
              <a:t>Великой </a:t>
            </a:r>
            <a:r>
              <a:rPr sz="1400" spc="-10" dirty="0">
                <a:latin typeface="Calibri"/>
                <a:cs typeface="Calibri"/>
              </a:rPr>
              <a:t>Отечественной  войны </a:t>
            </a:r>
            <a:r>
              <a:rPr sz="1400" spc="-15" dirty="0">
                <a:latin typeface="Calibri"/>
                <a:cs typeface="Calibri"/>
              </a:rPr>
              <a:t>1941-1945 </a:t>
            </a:r>
            <a:r>
              <a:rPr sz="1400" spc="-25" dirty="0">
                <a:latin typeface="Calibri"/>
                <a:cs typeface="Calibri"/>
              </a:rPr>
              <a:t>годов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билдбордах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различных регионах страны </a:t>
            </a:r>
            <a:r>
              <a:rPr sz="1400" spc="-5" dirty="0">
                <a:latin typeface="Calibri"/>
                <a:cs typeface="Calibri"/>
              </a:rPr>
              <a:t>(в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местах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проживания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ветеранов).</a:t>
            </a:r>
            <a:endParaRPr sz="140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505"/>
              </a:spcBef>
            </a:pPr>
            <a:r>
              <a:rPr sz="1400" b="1" spc="-10" dirty="0">
                <a:latin typeface="Calibri"/>
                <a:cs typeface="Calibri"/>
              </a:rPr>
              <a:t>Информационный </a:t>
            </a:r>
            <a:r>
              <a:rPr sz="1400" b="1" spc="-5" dirty="0">
                <a:latin typeface="Calibri"/>
                <a:cs typeface="Calibri"/>
              </a:rPr>
              <a:t>партнер </a:t>
            </a:r>
            <a:r>
              <a:rPr sz="1400" b="1" spc="-10" dirty="0">
                <a:latin typeface="Calibri"/>
                <a:cs typeface="Calibri"/>
              </a:rPr>
              <a:t>спецпроекта: </a:t>
            </a:r>
            <a:r>
              <a:rPr sz="1400" b="1" spc="-5" dirty="0">
                <a:latin typeface="Calibri"/>
                <a:cs typeface="Calibri"/>
              </a:rPr>
              <a:t>ИА</a:t>
            </a:r>
            <a:r>
              <a:rPr sz="1400" b="1" spc="80" dirty="0">
                <a:latin typeface="Calibri"/>
                <a:cs typeface="Calibri"/>
              </a:rPr>
              <a:t> </a:t>
            </a:r>
            <a:r>
              <a:rPr sz="1400" b="1" spc="-45" dirty="0">
                <a:latin typeface="Calibri"/>
                <a:cs typeface="Calibri"/>
              </a:rPr>
              <a:t>ТАСС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35900" y="4303712"/>
            <a:ext cx="4170426" cy="2101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35900" y="2141601"/>
            <a:ext cx="4162425" cy="2093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46628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СТРИТ-АРТ-ФЕСТИВАЛЬ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2102357"/>
            <a:ext cx="7188834" cy="113093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 marR="993140">
              <a:lnSpc>
                <a:spcPts val="1510"/>
              </a:lnSpc>
              <a:spcBef>
                <a:spcPts val="284"/>
              </a:spcBef>
            </a:pPr>
            <a:r>
              <a:rPr sz="1400" spc="-10" dirty="0">
                <a:latin typeface="Calibri"/>
                <a:cs typeface="Calibri"/>
              </a:rPr>
              <a:t>Поздравление ветеранов </a:t>
            </a:r>
            <a:r>
              <a:rPr sz="1400" spc="-15" dirty="0">
                <a:latin typeface="Calibri"/>
                <a:cs typeface="Calibri"/>
              </a:rPr>
              <a:t>Великой </a:t>
            </a:r>
            <a:r>
              <a:rPr sz="1400" spc="-10" dirty="0">
                <a:latin typeface="Calibri"/>
                <a:cs typeface="Calibri"/>
              </a:rPr>
              <a:t>Отечественной войны посредством </a:t>
            </a:r>
            <a:r>
              <a:rPr sz="1400" spc="-5" dirty="0">
                <a:latin typeface="Calibri"/>
                <a:cs typeface="Calibri"/>
              </a:rPr>
              <a:t>нанесения  </a:t>
            </a:r>
            <a:r>
              <a:rPr sz="1400" spc="-10" dirty="0">
                <a:latin typeface="Calibri"/>
                <a:cs typeface="Calibri"/>
              </a:rPr>
              <a:t>поздравительных </a:t>
            </a:r>
            <a:r>
              <a:rPr sz="1400" spc="-15" dirty="0">
                <a:latin typeface="Calibri"/>
                <a:cs typeface="Calibri"/>
              </a:rPr>
              <a:t>граффити </a:t>
            </a:r>
            <a:r>
              <a:rPr sz="1400" spc="-5" dirty="0">
                <a:latin typeface="Calibri"/>
                <a:cs typeface="Calibri"/>
              </a:rPr>
              <a:t>во </a:t>
            </a:r>
            <a:r>
              <a:rPr sz="1400" spc="-10" dirty="0">
                <a:latin typeface="Calibri"/>
                <a:cs typeface="Calibri"/>
              </a:rPr>
              <a:t>дворах домов, </a:t>
            </a:r>
            <a:r>
              <a:rPr sz="1400" spc="-45" dirty="0">
                <a:latin typeface="Calibri"/>
                <a:cs typeface="Calibri"/>
              </a:rPr>
              <a:t>где </a:t>
            </a:r>
            <a:r>
              <a:rPr sz="1400" spc="-10" dirty="0">
                <a:latin typeface="Calibri"/>
                <a:cs typeface="Calibri"/>
              </a:rPr>
              <a:t>проживают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ветераны.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ts val="1510"/>
              </a:lnSpc>
              <a:spcBef>
                <a:spcPts val="985"/>
              </a:spcBef>
            </a:pPr>
            <a:r>
              <a:rPr sz="1400" spc="-10" dirty="0">
                <a:latin typeface="Calibri"/>
                <a:cs typeface="Calibri"/>
              </a:rPr>
              <a:t>Команды </a:t>
            </a:r>
            <a:r>
              <a:rPr sz="1400" spc="-20" dirty="0">
                <a:latin typeface="Calibri"/>
                <a:cs typeface="Calibri"/>
              </a:rPr>
              <a:t>художников </a:t>
            </a:r>
            <a:r>
              <a:rPr sz="1400" spc="-10" dirty="0">
                <a:latin typeface="Calibri"/>
                <a:cs typeface="Calibri"/>
              </a:rPr>
              <a:t>проекта </a:t>
            </a:r>
            <a:r>
              <a:rPr sz="1400" spc="-20" dirty="0">
                <a:latin typeface="Calibri"/>
                <a:cs typeface="Calibri"/>
              </a:rPr>
              <a:t>«Таврида» </a:t>
            </a:r>
            <a:r>
              <a:rPr sz="1400" spc="-5" dirty="0">
                <a:latin typeface="Calibri"/>
                <a:cs typeface="Calibri"/>
              </a:rPr>
              <a:t>изобразят </a:t>
            </a:r>
            <a:r>
              <a:rPr sz="1400" spc="-10" dirty="0">
                <a:latin typeface="Calibri"/>
                <a:cs typeface="Calibri"/>
              </a:rPr>
              <a:t>адресные поздравления, </a:t>
            </a:r>
            <a:r>
              <a:rPr sz="1400" spc="-5" dirty="0">
                <a:latin typeface="Calibri"/>
                <a:cs typeface="Calibri"/>
              </a:rPr>
              <a:t>а </a:t>
            </a:r>
            <a:r>
              <a:rPr sz="1400" spc="-15" dirty="0">
                <a:latin typeface="Calibri"/>
                <a:cs typeface="Calibri"/>
              </a:rPr>
              <a:t>также </a:t>
            </a:r>
            <a:r>
              <a:rPr sz="1400" spc="-10" dirty="0">
                <a:latin typeface="Calibri"/>
                <a:cs typeface="Calibri"/>
              </a:rPr>
              <a:t>рисунки 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5" dirty="0">
                <a:latin typeface="Calibri"/>
                <a:cs typeface="Calibri"/>
              </a:rPr>
              <a:t>тему мира, добра, </a:t>
            </a:r>
            <a:r>
              <a:rPr sz="1400" spc="-10" dirty="0">
                <a:latin typeface="Calibri"/>
                <a:cs typeface="Calibri"/>
              </a:rPr>
              <a:t>памяти поколений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20" dirty="0">
                <a:latin typeface="Calibri"/>
                <a:cs typeface="Calibri"/>
              </a:rPr>
              <a:t>другого </a:t>
            </a:r>
            <a:r>
              <a:rPr sz="1400" spc="-10" dirty="0">
                <a:latin typeface="Calibri"/>
                <a:cs typeface="Calibri"/>
              </a:rPr>
              <a:t>позитивного </a:t>
            </a:r>
            <a:r>
              <a:rPr sz="1400" spc="-20" dirty="0">
                <a:latin typeface="Calibri"/>
                <a:cs typeface="Calibri"/>
              </a:rPr>
              <a:t>содержания </a:t>
            </a:r>
            <a:r>
              <a:rPr sz="1400" spc="-10" dirty="0">
                <a:latin typeface="Calibri"/>
                <a:cs typeface="Calibri"/>
              </a:rPr>
              <a:t>для </a:t>
            </a:r>
            <a:r>
              <a:rPr sz="1400" spc="-5" dirty="0">
                <a:latin typeface="Calibri"/>
                <a:cs typeface="Calibri"/>
              </a:rPr>
              <a:t>создания  </a:t>
            </a:r>
            <a:r>
              <a:rPr sz="1400" spc="-10" dirty="0">
                <a:latin typeface="Calibri"/>
                <a:cs typeface="Calibri"/>
              </a:rPr>
              <a:t>праздничной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атмосферы.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0712" y="3529012"/>
            <a:ext cx="3810000" cy="254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68850" y="3514661"/>
            <a:ext cx="2879725" cy="2554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69119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ПРОЕКТ </a:t>
            </a:r>
            <a:r>
              <a:rPr dirty="0"/>
              <a:t>– АКЦИЯ</a:t>
            </a:r>
            <a:r>
              <a:rPr spc="-55" dirty="0"/>
              <a:t> </a:t>
            </a:r>
            <a:r>
              <a:rPr dirty="0"/>
              <a:t>«#</a:t>
            </a:r>
            <a:r>
              <a:rPr dirty="0" err="1" smtClean="0"/>
              <a:t>По</a:t>
            </a:r>
            <a:r>
              <a:rPr lang="ru-RU" dirty="0" smtClean="0"/>
              <a:t>ё</a:t>
            </a:r>
            <a:r>
              <a:rPr dirty="0" err="1" smtClean="0"/>
              <a:t>мДвором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2123694"/>
            <a:ext cx="6818630" cy="33051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2069" marR="127635" indent="-40005">
              <a:lnSpc>
                <a:spcPct val="100000"/>
              </a:lnSpc>
              <a:spcBef>
                <a:spcPts val="90"/>
              </a:spcBef>
            </a:pPr>
            <a:r>
              <a:rPr sz="1400" spc="-20" dirty="0">
                <a:latin typeface="Calibri"/>
                <a:cs typeface="Calibri"/>
              </a:rPr>
              <a:t>Жители </a:t>
            </a:r>
            <a:r>
              <a:rPr sz="1400" spc="-5" dirty="0">
                <a:latin typeface="Calibri"/>
                <a:cs typeface="Calibri"/>
              </a:rPr>
              <a:t>всей </a:t>
            </a:r>
            <a:r>
              <a:rPr sz="1400" spc="-10" dirty="0">
                <a:latin typeface="Calibri"/>
                <a:cs typeface="Calibri"/>
              </a:rPr>
              <a:t>страны могут принять участие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праздновании Дня Победы </a:t>
            </a:r>
            <a:r>
              <a:rPr sz="1400" spc="-15" dirty="0">
                <a:latin typeface="Calibri"/>
                <a:cs typeface="Calibri"/>
              </a:rPr>
              <a:t>даже находясь 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режиме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самоизоляции.</a:t>
            </a:r>
            <a:endParaRPr sz="1400">
              <a:latin typeface="Calibri"/>
              <a:cs typeface="Calibri"/>
            </a:endParaRPr>
          </a:p>
          <a:p>
            <a:pPr marL="12700" marR="785495">
              <a:lnSpc>
                <a:spcPct val="100000"/>
              </a:lnSpc>
              <a:spcBef>
                <a:spcPts val="985"/>
              </a:spcBef>
            </a:pP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акции </a:t>
            </a:r>
            <a:r>
              <a:rPr sz="1400" spc="-15" dirty="0">
                <a:latin typeface="Calibri"/>
                <a:cs typeface="Calibri"/>
              </a:rPr>
              <a:t>примут </a:t>
            </a:r>
            <a:r>
              <a:rPr sz="1400" spc="-10" dirty="0">
                <a:latin typeface="Calibri"/>
                <a:cs typeface="Calibri"/>
              </a:rPr>
              <a:t>участие </a:t>
            </a:r>
            <a:r>
              <a:rPr sz="1400" spc="-5" dirty="0">
                <a:latin typeface="Calibri"/>
                <a:cs typeface="Calibri"/>
              </a:rPr>
              <a:t>все </a:t>
            </a:r>
            <a:r>
              <a:rPr sz="1400" spc="-20" dirty="0">
                <a:latin typeface="Calibri"/>
                <a:cs typeface="Calibri"/>
              </a:rPr>
              <a:t>категории </a:t>
            </a:r>
            <a:r>
              <a:rPr sz="1400" spc="-15" dirty="0">
                <a:latin typeface="Calibri"/>
                <a:cs typeface="Calibri"/>
              </a:rPr>
              <a:t>жителей, которые </a:t>
            </a:r>
            <a:r>
              <a:rPr sz="1400" spc="-5" dirty="0">
                <a:latin typeface="Calibri"/>
                <a:cs typeface="Calibri"/>
              </a:rPr>
              <a:t>смогут </a:t>
            </a:r>
            <a:r>
              <a:rPr sz="1400" spc="-15" dirty="0">
                <a:latin typeface="Calibri"/>
                <a:cs typeface="Calibri"/>
              </a:rPr>
              <a:t>присоединится  </a:t>
            </a: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0" dirty="0">
                <a:latin typeface="Calibri"/>
                <a:cs typeface="Calibri"/>
              </a:rPr>
              <a:t>одномоментному исполнению </a:t>
            </a:r>
            <a:r>
              <a:rPr sz="1400" spc="-5" dirty="0">
                <a:latin typeface="Calibri"/>
                <a:cs typeface="Calibri"/>
              </a:rPr>
              <a:t>военных песен </a:t>
            </a:r>
            <a:r>
              <a:rPr sz="1400" spc="-10" dirty="0">
                <a:latin typeface="Calibri"/>
                <a:cs typeface="Calibri"/>
              </a:rPr>
              <a:t>из открытых окон </a:t>
            </a:r>
            <a:r>
              <a:rPr sz="1400" spc="-5" dirty="0">
                <a:latin typeface="Calibri"/>
                <a:cs typeface="Calibri"/>
              </a:rPr>
              <a:t>во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дворах.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0" dirty="0">
                <a:latin typeface="Calibri"/>
                <a:cs typeface="Calibri"/>
              </a:rPr>
              <a:t>акции </a:t>
            </a:r>
            <a:r>
              <a:rPr sz="1400" spc="-15" dirty="0">
                <a:latin typeface="Calibri"/>
                <a:cs typeface="Calibri"/>
              </a:rPr>
              <a:t>присоединятся </a:t>
            </a:r>
            <a:r>
              <a:rPr sz="1400" spc="-10" dirty="0">
                <a:latin typeface="Calibri"/>
                <a:cs typeface="Calibri"/>
              </a:rPr>
              <a:t>музыкальные коллективы, </a:t>
            </a:r>
            <a:r>
              <a:rPr sz="1400" spc="-15" dirty="0">
                <a:latin typeface="Calibri"/>
                <a:cs typeface="Calibri"/>
              </a:rPr>
              <a:t>хоры </a:t>
            </a:r>
            <a:r>
              <a:rPr sz="1400" spc="-5" dirty="0">
                <a:latin typeface="Calibri"/>
                <a:cs typeface="Calibri"/>
              </a:rPr>
              <a:t>всех возрастных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групп,</a:t>
            </a:r>
            <a:endParaRPr sz="1400">
              <a:latin typeface="Calibri"/>
              <a:cs typeface="Calibri"/>
            </a:endParaRPr>
          </a:p>
          <a:p>
            <a:pPr marL="12700" marR="15621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волонтеры, </a:t>
            </a:r>
            <a:r>
              <a:rPr sz="1400" spc="-15" dirty="0">
                <a:latin typeface="Calibri"/>
                <a:cs typeface="Calibri"/>
              </a:rPr>
              <a:t>представители </a:t>
            </a:r>
            <a:r>
              <a:rPr sz="1400" spc="-10" dirty="0">
                <a:latin typeface="Calibri"/>
                <a:cs typeface="Calibri"/>
              </a:rPr>
              <a:t>экспертного сообщества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участники проекта </a:t>
            </a:r>
            <a:r>
              <a:rPr sz="1400" spc="-20" dirty="0">
                <a:latin typeface="Calibri"/>
                <a:cs typeface="Calibri"/>
              </a:rPr>
              <a:t>«Таврида»  </a:t>
            </a:r>
            <a:r>
              <a:rPr sz="1400" spc="-5" dirty="0">
                <a:latin typeface="Calibri"/>
                <a:cs typeface="Calibri"/>
              </a:rPr>
              <a:t>разных </a:t>
            </a:r>
            <a:r>
              <a:rPr sz="1400" spc="-20" dirty="0">
                <a:latin typeface="Calibri"/>
                <a:cs typeface="Calibri"/>
              </a:rPr>
              <a:t>лет. </a:t>
            </a:r>
            <a:r>
              <a:rPr sz="1400" spc="-10" dirty="0">
                <a:latin typeface="Calibri"/>
                <a:cs typeface="Calibri"/>
              </a:rPr>
              <a:t>Кроме </a:t>
            </a:r>
            <a:r>
              <a:rPr sz="1400" spc="-15" dirty="0">
                <a:latin typeface="Calibri"/>
                <a:cs typeface="Calibri"/>
              </a:rPr>
              <a:t>того, </a:t>
            </a:r>
            <a:r>
              <a:rPr sz="1400" spc="-20" dirty="0">
                <a:latin typeface="Calibri"/>
                <a:cs typeface="Calibri"/>
              </a:rPr>
              <a:t>жители </a:t>
            </a:r>
            <a:r>
              <a:rPr sz="1400" spc="-5" dirty="0">
                <a:latin typeface="Calibri"/>
                <a:cs typeface="Calibri"/>
              </a:rPr>
              <a:t>вывесят </a:t>
            </a:r>
            <a:r>
              <a:rPr sz="1400" spc="-10" dirty="0">
                <a:latin typeface="Calibri"/>
                <a:cs typeface="Calibri"/>
              </a:rPr>
              <a:t>флаги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георгиевские ленты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балконах </a:t>
            </a:r>
            <a:r>
              <a:rPr sz="1400" spc="-5" dirty="0">
                <a:latin typeface="Calibri"/>
                <a:cs typeface="Calibri"/>
              </a:rPr>
              <a:t>своих  жилых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домов.</a:t>
            </a:r>
            <a:endParaRPr sz="1400">
              <a:latin typeface="Calibri"/>
              <a:cs typeface="Calibri"/>
            </a:endParaRPr>
          </a:p>
          <a:p>
            <a:pPr marL="12700" marR="81915" algn="just">
              <a:lnSpc>
                <a:spcPct val="100000"/>
              </a:lnSpc>
              <a:spcBef>
                <a:spcPts val="1010"/>
              </a:spcBef>
            </a:pP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регионах </a:t>
            </a:r>
            <a:r>
              <a:rPr sz="1400" spc="-20" dirty="0">
                <a:latin typeface="Calibri"/>
                <a:cs typeface="Calibri"/>
              </a:rPr>
              <a:t>будут </a:t>
            </a:r>
            <a:r>
              <a:rPr sz="1400" spc="-10" dirty="0">
                <a:latin typeface="Calibri"/>
                <a:cs typeface="Calibri"/>
              </a:rPr>
              <a:t>задействованы </a:t>
            </a:r>
            <a:r>
              <a:rPr sz="1400" spc="-5" dirty="0">
                <a:latin typeface="Calibri"/>
                <a:cs typeface="Calibri"/>
              </a:rPr>
              <a:t>«КАМАЗы» </a:t>
            </a:r>
            <a:r>
              <a:rPr sz="1400" spc="-10" dirty="0">
                <a:latin typeface="Calibri"/>
                <a:cs typeface="Calibri"/>
              </a:rPr>
              <a:t>МКИОН, </a:t>
            </a:r>
            <a:r>
              <a:rPr sz="1400" spc="-5" dirty="0">
                <a:latin typeface="Calibri"/>
                <a:cs typeface="Calibri"/>
              </a:rPr>
              <a:t>на экранах </a:t>
            </a:r>
            <a:r>
              <a:rPr sz="1400" spc="-15" dirty="0">
                <a:latin typeface="Calibri"/>
                <a:cs typeface="Calibri"/>
              </a:rPr>
              <a:t>которых транслируется  текст </a:t>
            </a:r>
            <a:r>
              <a:rPr sz="1400" spc="-5" dirty="0">
                <a:latin typeface="Calibri"/>
                <a:cs typeface="Calibri"/>
              </a:rPr>
              <a:t>песни, </a:t>
            </a:r>
            <a:r>
              <a:rPr sz="1400" spc="-20" dirty="0">
                <a:latin typeface="Calibri"/>
                <a:cs typeface="Calibri"/>
              </a:rPr>
              <a:t>благодаря </a:t>
            </a:r>
            <a:r>
              <a:rPr sz="1400" spc="-10" dirty="0">
                <a:latin typeface="Calibri"/>
                <a:cs typeface="Calibri"/>
              </a:rPr>
              <a:t>чему </a:t>
            </a:r>
            <a:r>
              <a:rPr sz="1400" spc="-5" dirty="0">
                <a:latin typeface="Calibri"/>
                <a:cs typeface="Calibri"/>
              </a:rPr>
              <a:t>все смогут </a:t>
            </a:r>
            <a:r>
              <a:rPr sz="1400" spc="-15" dirty="0">
                <a:latin typeface="Calibri"/>
                <a:cs typeface="Calibri"/>
              </a:rPr>
              <a:t>хором </a:t>
            </a:r>
            <a:r>
              <a:rPr sz="1400" spc="-10" dirty="0">
                <a:latin typeface="Calibri"/>
                <a:cs typeface="Calibri"/>
              </a:rPr>
              <a:t>исполнить композицию. </a:t>
            </a:r>
            <a:r>
              <a:rPr sz="1400" spc="-5" dirty="0">
                <a:latin typeface="Calibri"/>
                <a:cs typeface="Calibri"/>
              </a:rPr>
              <a:t>СМИ </a:t>
            </a:r>
            <a:r>
              <a:rPr sz="1400" spc="-10" dirty="0">
                <a:latin typeface="Calibri"/>
                <a:cs typeface="Calibri"/>
              </a:rPr>
              <a:t>анонсируют  исполнение </a:t>
            </a:r>
            <a:r>
              <a:rPr sz="1400" spc="-5" dirty="0">
                <a:latin typeface="Calibri"/>
                <a:cs typeface="Calibri"/>
              </a:rPr>
              <a:t>песни заранее, а </a:t>
            </a:r>
            <a:r>
              <a:rPr sz="1400" spc="-15" dirty="0">
                <a:latin typeface="Calibri"/>
                <a:cs typeface="Calibri"/>
              </a:rPr>
              <a:t>также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момент акции транслируют </a:t>
            </a:r>
            <a:r>
              <a:rPr sz="1400" spc="-5" dirty="0">
                <a:latin typeface="Calibri"/>
                <a:cs typeface="Calibri"/>
              </a:rPr>
              <a:t>песню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ТВ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радио.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990"/>
              </a:spcBef>
            </a:pP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0" dirty="0">
                <a:latin typeface="Calibri"/>
                <a:cs typeface="Calibri"/>
              </a:rPr>
              <a:t>участию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акции </a:t>
            </a:r>
            <a:r>
              <a:rPr sz="1400" spc="-15" dirty="0">
                <a:latin typeface="Calibri"/>
                <a:cs typeface="Calibri"/>
              </a:rPr>
              <a:t>присоединятся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20" dirty="0">
                <a:latin typeface="Calibri"/>
                <a:cs typeface="Calibri"/>
              </a:rPr>
              <a:t>жители </a:t>
            </a:r>
            <a:r>
              <a:rPr sz="1400" spc="-15" dirty="0">
                <a:latin typeface="Calibri"/>
                <a:cs typeface="Calibri"/>
              </a:rPr>
              <a:t>других </a:t>
            </a:r>
            <a:r>
              <a:rPr sz="1400" spc="-10" dirty="0">
                <a:latin typeface="Calibri"/>
                <a:cs typeface="Calibri"/>
              </a:rPr>
              <a:t>стран.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рамках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специального проекта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за </a:t>
            </a:r>
            <a:r>
              <a:rPr sz="1400" spc="-15" dirty="0">
                <a:latin typeface="Calibri"/>
                <a:cs typeface="Calibri"/>
              </a:rPr>
              <a:t>рубежом </a:t>
            </a:r>
            <a:r>
              <a:rPr sz="1400" spc="-5" dirty="0">
                <a:latin typeface="Calibri"/>
                <a:cs typeface="Calibri"/>
              </a:rPr>
              <a:t>споют </a:t>
            </a:r>
            <a:r>
              <a:rPr sz="1400" spc="-10" dirty="0">
                <a:latin typeface="Calibri"/>
                <a:cs typeface="Calibri"/>
              </a:rPr>
              <a:t>всемирно </a:t>
            </a:r>
            <a:r>
              <a:rPr sz="1400" spc="-5" dirty="0">
                <a:latin typeface="Calibri"/>
                <a:cs typeface="Calibri"/>
              </a:rPr>
              <a:t>известные песни «Катюша» и </a:t>
            </a:r>
            <a:r>
              <a:rPr sz="1400" spc="-10" dirty="0">
                <a:latin typeface="Calibri"/>
                <a:cs typeface="Calibri"/>
              </a:rPr>
              <a:t>«День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Победы».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905875" y="2098675"/>
            <a:ext cx="2755900" cy="1782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10701" y="3973512"/>
            <a:ext cx="2751074" cy="220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683514"/>
            <a:ext cx="49993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ПРОЕКТ</a:t>
            </a:r>
            <a:r>
              <a:rPr spc="-25" dirty="0"/>
              <a:t> </a:t>
            </a:r>
            <a:r>
              <a:rPr spc="-10" dirty="0"/>
              <a:t>#ОКНА_ПОБЕДЫ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2110282"/>
            <a:ext cx="6866890" cy="348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0805" indent="12065">
              <a:lnSpc>
                <a:spcPct val="107100"/>
              </a:lnSpc>
              <a:spcBef>
                <a:spcPts val="100"/>
              </a:spcBef>
            </a:pPr>
            <a:r>
              <a:rPr sz="1400" spc="-15" dirty="0">
                <a:latin typeface="Calibri"/>
                <a:cs typeface="Calibri"/>
              </a:rPr>
              <a:t>Даже </a:t>
            </a:r>
            <a:r>
              <a:rPr sz="1400" spc="-5" dirty="0">
                <a:latin typeface="Calibri"/>
                <a:cs typeface="Calibri"/>
              </a:rPr>
              <a:t>оставаясь </a:t>
            </a:r>
            <a:r>
              <a:rPr sz="1400" spc="-15" dirty="0">
                <a:latin typeface="Calibri"/>
                <a:cs typeface="Calibri"/>
              </a:rPr>
              <a:t>дома </a:t>
            </a:r>
            <a:r>
              <a:rPr sz="1400" spc="-10" dirty="0">
                <a:latin typeface="Calibri"/>
                <a:cs typeface="Calibri"/>
              </a:rPr>
              <a:t>можно принять участие </a:t>
            </a:r>
            <a:r>
              <a:rPr sz="1400" spc="-5" dirty="0">
                <a:latin typeface="Calibri"/>
                <a:cs typeface="Calibri"/>
              </a:rPr>
              <a:t>в массовом </a:t>
            </a:r>
            <a:r>
              <a:rPr sz="1400" spc="-10" dirty="0">
                <a:latin typeface="Calibri"/>
                <a:cs typeface="Calibri"/>
              </a:rPr>
              <a:t>праздновании. </a:t>
            </a:r>
            <a:r>
              <a:rPr sz="1400" spc="-20" dirty="0">
                <a:latin typeface="Calibri"/>
                <a:cs typeface="Calibri"/>
              </a:rPr>
              <a:t>Тысячи </a:t>
            </a:r>
            <a:r>
              <a:rPr sz="1400" spc="-10" dirty="0">
                <a:latin typeface="Calibri"/>
                <a:cs typeface="Calibri"/>
              </a:rPr>
              <a:t>окон по  </a:t>
            </a:r>
            <a:r>
              <a:rPr sz="1400" spc="-5" dirty="0">
                <a:latin typeface="Calibri"/>
                <a:cs typeface="Calibri"/>
              </a:rPr>
              <a:t>всей </a:t>
            </a:r>
            <a:r>
              <a:rPr sz="1400" spc="-10" dirty="0">
                <a:latin typeface="Calibri"/>
                <a:cs typeface="Calibri"/>
              </a:rPr>
              <a:t>стране могут сказать </a:t>
            </a:r>
            <a:r>
              <a:rPr sz="1400" spc="-5" dirty="0">
                <a:latin typeface="Calibri"/>
                <a:cs typeface="Calibri"/>
              </a:rPr>
              <a:t>«Спасибо!». Разукрась </a:t>
            </a:r>
            <a:r>
              <a:rPr sz="1400" spc="-15" dirty="0">
                <a:latin typeface="Calibri"/>
                <a:cs typeface="Calibri"/>
              </a:rPr>
              <a:t>вместе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ребенком </a:t>
            </a:r>
            <a:r>
              <a:rPr sz="1400" spc="-5" dirty="0">
                <a:latin typeface="Calibri"/>
                <a:cs typeface="Calibri"/>
              </a:rPr>
              <a:t>окно </a:t>
            </a:r>
            <a:r>
              <a:rPr sz="1400" spc="-10" dirty="0">
                <a:latin typeface="Calibri"/>
                <a:cs typeface="Calibri"/>
              </a:rPr>
              <a:t>своего </a:t>
            </a:r>
            <a:r>
              <a:rPr sz="1400" spc="-15" dirty="0">
                <a:latin typeface="Calibri"/>
                <a:cs typeface="Calibri"/>
              </a:rPr>
              <a:t>дома  </a:t>
            </a:r>
            <a:r>
              <a:rPr sz="1400" spc="-10" dirty="0">
                <a:latin typeface="Calibri"/>
                <a:cs typeface="Calibri"/>
              </a:rPr>
              <a:t>рисунком </a:t>
            </a:r>
            <a:r>
              <a:rPr sz="1400" spc="-5" dirty="0">
                <a:latin typeface="Calibri"/>
                <a:cs typeface="Calibri"/>
              </a:rPr>
              <a:t>о </a:t>
            </a:r>
            <a:r>
              <a:rPr sz="1400" spc="-15" dirty="0">
                <a:latin typeface="Calibri"/>
                <a:cs typeface="Calibri"/>
              </a:rPr>
              <a:t>Победе </a:t>
            </a:r>
            <a:r>
              <a:rPr sz="1400" spc="-5" dirty="0">
                <a:latin typeface="Calibri"/>
                <a:cs typeface="Calibri"/>
              </a:rPr>
              <a:t>и словами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благодарности.</a:t>
            </a:r>
            <a:endParaRPr sz="14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625"/>
              </a:spcBef>
            </a:pPr>
            <a:r>
              <a:rPr sz="1400" spc="-15" dirty="0">
                <a:latin typeface="Calibri"/>
                <a:cs typeface="Calibri"/>
              </a:rPr>
              <a:t>Укрась </a:t>
            </a:r>
            <a:r>
              <a:rPr sz="1400" spc="-5" dirty="0">
                <a:latin typeface="Calibri"/>
                <a:cs typeface="Calibri"/>
              </a:rPr>
              <a:t>окно и </a:t>
            </a:r>
            <a:r>
              <a:rPr sz="1400" spc="-10" dirty="0">
                <a:latin typeface="Calibri"/>
                <a:cs typeface="Calibri"/>
              </a:rPr>
              <a:t>выложи </a:t>
            </a:r>
            <a:r>
              <a:rPr sz="1400" spc="-15" dirty="0">
                <a:latin typeface="Calibri"/>
                <a:cs typeface="Calibri"/>
              </a:rPr>
              <a:t>фото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соцсети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20" dirty="0">
                <a:latin typeface="Calibri"/>
                <a:cs typeface="Calibri"/>
              </a:rPr>
              <a:t>хештегом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#ОКНА_ПОБЕДЫ.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МЕХАНИКА:</a:t>
            </a:r>
            <a:endParaRPr sz="1400" dirty="0">
              <a:latin typeface="Calibri"/>
              <a:cs typeface="Calibri"/>
            </a:endParaRPr>
          </a:p>
          <a:p>
            <a:pPr marL="12700" marR="300990" indent="12065">
              <a:lnSpc>
                <a:spcPct val="107100"/>
              </a:lnSpc>
              <a:spcBef>
                <a:spcPts val="505"/>
              </a:spcBef>
            </a:pPr>
            <a:r>
              <a:rPr sz="1400" spc="-10" dirty="0">
                <a:latin typeface="Calibri"/>
                <a:cs typeface="Calibri"/>
              </a:rPr>
              <a:t>Вместе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ребенком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использованием </a:t>
            </a:r>
            <a:r>
              <a:rPr sz="1400" spc="-15" dirty="0">
                <a:latin typeface="Calibri"/>
                <a:cs typeface="Calibri"/>
              </a:rPr>
              <a:t>кистей </a:t>
            </a:r>
            <a:r>
              <a:rPr sz="1400" spc="-5" dirty="0">
                <a:latin typeface="Calibri"/>
                <a:cs typeface="Calibri"/>
              </a:rPr>
              <a:t>и красок, </a:t>
            </a:r>
            <a:r>
              <a:rPr sz="1400" spc="-15" dirty="0">
                <a:latin typeface="Calibri"/>
                <a:cs typeface="Calibri"/>
              </a:rPr>
              <a:t>карандашей, </a:t>
            </a:r>
            <a:r>
              <a:rPr sz="1400" spc="-10" dirty="0">
                <a:latin typeface="Calibri"/>
                <a:cs typeface="Calibri"/>
              </a:rPr>
              <a:t>фломастеров или  </a:t>
            </a:r>
            <a:r>
              <a:rPr sz="1400" spc="-15" dirty="0">
                <a:latin typeface="Calibri"/>
                <a:cs typeface="Calibri"/>
              </a:rPr>
              <a:t>мелков сделать </a:t>
            </a:r>
            <a:r>
              <a:rPr sz="1400" spc="-10" dirty="0">
                <a:latin typeface="Calibri"/>
                <a:cs typeface="Calibri"/>
              </a:rPr>
              <a:t>рисунок, </a:t>
            </a:r>
            <a:r>
              <a:rPr sz="1400" spc="-15" dirty="0">
                <a:latin typeface="Calibri"/>
                <a:cs typeface="Calibri"/>
              </a:rPr>
              <a:t>отражающий </a:t>
            </a:r>
            <a:r>
              <a:rPr sz="1400" spc="-10" dirty="0">
                <a:latin typeface="Calibri"/>
                <a:cs typeface="Calibri"/>
              </a:rPr>
              <a:t>участие </a:t>
            </a:r>
            <a:r>
              <a:rPr sz="1400" spc="-5" dirty="0">
                <a:latin typeface="Calibri"/>
                <a:cs typeface="Calibri"/>
              </a:rPr>
              <a:t>семьи </a:t>
            </a:r>
            <a:r>
              <a:rPr sz="1400" spc="-15" dirty="0">
                <a:latin typeface="Calibri"/>
                <a:cs typeface="Calibri"/>
              </a:rPr>
              <a:t>(прадедушки,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прабабушки)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Великой Отечественной  </a:t>
            </a:r>
            <a:r>
              <a:rPr sz="1400" spc="-5" dirty="0">
                <a:latin typeface="Calibri"/>
                <a:cs typeface="Calibri"/>
              </a:rPr>
              <a:t>войне. </a:t>
            </a:r>
            <a:r>
              <a:rPr sz="1400" spc="-10" dirty="0">
                <a:latin typeface="Calibri"/>
                <a:cs typeface="Calibri"/>
              </a:rPr>
              <a:t>Можно </a:t>
            </a:r>
            <a:r>
              <a:rPr sz="1400" spc="-15" dirty="0">
                <a:latin typeface="Calibri"/>
                <a:cs typeface="Calibri"/>
              </a:rPr>
              <a:t>сделать </a:t>
            </a:r>
            <a:r>
              <a:rPr sz="1400" spc="-10" dirty="0">
                <a:latin typeface="Calibri"/>
                <a:cs typeface="Calibri"/>
              </a:rPr>
              <a:t>рисунок </a:t>
            </a:r>
            <a:r>
              <a:rPr sz="1400" spc="-5" dirty="0">
                <a:latin typeface="Calibri"/>
                <a:cs typeface="Calibri"/>
              </a:rPr>
              <a:t>на военную </a:t>
            </a:r>
            <a:r>
              <a:rPr sz="1400" spc="-25" dirty="0">
                <a:latin typeface="Calibri"/>
                <a:cs typeface="Calibri"/>
              </a:rPr>
              <a:t>тему,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либо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107100"/>
              </a:lnSpc>
            </a:pPr>
            <a:r>
              <a:rPr sz="1400" spc="-10" dirty="0">
                <a:latin typeface="Calibri"/>
                <a:cs typeface="Calibri"/>
              </a:rPr>
              <a:t>по мотивам недавно просмотренного фильма или прочитанной </a:t>
            </a:r>
            <a:r>
              <a:rPr sz="1400" spc="-15" dirty="0">
                <a:latin typeface="Calibri"/>
                <a:cs typeface="Calibri"/>
              </a:rPr>
              <a:t>вместе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ребенком книги.  </a:t>
            </a:r>
            <a:r>
              <a:rPr sz="1400" spc="-5" dirty="0">
                <a:latin typeface="Calibri"/>
                <a:cs typeface="Calibri"/>
              </a:rPr>
              <a:t>Рисунок </a:t>
            </a:r>
            <a:r>
              <a:rPr sz="1400" spc="-10" dirty="0">
                <a:latin typeface="Calibri"/>
                <a:cs typeface="Calibri"/>
              </a:rPr>
              <a:t>размещается </a:t>
            </a:r>
            <a:r>
              <a:rPr sz="1400" spc="-5" dirty="0">
                <a:latin typeface="Calibri"/>
                <a:cs typeface="Calibri"/>
              </a:rPr>
              <a:t>на окне </a:t>
            </a:r>
            <a:r>
              <a:rPr sz="1400" spc="-15" dirty="0">
                <a:latin typeface="Calibri"/>
                <a:cs typeface="Calibri"/>
              </a:rPr>
              <a:t>дома, чтобы </a:t>
            </a:r>
            <a:r>
              <a:rPr sz="1400" spc="-20" dirty="0">
                <a:latin typeface="Calibri"/>
                <a:cs typeface="Calibri"/>
              </a:rPr>
              <a:t>прохожие </a:t>
            </a:r>
            <a:r>
              <a:rPr sz="1400" spc="-15" dirty="0">
                <a:latin typeface="Calibri"/>
                <a:cs typeface="Calibri"/>
              </a:rPr>
              <a:t>видели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рисунок.</a:t>
            </a:r>
            <a:endParaRPr sz="14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625"/>
              </a:spcBef>
            </a:pPr>
            <a:r>
              <a:rPr sz="1400" spc="-10" dirty="0">
                <a:latin typeface="Calibri"/>
                <a:cs typeface="Calibri"/>
              </a:rPr>
              <a:t>Организаторы акции </a:t>
            </a:r>
            <a:r>
              <a:rPr sz="1400" spc="-5" dirty="0">
                <a:latin typeface="Calibri"/>
                <a:cs typeface="Calibri"/>
              </a:rPr>
              <a:t>– Всероссийский </a:t>
            </a:r>
            <a:r>
              <a:rPr sz="1400" spc="-10" dirty="0">
                <a:latin typeface="Calibri"/>
                <a:cs typeface="Calibri"/>
              </a:rPr>
              <a:t>конкурс </a:t>
            </a:r>
            <a:r>
              <a:rPr sz="1400" spc="-5" dirty="0">
                <a:latin typeface="Calibri"/>
                <a:cs typeface="Calibri"/>
              </a:rPr>
              <a:t>для </a:t>
            </a:r>
            <a:r>
              <a:rPr sz="1400" spc="-15" dirty="0">
                <a:latin typeface="Calibri"/>
                <a:cs typeface="Calibri"/>
              </a:rPr>
              <a:t>школьников </a:t>
            </a:r>
            <a:r>
              <a:rPr sz="1400" spc="-10" dirty="0">
                <a:latin typeface="Calibri"/>
                <a:cs typeface="Calibri"/>
              </a:rPr>
              <a:t>«Большая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перемена»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Российское </a:t>
            </a:r>
            <a:r>
              <a:rPr sz="1400" spc="-15" dirty="0">
                <a:latin typeface="Calibri"/>
                <a:cs typeface="Calibri"/>
              </a:rPr>
              <a:t>движение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школьников.</a:t>
            </a:r>
            <a:endParaRPr sz="14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625"/>
              </a:spcBef>
            </a:pPr>
            <a:r>
              <a:rPr sz="1400" spc="-10" dirty="0">
                <a:latin typeface="Calibri"/>
                <a:cs typeface="Calibri"/>
              </a:rPr>
              <a:t>Партнер акции </a:t>
            </a:r>
            <a:r>
              <a:rPr sz="1400" spc="-5" dirty="0">
                <a:latin typeface="Calibri"/>
                <a:cs typeface="Calibri"/>
              </a:rPr>
              <a:t>–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Яндекс.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085198" y="2099649"/>
            <a:ext cx="2474114" cy="44450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387" y="0"/>
            <a:ext cx="49993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ПРОЕКТ</a:t>
            </a:r>
            <a:r>
              <a:rPr spc="-25" dirty="0"/>
              <a:t> </a:t>
            </a:r>
            <a:r>
              <a:rPr spc="-10" dirty="0"/>
              <a:t>#ОКНА_ПОБЕДЫ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899" y="691831"/>
            <a:ext cx="3860802" cy="28956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" y="755530"/>
            <a:ext cx="3652838" cy="27396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1" y="3835001"/>
            <a:ext cx="3834449" cy="28758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2024460"/>
            <a:ext cx="3352800" cy="4470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292" y="3835002"/>
            <a:ext cx="3860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58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436321"/>
            <a:ext cx="5709920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spc="-10" dirty="0"/>
              <a:t>ВСЕРОССИЙСКАЯ </a:t>
            </a:r>
            <a:r>
              <a:rPr spc="-5" dirty="0"/>
              <a:t>АКЦИЯ</a:t>
            </a:r>
          </a:p>
          <a:p>
            <a:pPr marL="12700">
              <a:lnSpc>
                <a:spcPts val="4105"/>
              </a:lnSpc>
            </a:pPr>
            <a:r>
              <a:rPr spc="-10" dirty="0"/>
              <a:t>«ГЕОРГИЕВСКАЯ</a:t>
            </a:r>
            <a:r>
              <a:rPr spc="-100" dirty="0"/>
              <a:t> </a:t>
            </a:r>
            <a:r>
              <a:rPr spc="-15" dirty="0"/>
              <a:t>ЛЕНТОЧКА»</a:t>
            </a:r>
          </a:p>
        </p:txBody>
      </p:sp>
      <p:sp>
        <p:nvSpPr>
          <p:cNvPr id="3" name="object 3"/>
          <p:cNvSpPr/>
          <p:nvPr/>
        </p:nvSpPr>
        <p:spPr>
          <a:xfrm>
            <a:off x="6662356" y="2222982"/>
            <a:ext cx="5395277" cy="4491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5291" y="1950466"/>
            <a:ext cx="9491980" cy="247586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sz="1400" spc="-20" dirty="0">
                <a:latin typeface="Calibri"/>
                <a:cs typeface="Calibri"/>
              </a:rPr>
              <a:t>Ежегодно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преддверии Дня Победы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регионах России </a:t>
            </a:r>
            <a:r>
              <a:rPr sz="1400" spc="-15" dirty="0">
                <a:latin typeface="Calibri"/>
                <a:cs typeface="Calibri"/>
              </a:rPr>
              <a:t>стартует </a:t>
            </a:r>
            <a:r>
              <a:rPr sz="1400" spc="-5" dirty="0">
                <a:latin typeface="Calibri"/>
                <a:cs typeface="Calibri"/>
              </a:rPr>
              <a:t>Всероссийская </a:t>
            </a:r>
            <a:r>
              <a:rPr sz="1400" spc="-10" dirty="0">
                <a:latin typeface="Calibri"/>
                <a:cs typeface="Calibri"/>
              </a:rPr>
              <a:t>акция </a:t>
            </a:r>
            <a:r>
              <a:rPr sz="1400" spc="-20" dirty="0">
                <a:latin typeface="Calibri"/>
                <a:cs typeface="Calibri"/>
              </a:rPr>
              <a:t>«Георгиевская </a:t>
            </a:r>
            <a:r>
              <a:rPr sz="1400" spc="-10" dirty="0">
                <a:latin typeface="Calibri"/>
                <a:cs typeface="Calibri"/>
              </a:rPr>
              <a:t>ленточка». </a:t>
            </a:r>
            <a:r>
              <a:rPr sz="1400" spc="-20" dirty="0">
                <a:latin typeface="Calibri"/>
                <a:cs typeface="Calibri"/>
              </a:rPr>
              <a:t>Это </a:t>
            </a:r>
            <a:r>
              <a:rPr sz="1400" spc="-10" dirty="0">
                <a:latin typeface="Calibri"/>
                <a:cs typeface="Calibri"/>
              </a:rPr>
              <a:t>символ  воинской </a:t>
            </a:r>
            <a:r>
              <a:rPr sz="1400" spc="-5" dirty="0">
                <a:latin typeface="Calibri"/>
                <a:cs typeface="Calibri"/>
              </a:rPr>
              <a:t>славы, </a:t>
            </a:r>
            <a:r>
              <a:rPr sz="1400" spc="-15" dirty="0">
                <a:latin typeface="Calibri"/>
                <a:cs typeface="Calibri"/>
              </a:rPr>
              <a:t>который </a:t>
            </a:r>
            <a:r>
              <a:rPr sz="1400" spc="-10" dirty="0">
                <a:latin typeface="Calibri"/>
                <a:cs typeface="Calibri"/>
              </a:rPr>
              <a:t>граждане </a:t>
            </a:r>
            <a:r>
              <a:rPr sz="1400" dirty="0">
                <a:latin typeface="Calibri"/>
                <a:cs typeface="Calibri"/>
              </a:rPr>
              <a:t>носят </a:t>
            </a:r>
            <a:r>
              <a:rPr sz="1400" spc="-5" dirty="0">
                <a:latin typeface="Calibri"/>
                <a:cs typeface="Calibri"/>
              </a:rPr>
              <a:t>у </a:t>
            </a:r>
            <a:r>
              <a:rPr sz="1400" spc="-15" dirty="0">
                <a:latin typeface="Calibri"/>
                <a:cs typeface="Calibri"/>
              </a:rPr>
              <a:t>сердца </a:t>
            </a:r>
            <a:r>
              <a:rPr sz="1400" spc="-5" dirty="0">
                <a:latin typeface="Calibri"/>
                <a:cs typeface="Calibri"/>
              </a:rPr>
              <a:t>в знак </a:t>
            </a:r>
            <a:r>
              <a:rPr sz="1400" spc="-10" dirty="0">
                <a:latin typeface="Calibri"/>
                <a:cs typeface="Calibri"/>
              </a:rPr>
              <a:t>уважения </a:t>
            </a:r>
            <a:r>
              <a:rPr sz="1400" spc="-5" dirty="0">
                <a:latin typeface="Calibri"/>
                <a:cs typeface="Calibri"/>
              </a:rPr>
              <a:t>к </a:t>
            </a:r>
            <a:r>
              <a:rPr sz="1400" spc="-15" dirty="0">
                <a:latin typeface="Calibri"/>
                <a:cs typeface="Calibri"/>
              </a:rPr>
              <a:t>подвигу победителей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Великой </a:t>
            </a:r>
            <a:r>
              <a:rPr sz="1400" spc="-10" dirty="0">
                <a:latin typeface="Calibri"/>
                <a:cs typeface="Calibri"/>
              </a:rPr>
              <a:t>Отечественной </a:t>
            </a:r>
            <a:r>
              <a:rPr sz="1400" spc="-5" dirty="0">
                <a:latin typeface="Calibri"/>
                <a:cs typeface="Calibri"/>
              </a:rPr>
              <a:t>войне.  </a:t>
            </a:r>
            <a:r>
              <a:rPr sz="1400" b="1" spc="-5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430"/>
              </a:lnSpc>
            </a:pPr>
            <a:r>
              <a:rPr sz="1400" spc="-10" dirty="0">
                <a:latin typeface="Calibri"/>
                <a:cs typeface="Calibri"/>
              </a:rPr>
              <a:t>Запланированные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раздаче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ленты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будут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размещены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местах,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доступных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для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посещения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гражданами: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продуктовых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5"/>
              </a:lnSpc>
            </a:pPr>
            <a:r>
              <a:rPr sz="1400" spc="-5" dirty="0">
                <a:latin typeface="Calibri"/>
                <a:cs typeface="Calibri"/>
              </a:rPr>
              <a:t>магазинах, </a:t>
            </a:r>
            <a:r>
              <a:rPr sz="1400" spc="-15" dirty="0">
                <a:latin typeface="Calibri"/>
                <a:cs typeface="Calibri"/>
              </a:rPr>
              <a:t>аптеках, </a:t>
            </a:r>
            <a:r>
              <a:rPr sz="1400" spc="-10" dirty="0">
                <a:latin typeface="Calibri"/>
                <a:cs typeface="Calibri"/>
              </a:rPr>
              <a:t>АЗС </a:t>
            </a:r>
            <a:r>
              <a:rPr sz="1400" spc="-5" dirty="0">
                <a:latin typeface="Calibri"/>
                <a:cs typeface="Calibri"/>
              </a:rPr>
              <a:t>, а </a:t>
            </a:r>
            <a:r>
              <a:rPr sz="1400" spc="-15" dirty="0">
                <a:latin typeface="Calibri"/>
                <a:cs typeface="Calibri"/>
              </a:rPr>
              <a:t>также переданы </a:t>
            </a:r>
            <a:r>
              <a:rPr sz="1400" spc="-5" dirty="0">
                <a:latin typeface="Calibri"/>
                <a:cs typeface="Calibri"/>
              </a:rPr>
              <a:t>для </a:t>
            </a:r>
            <a:r>
              <a:rPr sz="1400" spc="-10" dirty="0">
                <a:latin typeface="Calibri"/>
                <a:cs typeface="Calibri"/>
              </a:rPr>
              <a:t>распространения структурам, осуществляющим работу </a:t>
            </a:r>
            <a:r>
              <a:rPr sz="1400" spc="-5" dirty="0">
                <a:latin typeface="Calibri"/>
                <a:cs typeface="Calibri"/>
              </a:rPr>
              <a:t>в данный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период: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sz="1400" spc="-10" dirty="0">
                <a:latin typeface="Calibri"/>
                <a:cs typeface="Calibri"/>
              </a:rPr>
              <a:t>органы государственной власти, полиция,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заводы.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sz="1400" spc="-5" dirty="0">
                <a:latin typeface="Calibri"/>
                <a:cs typeface="Calibri"/>
              </a:rPr>
              <a:t>Во всех </a:t>
            </a:r>
            <a:r>
              <a:rPr sz="1400" spc="-10" dirty="0">
                <a:latin typeface="Calibri"/>
                <a:cs typeface="Calibri"/>
              </a:rPr>
              <a:t>местах </a:t>
            </a:r>
            <a:r>
              <a:rPr sz="1400" spc="-25" dirty="0">
                <a:latin typeface="Calibri"/>
                <a:cs typeface="Calibri"/>
              </a:rPr>
              <a:t>будет </a:t>
            </a:r>
            <a:r>
              <a:rPr sz="1400" spc="-5" dirty="0">
                <a:latin typeface="Calibri"/>
                <a:cs typeface="Calibri"/>
              </a:rPr>
              <a:t>обеспечена </a:t>
            </a:r>
            <a:r>
              <a:rPr sz="1400" spc="-10" dirty="0">
                <a:latin typeface="Calibri"/>
                <a:cs typeface="Calibri"/>
              </a:rPr>
              <a:t>выдача </a:t>
            </a:r>
            <a:r>
              <a:rPr sz="1400" spc="-20" dirty="0">
                <a:latin typeface="Calibri"/>
                <a:cs typeface="Calibri"/>
              </a:rPr>
              <a:t>Георгиевских </a:t>
            </a:r>
            <a:r>
              <a:rPr sz="1400" spc="-5" dirty="0">
                <a:latin typeface="Calibri"/>
                <a:cs typeface="Calibri"/>
              </a:rPr>
              <a:t>лент с </a:t>
            </a:r>
            <a:r>
              <a:rPr sz="1400" spc="-15" dirty="0">
                <a:latin typeface="Calibri"/>
                <a:cs typeface="Calibri"/>
              </a:rPr>
              <a:t>соблюдением </a:t>
            </a:r>
            <a:r>
              <a:rPr sz="1400" spc="-10" dirty="0">
                <a:latin typeface="Calibri"/>
                <a:cs typeface="Calibri"/>
              </a:rPr>
              <a:t>установленных правил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безопасности.</a:t>
            </a:r>
            <a:endParaRPr sz="1400">
              <a:latin typeface="Calibri"/>
              <a:cs typeface="Calibri"/>
            </a:endParaRPr>
          </a:p>
          <a:p>
            <a:pPr marL="12700" marR="408940">
              <a:lnSpc>
                <a:spcPct val="90100"/>
              </a:lnSpc>
              <a:spcBef>
                <a:spcPts val="85"/>
              </a:spcBef>
            </a:pPr>
            <a:r>
              <a:rPr sz="1400" spc="-5" dirty="0">
                <a:latin typeface="Calibri"/>
                <a:cs typeface="Calibri"/>
              </a:rPr>
              <a:t>Каждый </a:t>
            </a:r>
            <a:r>
              <a:rPr sz="1400" spc="-10" dirty="0">
                <a:latin typeface="Calibri"/>
                <a:cs typeface="Calibri"/>
              </a:rPr>
              <a:t>регион </a:t>
            </a:r>
            <a:r>
              <a:rPr sz="1400" spc="-5" dirty="0">
                <a:latin typeface="Calibri"/>
                <a:cs typeface="Calibri"/>
              </a:rPr>
              <a:t>оповещает </a:t>
            </a:r>
            <a:r>
              <a:rPr sz="1400" spc="-15" dirty="0">
                <a:latin typeface="Calibri"/>
                <a:cs typeface="Calibri"/>
              </a:rPr>
              <a:t>жителей </a:t>
            </a:r>
            <a:r>
              <a:rPr sz="1400" spc="-5" dirty="0">
                <a:latin typeface="Calibri"/>
                <a:cs typeface="Calibri"/>
              </a:rPr>
              <a:t>о </a:t>
            </a:r>
            <a:r>
              <a:rPr sz="1400" spc="-10" dirty="0">
                <a:latin typeface="Calibri"/>
                <a:cs typeface="Calibri"/>
              </a:rPr>
              <a:t>местах, </a:t>
            </a:r>
            <a:r>
              <a:rPr sz="1400" spc="-45" dirty="0">
                <a:latin typeface="Calibri"/>
                <a:cs typeface="Calibri"/>
              </a:rPr>
              <a:t>где </a:t>
            </a:r>
            <a:r>
              <a:rPr sz="1400" spc="-10" dirty="0">
                <a:latin typeface="Calibri"/>
                <a:cs typeface="Calibri"/>
              </a:rPr>
              <a:t>можно </a:t>
            </a:r>
            <a:r>
              <a:rPr sz="1400" spc="-15" dirty="0">
                <a:latin typeface="Calibri"/>
                <a:cs typeface="Calibri"/>
              </a:rPr>
              <a:t>получить </a:t>
            </a:r>
            <a:r>
              <a:rPr sz="1400" spc="-20" dirty="0">
                <a:latin typeface="Calibri"/>
                <a:cs typeface="Calibri"/>
              </a:rPr>
              <a:t>Георгиевские </a:t>
            </a:r>
            <a:r>
              <a:rPr sz="1400" spc="-5" dirty="0">
                <a:latin typeface="Calibri"/>
                <a:cs typeface="Calibri"/>
              </a:rPr>
              <a:t>ленты, </a:t>
            </a:r>
            <a:r>
              <a:rPr sz="1400" spc="-10" dirty="0">
                <a:latin typeface="Calibri"/>
                <a:cs typeface="Calibri"/>
              </a:rPr>
              <a:t>через </a:t>
            </a:r>
            <a:r>
              <a:rPr sz="1400" spc="-5" dirty="0">
                <a:latin typeface="Calibri"/>
                <a:cs typeface="Calibri"/>
              </a:rPr>
              <a:t>СМИ и </a:t>
            </a:r>
            <a:r>
              <a:rPr sz="1400" spc="-10" dirty="0">
                <a:latin typeface="Calibri"/>
                <a:cs typeface="Calibri"/>
              </a:rPr>
              <a:t>социальные сети.  </a:t>
            </a:r>
            <a:r>
              <a:rPr sz="1400" spc="-30" dirty="0">
                <a:latin typeface="Calibri"/>
                <a:cs typeface="Calibri"/>
              </a:rPr>
              <a:t>Также </a:t>
            </a:r>
            <a:r>
              <a:rPr sz="1400" spc="-10" dirty="0">
                <a:latin typeface="Calibri"/>
                <a:cs typeface="Calibri"/>
              </a:rPr>
              <a:t>ленточки </a:t>
            </a:r>
            <a:r>
              <a:rPr sz="1400" spc="-20" dirty="0">
                <a:latin typeface="Calibri"/>
                <a:cs typeface="Calibri"/>
              </a:rPr>
              <a:t>будут </a:t>
            </a:r>
            <a:r>
              <a:rPr sz="1400" spc="-10" dirty="0">
                <a:latin typeface="Calibri"/>
                <a:cs typeface="Calibri"/>
              </a:rPr>
              <a:t>распространяться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помощью </a:t>
            </a:r>
            <a:r>
              <a:rPr sz="1400" spc="-5" dirty="0">
                <a:latin typeface="Calibri"/>
                <a:cs typeface="Calibri"/>
              </a:rPr>
              <a:t>региональных </a:t>
            </a:r>
            <a:r>
              <a:rPr sz="1400" spc="-10" dirty="0">
                <a:latin typeface="Calibri"/>
                <a:cs typeface="Calibri"/>
              </a:rPr>
              <a:t>штабов по помощи пожилым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экстренной  </a:t>
            </a:r>
            <a:r>
              <a:rPr sz="1400" spc="-15" dirty="0">
                <a:latin typeface="Calibri"/>
                <a:cs typeface="Calibri"/>
              </a:rPr>
              <a:t>ситуации </a:t>
            </a:r>
            <a:r>
              <a:rPr sz="1400" spc="-10" dirty="0">
                <a:latin typeface="Calibri"/>
                <a:cs typeface="Calibri"/>
              </a:rPr>
              <a:t>акции взаимопомощи «МыВместе» </a:t>
            </a:r>
            <a:r>
              <a:rPr sz="1400" spc="-15" dirty="0">
                <a:latin typeface="Calibri"/>
                <a:cs typeface="Calibri"/>
              </a:rPr>
              <a:t>среди </a:t>
            </a:r>
            <a:r>
              <a:rPr sz="1400" spc="-10" dirty="0">
                <a:latin typeface="Calibri"/>
                <a:cs typeface="Calibri"/>
              </a:rPr>
              <a:t>пожилых граждан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рамках </a:t>
            </a:r>
            <a:r>
              <a:rPr sz="1400" spc="-10" dirty="0">
                <a:latin typeface="Calibri"/>
                <a:cs typeface="Calibri"/>
              </a:rPr>
              <a:t>доставки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продуктовой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лекарственной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помощи.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400" b="1" spc="-15" dirty="0">
                <a:latin typeface="Calibri"/>
                <a:cs typeface="Calibri"/>
              </a:rPr>
              <a:t>25 674 </a:t>
            </a:r>
            <a:r>
              <a:rPr sz="1400" b="1" spc="-10" dirty="0">
                <a:latin typeface="Calibri"/>
                <a:cs typeface="Calibri"/>
              </a:rPr>
              <a:t>точек </a:t>
            </a:r>
            <a:r>
              <a:rPr sz="1400" b="1" spc="-5" dirty="0">
                <a:latin typeface="Calibri"/>
                <a:cs typeface="Calibri"/>
              </a:rPr>
              <a:t>раздачи. </a:t>
            </a:r>
            <a:r>
              <a:rPr sz="1400" b="1" spc="-10" dirty="0">
                <a:latin typeface="Calibri"/>
                <a:cs typeface="Calibri"/>
              </a:rPr>
              <a:t>ПАРТНЕРЫ АКЦИИ </a:t>
            </a:r>
            <a:r>
              <a:rPr sz="1400" b="1" spc="-5" dirty="0">
                <a:latin typeface="Calibri"/>
                <a:cs typeface="Calibri"/>
              </a:rPr>
              <a:t>В </a:t>
            </a:r>
            <a:r>
              <a:rPr sz="1400" b="1" spc="-15" dirty="0">
                <a:latin typeface="Calibri"/>
                <a:cs typeface="Calibri"/>
              </a:rPr>
              <a:t>2020</a:t>
            </a:r>
            <a:r>
              <a:rPr sz="1400" b="1" spc="185" dirty="0">
                <a:latin typeface="Calibri"/>
                <a:cs typeface="Calibri"/>
              </a:rPr>
              <a:t> </a:t>
            </a:r>
            <a:r>
              <a:rPr sz="1400" b="1" spc="-40" dirty="0">
                <a:latin typeface="Calibri"/>
                <a:cs typeface="Calibri"/>
              </a:rPr>
              <a:t>ГОДУ: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644" y="4626305"/>
            <a:ext cx="2254885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Calibri"/>
                <a:cs typeface="Calibri"/>
              </a:rPr>
              <a:t>Продовольственные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сети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- </a:t>
            </a:r>
            <a:r>
              <a:rPr sz="1400" spc="-10" dirty="0">
                <a:latin typeface="Calibri"/>
                <a:cs typeface="Calibri"/>
              </a:rPr>
              <a:t>Х5 </a:t>
            </a:r>
            <a:r>
              <a:rPr sz="1400" spc="-15" dirty="0">
                <a:latin typeface="Calibri"/>
                <a:cs typeface="Calibri"/>
              </a:rPr>
              <a:t>Ретейл-групп </a:t>
            </a:r>
            <a:r>
              <a:rPr sz="1400" spc="-10" dirty="0">
                <a:latin typeface="Calibri"/>
                <a:cs typeface="Calibri"/>
              </a:rPr>
              <a:t>(Пятерочка,  Перекресток, Карусель </a:t>
            </a:r>
            <a:r>
              <a:rPr sz="1400" spc="-5" dirty="0">
                <a:latin typeface="Calibri"/>
                <a:cs typeface="Calibri"/>
              </a:rPr>
              <a:t>и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др.)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16 000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5" dirty="0">
                <a:latin typeface="Calibri"/>
                <a:cs typeface="Calibri"/>
              </a:rPr>
              <a:t>ВкуссВилл – </a:t>
            </a:r>
            <a:r>
              <a:rPr sz="1400" spc="-15" dirty="0">
                <a:latin typeface="Calibri"/>
                <a:cs typeface="Calibri"/>
              </a:rPr>
              <a:t>1000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10" dirty="0">
                <a:latin typeface="Calibri"/>
                <a:cs typeface="Calibri"/>
              </a:rPr>
              <a:t>Лента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246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15" dirty="0">
                <a:latin typeface="Calibri"/>
                <a:cs typeface="Calibri"/>
              </a:rPr>
              <a:t>Дикси </a:t>
            </a:r>
            <a:r>
              <a:rPr sz="1400" spc="-5" dirty="0">
                <a:latin typeface="Calibri"/>
                <a:cs typeface="Calibri"/>
              </a:rPr>
              <a:t>– 2 </a:t>
            </a:r>
            <a:r>
              <a:rPr sz="1400" spc="-15" dirty="0">
                <a:latin typeface="Calibri"/>
                <a:cs typeface="Calibri"/>
              </a:rPr>
              <a:t>229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spcBef>
                <a:spcPts val="5"/>
              </a:spcBef>
              <a:buChar char="-"/>
              <a:tabLst>
                <a:tab pos="107314" algn="l"/>
              </a:tabLst>
            </a:pPr>
            <a:r>
              <a:rPr sz="1400" spc="-10" dirty="0">
                <a:latin typeface="Calibri"/>
                <a:cs typeface="Calibri"/>
              </a:rPr>
              <a:t>Ашан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314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20" dirty="0">
                <a:latin typeface="Calibri"/>
                <a:cs typeface="Calibri"/>
              </a:rPr>
              <a:t>Галамарт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120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15" dirty="0">
                <a:latin typeface="Calibri"/>
                <a:cs typeface="Calibri"/>
              </a:rPr>
              <a:t>Окей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0" dirty="0">
                <a:latin typeface="Calibri"/>
                <a:cs typeface="Calibri"/>
              </a:rPr>
              <a:t>78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41979" y="4626305"/>
            <a:ext cx="1777364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Calibri"/>
                <a:cs typeface="Calibri"/>
              </a:rPr>
              <a:t>Аптечные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сети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15" dirty="0">
                <a:latin typeface="Calibri"/>
                <a:cs typeface="Calibri"/>
              </a:rPr>
              <a:t>Ригла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2000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10" dirty="0">
                <a:latin typeface="Calibri"/>
                <a:cs typeface="Calibri"/>
              </a:rPr>
              <a:t>Неофарм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800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10" dirty="0">
                <a:latin typeface="Calibri"/>
                <a:cs typeface="Calibri"/>
              </a:rPr>
              <a:t>Эркафарм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900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10" dirty="0">
                <a:latin typeface="Calibri"/>
                <a:cs typeface="Calibri"/>
              </a:rPr>
              <a:t>Максавит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109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29961" y="4626305"/>
            <a:ext cx="1777364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latin typeface="Calibri"/>
                <a:cs typeface="Calibri"/>
              </a:rPr>
              <a:t>Автозаправочные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сети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15" dirty="0">
                <a:latin typeface="Calibri"/>
                <a:cs typeface="Calibri"/>
              </a:rPr>
              <a:t>Опти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100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15" dirty="0">
                <a:latin typeface="Calibri"/>
                <a:cs typeface="Calibri"/>
              </a:rPr>
              <a:t>Шелл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370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20" dirty="0">
                <a:latin typeface="Calibri"/>
                <a:cs typeface="Calibri"/>
              </a:rPr>
              <a:t>Газпром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700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  <a:p>
            <a:pPr marL="106680" indent="-94615">
              <a:lnSpc>
                <a:spcPct val="100000"/>
              </a:lnSpc>
              <a:buChar char="-"/>
              <a:tabLst>
                <a:tab pos="107314" algn="l"/>
              </a:tabLst>
            </a:pPr>
            <a:r>
              <a:rPr sz="1400" spc="-25" dirty="0">
                <a:latin typeface="Calibri"/>
                <a:cs typeface="Calibri"/>
              </a:rPr>
              <a:t>Татнефть </a:t>
            </a:r>
            <a:r>
              <a:rPr sz="1400" spc="-5" dirty="0">
                <a:latin typeface="Calibri"/>
                <a:cs typeface="Calibri"/>
              </a:rPr>
              <a:t>– </a:t>
            </a:r>
            <a:r>
              <a:rPr sz="1400" spc="-15" dirty="0">
                <a:latin typeface="Calibri"/>
                <a:cs typeface="Calibri"/>
              </a:rPr>
              <a:t>708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точек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291" y="436321"/>
            <a:ext cx="5119370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spc="-5" dirty="0"/>
              <a:t>Всероссийская</a:t>
            </a:r>
            <a:r>
              <a:rPr spc="-80" dirty="0"/>
              <a:t> </a:t>
            </a:r>
            <a:r>
              <a:rPr spc="-5" dirty="0"/>
              <a:t>акция</a:t>
            </a:r>
          </a:p>
          <a:p>
            <a:pPr marL="12700">
              <a:lnSpc>
                <a:spcPts val="4105"/>
              </a:lnSpc>
            </a:pPr>
            <a:r>
              <a:rPr spc="-30" dirty="0"/>
              <a:t>«ФЛАГИ </a:t>
            </a:r>
            <a:r>
              <a:rPr spc="-10" dirty="0"/>
              <a:t>РОССИИ. </a:t>
            </a:r>
            <a:r>
              <a:rPr dirty="0"/>
              <a:t>9</a:t>
            </a:r>
            <a:r>
              <a:rPr spc="-45" dirty="0"/>
              <a:t> </a:t>
            </a:r>
            <a:r>
              <a:rPr spc="-5" dirty="0"/>
              <a:t>МАЯ»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2301367"/>
            <a:ext cx="5459730" cy="2710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latin typeface="Calibri"/>
                <a:cs typeface="Calibri"/>
              </a:rPr>
              <a:t>Акция «Флаги России. </a:t>
            </a:r>
            <a:r>
              <a:rPr sz="1400" spc="-5" dirty="0">
                <a:latin typeface="Calibri"/>
                <a:cs typeface="Calibri"/>
              </a:rPr>
              <a:t>9 мая» призвана организовать всероссийский  </a:t>
            </a:r>
            <a:r>
              <a:rPr sz="1400" spc="-10" dirty="0">
                <a:latin typeface="Calibri"/>
                <a:cs typeface="Calibri"/>
              </a:rPr>
              <a:t>флешмоб, </a:t>
            </a:r>
            <a:r>
              <a:rPr sz="1400" spc="-5" dirty="0">
                <a:latin typeface="Calibri"/>
                <a:cs typeface="Calibri"/>
              </a:rPr>
              <a:t>основная </a:t>
            </a:r>
            <a:r>
              <a:rPr sz="1400" spc="-20" dirty="0">
                <a:latin typeface="Calibri"/>
                <a:cs typeface="Calibri"/>
              </a:rPr>
              <a:t>цель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которого </a:t>
            </a:r>
            <a:r>
              <a:rPr sz="1400" spc="-5" dirty="0">
                <a:latin typeface="Calibri"/>
                <a:cs typeface="Calibri"/>
              </a:rPr>
              <a:t>показать единение населения,  </a:t>
            </a:r>
            <a:r>
              <a:rPr sz="1400" spc="-10" dirty="0">
                <a:latin typeface="Calibri"/>
                <a:cs typeface="Calibri"/>
              </a:rPr>
              <a:t>несмотря ни на какие обстоятельства.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прошлые </a:t>
            </a:r>
            <a:r>
              <a:rPr sz="1400" spc="-20" dirty="0">
                <a:latin typeface="Calibri"/>
                <a:cs typeface="Calibri"/>
              </a:rPr>
              <a:t>годы </a:t>
            </a:r>
            <a:r>
              <a:rPr sz="1400" spc="-5" dirty="0">
                <a:latin typeface="Calibri"/>
                <a:cs typeface="Calibri"/>
              </a:rPr>
              <a:t>море </a:t>
            </a:r>
            <a:r>
              <a:rPr sz="1400" spc="-15" dirty="0">
                <a:latin typeface="Calibri"/>
                <a:cs typeface="Calibri"/>
              </a:rPr>
              <a:t>флагов  текло </a:t>
            </a:r>
            <a:r>
              <a:rPr sz="1400" spc="-10" dirty="0">
                <a:latin typeface="Calibri"/>
                <a:cs typeface="Calibri"/>
              </a:rPr>
              <a:t>по улицам </a:t>
            </a:r>
            <a:r>
              <a:rPr sz="1400" spc="-5" dirty="0">
                <a:latin typeface="Calibri"/>
                <a:cs typeface="Calibri"/>
              </a:rPr>
              <a:t>российских </a:t>
            </a:r>
            <a:r>
              <a:rPr sz="1400" spc="-15" dirty="0">
                <a:latin typeface="Calibri"/>
                <a:cs typeface="Calibri"/>
              </a:rPr>
              <a:t>городов, </a:t>
            </a:r>
            <a:r>
              <a:rPr sz="1400" spc="-5" dirty="0">
                <a:latin typeface="Calibri"/>
                <a:cs typeface="Calibri"/>
              </a:rPr>
              <a:t>сейчас оно </a:t>
            </a:r>
            <a:r>
              <a:rPr sz="1400" spc="-15" dirty="0">
                <a:latin typeface="Calibri"/>
                <a:cs typeface="Calibri"/>
              </a:rPr>
              <a:t>должно  </a:t>
            </a:r>
            <a:r>
              <a:rPr sz="1400" spc="-10" dirty="0">
                <a:latin typeface="Calibri"/>
                <a:cs typeface="Calibri"/>
              </a:rPr>
              <a:t>переместиться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дома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на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участки.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985"/>
              </a:spcBef>
            </a:pPr>
            <a:r>
              <a:rPr sz="1400" spc="-5" dirty="0">
                <a:latin typeface="Calibri"/>
                <a:cs typeface="Calibri"/>
              </a:rPr>
              <a:t>Основные </a:t>
            </a:r>
            <a:r>
              <a:rPr sz="1400" spc="-10" dirty="0">
                <a:latin typeface="Calibri"/>
                <a:cs typeface="Calibri"/>
              </a:rPr>
              <a:t>места </a:t>
            </a:r>
            <a:r>
              <a:rPr sz="1400" spc="-5" dirty="0">
                <a:latin typeface="Calibri"/>
                <a:cs typeface="Calibri"/>
              </a:rPr>
              <a:t>проведения: компактное проживание – спальные  районы, узнаваемые жителями </a:t>
            </a:r>
            <a:r>
              <a:rPr sz="1400" spc="-10" dirty="0">
                <a:latin typeface="Calibri"/>
                <a:cs typeface="Calibri"/>
              </a:rPr>
              <a:t>достопримечательности </a:t>
            </a:r>
            <a:r>
              <a:rPr sz="1400" spc="-15" dirty="0">
                <a:latin typeface="Calibri"/>
                <a:cs typeface="Calibri"/>
              </a:rPr>
              <a:t>города </a:t>
            </a:r>
            <a:r>
              <a:rPr sz="1400" spc="-5" dirty="0">
                <a:latin typeface="Calibri"/>
                <a:cs typeface="Calibri"/>
              </a:rPr>
              <a:t>–  памятники, </a:t>
            </a:r>
            <a:r>
              <a:rPr sz="1400" dirty="0">
                <a:latin typeface="Calibri"/>
                <a:cs typeface="Calibri"/>
              </a:rPr>
              <a:t>скверы, </a:t>
            </a:r>
            <a:r>
              <a:rPr sz="1400" spc="-15" dirty="0">
                <a:latin typeface="Calibri"/>
                <a:cs typeface="Calibri"/>
              </a:rPr>
              <a:t>улицы </a:t>
            </a:r>
            <a:r>
              <a:rPr sz="1400" dirty="0">
                <a:latin typeface="Calibri"/>
                <a:cs typeface="Calibri"/>
              </a:rPr>
              <a:t>имени </a:t>
            </a:r>
            <a:r>
              <a:rPr sz="1400" spc="-30" dirty="0">
                <a:latin typeface="Calibri"/>
                <a:cs typeface="Calibri"/>
              </a:rPr>
              <a:t>Героев </a:t>
            </a:r>
            <a:r>
              <a:rPr sz="1400" spc="-10" dirty="0">
                <a:latin typeface="Calibri"/>
                <a:cs typeface="Calibri"/>
              </a:rPr>
              <a:t>Великой </a:t>
            </a:r>
            <a:r>
              <a:rPr sz="1400" spc="-5" dirty="0">
                <a:latin typeface="Calibri"/>
                <a:cs typeface="Calibri"/>
              </a:rPr>
              <a:t>Отечественной  </a:t>
            </a:r>
            <a:r>
              <a:rPr sz="1400" dirty="0">
                <a:latin typeface="Calibri"/>
                <a:cs typeface="Calibri"/>
              </a:rPr>
              <a:t>войны, </a:t>
            </a:r>
            <a:r>
              <a:rPr sz="1400" spc="-10" dirty="0">
                <a:latin typeface="Calibri"/>
                <a:cs typeface="Calibri"/>
              </a:rPr>
              <a:t>места </a:t>
            </a:r>
            <a:r>
              <a:rPr sz="1400" dirty="0">
                <a:latin typeface="Calibri"/>
                <a:cs typeface="Calibri"/>
              </a:rPr>
              <a:t>проживания </a:t>
            </a:r>
            <a:r>
              <a:rPr sz="1400" spc="-5" dirty="0">
                <a:latin typeface="Calibri"/>
                <a:cs typeface="Calibri"/>
              </a:rPr>
              <a:t>участников </a:t>
            </a:r>
            <a:r>
              <a:rPr sz="1400" dirty="0">
                <a:latin typeface="Calibri"/>
                <a:cs typeface="Calibri"/>
              </a:rPr>
              <a:t>войны, </a:t>
            </a:r>
            <a:r>
              <a:rPr sz="1400" spc="-15" dirty="0">
                <a:latin typeface="Calibri"/>
                <a:cs typeface="Calibri"/>
              </a:rPr>
              <a:t>дома </a:t>
            </a:r>
            <a:r>
              <a:rPr sz="1400" spc="-10" dirty="0">
                <a:latin typeface="Calibri"/>
                <a:cs typeface="Calibri"/>
              </a:rPr>
              <a:t>победители  конкурса на лучший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двор.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88500" y="2081148"/>
            <a:ext cx="2471801" cy="185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45301" y="473075"/>
            <a:ext cx="3111500" cy="444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32800" y="4305236"/>
            <a:ext cx="3527425" cy="23511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27825" y="49275"/>
            <a:ext cx="5464175" cy="6808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291" y="371932"/>
            <a:ext cx="5336540" cy="122301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84"/>
              </a:spcBef>
            </a:pPr>
            <a:r>
              <a:rPr sz="2800" spc="-20" dirty="0"/>
              <a:t>ОБЛАГОРАЖИВАНИЕ</a:t>
            </a:r>
            <a:r>
              <a:rPr sz="2800" spc="-135" dirty="0"/>
              <a:t> </a:t>
            </a:r>
            <a:r>
              <a:rPr sz="2800" spc="-10" dirty="0"/>
              <a:t>ТЕРРИТОРИИ  </a:t>
            </a:r>
            <a:r>
              <a:rPr sz="2800" spc="-5" dirty="0"/>
              <a:t>ПЕРЕД </a:t>
            </a:r>
            <a:r>
              <a:rPr sz="2800" dirty="0"/>
              <a:t>ОКНАМИ</a:t>
            </a:r>
            <a:r>
              <a:rPr sz="2800" spc="-50" dirty="0"/>
              <a:t> </a:t>
            </a:r>
            <a:r>
              <a:rPr sz="2800" spc="-20" dirty="0"/>
              <a:t>ВЕТЕРАНА</a:t>
            </a:r>
            <a:endParaRPr sz="2800" dirty="0"/>
          </a:p>
          <a:p>
            <a:pPr marL="12700">
              <a:lnSpc>
                <a:spcPts val="2975"/>
              </a:lnSpc>
            </a:pPr>
            <a:r>
              <a:rPr sz="2800" spc="5" dirty="0"/>
              <a:t>С </a:t>
            </a:r>
            <a:r>
              <a:rPr sz="2800" spc="-5" dirty="0"/>
              <a:t>ВЫСАДКОЙ</a:t>
            </a:r>
            <a:r>
              <a:rPr sz="2800" spc="-55" dirty="0"/>
              <a:t> </a:t>
            </a:r>
            <a:r>
              <a:rPr sz="2800" spc="-30" dirty="0"/>
              <a:t>РАСТЕНИЙ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685291" y="1908429"/>
            <a:ext cx="7904480" cy="413829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2206625">
              <a:lnSpc>
                <a:spcPct val="90100"/>
              </a:lnSpc>
              <a:spcBef>
                <a:spcPts val="254"/>
              </a:spcBef>
            </a:pPr>
            <a:r>
              <a:rPr sz="1400" spc="-10" dirty="0">
                <a:latin typeface="Calibri"/>
                <a:cs typeface="Calibri"/>
              </a:rPr>
              <a:t>Облагораживание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высадка </a:t>
            </a:r>
            <a:r>
              <a:rPr sz="1400" spc="-15" dirty="0">
                <a:latin typeface="Calibri"/>
                <a:cs typeface="Calibri"/>
              </a:rPr>
              <a:t>растений </a:t>
            </a:r>
            <a:r>
              <a:rPr sz="1400" spc="-10" dirty="0">
                <a:latin typeface="Calibri"/>
                <a:cs typeface="Calibri"/>
              </a:rPr>
              <a:t>осуществляется силами волонтеров 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уполномоченных организаций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5" dirty="0">
                <a:latin typeface="Calibri"/>
                <a:cs typeface="Calibri"/>
              </a:rPr>
              <a:t>соблюдением </a:t>
            </a:r>
            <a:r>
              <a:rPr sz="1400" spc="-10" dirty="0">
                <a:latin typeface="Calibri"/>
                <a:cs typeface="Calibri"/>
              </a:rPr>
              <a:t>мер, предусмотренных  эпидемиологической ситуацией </a:t>
            </a:r>
            <a:r>
              <a:rPr sz="1400" spc="-5" dirty="0">
                <a:latin typeface="Calibri"/>
                <a:cs typeface="Calibri"/>
              </a:rPr>
              <a:t>в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субъекте.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  <a:spcBef>
                <a:spcPts val="820"/>
              </a:spcBef>
            </a:pPr>
            <a:r>
              <a:rPr sz="1400" spc="-10" dirty="0">
                <a:latin typeface="Calibri"/>
                <a:cs typeface="Calibri"/>
              </a:rPr>
              <a:t>Облагораживание </a:t>
            </a:r>
            <a:r>
              <a:rPr sz="1400" spc="-15" dirty="0">
                <a:latin typeface="Calibri"/>
                <a:cs typeface="Calibri"/>
              </a:rPr>
              <a:t>производится около дома,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15" dirty="0">
                <a:latin typeface="Calibri"/>
                <a:cs typeface="Calibri"/>
              </a:rPr>
              <a:t>котором </a:t>
            </a:r>
            <a:r>
              <a:rPr sz="1400" spc="-10" dirty="0">
                <a:latin typeface="Calibri"/>
                <a:cs typeface="Calibri"/>
              </a:rPr>
              <a:t>проживает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ветеран.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</a:pPr>
            <a:r>
              <a:rPr sz="1400" spc="-15" dirty="0">
                <a:latin typeface="Calibri"/>
                <a:cs typeface="Calibri"/>
              </a:rPr>
              <a:t>Рекомендуется </a:t>
            </a:r>
            <a:r>
              <a:rPr sz="1400" spc="-10" dirty="0">
                <a:latin typeface="Calibri"/>
                <a:cs typeface="Calibri"/>
              </a:rPr>
              <a:t>высадка многолетних, </a:t>
            </a:r>
            <a:r>
              <a:rPr sz="1400" spc="-5" dirty="0">
                <a:latin typeface="Calibri"/>
                <a:cs typeface="Calibri"/>
              </a:rPr>
              <a:t>в </a:t>
            </a:r>
            <a:r>
              <a:rPr sz="1400" spc="-20" dirty="0">
                <a:latin typeface="Calibri"/>
                <a:cs typeface="Calibri"/>
              </a:rPr>
              <a:t>том </a:t>
            </a:r>
            <a:r>
              <a:rPr sz="1400" spc="-5" dirty="0">
                <a:latin typeface="Calibri"/>
                <a:cs typeface="Calibri"/>
              </a:rPr>
              <a:t>числе </a:t>
            </a:r>
            <a:r>
              <a:rPr sz="1400" spc="-15" dirty="0">
                <a:latin typeface="Calibri"/>
                <a:cs typeface="Calibri"/>
              </a:rPr>
              <a:t>цветущих растений. </a:t>
            </a:r>
            <a:r>
              <a:rPr sz="1400" b="1" spc="-10" dirty="0">
                <a:latin typeface="Calibri"/>
                <a:cs typeface="Calibri"/>
              </a:rPr>
              <a:t>Срок </a:t>
            </a:r>
            <a:r>
              <a:rPr sz="1400" b="1" spc="-5" dirty="0">
                <a:latin typeface="Calibri"/>
                <a:cs typeface="Calibri"/>
              </a:rPr>
              <a:t>акции 3-7</a:t>
            </a:r>
            <a:r>
              <a:rPr sz="1400" b="1" spc="18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мая</a:t>
            </a:r>
            <a:r>
              <a:rPr sz="1400" spc="-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  <a:spcBef>
                <a:spcPts val="840"/>
              </a:spcBef>
            </a:pPr>
            <a:r>
              <a:rPr sz="1400" b="1" spc="-10" dirty="0">
                <a:latin typeface="Calibri"/>
                <a:cs typeface="Calibri"/>
              </a:rPr>
              <a:t>МЕХАНИКА: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0"/>
              </a:lnSpc>
            </a:pPr>
            <a:r>
              <a:rPr sz="1400" spc="-10" dirty="0">
                <a:latin typeface="Calibri"/>
                <a:cs typeface="Calibri"/>
              </a:rPr>
              <a:t>Орган </a:t>
            </a:r>
            <a:r>
              <a:rPr sz="1400" spc="-15" dirty="0">
                <a:latin typeface="Calibri"/>
                <a:cs typeface="Calibri"/>
              </a:rPr>
              <a:t>исполнительной </a:t>
            </a:r>
            <a:r>
              <a:rPr sz="1400" spc="-10" dirty="0">
                <a:latin typeface="Calibri"/>
                <a:cs typeface="Calibri"/>
              </a:rPr>
              <a:t>власти субъекта Российской </a:t>
            </a:r>
            <a:r>
              <a:rPr sz="1400" spc="-15" dirty="0">
                <a:latin typeface="Calibri"/>
                <a:cs typeface="Calibri"/>
              </a:rPr>
              <a:t>Федерации, </a:t>
            </a:r>
            <a:r>
              <a:rPr sz="1400" spc="-10" dirty="0">
                <a:latin typeface="Calibri"/>
                <a:cs typeface="Calibri"/>
              </a:rPr>
              <a:t>ответственный </a:t>
            </a:r>
            <a:r>
              <a:rPr sz="1400" dirty="0">
                <a:latin typeface="Calibri"/>
                <a:cs typeface="Calibri"/>
              </a:rPr>
              <a:t>за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подготовку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90000"/>
              </a:lnSpc>
              <a:spcBef>
                <a:spcPts val="85"/>
              </a:spcBef>
            </a:pP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5" dirty="0">
                <a:latin typeface="Calibri"/>
                <a:cs typeface="Calibri"/>
              </a:rPr>
              <a:t>проведение </a:t>
            </a:r>
            <a:r>
              <a:rPr sz="1400" spc="-10" dirty="0">
                <a:latin typeface="Calibri"/>
                <a:cs typeface="Calibri"/>
              </a:rPr>
              <a:t>торжественных мероприятий, </a:t>
            </a:r>
            <a:r>
              <a:rPr sz="1400" spc="-5" dirty="0">
                <a:latin typeface="Calibri"/>
                <a:cs typeface="Calibri"/>
              </a:rPr>
              <a:t>связанных с </a:t>
            </a:r>
            <a:r>
              <a:rPr sz="1400" spc="-10" dirty="0">
                <a:latin typeface="Calibri"/>
                <a:cs typeface="Calibri"/>
              </a:rPr>
              <a:t>празднованием </a:t>
            </a:r>
            <a:r>
              <a:rPr sz="1400" spc="-5" dirty="0">
                <a:latin typeface="Calibri"/>
                <a:cs typeface="Calibri"/>
              </a:rPr>
              <a:t>75-летнего </a:t>
            </a:r>
            <a:r>
              <a:rPr sz="1400" spc="-10" dirty="0">
                <a:latin typeface="Calibri"/>
                <a:cs typeface="Calibri"/>
              </a:rPr>
              <a:t>юбилея Победы,  </a:t>
            </a:r>
            <a:r>
              <a:rPr sz="1400" spc="-5" dirty="0">
                <a:latin typeface="Calibri"/>
                <a:cs typeface="Calibri"/>
              </a:rPr>
              <a:t>совместно с </a:t>
            </a:r>
            <a:r>
              <a:rPr sz="1400" spc="-15" dirty="0">
                <a:latin typeface="Calibri"/>
                <a:cs typeface="Calibri"/>
              </a:rPr>
              <a:t>ВОД </a:t>
            </a:r>
            <a:r>
              <a:rPr sz="1400" spc="-10" dirty="0">
                <a:latin typeface="Calibri"/>
                <a:cs typeface="Calibri"/>
              </a:rPr>
              <a:t>«Волонтеры Победы» </a:t>
            </a:r>
            <a:r>
              <a:rPr sz="1400" spc="-5" dirty="0">
                <a:latin typeface="Calibri"/>
                <a:cs typeface="Calibri"/>
              </a:rPr>
              <a:t>и органами </a:t>
            </a:r>
            <a:r>
              <a:rPr sz="1400" spc="-15" dirty="0">
                <a:latin typeface="Calibri"/>
                <a:cs typeface="Calibri"/>
              </a:rPr>
              <a:t>исполнительной </a:t>
            </a:r>
            <a:r>
              <a:rPr sz="1400" spc="-10" dirty="0">
                <a:latin typeface="Calibri"/>
                <a:cs typeface="Calibri"/>
              </a:rPr>
              <a:t>власти, ответственными </a:t>
            </a:r>
            <a:r>
              <a:rPr sz="1400" dirty="0">
                <a:latin typeface="Calibri"/>
                <a:cs typeface="Calibri"/>
              </a:rPr>
              <a:t>за  </a:t>
            </a:r>
            <a:r>
              <a:rPr sz="1400" spc="-10" dirty="0">
                <a:latin typeface="Calibri"/>
                <a:cs typeface="Calibri"/>
              </a:rPr>
              <a:t>социальную защиту населения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благоустройство </a:t>
            </a:r>
            <a:r>
              <a:rPr sz="1400" spc="-20" dirty="0">
                <a:latin typeface="Calibri"/>
                <a:cs typeface="Calibri"/>
              </a:rPr>
              <a:t>территорий, </a:t>
            </a:r>
            <a:r>
              <a:rPr sz="1400" spc="-15" dirty="0">
                <a:latin typeface="Calibri"/>
                <a:cs typeface="Calibri"/>
              </a:rPr>
              <a:t>определяют </a:t>
            </a:r>
            <a:r>
              <a:rPr sz="1400" spc="-10" dirty="0">
                <a:latin typeface="Calibri"/>
                <a:cs typeface="Calibri"/>
              </a:rPr>
              <a:t>места </a:t>
            </a:r>
            <a:r>
              <a:rPr sz="1400" spc="-5" dirty="0">
                <a:latin typeface="Calibri"/>
                <a:cs typeface="Calibri"/>
              </a:rPr>
              <a:t>работ </a:t>
            </a:r>
            <a:r>
              <a:rPr sz="1400" spc="-10" dirty="0">
                <a:latin typeface="Calibri"/>
                <a:cs typeface="Calibri"/>
              </a:rPr>
              <a:t>для волонтеров 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уполномоченных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организаций.</a:t>
            </a:r>
            <a:endParaRPr sz="1400">
              <a:latin typeface="Calibri"/>
              <a:cs typeface="Calibri"/>
            </a:endParaRPr>
          </a:p>
          <a:p>
            <a:pPr marL="12700" marR="1510030">
              <a:lnSpc>
                <a:spcPts val="1510"/>
              </a:lnSpc>
              <a:spcBef>
                <a:spcPts val="1035"/>
              </a:spcBef>
            </a:pPr>
            <a:r>
              <a:rPr sz="1400" spc="-15" dirty="0">
                <a:latin typeface="Calibri"/>
                <a:cs typeface="Calibri"/>
              </a:rPr>
              <a:t>ВОД </a:t>
            </a:r>
            <a:r>
              <a:rPr sz="1400" spc="-10" dirty="0">
                <a:latin typeface="Calibri"/>
                <a:cs typeface="Calibri"/>
              </a:rPr>
              <a:t>«Волонтеры Победы» </a:t>
            </a:r>
            <a:r>
              <a:rPr sz="1400" spc="-5" dirty="0">
                <a:latin typeface="Calibri"/>
                <a:cs typeface="Calibri"/>
              </a:rPr>
              <a:t>во </a:t>
            </a:r>
            <a:r>
              <a:rPr sz="1400" spc="-15" dirty="0">
                <a:latin typeface="Calibri"/>
                <a:cs typeface="Calibri"/>
              </a:rPr>
              <a:t>взаимодействии </a:t>
            </a:r>
            <a:r>
              <a:rPr sz="1400" spc="-5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ветераном или </a:t>
            </a:r>
            <a:r>
              <a:rPr sz="1400" spc="-15" dirty="0">
                <a:latin typeface="Calibri"/>
                <a:cs typeface="Calibri"/>
              </a:rPr>
              <a:t>его </a:t>
            </a:r>
            <a:r>
              <a:rPr sz="1400" spc="-20" dirty="0">
                <a:latin typeface="Calibri"/>
                <a:cs typeface="Calibri"/>
              </a:rPr>
              <a:t>представителем  </a:t>
            </a:r>
            <a:r>
              <a:rPr sz="1400" spc="-5" dirty="0">
                <a:latin typeface="Calibri"/>
                <a:cs typeface="Calibri"/>
              </a:rPr>
              <a:t>(в </a:t>
            </a:r>
            <a:r>
              <a:rPr sz="1400" spc="-10" dirty="0">
                <a:latin typeface="Calibri"/>
                <a:cs typeface="Calibri"/>
              </a:rPr>
              <a:t>телефонном </a:t>
            </a:r>
            <a:r>
              <a:rPr sz="1400" spc="-15" dirty="0">
                <a:latin typeface="Calibri"/>
                <a:cs typeface="Calibri"/>
              </a:rPr>
              <a:t>режиме) определяют </a:t>
            </a:r>
            <a:r>
              <a:rPr sz="1400" spc="-5" dirty="0">
                <a:latin typeface="Calibri"/>
                <a:cs typeface="Calibri"/>
              </a:rPr>
              <a:t>объем </a:t>
            </a:r>
            <a:r>
              <a:rPr sz="1400" spc="-20" dirty="0">
                <a:latin typeface="Calibri"/>
                <a:cs typeface="Calibri"/>
              </a:rPr>
              <a:t>необходимого</a:t>
            </a:r>
            <a:r>
              <a:rPr sz="1400" spc="-10" dirty="0">
                <a:latin typeface="Calibri"/>
                <a:cs typeface="Calibri"/>
              </a:rPr>
              <a:t> благоустройства.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  <a:spcBef>
                <a:spcPts val="795"/>
              </a:spcBef>
            </a:pPr>
            <a:r>
              <a:rPr sz="1400" spc="-10" dirty="0">
                <a:latin typeface="Calibri"/>
                <a:cs typeface="Calibri"/>
              </a:rPr>
              <a:t>Орган </a:t>
            </a:r>
            <a:r>
              <a:rPr sz="1400" spc="-15" dirty="0">
                <a:latin typeface="Calibri"/>
                <a:cs typeface="Calibri"/>
              </a:rPr>
              <a:t>исполнительной </a:t>
            </a:r>
            <a:r>
              <a:rPr sz="1400" spc="-10" dirty="0">
                <a:latin typeface="Calibri"/>
                <a:cs typeface="Calibri"/>
              </a:rPr>
              <a:t>власти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участники мероприятия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определяют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5"/>
              </a:lnSpc>
            </a:pPr>
            <a:r>
              <a:rPr sz="1400" spc="-5" dirty="0">
                <a:latin typeface="Calibri"/>
                <a:cs typeface="Calibri"/>
              </a:rPr>
              <a:t>и обеспечивают </a:t>
            </a:r>
            <a:r>
              <a:rPr sz="1400" spc="-15" dirty="0">
                <a:latin typeface="Calibri"/>
                <a:cs typeface="Calibri"/>
              </a:rPr>
              <a:t>необходимые </a:t>
            </a:r>
            <a:r>
              <a:rPr sz="1400" spc="-10" dirty="0">
                <a:latin typeface="Calibri"/>
                <a:cs typeface="Calibri"/>
              </a:rPr>
              <a:t>ресурсы (инструменты, посадочные</a:t>
            </a:r>
            <a:r>
              <a:rPr sz="1400" spc="2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материалы,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</a:pPr>
            <a:r>
              <a:rPr sz="1400" dirty="0">
                <a:latin typeface="Calibri"/>
                <a:cs typeface="Calibri"/>
              </a:rPr>
              <a:t>способ </a:t>
            </a:r>
            <a:r>
              <a:rPr sz="1400" spc="-5" dirty="0">
                <a:latin typeface="Calibri"/>
                <a:cs typeface="Calibri"/>
              </a:rPr>
              <a:t>вывоза </a:t>
            </a:r>
            <a:r>
              <a:rPr sz="1400" spc="-10" dirty="0">
                <a:latin typeface="Calibri"/>
                <a:cs typeface="Calibri"/>
              </a:rPr>
              <a:t>мусора собранного </a:t>
            </a:r>
            <a:r>
              <a:rPr sz="1400" spc="-15" dirty="0">
                <a:latin typeface="Calibri"/>
                <a:cs typeface="Calibri"/>
              </a:rPr>
              <a:t>при </a:t>
            </a:r>
            <a:r>
              <a:rPr sz="1400" spc="-10" dirty="0">
                <a:latin typeface="Calibri"/>
                <a:cs typeface="Calibri"/>
              </a:rPr>
              <a:t>благоустройстве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территории).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  <a:spcBef>
                <a:spcPts val="840"/>
              </a:spcBef>
            </a:pPr>
            <a:r>
              <a:rPr sz="1400" spc="-15" dirty="0">
                <a:latin typeface="Calibri"/>
                <a:cs typeface="Calibri"/>
              </a:rPr>
              <a:t>ВОД </a:t>
            </a:r>
            <a:r>
              <a:rPr sz="1400" spc="-10" dirty="0">
                <a:latin typeface="Calibri"/>
                <a:cs typeface="Calibri"/>
              </a:rPr>
              <a:t>«Волонтеры Победы» </a:t>
            </a:r>
            <a:r>
              <a:rPr sz="1400" spc="-5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уполномоченный орган по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благоустройству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95"/>
              </a:lnSpc>
            </a:pPr>
            <a:r>
              <a:rPr sz="1400" spc="-15" dirty="0">
                <a:latin typeface="Calibri"/>
                <a:cs typeface="Calibri"/>
              </a:rPr>
              <a:t>территорий </a:t>
            </a:r>
            <a:r>
              <a:rPr sz="1400" spc="-10" dirty="0">
                <a:latin typeface="Calibri"/>
                <a:cs typeface="Calibri"/>
              </a:rPr>
              <a:t>осуществляет уборку </a:t>
            </a:r>
            <a:r>
              <a:rPr sz="1400" spc="-15" dirty="0">
                <a:latin typeface="Calibri"/>
                <a:cs typeface="Calibri"/>
              </a:rPr>
              <a:t>территории </a:t>
            </a:r>
            <a:r>
              <a:rPr sz="1400" spc="-5" dirty="0">
                <a:latin typeface="Calibri"/>
                <a:cs typeface="Calibri"/>
              </a:rPr>
              <a:t>и высадку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растений.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445750" y="49276"/>
            <a:ext cx="1698625" cy="21700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1003" y="533400"/>
            <a:ext cx="5336540" cy="446916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84"/>
              </a:spcBef>
            </a:pPr>
            <a:r>
              <a:rPr lang="ru-RU" sz="2800" spc="-20" dirty="0" smtClean="0"/>
              <a:t>АКЦИЯ </a:t>
            </a:r>
            <a:r>
              <a:rPr lang="en-US" sz="2800" spc="-20" dirty="0" smtClean="0"/>
              <a:t>#</a:t>
            </a:r>
            <a:r>
              <a:rPr lang="ru-RU" sz="2800" spc="-20" dirty="0" smtClean="0"/>
              <a:t>СВЕЧАПОБЕДЫ</a:t>
            </a:r>
            <a:endParaRPr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03" y="1143000"/>
            <a:ext cx="7495515" cy="532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508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12170513" cy="68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68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2810</Words>
  <Application>Microsoft Office PowerPoint</Application>
  <PresentationFormat>Широкоэкранный</PresentationFormat>
  <Paragraphs>215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Calibri</vt:lpstr>
      <vt:lpstr>Times New Roman</vt:lpstr>
      <vt:lpstr>Office Theme</vt:lpstr>
      <vt:lpstr>Презентация PowerPoint</vt:lpstr>
      <vt:lpstr>«БЕССМЕРТНЫЙ ПОЛК - ОНЛАЙН»</vt:lpstr>
      <vt:lpstr>ОРГАНИЗАЦИЯ ФЛЕШМОБОВ  В СОЦИАЛЬНЫХ СЕТЯХ</vt:lpstr>
      <vt:lpstr>ОРГАНИЗАЦИЯ ФЛЕШМОБОВ  В СОЦИАЛЬНЫХ СЕТЯХ</vt:lpstr>
      <vt:lpstr>ОРГАНИЗАЦИЯ ФЛЕШМОБОВ  В СОЦИАЛЬНЫХ СЕТЯХ</vt:lpstr>
      <vt:lpstr>РЕГИОНАЛЬНАЯ АКЦИЯ #ЭТОНАШАПОБЕДА</vt:lpstr>
      <vt:lpstr>ВСЕРОССИЙСКИЙ ПРОЕКТ «СУДЬБА СОЛДАТА»</vt:lpstr>
      <vt:lpstr>ПРОЕКТ «ЗНАМЕНОСЦЫ ПОБЕДЫ»</vt:lpstr>
      <vt:lpstr>ВСЕРОССИЙСКИЙ ПРОЕКТ «ПАМЯТИ ГЕРОЕВ»</vt:lpstr>
      <vt:lpstr>Международная акция «САД ПАМЯТИ»</vt:lpstr>
      <vt:lpstr>Международная акция «САД ПАМЯТИ»</vt:lpstr>
      <vt:lpstr>СТРАНИЦА-АГРЕГАТОР</vt:lpstr>
      <vt:lpstr>ТЕАТРАЛИЗОВАННОЕ ПОЗДРАВЛЕНИЕ  (ФРОНТОВАЯ БРИГАДА)</vt:lpstr>
      <vt:lpstr>ТЕЛЕФОННОЕ ПОЗДРАВЛЕНИЕ  ВЕТЕРАНА</vt:lpstr>
      <vt:lpstr>ПИСЬМО ПОБЕДЫ</vt:lpstr>
      <vt:lpstr>Презентация PowerPoint</vt:lpstr>
      <vt:lpstr>Презентация PowerPoint</vt:lpstr>
      <vt:lpstr>Презентация PowerPoint</vt:lpstr>
      <vt:lpstr>ПАРАД У ДОМА ВЕТЕРАНА</vt:lpstr>
      <vt:lpstr>ОДНОПОЛЧАНЕ</vt:lpstr>
      <vt:lpstr>АКЦИЯ «МЕЧТЫ ПОБЕДИТЕЛЕЙ»</vt:lpstr>
      <vt:lpstr>СТРИТ-АРТ-ФЕСТИВАЛЬ</vt:lpstr>
      <vt:lpstr>ПРОЕКТ – АКЦИЯ «#ПоёмДвором»</vt:lpstr>
      <vt:lpstr>ПРОЕКТ #ОКНА_ПОБЕДЫ</vt:lpstr>
      <vt:lpstr>ПРОЕКТ #ОКНА_ПОБЕДЫ</vt:lpstr>
      <vt:lpstr>ВСЕРОССИЙСКАЯ АКЦИЯ «ГЕОРГИЕВСКАЯ ЛЕНТОЧКА»</vt:lpstr>
      <vt:lpstr>Всероссийская акция «ФЛАГИ РОССИИ. 9 МАЯ»</vt:lpstr>
      <vt:lpstr>ОБЛАГОРАЖИВАНИЕ ТЕРРИТОРИИ  ПЕРЕД ОКНАМИ ВЕТЕРАНА С ВЫСАДКОЙ РАСТЕНИЙ</vt:lpstr>
      <vt:lpstr>АКЦИЯ #СВЕЧАПОБЕДЫ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solnce</cp:lastModifiedBy>
  <cp:revision>10</cp:revision>
  <dcterms:created xsi:type="dcterms:W3CDTF">2020-04-29T12:33:45Z</dcterms:created>
  <dcterms:modified xsi:type="dcterms:W3CDTF">2020-05-04T21:02:21Z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2020-04-29T00:00:00Z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2020-04-29T00:00:00Z</vt:filetime>
  </property>
</Properties>
</file>