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7" r:id="rId4"/>
    <p:sldId id="261" r:id="rId5"/>
    <p:sldId id="263" r:id="rId6"/>
    <p:sldId id="266" r:id="rId7"/>
    <p:sldId id="264" r:id="rId8"/>
    <p:sldId id="265" r:id="rId9"/>
    <p:sldId id="280" r:id="rId10"/>
    <p:sldId id="259" r:id="rId11"/>
    <p:sldId id="278" r:id="rId12"/>
    <p:sldId id="277" r:id="rId13"/>
    <p:sldId id="275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00"/>
    <a:srgbClr val="DAF5FE"/>
    <a:srgbClr val="000E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74" y="-9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D2F47-235F-469E-9C5F-F170D720646E}" type="datetimeFigureOut">
              <a:rPr lang="ru-RU"/>
              <a:pPr>
                <a:defRPr/>
              </a:pPr>
              <a:t>15.01.2020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79527C-8E72-4CFA-9099-70BA4D819E2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849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FD569-5A28-4747-B2FB-859F4FFD6C22}" type="datetimeFigureOut">
              <a:rPr lang="ru-RU"/>
              <a:pPr>
                <a:defRPr/>
              </a:pPr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0C44E-B566-415A-A4D6-CE1812E3A82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2572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150A3-B5AF-4DF1-9784-BDCE1C38E6C3}" type="datetimeFigureOut">
              <a:rPr lang="ru-RU"/>
              <a:pPr>
                <a:defRPr/>
              </a:pPr>
              <a:t>15.01.2020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B2F1F-5B22-419B-92E5-673045D4C8E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9056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68754-5FB0-4660-995F-AFBEAEF774BA}" type="datetimeFigureOut">
              <a:rPr lang="ru-RU"/>
              <a:pPr>
                <a:defRPr/>
              </a:pPr>
              <a:t>15.01.2020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7DB2F4-2FC4-44E6-B6BE-ACE216FF04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437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F58ED-F7AE-4556-A0D5-6FE918AA3E81}" type="datetimeFigureOut">
              <a:rPr lang="ru-RU"/>
              <a:pPr>
                <a:defRPr/>
              </a:pPr>
              <a:t>15.01.2020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735510-5D72-4B2F-8C04-52B6E13795D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2391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80E2-6330-41F0-ADF6-31AF4E1E8959}" type="datetimeFigureOut">
              <a:rPr lang="ru-RU"/>
              <a:pPr>
                <a:defRPr/>
              </a:pPr>
              <a:t>15.01.2020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2DCF40-4BCD-43FB-94DE-3FCB3E27E3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8686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8B33B-6A7E-4302-B7A5-6C2E30DC0F11}" type="datetimeFigureOut">
              <a:rPr lang="ru-RU"/>
              <a:pPr>
                <a:defRPr/>
              </a:pPr>
              <a:t>15.01.2020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476A94-6894-4543-9FC2-C3C0A4CC52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3943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7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27B1D-EBEE-4BE9-B23D-0CCAC47B83F0}" type="datetimeFigureOut">
              <a:rPr lang="ru-RU"/>
              <a:pPr>
                <a:defRPr/>
              </a:pPr>
              <a:t>15.01.2020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B1746A6-6CEE-4269-AAC4-848194EBE4B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9395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CE31E-DEDE-4AB6-A73B-FE0EBC6BB3FB}" type="datetimeFigureOut">
              <a:rPr lang="ru-RU"/>
              <a:pPr>
                <a:defRPr/>
              </a:pPr>
              <a:t>15.01.2020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8356649B-C279-48E4-89BA-A85AA66081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1955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1F357-D589-49C2-9C16-12BBFD38E4FA}" type="datetimeFigureOut">
              <a:rPr lang="ru-RU"/>
              <a:pPr>
                <a:defRPr/>
              </a:pPr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C206CF-D344-4BCC-B920-41882C150C1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8785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10B48-A7B3-4F29-9F31-4E536D2C1E5A}" type="datetimeFigureOut">
              <a:rPr lang="ru-RU"/>
              <a:pPr>
                <a:defRPr/>
              </a:pPr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A1FE8-32A3-49EA-A5B1-A128567715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775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F5FE">
            <a:alpha val="4666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E43F9A0-9476-425D-B7D4-F047CFFFC512}" type="datetimeFigureOut">
              <a:rPr lang="ru-RU"/>
              <a:pPr>
                <a:defRPr/>
              </a:pPr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cap="all" spc="200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wrap="square" lIns="9144" tIns="9144" rIns="9144" bIns="9144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600">
                <a:solidFill>
                  <a:srgbClr val="FFFFFF"/>
                </a:solidFill>
                <a:latin typeface="Franklin Gothic Book" panose="020B0503020102020204" pitchFamily="34" charset="0"/>
              </a:defRPr>
            </a:lvl1pPr>
          </a:lstStyle>
          <a:p>
            <a:fld id="{AA69D501-5255-4F10-AA5F-FEE1C46872E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1" r:id="rId2"/>
    <p:sldLayoutId id="2147483759" r:id="rId3"/>
    <p:sldLayoutId id="2147483752" r:id="rId4"/>
    <p:sldLayoutId id="2147483753" r:id="rId5"/>
    <p:sldLayoutId id="2147483754" r:id="rId6"/>
    <p:sldLayoutId id="2147483755" r:id="rId7"/>
    <p:sldLayoutId id="2147483760" r:id="rId8"/>
    <p:sldLayoutId id="2147483761" r:id="rId9"/>
    <p:sldLayoutId id="2147483756" r:id="rId10"/>
    <p:sldLayoutId id="214748375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Font typeface="Arial" panose="020B0604020202020204" pitchFamily="34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historydepositarium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75let.region@gmail.com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9"/>
          <a:stretch>
            <a:fillRect/>
          </a:stretch>
        </p:blipFill>
        <p:spPr bwMode="auto">
          <a:xfrm>
            <a:off x="-22225" y="0"/>
            <a:ext cx="9166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2594" r="34000" b="55428"/>
          <a:stretch>
            <a:fillRect/>
          </a:stretch>
        </p:blipFill>
        <p:spPr bwMode="auto">
          <a:xfrm>
            <a:off x="0" y="730250"/>
            <a:ext cx="36004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2" r="15036" b="92770"/>
          <a:stretch>
            <a:fillRect/>
          </a:stretch>
        </p:blipFill>
        <p:spPr bwMode="auto">
          <a:xfrm>
            <a:off x="-22225" y="257175"/>
            <a:ext cx="734060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4" descr="Картинки по запросу символ 75 летия побед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3" r="14111"/>
          <a:stretch>
            <a:fillRect/>
          </a:stretch>
        </p:blipFill>
        <p:spPr bwMode="auto">
          <a:xfrm>
            <a:off x="165100" y="236538"/>
            <a:ext cx="2282825" cy="231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2594" r="34000" b="55428"/>
          <a:stretch>
            <a:fillRect/>
          </a:stretch>
        </p:blipFill>
        <p:spPr bwMode="auto">
          <a:xfrm>
            <a:off x="-49213" y="2555875"/>
            <a:ext cx="1647826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Box 1"/>
          <p:cNvSpPr txBox="1">
            <a:spLocks noChangeArrowheads="1"/>
          </p:cNvSpPr>
          <p:nvPr/>
        </p:nvSpPr>
        <p:spPr bwMode="auto">
          <a:xfrm>
            <a:off x="2700338" y="284163"/>
            <a:ext cx="43211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600" b="1">
                <a:solidFill>
                  <a:srgbClr val="E20000"/>
                </a:solidFill>
                <a:latin typeface="Arial Black" panose="020B0A04020102020204" pitchFamily="34" charset="0"/>
              </a:rPr>
              <a:t>2020 – Год </a:t>
            </a:r>
          </a:p>
          <a:p>
            <a:pPr eaLnBrk="1" hangingPunct="1"/>
            <a:r>
              <a:rPr lang="ru-RU" altLang="ru-RU" sz="3600" b="1">
                <a:solidFill>
                  <a:srgbClr val="E20000"/>
                </a:solidFill>
                <a:latin typeface="Arial Black" panose="020B0A04020102020204" pitchFamily="34" charset="0"/>
              </a:rPr>
              <a:t>памяти и славы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330200" y="2205038"/>
            <a:ext cx="8569325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20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желающий может внести в Депозитарий информацию о своих родственниках, знакомых или земляках любым из перечисленных способов:</a:t>
            </a:r>
          </a:p>
          <a:p>
            <a:pPr algn="just" eaLnBrk="1" hangingPunct="1"/>
            <a:r>
              <a:rPr lang="ru-RU" altLang="ru-RU" sz="2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через сайт </a:t>
            </a:r>
            <a:r>
              <a:rPr lang="ru-RU" altLang="ru-RU" sz="2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historydepositarium.ru</a:t>
            </a:r>
            <a:r>
              <a:rPr lang="ru-RU" altLang="ru-RU" sz="2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 eaLnBrk="1" hangingPunct="1"/>
            <a:r>
              <a:rPr lang="ru-RU" altLang="ru-RU" sz="2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через мобильное приложение в телефоне;</a:t>
            </a:r>
          </a:p>
          <a:p>
            <a:pPr algn="just" eaLnBrk="1" hangingPunct="1"/>
            <a:r>
              <a:rPr lang="ru-RU" altLang="ru-RU" sz="2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отправив корреспонденцию по адресу: 121170, г. Москва, ул. Братьев Фонченко, д.10. Музей Победы</a:t>
            </a:r>
          </a:p>
          <a:p>
            <a:pPr algn="just" eaLnBrk="1" hangingPunct="1"/>
            <a:r>
              <a:rPr lang="ru-RU" altLang="ru-RU" sz="2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передать материалы во Всенародный исторический депозитарий «Лица Победы» при личном визите в Музей Победы, который расположен по адресу Москва, метро Парк Победы, Площадь Победы, д. 3. Информационная стойка проекта «Лица Победы» расположена на 0 этаже Главного здания Музея Победы.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413" y="153988"/>
            <a:ext cx="182562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Прямоугольник 2"/>
          <p:cNvSpPr>
            <a:spLocks noChangeArrowheads="1"/>
          </p:cNvSpPr>
          <p:nvPr/>
        </p:nvSpPr>
        <p:spPr bwMode="auto">
          <a:xfrm>
            <a:off x="3492500" y="603250"/>
            <a:ext cx="28321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u="sng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</a:p>
          <a:p>
            <a:pPr algn="ctr" eaLnBrk="1" hangingPunct="1"/>
            <a:r>
              <a:rPr lang="ru-RU" altLang="ru-RU" sz="2800" b="1" u="sng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«Лица Победы» </a:t>
            </a:r>
            <a:endParaRPr lang="ru-RU" altLang="ru-RU" sz="2800">
              <a:solidFill>
                <a:srgbClr val="C00000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7173" name="Picture 2" descr="http://ysia.ru/wp-content/uploads/2020/01/63ed21a6b2cc838d1fddb9a0ea1174c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53988"/>
            <a:ext cx="2446338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413" y="153988"/>
            <a:ext cx="182562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Прямоугольник 2"/>
          <p:cNvSpPr>
            <a:spLocks noChangeArrowheads="1"/>
          </p:cNvSpPr>
          <p:nvPr/>
        </p:nvSpPr>
        <p:spPr bwMode="auto">
          <a:xfrm>
            <a:off x="179388" y="2333625"/>
            <a:ext cx="8964612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призван почтить память героев  и тружеников тыла через использование современных мультимедийных  форматов.</a:t>
            </a:r>
          </a:p>
          <a:p>
            <a:pPr eaLnBrk="1" hangingPunct="1"/>
            <a:r>
              <a:rPr lang="ru-RU" altLang="ru-RU" sz="2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проекта будут подготовлены и размещены плакаты с фотографиями и биографиями героев. Каждой фотографии присваивается QR-код, который ведет на видеоролик о герое. Плакаты будут размещаться в образовательных учреждениях, культурно-досуговых и молодежных центрах, музеях. </a:t>
            </a:r>
          </a:p>
          <a:p>
            <a:pPr eaLnBrk="1" hangingPunct="1"/>
            <a:r>
              <a:rPr lang="ru-RU" altLang="ru-RU" sz="2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площадке видеохостинга YouTube создан канал «Памяти Героев». Каждый желающий может записать видеоролик хронометражем не более 90 сек. и рассказать всей стране о герое своего региона или же героическом подвиге родственника во время Великой Отечественной войны. Присылайте свои материалы на электронную почту </a:t>
            </a:r>
            <a:r>
              <a:rPr lang="ru-RU" altLang="ru-RU" sz="2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75let.region@gmail.com</a:t>
            </a:r>
            <a:r>
              <a:rPr lang="ru-RU" altLang="ru-RU" sz="2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196" name="Picture 2" descr="Картинки по запросу проект &quot;памяти героев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5100"/>
            <a:ext cx="2532062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Прямоугольник 3"/>
          <p:cNvSpPr>
            <a:spLocks noChangeArrowheads="1"/>
          </p:cNvSpPr>
          <p:nvPr/>
        </p:nvSpPr>
        <p:spPr bwMode="auto">
          <a:xfrm>
            <a:off x="3179763" y="476250"/>
            <a:ext cx="29638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</a:p>
          <a:p>
            <a:pPr algn="ctr" eaLnBrk="1" hangingPunct="1"/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«Памяти героев»</a:t>
            </a:r>
            <a:endParaRPr lang="ru-RU" altLang="ru-RU" sz="2800" b="1">
              <a:solidFill>
                <a:srgbClr val="C00000"/>
              </a:solidFill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3"/>
          <p:cNvSpPr>
            <a:spLocks noChangeArrowheads="1"/>
          </p:cNvSpPr>
          <p:nvPr/>
        </p:nvSpPr>
        <p:spPr bwMode="auto">
          <a:xfrm>
            <a:off x="269875" y="2411413"/>
            <a:ext cx="8843963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Всероссийский проект  поисковиков "Без срока давности»  призван помочь распространить достоверную историческую информацию о военных преступлениях на оккупированной территории.</a:t>
            </a:r>
          </a:p>
          <a:p>
            <a:pPr eaLnBrk="1" hangingPunct="1"/>
            <a:endParaRPr lang="ru-RU" altLang="ru-RU" sz="2400" b="1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сегодняшний день известно о 16 миллионах убитых, замученных и сожженных. К местам массовых захоронений отправятся экспедиции - в Новгородскую, Псковскую области и Ставропольский край. Итогом раскопок станет создание большого мемориального комплекса.</a:t>
            </a:r>
          </a:p>
          <a:p>
            <a:pPr eaLnBrk="1" hangingPunct="1"/>
            <a:endParaRPr lang="ru-RU" altLang="ru-RU" sz="2400">
              <a:solidFill>
                <a:srgbClr val="002060"/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19" name="Прямоугольник 4"/>
          <p:cNvSpPr>
            <a:spLocks noChangeArrowheads="1"/>
          </p:cNvSpPr>
          <p:nvPr/>
        </p:nvSpPr>
        <p:spPr bwMode="auto">
          <a:xfrm>
            <a:off x="3492500" y="1039813"/>
            <a:ext cx="37544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</a:rPr>
              <a:t>Проект </a:t>
            </a:r>
          </a:p>
          <a:p>
            <a:pPr eaLnBrk="1" hangingPunct="1"/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</a:rPr>
              <a:t>«Без срока давности» </a:t>
            </a:r>
            <a:endParaRPr lang="ru-RU" altLang="ru-RU" sz="2800" b="1">
              <a:solidFill>
                <a:srgbClr val="C00000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9220" name="Picture 2" descr="https://www.oprf.ru/files/bez_sroka_davnosti19032019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63513"/>
            <a:ext cx="327660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638" y="211138"/>
            <a:ext cx="1827212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3419475" y="558800"/>
            <a:ext cx="34512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</a:rPr>
              <a:t>Проект </a:t>
            </a:r>
          </a:p>
          <a:p>
            <a:pPr algn="ctr" eaLnBrk="1" hangingPunct="1"/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</a:rPr>
              <a:t>«Риорита – радость </a:t>
            </a:r>
          </a:p>
          <a:p>
            <a:pPr algn="ctr" eaLnBrk="1" hangingPunct="1"/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</a:rPr>
              <a:t>Победы» </a:t>
            </a:r>
            <a:endParaRPr lang="ru-RU" altLang="ru-RU" sz="2800" b="1">
              <a:solidFill>
                <a:srgbClr val="C00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0243" name="Прямоугольник 4"/>
          <p:cNvSpPr>
            <a:spLocks noChangeArrowheads="1"/>
          </p:cNvSpPr>
          <p:nvPr/>
        </p:nvSpPr>
        <p:spPr bwMode="auto">
          <a:xfrm>
            <a:off x="225425" y="2636838"/>
            <a:ext cx="863441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 предполагает культурную реконструкцию городской атмосферы мая 1945 года.</a:t>
            </a:r>
          </a:p>
          <a:p>
            <a:pPr eaLnBrk="1" hangingPunct="1"/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Арт-проект впервые прошел в Петербурге 9 мая 2016 года. </a:t>
            </a:r>
          </a:p>
          <a:p>
            <a:pPr eaLnBrk="1" hangingPunct="1"/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году в акции примут участие все российские города.</a:t>
            </a:r>
          </a:p>
        </p:txBody>
      </p:sp>
      <p:pic>
        <p:nvPicPr>
          <p:cNvPr id="10244" name="Picture 2" descr="Картинки по запросу проекта «Риорита – радость Победы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3"/>
          <a:stretch>
            <a:fillRect/>
          </a:stretch>
        </p:blipFill>
        <p:spPr bwMode="auto">
          <a:xfrm>
            <a:off x="257175" y="158750"/>
            <a:ext cx="2406650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638" y="211138"/>
            <a:ext cx="1827212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60350"/>
            <a:ext cx="1827213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4" descr="https://sun9-50.userapi.com/c855324/v855324835/18c86a/Idz_EX_vav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5478463" cy="640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1"/>
          <p:cNvSpPr>
            <a:spLocks noChangeArrowheads="1"/>
          </p:cNvSpPr>
          <p:nvPr/>
        </p:nvSpPr>
        <p:spPr bwMode="auto">
          <a:xfrm>
            <a:off x="217488" y="2682875"/>
            <a:ext cx="8770937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ноябре 2020 года состоится международная научная конференция "Уроки Нюрнберга».  На конференции будет рассмотрен «Нюрнбергский процесс» с учетом новых уникальных документов о политике геноцида, проводимой нацистами на территории РФ.</a:t>
            </a:r>
          </a:p>
        </p:txBody>
      </p:sp>
      <p:pic>
        <p:nvPicPr>
          <p:cNvPr id="12291" name="Picture 4" descr="Картинки по запросу научная конференция &quot;Уроки Нюрнберг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33363"/>
            <a:ext cx="3344863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638" y="211138"/>
            <a:ext cx="1827212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Прямоугольник 2"/>
          <p:cNvSpPr>
            <a:spLocks noChangeArrowheads="1"/>
          </p:cNvSpPr>
          <p:nvPr/>
        </p:nvSpPr>
        <p:spPr bwMode="auto">
          <a:xfrm>
            <a:off x="3595688" y="628650"/>
            <a:ext cx="34972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научная конференция "Уроки Нюрнберга»</a:t>
            </a:r>
            <a:endParaRPr lang="ru-RU" altLang="ru-RU" sz="2800">
              <a:solidFill>
                <a:srgbClr val="C00000"/>
              </a:solidFill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"/>
          <p:cNvSpPr>
            <a:spLocks noChangeArrowheads="1"/>
          </p:cNvSpPr>
          <p:nvPr/>
        </p:nvSpPr>
        <p:spPr bwMode="auto">
          <a:xfrm>
            <a:off x="2625725" y="1773238"/>
            <a:ext cx="651351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Парады Победителей </a:t>
            </a: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</a:rPr>
              <a:t>пройдут </a:t>
            </a:r>
          </a:p>
          <a:p>
            <a:pPr eaLnBrk="1" hangingPunct="1"/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</a:rPr>
              <a:t>в девяти городах-героях - в Москве, Волгограде, Керчи, Мурманске, Новороссийске, Санкт-Петербурге (городе-герое Ленинграде), Севастополе, Смоленске и Туле, а также в 19 городах, где дислоцированы штабы военных округов, флотов, общевойсковых армий, армейских корпусов и Каспийской флотилии.</a:t>
            </a:r>
            <a:endParaRPr lang="ru-RU" altLang="ru-RU" sz="2400" b="1">
              <a:solidFill>
                <a:srgbClr val="002060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3315" name="Picture 2" descr="Картинки по запросу парад победител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0"/>
            <a:ext cx="2570163" cy="439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650" y="312738"/>
            <a:ext cx="182562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Прямоугольник 2"/>
          <p:cNvSpPr>
            <a:spLocks noChangeArrowheads="1"/>
          </p:cNvSpPr>
          <p:nvPr/>
        </p:nvSpPr>
        <p:spPr bwMode="auto">
          <a:xfrm>
            <a:off x="3132138" y="884238"/>
            <a:ext cx="34607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Парад Победителей </a:t>
            </a:r>
            <a:endParaRPr lang="ru-RU" altLang="ru-RU" sz="2800" b="1">
              <a:solidFill>
                <a:srgbClr val="C00000"/>
              </a:solidFill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763" y="479425"/>
            <a:ext cx="1828800" cy="18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Прямоугольник 1"/>
          <p:cNvSpPr>
            <a:spLocks noChangeArrowheads="1"/>
          </p:cNvSpPr>
          <p:nvPr/>
        </p:nvSpPr>
        <p:spPr bwMode="auto">
          <a:xfrm>
            <a:off x="179388" y="908050"/>
            <a:ext cx="8713787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>
                <a:solidFill>
                  <a:srgbClr val="C00000"/>
                </a:solidFill>
                <a:latin typeface="Times New Roman" panose="02020603050405020304" pitchFamily="18" charset="0"/>
              </a:rPr>
              <a:t>Направление деятельности</a:t>
            </a:r>
          </a:p>
          <a:p>
            <a:pPr eaLnBrk="1" hangingPunct="1"/>
            <a:r>
              <a:rPr lang="ru-RU" altLang="ru-RU" sz="3200" b="1">
                <a:solidFill>
                  <a:srgbClr val="C00000"/>
                </a:solidFill>
                <a:latin typeface="Times New Roman" panose="02020603050405020304" pitchFamily="18" charset="0"/>
              </a:rPr>
              <a:t>в Год памяти и славы</a:t>
            </a:r>
          </a:p>
          <a:p>
            <a:pPr eaLnBrk="1" hangingPunct="1"/>
            <a:endParaRPr lang="ru-RU" altLang="ru-RU" sz="3200" b="1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ru-RU" altLang="ru-RU" sz="3200" b="1" i="1">
                <a:solidFill>
                  <a:srgbClr val="C00000"/>
                </a:solidFill>
                <a:latin typeface="Times New Roman" panose="02020603050405020304" pitchFamily="18" charset="0"/>
              </a:rPr>
              <a:t>Ключевые мероприятия</a:t>
            </a:r>
          </a:p>
          <a:p>
            <a:pPr eaLnBrk="1" hangingPunct="1"/>
            <a:endParaRPr lang="ru-RU" altLang="ru-RU" sz="3200" b="1" i="1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ru-RU" altLang="ru-RU" sz="3200" b="1">
                <a:solidFill>
                  <a:srgbClr val="002060"/>
                </a:solidFill>
                <a:latin typeface="Times New Roman" panose="02020603050405020304" pitchFamily="18" charset="0"/>
              </a:rPr>
              <a:t>Рассмотрено на заседании юнармейского районного штаба 10.01.2020.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Живая истор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2979738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Прямоугольник 1"/>
          <p:cNvSpPr>
            <a:spLocks noChangeArrowheads="1"/>
          </p:cNvSpPr>
          <p:nvPr/>
        </p:nvSpPr>
        <p:spPr bwMode="auto">
          <a:xfrm>
            <a:off x="2843213" y="771525"/>
            <a:ext cx="3903662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C00000"/>
                </a:solidFill>
                <a:latin typeface="Times New Roman" panose="02020603050405020304" pitchFamily="18" charset="0"/>
              </a:rPr>
              <a:t>Направление  «Увековечение событий и памяти  уроженцев района»</a:t>
            </a:r>
          </a:p>
          <a:p>
            <a:pPr algn="ctr" eaLnBrk="1" hangingPunct="1"/>
            <a:r>
              <a:rPr lang="ru-RU" altLang="ru-RU" sz="2800" b="1" i="1">
                <a:solidFill>
                  <a:srgbClr val="002060"/>
                </a:solidFill>
                <a:latin typeface="Times New Roman" panose="02020603050405020304" pitchFamily="18" charset="0"/>
              </a:rPr>
              <a:t>Информационная эстафета</a:t>
            </a:r>
            <a:endParaRPr lang="ru-RU" altLang="ru-RU" sz="2800" b="1">
              <a:latin typeface="Franklin Gothic Book" panose="020B0503020102020204" pitchFamily="34" charset="0"/>
            </a:endParaRPr>
          </a:p>
        </p:txBody>
      </p:sp>
      <p:sp>
        <p:nvSpPr>
          <p:cNvPr id="15364" name="TextBox 2"/>
          <p:cNvSpPr txBox="1">
            <a:spLocks noChangeArrowheads="1"/>
          </p:cNvSpPr>
          <p:nvPr/>
        </p:nvSpPr>
        <p:spPr bwMode="auto">
          <a:xfrm>
            <a:off x="179388" y="3100388"/>
            <a:ext cx="8326437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разместить в ВКонтакте Центра развития образования:</a:t>
            </a:r>
          </a:p>
          <a:p>
            <a:pPr eaLnBrk="1" hangingPunct="1"/>
            <a:r>
              <a:rPr lang="en-US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живаяисториявмр</a:t>
            </a:r>
          </a:p>
          <a:p>
            <a:pPr eaLnBrk="1" hangingPunct="1"/>
            <a:r>
              <a:rPr lang="en-US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патриотика35</a:t>
            </a:r>
          </a:p>
          <a:p>
            <a:pPr eaLnBrk="1" hangingPunct="1"/>
            <a:r>
              <a:rPr lang="en-US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юнармия35</a:t>
            </a:r>
          </a:p>
          <a:p>
            <a:pPr eaLnBrk="1" hangingPunct="1"/>
            <a:r>
              <a:rPr lang="en-US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Вологодский район</a:t>
            </a:r>
          </a:p>
          <a:p>
            <a:pPr eaLnBrk="1" hangingPunct="1"/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763" y="479425"/>
            <a:ext cx="1828800" cy="18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763" y="479425"/>
            <a:ext cx="1828800" cy="18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Прямоугольник 1"/>
          <p:cNvSpPr>
            <a:spLocks noChangeArrowheads="1"/>
          </p:cNvSpPr>
          <p:nvPr/>
        </p:nvSpPr>
        <p:spPr bwMode="auto">
          <a:xfrm>
            <a:off x="179388" y="485775"/>
            <a:ext cx="6408737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</a:rPr>
              <a:t>Направление  «Увековечение событий и памяти  уроженцев Вологодского района - участников Великой Отечественной войны»</a:t>
            </a:r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800" b="1">
              <a:solidFill>
                <a:srgbClr val="C00000"/>
              </a:solidFill>
            </a:endParaRPr>
          </a:p>
        </p:txBody>
      </p:sp>
      <p:sp>
        <p:nvSpPr>
          <p:cNvPr id="16388" name="Прямоугольник 2"/>
          <p:cNvSpPr>
            <a:spLocks noChangeArrowheads="1"/>
          </p:cNvSpPr>
          <p:nvPr/>
        </p:nvSpPr>
        <p:spPr bwMode="auto">
          <a:xfrm>
            <a:off x="0" y="2347913"/>
            <a:ext cx="8893175" cy="38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 дела:</a:t>
            </a:r>
          </a:p>
          <a:p>
            <a:pPr eaLnBrk="1" hangingPunct="1">
              <a:lnSpc>
                <a:spcPct val="115000"/>
              </a:lnSpc>
            </a:pP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-конкурс проектов «Вологодский район – родина героев». Номинации: «Создание мемориалов, памятных знаков», «Проведение историко-патриотических мероприятий, акций».</a:t>
            </a:r>
          </a:p>
          <a:p>
            <a:pPr eaLnBrk="1" hangingPunct="1">
              <a:lnSpc>
                <a:spcPct val="115000"/>
              </a:lnSpc>
            </a:pP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патриотические акции «Бессмертный полк», «Вахта памяти» и др.;</a:t>
            </a:r>
          </a:p>
          <a:p>
            <a:pPr eaLnBrk="1" hangingPunct="1">
              <a:lnSpc>
                <a:spcPct val="115000"/>
              </a:lnSpc>
            </a:pPr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участие во Всероссийской акции «Сады Победы» (посадить именную аллею героев);</a:t>
            </a:r>
          </a:p>
          <a:p>
            <a:pPr eaLnBrk="1" hangingPunct="1"/>
            <a:r>
              <a:rPr lang="ru-RU" altLang="ru-RU" sz="24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кросс на дистанцию 1418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763" y="479425"/>
            <a:ext cx="1828800" cy="18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Прямоугольник 1"/>
          <p:cNvSpPr>
            <a:spLocks noChangeArrowheads="1"/>
          </p:cNvSpPr>
          <p:nvPr/>
        </p:nvSpPr>
        <p:spPr bwMode="auto">
          <a:xfrm>
            <a:off x="179388" y="479425"/>
            <a:ext cx="63373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Направление «Оказание помощи ветеранам Великой Отечественной войны и труженикам тыла». </a:t>
            </a:r>
          </a:p>
          <a:p>
            <a:pPr eaLnBrk="1" hangingPunct="1"/>
            <a:endParaRPr lang="ru-RU" altLang="ru-RU" sz="2800" b="1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8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Ключевая акция «Ветеран живет рядом» </a:t>
            </a:r>
          </a:p>
          <a:p>
            <a:pPr eaLnBrk="1" hangingPunct="1"/>
            <a:endParaRPr lang="ru-RU" altLang="ru-RU" sz="2800" b="1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8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тимуровского движения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763" y="479425"/>
            <a:ext cx="1828800" cy="18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Прямоугольник 1"/>
          <p:cNvSpPr>
            <a:spLocks noChangeArrowheads="1"/>
          </p:cNvSpPr>
          <p:nvPr/>
        </p:nvSpPr>
        <p:spPr bwMode="auto">
          <a:xfrm>
            <a:off x="179388" y="908050"/>
            <a:ext cx="8713787" cy="478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b="1">
                <a:solidFill>
                  <a:srgbClr val="C00000"/>
                </a:solidFill>
                <a:latin typeface="Times New Roman" panose="02020603050405020304" pitchFamily="18" charset="0"/>
              </a:rPr>
              <a:t>Направление «Сохранение</a:t>
            </a:r>
          </a:p>
          <a:p>
            <a:pPr eaLnBrk="1" hangingPunct="1"/>
            <a:r>
              <a:rPr lang="ru-RU" altLang="ru-RU" sz="3200" b="1">
                <a:solidFill>
                  <a:srgbClr val="C00000"/>
                </a:solidFill>
                <a:latin typeface="Times New Roman" panose="02020603050405020304" pitchFamily="18" charset="0"/>
              </a:rPr>
              <a:t> исторической памяти»</a:t>
            </a:r>
            <a:endParaRPr lang="ru-RU" altLang="ru-RU" b="1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/>
            <a:endParaRPr lang="ru-RU" altLang="ru-RU" sz="1600" b="1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ru-RU" altLang="ru-RU" sz="3300" b="1" i="1">
                <a:solidFill>
                  <a:srgbClr val="C00000"/>
                </a:solidFill>
                <a:latin typeface="Times New Roman" panose="02020603050405020304" pitchFamily="18" charset="0"/>
              </a:rPr>
              <a:t>Ключевые</a:t>
            </a:r>
            <a:r>
              <a:rPr lang="ru-RU" altLang="ru-RU" sz="3200" b="1" i="1">
                <a:solidFill>
                  <a:srgbClr val="C00000"/>
                </a:solidFill>
                <a:latin typeface="Times New Roman" panose="02020603050405020304" pitchFamily="18" charset="0"/>
              </a:rPr>
              <a:t> мероприятия:</a:t>
            </a:r>
          </a:p>
          <a:p>
            <a:pPr eaLnBrk="1" hangingPunct="1"/>
            <a:endParaRPr lang="ru-RU" altLang="ru-RU" sz="1400" b="1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</a:pPr>
            <a:r>
              <a:rPr lang="ru-RU" altLang="ru-RU" sz="28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-конкурс школьных музеев и стендовых экспозиций по истории Великой Отечественной войны;</a:t>
            </a:r>
          </a:p>
          <a:p>
            <a:pPr eaLnBrk="1" hangingPunct="1">
              <a:lnSpc>
                <a:spcPct val="115000"/>
              </a:lnSpc>
              <a:spcAft>
                <a:spcPts val="1000"/>
              </a:spcAft>
            </a:pPr>
            <a:r>
              <a:rPr lang="ru-RU" altLang="ru-RU" sz="28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-проект «Историко-патриотическая игра «История Великой Отечественной войны»;</a:t>
            </a:r>
          </a:p>
          <a:p>
            <a:pPr eaLnBrk="1" hangingPunct="1">
              <a:lnSpc>
                <a:spcPct val="115000"/>
              </a:lnSpc>
              <a:spcAft>
                <a:spcPts val="1000"/>
              </a:spcAft>
            </a:pPr>
            <a:r>
              <a:rPr lang="ru-RU" altLang="ru-RU" sz="28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-конкурс школьных кинотеатров.</a:t>
            </a:r>
            <a:endParaRPr lang="ru-RU" altLang="ru-RU" sz="2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1120</TotalTime>
  <Words>435</Words>
  <Application>Microsoft Office PowerPoint</Application>
  <PresentationFormat>Экран (4:3)</PresentationFormat>
  <Paragraphs>62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Franklin Gothic Medium</vt:lpstr>
      <vt:lpstr>Franklin Gothic Book</vt:lpstr>
      <vt:lpstr>Wingdings</vt:lpstr>
      <vt:lpstr>Calibri</vt:lpstr>
      <vt:lpstr>Arial Black</vt:lpstr>
      <vt:lpstr>Times New Roman</vt:lpstr>
      <vt:lpstr>Углы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Татьянна</dc:creator>
  <cp:lastModifiedBy>User</cp:lastModifiedBy>
  <cp:revision>68</cp:revision>
  <dcterms:created xsi:type="dcterms:W3CDTF">2020-01-04T11:05:28Z</dcterms:created>
  <dcterms:modified xsi:type="dcterms:W3CDTF">2020-01-15T02:39:30Z</dcterms:modified>
</cp:coreProperties>
</file>