
<file path=[Content_Types].xml><?xml version="1.0" encoding="utf-8"?>
<Types xmlns="http://schemas.openxmlformats.org/package/2006/content-types">
  <Override PartName="/ppt/tags/tag8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Override PartName="/ppt/tags/tag49.xml" ContentType="application/vnd.openxmlformats-officedocument.presentationml.tags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29.xml" ContentType="application/vnd.openxmlformats-officedocument.presentationml.tags+xml"/>
  <Override PartName="/ppt/tags/tag38.xml" ContentType="application/vnd.openxmlformats-officedocument.presentationml.tags+xml"/>
  <Override PartName="/ppt/tags/tag47.xml" ContentType="application/vnd.openxmlformats-officedocument.presentationml.tags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tags/tag16.xml" ContentType="application/vnd.openxmlformats-officedocument.presentationml.tags+xml"/>
  <Override PartName="/ppt/tags/tag18.xml" ContentType="application/vnd.openxmlformats-officedocument.presentationml.tags+xml"/>
  <Override PartName="/ppt/tags/tag27.xml" ContentType="application/vnd.openxmlformats-officedocument.presentationml.tags+xml"/>
  <Override PartName="/ppt/tags/tag36.xml" ContentType="application/vnd.openxmlformats-officedocument.presentationml.tags+xml"/>
  <Override PartName="/ppt/tags/tag45.xml" ContentType="application/vnd.openxmlformats-officedocument.presentationml.tags+xml"/>
  <Override PartName="/ppt/commentAuthors.xml" ContentType="application/vnd.openxmlformats-officedocument.presentationml.commentAuthors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tags/tag34.xml" ContentType="application/vnd.openxmlformats-officedocument.presentationml.tags+xml"/>
  <Override PartName="/ppt/tags/tag43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tags/tag32.xml" ContentType="application/vnd.openxmlformats-officedocument.presentationml.tags+xml"/>
  <Override PartName="/ppt/tags/tag41.xml" ContentType="application/vnd.openxmlformats-officedocument.presentationml.tags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tags/tag30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  <Override PartName="/ppt/tags/tag3.xml" ContentType="application/vnd.openxmlformats-officedocument.presentationml.tags+xml"/>
  <Override PartName="/ppt/tags/tag39.xml" ContentType="application/vnd.openxmlformats-officedocument.presentationml.tags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ppt/tags/tag19.xml" ContentType="application/vnd.openxmlformats-officedocument.presentationml.tags+xml"/>
  <Override PartName="/ppt/tags/tag28.xml" ContentType="application/vnd.openxmlformats-officedocument.presentationml.tags+xml"/>
  <Override PartName="/ppt/tags/tag37.xml" ContentType="application/vnd.openxmlformats-officedocument.presentationml.tags+xml"/>
  <Override PartName="/ppt/tags/tag48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tags/tag17.xml" ContentType="application/vnd.openxmlformats-officedocument.presentationml.tags+xml"/>
  <Override PartName="/ppt/tags/tag26.xml" ContentType="application/vnd.openxmlformats-officedocument.presentationml.tags+xml"/>
  <Override PartName="/ppt/tags/tag35.xml" ContentType="application/vnd.openxmlformats-officedocument.presentationml.tags+xml"/>
  <Override PartName="/ppt/tags/tag46.xml" ContentType="application/vnd.openxmlformats-officedocument.presentationml.tags+xml"/>
  <Default Extension="wdp" ContentType="image/vnd.ms-photo"/>
  <Override PartName="/ppt/slideLayouts/slideLayout10.xml" ContentType="application/vnd.openxmlformats-officedocument.presentationml.slideLayout+xml"/>
  <Override PartName="/ppt/tags/tag15.xml" ContentType="application/vnd.openxmlformats-officedocument.presentationml.tags+xml"/>
  <Override PartName="/ppt/tags/tag24.xml" ContentType="application/vnd.openxmlformats-officedocument.presentationml.tags+xml"/>
  <Override PartName="/ppt/tags/tag33.xml" ContentType="application/vnd.openxmlformats-officedocument.presentationml.tags+xml"/>
  <Override PartName="/ppt/tags/tag44.xml" ContentType="application/vnd.openxmlformats-officedocument.presentationml.tags+xml"/>
  <Default Extension="gif" ContentType="image/gif"/>
  <Override PartName="/ppt/tags/tag13.xml" ContentType="application/vnd.openxmlformats-officedocument.presentationml.tags+xml"/>
  <Override PartName="/ppt/tags/tag22.xml" ContentType="application/vnd.openxmlformats-officedocument.presentationml.tags+xml"/>
  <Override PartName="/ppt/tags/tag31.xml" ContentType="application/vnd.openxmlformats-officedocument.presentationml.tags+xml"/>
  <Override PartName="/ppt/tags/tag40.xml" ContentType="application/vnd.openxmlformats-officedocument.presentationml.tags+xml"/>
  <Override PartName="/ppt/tags/tag42.xml" ContentType="application/vnd.openxmlformats-officedocument.presentationml.tags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tags/tag11.xml" ContentType="application/vnd.openxmlformats-officedocument.presentationml.tags+xml"/>
  <Override PartName="/ppt/tags/tag20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56" r:id="rId2"/>
    <p:sldId id="390" r:id="rId3"/>
    <p:sldId id="389" r:id="rId4"/>
    <p:sldId id="320" r:id="rId5"/>
    <p:sldId id="365" r:id="rId6"/>
    <p:sldId id="366" r:id="rId7"/>
    <p:sldId id="367" r:id="rId8"/>
    <p:sldId id="394" r:id="rId9"/>
    <p:sldId id="395" r:id="rId10"/>
    <p:sldId id="396" r:id="rId11"/>
    <p:sldId id="397" r:id="rId12"/>
    <p:sldId id="362" r:id="rId13"/>
    <p:sldId id="363" r:id="rId14"/>
    <p:sldId id="383" r:id="rId15"/>
    <p:sldId id="380" r:id="rId16"/>
    <p:sldId id="393" r:id="rId17"/>
    <p:sldId id="384" r:id="rId18"/>
    <p:sldId id="385" r:id="rId19"/>
    <p:sldId id="388" r:id="rId20"/>
    <p:sldId id="386" r:id="rId21"/>
    <p:sldId id="387" r:id="rId22"/>
  </p:sldIdLst>
  <p:sldSz cx="9144000" cy="6858000" type="screen4x3"/>
  <p:notesSz cx="6797675" cy="992822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gb" initials="g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0"/>
      </p:ext>
    </p:extLst>
  </p:showPr>
  <p:clrMru>
    <a:srgbClr val="FFFFFF"/>
    <a:srgbClr val="FFFFCC"/>
    <a:srgbClr val="FF9900"/>
    <a:srgbClr val="FFFF99"/>
    <a:srgbClr val="FFCC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1703" autoAdjust="0"/>
    <p:restoredTop sz="96014" autoAdjust="0"/>
  </p:normalViewPr>
  <p:slideViewPr>
    <p:cSldViewPr>
      <p:cViewPr>
        <p:scale>
          <a:sx n="66" d="100"/>
          <a:sy n="66" d="100"/>
        </p:scale>
        <p:origin x="-1786" y="-5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20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45862" cy="49587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0947" tIns="45474" rIns="90947" bIns="45474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0294" y="1"/>
            <a:ext cx="2945862" cy="49587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0947" tIns="45474" rIns="90947" bIns="45474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8C54A7D2-37D3-4410-8912-90FA464AF6BF}" type="datetimeFigureOut">
              <a:rPr lang="ru-RU"/>
              <a:pPr>
                <a:defRPr/>
              </a:pPr>
              <a:t>21.05.2015</a:t>
            </a:fld>
            <a:endParaRPr lang="ru-RU"/>
          </a:p>
        </p:txBody>
      </p:sp>
      <p:sp>
        <p:nvSpPr>
          <p:cNvPr id="952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0813"/>
            <a:ext cx="2945862" cy="49587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0947" tIns="45474" rIns="90947" bIns="45474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52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0294" y="9430813"/>
            <a:ext cx="2945862" cy="49587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0947" tIns="45474" rIns="90947" bIns="45474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731A1A47-77CF-4E35-BBF6-5F0C746A234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764014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862" cy="495872"/>
          </a:xfrm>
          <a:prstGeom prst="rect">
            <a:avLst/>
          </a:prstGeom>
        </p:spPr>
        <p:txBody>
          <a:bodyPr vert="horz" lIns="90947" tIns="45474" rIns="90947" bIns="4547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294" y="1"/>
            <a:ext cx="2945862" cy="495872"/>
          </a:xfrm>
          <a:prstGeom prst="rect">
            <a:avLst/>
          </a:prstGeom>
        </p:spPr>
        <p:txBody>
          <a:bodyPr vert="horz" lIns="90947" tIns="45474" rIns="90947" bIns="45474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C2A410E9-F869-486A-9D34-BCCB4B273A56}" type="datetimeFigureOut">
              <a:rPr lang="ru-RU"/>
              <a:pPr>
                <a:defRPr/>
              </a:pPr>
              <a:t>21.05.2015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2950"/>
            <a:ext cx="4964113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947" tIns="45474" rIns="90947" bIns="45474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64" y="4715407"/>
            <a:ext cx="5438748" cy="4467470"/>
          </a:xfrm>
          <a:prstGeom prst="rect">
            <a:avLst/>
          </a:prstGeom>
        </p:spPr>
        <p:txBody>
          <a:bodyPr vert="horz" lIns="90947" tIns="45474" rIns="90947" bIns="45474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813"/>
            <a:ext cx="2945862" cy="495872"/>
          </a:xfrm>
          <a:prstGeom prst="rect">
            <a:avLst/>
          </a:prstGeom>
        </p:spPr>
        <p:txBody>
          <a:bodyPr vert="horz" lIns="90947" tIns="45474" rIns="90947" bIns="4547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294" y="9430813"/>
            <a:ext cx="2945862" cy="495872"/>
          </a:xfrm>
          <a:prstGeom prst="rect">
            <a:avLst/>
          </a:prstGeom>
        </p:spPr>
        <p:txBody>
          <a:bodyPr vert="horz" lIns="90947" tIns="45474" rIns="90947" bIns="45474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D6856084-C56C-49FC-AA40-99A09C743C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1748021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0A0609-E354-4A25-B782-7AE4C4B3AAA2}" type="datetime1">
              <a:rPr lang="ru-RU"/>
              <a:pPr>
                <a:defRPr/>
              </a:pPr>
              <a:t>21.05.2015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9B0DBD-88B5-4C72-9D7B-D17011A1B4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42847949"/>
      </p:ext>
    </p:extLst>
  </p:cSld>
  <p:clrMapOvr>
    <a:masterClrMapping/>
  </p:clrMapOvr>
  <p:transition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4E62C2-CDDA-48F8-BBFA-D82C4EB2B4EE}" type="datetime1">
              <a:rPr lang="ru-RU"/>
              <a:pPr>
                <a:defRPr/>
              </a:pPr>
              <a:t>21.05.2015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C7D2F9-3CED-454F-9E18-EEE9B23D349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22253861"/>
      </p:ext>
    </p:extLst>
  </p:cSld>
  <p:clrMapOvr>
    <a:masterClrMapping/>
  </p:clrMapOvr>
  <p:transition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538C52-6C8F-4605-AA47-12EE88DD3343}" type="datetime1">
              <a:rPr lang="ru-RU"/>
              <a:pPr>
                <a:defRPr/>
              </a:pPr>
              <a:t>21.05.2015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42B324-3B64-4D74-9B4C-EBF3867076B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30229233"/>
      </p:ext>
    </p:extLst>
  </p:cSld>
  <p:clrMapOvr>
    <a:masterClrMapping/>
  </p:clrMapOvr>
  <p:transition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507E3A-0CA8-433C-A79C-E1653CB44D94}" type="datetime1">
              <a:rPr lang="ru-RU"/>
              <a:pPr>
                <a:defRPr/>
              </a:pPr>
              <a:t>21.05.2015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0EDA2C-227E-47DD-905E-D0D99FE47FF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10102580"/>
      </p:ext>
    </p:extLst>
  </p:cSld>
  <p:clrMapOvr>
    <a:masterClrMapping/>
  </p:clrMapOvr>
  <p:transition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BE96C3-828A-440C-B6D3-8828D529CBE1}" type="datetime1">
              <a:rPr lang="ru-RU"/>
              <a:pPr>
                <a:defRPr/>
              </a:pPr>
              <a:t>21.05.2015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4C193B-A915-4120-81F8-A9600A72C7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62483852"/>
      </p:ext>
    </p:extLst>
  </p:cSld>
  <p:clrMapOvr>
    <a:masterClrMapping/>
  </p:clrMapOvr>
  <p:transition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8D6587-EDD7-4A5F-83C3-AFABD12E965E}" type="datetime1">
              <a:rPr lang="ru-RU"/>
              <a:pPr>
                <a:defRPr/>
              </a:pPr>
              <a:t>21.05.2015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4C0333-916A-42E0-A226-2BE6A1C4FD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59303019"/>
      </p:ext>
    </p:extLst>
  </p:cSld>
  <p:clrMapOvr>
    <a:masterClrMapping/>
  </p:clrMapOvr>
  <p:transition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E6644C-AA9C-4BD8-8321-BF88F4C34726}" type="datetime1">
              <a:rPr lang="ru-RU"/>
              <a:pPr>
                <a:defRPr/>
              </a:pPr>
              <a:t>21.05.2015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3E95A9-5B64-4759-A30D-A790C78B65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13255386"/>
      </p:ext>
    </p:extLst>
  </p:cSld>
  <p:clrMapOvr>
    <a:masterClrMapping/>
  </p:clrMapOvr>
  <p:transition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F068F8-020C-47F6-B7FD-8170D976BD41}" type="datetime1">
              <a:rPr lang="ru-RU"/>
              <a:pPr>
                <a:defRPr/>
              </a:pPr>
              <a:t>21.05.2015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1FD742-DC9E-4271-ADCA-57027488A7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75122462"/>
      </p:ext>
    </p:extLst>
  </p:cSld>
  <p:clrMapOvr>
    <a:masterClrMapping/>
  </p:clrMapOvr>
  <p:transition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9BDF1E-1EF7-4D6F-8004-AD291FDBAF9F}" type="datetime1">
              <a:rPr lang="ru-RU"/>
              <a:pPr>
                <a:defRPr/>
              </a:pPr>
              <a:t>21.05.2015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320797-7014-4673-99A0-3829732D08B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54352906"/>
      </p:ext>
    </p:extLst>
  </p:cSld>
  <p:clrMapOvr>
    <a:masterClrMapping/>
  </p:clrMapOvr>
  <p:transition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9478D7-4F56-4532-A93F-151AF60F3787}" type="datetime1">
              <a:rPr lang="ru-RU"/>
              <a:pPr>
                <a:defRPr/>
              </a:pPr>
              <a:t>21.05.2015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3C9F6D-C55C-4417-BB7C-864A25A6BAA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38604213"/>
      </p:ext>
    </p:extLst>
  </p:cSld>
  <p:clrMapOvr>
    <a:masterClrMapping/>
  </p:clrMapOvr>
  <p:transition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FDC4C0-EFA3-4EF0-AEE8-EAC9A2AEEDF6}" type="datetime1">
              <a:rPr lang="ru-RU"/>
              <a:pPr>
                <a:defRPr/>
              </a:pPr>
              <a:t>21.05.2015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840A23-C603-4649-803B-251EC461029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39649151"/>
      </p:ext>
    </p:extLst>
  </p:cSld>
  <p:clrMapOvr>
    <a:masterClrMapping/>
  </p:clrMapOvr>
  <p:transition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E8C4B4D-3809-40B2-98C7-A8EC1D486F0E}" type="datetime1">
              <a:rPr lang="ru-RU"/>
              <a:pPr>
                <a:defRPr/>
              </a:pPr>
              <a:t>21.05.2015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4F1CF6D-A603-4674-A297-61A5C8BD07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push dir="u"/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10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tags" Target="../tags/tag13.xml"/><Relationship Id="rId18" Type="http://schemas.openxmlformats.org/officeDocument/2006/relationships/tags" Target="../tags/tag18.xml"/><Relationship Id="rId26" Type="http://schemas.openxmlformats.org/officeDocument/2006/relationships/tags" Target="../tags/tag26.xml"/><Relationship Id="rId39" Type="http://schemas.openxmlformats.org/officeDocument/2006/relationships/tags" Target="../tags/tag39.xml"/><Relationship Id="rId3" Type="http://schemas.openxmlformats.org/officeDocument/2006/relationships/tags" Target="../tags/tag3.xml"/><Relationship Id="rId21" Type="http://schemas.openxmlformats.org/officeDocument/2006/relationships/tags" Target="../tags/tag21.xml"/><Relationship Id="rId34" Type="http://schemas.openxmlformats.org/officeDocument/2006/relationships/tags" Target="../tags/tag34.xml"/><Relationship Id="rId42" Type="http://schemas.openxmlformats.org/officeDocument/2006/relationships/tags" Target="../tags/tag42.xml"/><Relationship Id="rId47" Type="http://schemas.openxmlformats.org/officeDocument/2006/relationships/image" Target="../media/image11.png"/><Relationship Id="rId50" Type="http://schemas.openxmlformats.org/officeDocument/2006/relationships/image" Target="../media/image7.png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5" Type="http://schemas.openxmlformats.org/officeDocument/2006/relationships/tags" Target="../tags/tag25.xml"/><Relationship Id="rId33" Type="http://schemas.openxmlformats.org/officeDocument/2006/relationships/tags" Target="../tags/tag33.xml"/><Relationship Id="rId38" Type="http://schemas.openxmlformats.org/officeDocument/2006/relationships/tags" Target="../tags/tag38.xml"/><Relationship Id="rId46" Type="http://schemas.openxmlformats.org/officeDocument/2006/relationships/slideLayout" Target="../slideLayouts/slideLayout2.xml"/><Relationship Id="rId2" Type="http://schemas.openxmlformats.org/officeDocument/2006/relationships/tags" Target="../tags/tag2.xml"/><Relationship Id="rId16" Type="http://schemas.openxmlformats.org/officeDocument/2006/relationships/tags" Target="../tags/tag16.xml"/><Relationship Id="rId20" Type="http://schemas.openxmlformats.org/officeDocument/2006/relationships/tags" Target="../tags/tag20.xml"/><Relationship Id="rId29" Type="http://schemas.openxmlformats.org/officeDocument/2006/relationships/tags" Target="../tags/tag29.xml"/><Relationship Id="rId41" Type="http://schemas.openxmlformats.org/officeDocument/2006/relationships/tags" Target="../tags/tag41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24" Type="http://schemas.openxmlformats.org/officeDocument/2006/relationships/tags" Target="../tags/tag24.xml"/><Relationship Id="rId32" Type="http://schemas.openxmlformats.org/officeDocument/2006/relationships/tags" Target="../tags/tag32.xml"/><Relationship Id="rId37" Type="http://schemas.openxmlformats.org/officeDocument/2006/relationships/tags" Target="../tags/tag37.xml"/><Relationship Id="rId40" Type="http://schemas.openxmlformats.org/officeDocument/2006/relationships/tags" Target="../tags/tag40.xml"/><Relationship Id="rId45" Type="http://schemas.openxmlformats.org/officeDocument/2006/relationships/tags" Target="../tags/tag45.xml"/><Relationship Id="rId5" Type="http://schemas.openxmlformats.org/officeDocument/2006/relationships/tags" Target="../tags/tag5.xml"/><Relationship Id="rId15" Type="http://schemas.openxmlformats.org/officeDocument/2006/relationships/tags" Target="../tags/tag15.xml"/><Relationship Id="rId23" Type="http://schemas.openxmlformats.org/officeDocument/2006/relationships/tags" Target="../tags/tag23.xml"/><Relationship Id="rId28" Type="http://schemas.openxmlformats.org/officeDocument/2006/relationships/tags" Target="../tags/tag28.xml"/><Relationship Id="rId36" Type="http://schemas.openxmlformats.org/officeDocument/2006/relationships/tags" Target="../tags/tag36.xml"/><Relationship Id="rId49" Type="http://schemas.openxmlformats.org/officeDocument/2006/relationships/image" Target="../media/image3.emf"/><Relationship Id="rId10" Type="http://schemas.openxmlformats.org/officeDocument/2006/relationships/tags" Target="../tags/tag10.xml"/><Relationship Id="rId19" Type="http://schemas.openxmlformats.org/officeDocument/2006/relationships/tags" Target="../tags/tag19.xml"/><Relationship Id="rId31" Type="http://schemas.openxmlformats.org/officeDocument/2006/relationships/tags" Target="../tags/tag31.xml"/><Relationship Id="rId44" Type="http://schemas.openxmlformats.org/officeDocument/2006/relationships/tags" Target="../tags/tag44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tags" Target="../tags/tag14.xml"/><Relationship Id="rId22" Type="http://schemas.openxmlformats.org/officeDocument/2006/relationships/tags" Target="../tags/tag22.xml"/><Relationship Id="rId27" Type="http://schemas.openxmlformats.org/officeDocument/2006/relationships/tags" Target="../tags/tag27.xml"/><Relationship Id="rId30" Type="http://schemas.openxmlformats.org/officeDocument/2006/relationships/tags" Target="../tags/tag30.xml"/><Relationship Id="rId35" Type="http://schemas.openxmlformats.org/officeDocument/2006/relationships/tags" Target="../tags/tag35.xml"/><Relationship Id="rId43" Type="http://schemas.openxmlformats.org/officeDocument/2006/relationships/tags" Target="../tags/tag43.xml"/><Relationship Id="rId48" Type="http://schemas.openxmlformats.org/officeDocument/2006/relationships/image" Target="../media/image12.png"/><Relationship Id="rId8" Type="http://schemas.openxmlformats.org/officeDocument/2006/relationships/tags" Target="../tags/tag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tags" Target="../tags/tag48.xml"/><Relationship Id="rId7" Type="http://schemas.openxmlformats.org/officeDocument/2006/relationships/image" Target="../media/image3.emf"/><Relationship Id="rId2" Type="http://schemas.openxmlformats.org/officeDocument/2006/relationships/tags" Target="../tags/tag47.xml"/><Relationship Id="rId1" Type="http://schemas.openxmlformats.org/officeDocument/2006/relationships/tags" Target="../tags/tag46.xml"/><Relationship Id="rId6" Type="http://schemas.openxmlformats.org/officeDocument/2006/relationships/image" Target="../media/image16.gif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49.xml"/><Relationship Id="rId9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/>
          <p:nvPr/>
        </p:nvSpPr>
        <p:spPr>
          <a:xfrm rot="10800000">
            <a:off x="0" y="1412776"/>
            <a:ext cx="9144000" cy="3384376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20000"/>
                  <a:lumOff val="80000"/>
                </a:schemeClr>
              </a:gs>
              <a:gs pos="100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 rot="10800000">
            <a:off x="251520" y="1556792"/>
            <a:ext cx="8640960" cy="3312368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20000"/>
                  <a:lumOff val="80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Рисунок 3" descr="people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102914"/>
            <a:ext cx="4392488" cy="1110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Box 15"/>
          <p:cNvSpPr txBox="1"/>
          <p:nvPr/>
        </p:nvSpPr>
        <p:spPr>
          <a:xfrm>
            <a:off x="251520" y="2271063"/>
            <a:ext cx="8640960" cy="249299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3600" dirty="0" smtClean="0">
                <a:solidFill>
                  <a:schemeClr val="tx2"/>
                </a:solidFill>
                <a:latin typeface="+mj-lt"/>
              </a:rPr>
              <a:t>О подходах к созданию единой государственной информационной системы социального обеспечения населения </a:t>
            </a:r>
            <a:br>
              <a:rPr lang="ru-RU" sz="3600" dirty="0" smtClean="0">
                <a:solidFill>
                  <a:schemeClr val="tx2"/>
                </a:solidFill>
                <a:latin typeface="+mj-lt"/>
              </a:rPr>
            </a:br>
            <a:r>
              <a:rPr lang="ru-RU" sz="3600" dirty="0" smtClean="0">
                <a:solidFill>
                  <a:schemeClr val="tx2"/>
                </a:solidFill>
                <a:latin typeface="+mj-lt"/>
              </a:rPr>
              <a:t>(ЕГИССО)</a:t>
            </a:r>
            <a:endParaRPr lang="ru-RU" sz="3600" dirty="0">
              <a:solidFill>
                <a:schemeClr val="tx2"/>
              </a:solidFill>
              <a:latin typeface="+mj-lt"/>
            </a:endParaRPr>
          </a:p>
        </p:txBody>
      </p:sp>
      <p:grpSp>
        <p:nvGrpSpPr>
          <p:cNvPr id="12" name="Группа 11"/>
          <p:cNvGrpSpPr/>
          <p:nvPr/>
        </p:nvGrpSpPr>
        <p:grpSpPr>
          <a:xfrm>
            <a:off x="275783" y="260648"/>
            <a:ext cx="4440233" cy="1008112"/>
            <a:chOff x="2471375" y="155547"/>
            <a:chExt cx="4340382" cy="985442"/>
          </a:xfrm>
        </p:grpSpPr>
        <p:sp>
          <p:nvSpPr>
            <p:cNvPr id="10" name="TextBox 5"/>
            <p:cNvSpPr txBox="1">
              <a:spLocks noChangeArrowheads="1"/>
            </p:cNvSpPr>
            <p:nvPr/>
          </p:nvSpPr>
          <p:spPr bwMode="auto">
            <a:xfrm>
              <a:off x="3574356" y="398501"/>
              <a:ext cx="3237401" cy="6017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r>
                <a:rPr lang="ru-RU" altLang="ru-RU" sz="2000" b="1" dirty="0">
                  <a:latin typeface="+mn-lt"/>
                  <a:ea typeface="Malgun Gothic" pitchFamily="34" charset="-127"/>
                </a:rPr>
                <a:t>ПЕНСИОННЫЙ ФОНД</a:t>
              </a:r>
              <a:endParaRPr lang="en-US" altLang="ru-RU" sz="2000" b="1" dirty="0">
                <a:latin typeface="+mn-lt"/>
                <a:ea typeface="Malgun Gothic" pitchFamily="34" charset="-127"/>
              </a:endParaRPr>
            </a:p>
            <a:p>
              <a:r>
                <a:rPr lang="ru-RU" altLang="ru-RU" sz="2000" dirty="0">
                  <a:latin typeface="+mn-lt"/>
                  <a:ea typeface="Malgun Gothic" pitchFamily="34" charset="-127"/>
                </a:rPr>
                <a:t>РОССИЙСКОЙ </a:t>
              </a:r>
              <a:r>
                <a:rPr lang="ru-RU" altLang="ru-RU" sz="2000" dirty="0" smtClean="0">
                  <a:latin typeface="+mn-lt"/>
                  <a:ea typeface="Malgun Gothic" pitchFamily="34" charset="-127"/>
                </a:rPr>
                <a:t>ФЕДЕРАЦИИ</a:t>
              </a:r>
              <a:endParaRPr lang="ru-RU" altLang="ru-RU" sz="2000" dirty="0">
                <a:latin typeface="+mn-lt"/>
                <a:ea typeface="Malgun Gothic" pitchFamily="34" charset="-127"/>
              </a:endParaRPr>
            </a:p>
          </p:txBody>
        </p:sp>
        <p:pic>
          <p:nvPicPr>
            <p:cNvPr id="11" name="Изображение 113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471375" y="155547"/>
              <a:ext cx="948100" cy="985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3" name="Picture 4" descr="http://www.rosmintrud.ru/i/logo_rosmintrud.gif"/>
          <p:cNvPicPr>
            <a:picLocks noChangeAspect="1" noChangeArrowheads="1"/>
          </p:cNvPicPr>
          <p:nvPr/>
        </p:nvPicPr>
        <p:blipFill>
          <a:blip r:embed="rId4" cstate="print"/>
          <a:srcRect l="15625" t="4167" r="15625" b="12500"/>
          <a:stretch>
            <a:fillRect/>
          </a:stretch>
        </p:blipFill>
        <p:spPr bwMode="auto">
          <a:xfrm>
            <a:off x="1320720" y="4887053"/>
            <a:ext cx="1930627" cy="1755114"/>
          </a:xfrm>
          <a:prstGeom prst="rect">
            <a:avLst/>
          </a:prstGeom>
          <a:noFill/>
        </p:spPr>
      </p:pic>
      <p:pic>
        <p:nvPicPr>
          <p:cNvPr id="13" name="Рисунок 12" descr="949246777.jpg"/>
          <p:cNvPicPr>
            <a:picLocks noChangeAspect="1"/>
          </p:cNvPicPr>
          <p:nvPr/>
        </p:nvPicPr>
        <p:blipFill>
          <a:blip r:embed="rId5" cstate="print"/>
          <a:srcRect l="13674" r="13674"/>
          <a:stretch>
            <a:fillRect/>
          </a:stretch>
        </p:blipFill>
        <p:spPr>
          <a:xfrm>
            <a:off x="3602370" y="4859862"/>
            <a:ext cx="1930627" cy="1809498"/>
          </a:xfrm>
          <a:prstGeom prst="rect">
            <a:avLst/>
          </a:prstGeom>
        </p:spPr>
      </p:pic>
      <p:grpSp>
        <p:nvGrpSpPr>
          <p:cNvPr id="18" name="Группа 17"/>
          <p:cNvGrpSpPr/>
          <p:nvPr/>
        </p:nvGrpSpPr>
        <p:grpSpPr>
          <a:xfrm>
            <a:off x="5652120" y="5039411"/>
            <a:ext cx="2720429" cy="1471103"/>
            <a:chOff x="5580112" y="5373216"/>
            <a:chExt cx="2232248" cy="1207115"/>
          </a:xfrm>
        </p:grpSpPr>
        <p:sp>
          <p:nvSpPr>
            <p:cNvPr id="25" name="TextBox 24"/>
            <p:cNvSpPr txBox="1"/>
            <p:nvPr/>
          </p:nvSpPr>
          <p:spPr>
            <a:xfrm>
              <a:off x="5580112" y="6132456"/>
              <a:ext cx="2232248" cy="4478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00" spc="-40" dirty="0" smtClean="0">
                  <a:solidFill>
                    <a:schemeClr val="accent3">
                      <a:lumMod val="50000"/>
                    </a:schemeClr>
                  </a:solidFill>
                  <a:latin typeface="+mn-lt"/>
                </a:rPr>
                <a:t>МИНИСТЕРСТВО ФИНАНСОВ</a:t>
              </a:r>
            </a:p>
            <a:p>
              <a:pPr algn="ctr"/>
              <a:r>
                <a:rPr lang="ru-RU" sz="1000" spc="-40" dirty="0" smtClean="0">
                  <a:solidFill>
                    <a:schemeClr val="accent3">
                      <a:lumMod val="50000"/>
                    </a:schemeClr>
                  </a:solidFill>
                  <a:latin typeface="+mn-lt"/>
                </a:rPr>
                <a:t>РОССИЙСКОЙ ФЕДЕРАЦИИ</a:t>
              </a:r>
              <a:endParaRPr lang="ru-RU" sz="1000" spc="-40" dirty="0">
                <a:solidFill>
                  <a:schemeClr val="accent3">
                    <a:lumMod val="50000"/>
                  </a:schemeClr>
                </a:solidFill>
                <a:latin typeface="+mn-lt"/>
              </a:endParaRPr>
            </a:p>
          </p:txBody>
        </p:sp>
        <p:pic>
          <p:nvPicPr>
            <p:cNvPr id="14" name="Рисунок 13" descr="gerb_minfina_ministersva_finansov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385140" y="5373216"/>
              <a:ext cx="622192" cy="758079"/>
            </a:xfrm>
            <a:prstGeom prst="rect">
              <a:avLst/>
            </a:prstGeom>
          </p:spPr>
        </p:pic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44016" y="404664"/>
            <a:ext cx="831641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000" b="1" dirty="0" smtClean="0">
                <a:latin typeface="+mj-lt"/>
              </a:rPr>
              <a:t>Социальное обеспечение сегодня</a:t>
            </a:r>
            <a:endParaRPr lang="ru-RU" sz="3000" b="1" dirty="0">
              <a:latin typeface="+mj-lt"/>
            </a:endParaRPr>
          </a:p>
        </p:txBody>
      </p:sp>
      <p:pic>
        <p:nvPicPr>
          <p:cNvPr id="10" name="Изображение 11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77972" y="152046"/>
            <a:ext cx="504056" cy="523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" name="Прямоугольник 44"/>
          <p:cNvSpPr/>
          <p:nvPr/>
        </p:nvSpPr>
        <p:spPr>
          <a:xfrm rot="10800000">
            <a:off x="4728290" y="1196753"/>
            <a:ext cx="4253738" cy="8309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Прямоугольник 45"/>
          <p:cNvSpPr/>
          <p:nvPr/>
        </p:nvSpPr>
        <p:spPr>
          <a:xfrm>
            <a:off x="4728290" y="1381417"/>
            <a:ext cx="331398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ru-RU" sz="2400" b="1" dirty="0">
                <a:solidFill>
                  <a:schemeClr val="bg1"/>
                </a:solidFill>
                <a:latin typeface="+mj-lt"/>
              </a:rPr>
              <a:t>ПУТИ РЕШЕНИЯ</a:t>
            </a:r>
          </a:p>
        </p:txBody>
      </p:sp>
      <p:sp>
        <p:nvSpPr>
          <p:cNvPr id="47" name="Прямоугольник 46"/>
          <p:cNvSpPr/>
          <p:nvPr/>
        </p:nvSpPr>
        <p:spPr>
          <a:xfrm rot="10800000">
            <a:off x="144016" y="1196753"/>
            <a:ext cx="4253738" cy="8309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/>
          <p:nvPr/>
        </p:nvSpPr>
        <p:spPr>
          <a:xfrm>
            <a:off x="323528" y="1268760"/>
            <a:ext cx="3894714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ru-RU" sz="2400" b="1" dirty="0">
                <a:solidFill>
                  <a:schemeClr val="bg1"/>
                </a:solidFill>
                <a:latin typeface="+mj-lt"/>
              </a:rPr>
              <a:t>ПРОБЛЕМЫ СОЦИАЛЬНОГО ОБЕСПЕЧЕНИЯ</a:t>
            </a:r>
          </a:p>
        </p:txBody>
      </p:sp>
      <p:sp>
        <p:nvSpPr>
          <p:cNvPr id="49" name="Прямоугольник 48"/>
          <p:cNvSpPr/>
          <p:nvPr/>
        </p:nvSpPr>
        <p:spPr>
          <a:xfrm rot="10800000">
            <a:off x="144016" y="2027746"/>
            <a:ext cx="4253738" cy="393321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71654" y="2132856"/>
            <a:ext cx="4226100" cy="27853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2563" indent="-182563">
              <a:spcAft>
                <a:spcPts val="400"/>
              </a:spcAft>
              <a:buClr>
                <a:schemeClr val="accent1"/>
              </a:buClr>
              <a:buFont typeface="Arial" pitchFamily="34" charset="0"/>
              <a:buChar char="•"/>
            </a:pPr>
            <a:r>
              <a:rPr lang="ru-RU" sz="1500" b="1" dirty="0" err="1">
                <a:solidFill>
                  <a:schemeClr val="tx2">
                    <a:lumMod val="50000"/>
                  </a:schemeClr>
                </a:solidFill>
                <a:latin typeface="+mj-lt"/>
              </a:rPr>
              <a:t>Многоуровневость</a:t>
            </a:r>
            <a:r>
              <a:rPr lang="ru-RU" sz="1500" b="1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 системы социального обеспечения без единой системы учета </a:t>
            </a:r>
            <a:r>
              <a:rPr lang="en-US" sz="1500" b="1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/>
            </a:r>
            <a:br>
              <a:rPr lang="en-US" sz="1500" b="1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</a:br>
            <a:r>
              <a:rPr lang="ru-RU" sz="1500" b="1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и контроля</a:t>
            </a:r>
            <a:endParaRPr lang="ru-RU" sz="1500" b="1" dirty="0">
              <a:solidFill>
                <a:schemeClr val="tx2">
                  <a:lumMod val="50000"/>
                </a:schemeClr>
              </a:solidFill>
              <a:latin typeface="+mj-lt"/>
            </a:endParaRPr>
          </a:p>
          <a:p>
            <a:pPr marL="182563" indent="-182563">
              <a:spcAft>
                <a:spcPts val="400"/>
              </a:spcAft>
              <a:buClr>
                <a:schemeClr val="accent1"/>
              </a:buClr>
              <a:buFont typeface="Arial" pitchFamily="34" charset="0"/>
              <a:buChar char="•"/>
            </a:pPr>
            <a:r>
              <a:rPr lang="ru-RU" sz="1500" b="1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Высокая дифференциация в уровнях социального обеспечения </a:t>
            </a:r>
            <a:r>
              <a:rPr lang="ru-RU" sz="1500" b="1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граждан</a:t>
            </a:r>
            <a:r>
              <a:rPr lang="en-US" sz="1500" b="1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/>
            </a:r>
            <a:br>
              <a:rPr lang="en-US" sz="1500" b="1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</a:br>
            <a:r>
              <a:rPr lang="ru-RU" sz="1500" b="1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по </a:t>
            </a:r>
            <a:r>
              <a:rPr lang="ru-RU" sz="1500" b="1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субъектам </a:t>
            </a:r>
            <a:r>
              <a:rPr lang="ru-RU" sz="1500" b="1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РФ</a:t>
            </a:r>
            <a:endParaRPr lang="ru-RU" sz="1500" b="1" dirty="0">
              <a:solidFill>
                <a:schemeClr val="tx2">
                  <a:lumMod val="50000"/>
                </a:schemeClr>
              </a:solidFill>
              <a:latin typeface="+mj-lt"/>
            </a:endParaRPr>
          </a:p>
          <a:p>
            <a:pPr marL="182563" indent="-182563">
              <a:spcAft>
                <a:spcPts val="400"/>
              </a:spcAft>
              <a:buClr>
                <a:schemeClr val="accent1"/>
              </a:buClr>
              <a:buFont typeface="Arial" pitchFamily="34" charset="0"/>
              <a:buChar char="•"/>
            </a:pPr>
            <a:r>
              <a:rPr lang="ru-RU" sz="1500" b="1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Уравнительный характер  мер социальной поддержки вне зависимости от </a:t>
            </a:r>
            <a:r>
              <a:rPr lang="ru-RU" sz="1500" b="1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нуждаемости</a:t>
            </a:r>
            <a:endParaRPr lang="ru-RU" sz="1500" b="1" dirty="0">
              <a:solidFill>
                <a:schemeClr val="tx2">
                  <a:lumMod val="50000"/>
                </a:schemeClr>
              </a:solidFill>
              <a:latin typeface="+mj-lt"/>
            </a:endParaRPr>
          </a:p>
          <a:p>
            <a:pPr marL="182563" indent="-182563">
              <a:spcAft>
                <a:spcPts val="400"/>
              </a:spcAft>
              <a:buClr>
                <a:schemeClr val="accent1"/>
              </a:buClr>
              <a:buFont typeface="Arial" pitchFamily="34" charset="0"/>
              <a:buChar char="•"/>
            </a:pPr>
            <a:r>
              <a:rPr lang="ru-RU" sz="1500" b="1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Низкие прозрачность и информативность  системы социального обеспечения </a:t>
            </a:r>
            <a:r>
              <a:rPr lang="en-US" sz="1500" b="1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/>
            </a:r>
            <a:br>
              <a:rPr lang="en-US" sz="1500" b="1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</a:br>
            <a:r>
              <a:rPr lang="ru-RU" sz="1500" b="1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для граждан</a:t>
            </a:r>
            <a:endParaRPr lang="ru-RU" sz="1500" b="1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51" name="Прямоугольник 50"/>
          <p:cNvSpPr/>
          <p:nvPr/>
        </p:nvSpPr>
        <p:spPr>
          <a:xfrm rot="10800000">
            <a:off x="4728290" y="2027746"/>
            <a:ext cx="4253738" cy="393321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Прямоугольник 53"/>
          <p:cNvSpPr/>
          <p:nvPr/>
        </p:nvSpPr>
        <p:spPr>
          <a:xfrm>
            <a:off x="4755928" y="2132856"/>
            <a:ext cx="4226100" cy="37600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2563" indent="-182563">
              <a:spcAft>
                <a:spcPts val="400"/>
              </a:spcAft>
              <a:buClr>
                <a:srgbClr val="C00000"/>
              </a:buClr>
              <a:buFont typeface="Arial" pitchFamily="34" charset="0"/>
              <a:buChar char="•"/>
              <a:tabLst>
                <a:tab pos="182563" algn="l"/>
              </a:tabLst>
            </a:pPr>
            <a:r>
              <a:rPr lang="ru-RU" sz="1500" b="1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Создание единого классификатора мер социальной поддержки и видов социального обеспечения граждан всех уровней</a:t>
            </a:r>
          </a:p>
          <a:p>
            <a:pPr marL="182563" indent="-182563">
              <a:spcAft>
                <a:spcPts val="400"/>
              </a:spcAft>
              <a:buClr>
                <a:srgbClr val="C00000"/>
              </a:buClr>
              <a:buFont typeface="Arial" pitchFamily="34" charset="0"/>
              <a:buChar char="•"/>
              <a:tabLst>
                <a:tab pos="182563" algn="l"/>
              </a:tabLst>
            </a:pPr>
            <a:r>
              <a:rPr lang="ru-RU" sz="1500" b="1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Создание и ведение базы персонифицированного учета сведений </a:t>
            </a:r>
            <a:r>
              <a:rPr lang="en-US" sz="1500" b="1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/>
            </a:r>
            <a:br>
              <a:rPr lang="en-US" sz="1500" b="1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</a:br>
            <a:r>
              <a:rPr lang="ru-RU" sz="1500" b="1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о </a:t>
            </a:r>
            <a:r>
              <a:rPr lang="ru-RU" sz="1500" b="1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социальном обеспечении граждан</a:t>
            </a:r>
          </a:p>
          <a:p>
            <a:pPr marL="182563" indent="-182563">
              <a:spcAft>
                <a:spcPts val="400"/>
              </a:spcAft>
              <a:buClr>
                <a:srgbClr val="C00000"/>
              </a:buClr>
              <a:buFont typeface="Arial" pitchFamily="34" charset="0"/>
              <a:buChar char="•"/>
              <a:tabLst>
                <a:tab pos="182563" algn="l"/>
              </a:tabLst>
            </a:pPr>
            <a:r>
              <a:rPr lang="ru-RU" sz="1500" b="1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Учет, анализ и контроль расходов, осуществляемых на социальное обеспечение граждан на всех уровнях</a:t>
            </a:r>
          </a:p>
          <a:p>
            <a:pPr marL="182563" indent="-182563">
              <a:spcAft>
                <a:spcPts val="400"/>
              </a:spcAft>
              <a:buClr>
                <a:srgbClr val="C00000"/>
              </a:buClr>
              <a:buFont typeface="Arial" pitchFamily="34" charset="0"/>
              <a:buChar char="•"/>
              <a:tabLst>
                <a:tab pos="182563" algn="l"/>
              </a:tabLst>
            </a:pPr>
            <a:r>
              <a:rPr lang="ru-RU" sz="1500" b="1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Информирование граждан об их </a:t>
            </a:r>
            <a:r>
              <a:rPr lang="ru-RU" sz="1500" b="1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правах</a:t>
            </a:r>
            <a:r>
              <a:rPr lang="en-US" sz="1500" b="1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/>
            </a:r>
            <a:br>
              <a:rPr lang="en-US" sz="1500" b="1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</a:br>
            <a:r>
              <a:rPr lang="ru-RU" sz="1500" b="1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на </a:t>
            </a:r>
            <a:r>
              <a:rPr lang="ru-RU" sz="1500" b="1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социальное обеспечение</a:t>
            </a:r>
          </a:p>
          <a:p>
            <a:pPr marL="182563" indent="-182563">
              <a:spcAft>
                <a:spcPts val="400"/>
              </a:spcAft>
              <a:buClr>
                <a:srgbClr val="C00000"/>
              </a:buClr>
              <a:buFont typeface="Arial" pitchFamily="34" charset="0"/>
              <a:buChar char="•"/>
              <a:tabLst>
                <a:tab pos="182563" algn="l"/>
              </a:tabLst>
            </a:pPr>
            <a:r>
              <a:rPr lang="ru-RU" sz="1500" b="1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Информационное сопровождение организации экстерриториального </a:t>
            </a:r>
            <a:r>
              <a:rPr lang="en-US" sz="1500" b="1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/>
            </a:r>
            <a:br>
              <a:rPr lang="en-US" sz="1500" b="1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</a:br>
            <a:r>
              <a:rPr lang="ru-RU" sz="1500" b="1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и </a:t>
            </a:r>
            <a:r>
              <a:rPr lang="ru-RU" sz="1500" b="1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экстренного  предоставления мер социального обеспечения граждан</a:t>
            </a:r>
          </a:p>
        </p:txBody>
      </p:sp>
      <p:pic>
        <p:nvPicPr>
          <p:cNvPr id="58" name="Picture 5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249580" y="999198"/>
            <a:ext cx="1656828" cy="936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  <a:reflection blurRad="6350" stA="52000" endA="300" endPos="3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103770244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Прямоугольник 32"/>
          <p:cNvSpPr/>
          <p:nvPr/>
        </p:nvSpPr>
        <p:spPr>
          <a:xfrm rot="10800000">
            <a:off x="611560" y="1844824"/>
            <a:ext cx="2448272" cy="432048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100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" name="Овал 70"/>
          <p:cNvSpPr/>
          <p:nvPr/>
        </p:nvSpPr>
        <p:spPr>
          <a:xfrm>
            <a:off x="5122749" y="3501008"/>
            <a:ext cx="709899" cy="709899"/>
          </a:xfrm>
          <a:prstGeom prst="ellipse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 w="3175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100"/>
          </a:p>
        </p:txBody>
      </p:sp>
      <p:sp>
        <p:nvSpPr>
          <p:cNvPr id="69" name="Прямоугольник 68"/>
          <p:cNvSpPr/>
          <p:nvPr/>
        </p:nvSpPr>
        <p:spPr>
          <a:xfrm rot="10800000">
            <a:off x="5076056" y="1340768"/>
            <a:ext cx="2448272" cy="432048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100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44016" y="404664"/>
            <a:ext cx="831641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000" b="1" dirty="0" smtClean="0">
                <a:latin typeface="+mj-lt"/>
              </a:rPr>
              <a:t>Цели создания ЕГИССО</a:t>
            </a:r>
            <a:endParaRPr lang="ru-RU" sz="3000" b="1" dirty="0">
              <a:latin typeface="+mj-lt"/>
            </a:endParaRPr>
          </a:p>
        </p:txBody>
      </p:sp>
      <p:pic>
        <p:nvPicPr>
          <p:cNvPr id="10" name="Изображение 11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77972" y="152046"/>
            <a:ext cx="504056" cy="523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Прямоугольник 29"/>
          <p:cNvSpPr/>
          <p:nvPr/>
        </p:nvSpPr>
        <p:spPr>
          <a:xfrm>
            <a:off x="2771800" y="2448412"/>
            <a:ext cx="2136642" cy="105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1300" b="1" dirty="0" smtClean="0">
                <a:latin typeface="+mj-lt"/>
                <a:cs typeface="PFCentroSansPro-Light"/>
              </a:rPr>
              <a:t>ГРАЖДАН</a:t>
            </a:r>
          </a:p>
          <a:p>
            <a:pPr>
              <a:lnSpc>
                <a:spcPct val="80000"/>
              </a:lnSpc>
            </a:pPr>
            <a:r>
              <a:rPr lang="ru-RU" sz="1300" b="1" dirty="0">
                <a:latin typeface="+mj-lt"/>
                <a:cs typeface="PFCentroSansPro-Light"/>
              </a:rPr>
              <a:t>у</a:t>
            </a:r>
            <a:r>
              <a:rPr lang="ru-RU" sz="1300" b="1" dirty="0" smtClean="0">
                <a:latin typeface="+mj-lt"/>
                <a:cs typeface="PFCentroSansPro-Light"/>
              </a:rPr>
              <a:t>довлетворены качеством предоставления государственных </a:t>
            </a:r>
            <a:br>
              <a:rPr lang="ru-RU" sz="1300" b="1" dirty="0" smtClean="0">
                <a:latin typeface="+mj-lt"/>
                <a:cs typeface="PFCentroSansPro-Light"/>
              </a:rPr>
            </a:br>
            <a:r>
              <a:rPr lang="ru-RU" sz="1300" b="1" dirty="0" smtClean="0">
                <a:latin typeface="+mj-lt"/>
                <a:cs typeface="PFCentroSansPro-Light"/>
              </a:rPr>
              <a:t>и муниципальных услуг </a:t>
            </a:r>
            <a:br>
              <a:rPr lang="ru-RU" sz="1300" b="1" dirty="0" smtClean="0">
                <a:latin typeface="+mj-lt"/>
                <a:cs typeface="PFCentroSansPro-Light"/>
              </a:rPr>
            </a:br>
            <a:r>
              <a:rPr lang="ru-RU" sz="1300" b="1" dirty="0" smtClean="0">
                <a:latin typeface="+mj-lt"/>
                <a:cs typeface="PFCentroSansPro-Light"/>
              </a:rPr>
              <a:t>к 2018 году</a:t>
            </a:r>
            <a:endParaRPr lang="ru-RU" sz="1300" b="1" dirty="0">
              <a:latin typeface="+mj-lt"/>
            </a:endParaRPr>
          </a:p>
        </p:txBody>
      </p:sp>
      <p:sp>
        <p:nvSpPr>
          <p:cNvPr id="36" name="Стрелка вниз 35"/>
          <p:cNvSpPr/>
          <p:nvPr/>
        </p:nvSpPr>
        <p:spPr>
          <a:xfrm rot="16200000">
            <a:off x="2193403" y="2500753"/>
            <a:ext cx="229564" cy="201524"/>
          </a:xfrm>
          <a:prstGeom prst="down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+mj-lt"/>
            </a:endParaRPr>
          </a:p>
        </p:txBody>
      </p:sp>
      <p:sp>
        <p:nvSpPr>
          <p:cNvPr id="42" name="Содержимое 2"/>
          <p:cNvSpPr txBox="1">
            <a:spLocks/>
          </p:cNvSpPr>
          <p:nvPr/>
        </p:nvSpPr>
        <p:spPr bwMode="auto">
          <a:xfrm>
            <a:off x="4968552" y="1916832"/>
            <a:ext cx="3923928" cy="4176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2500" lnSpcReduction="10000"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14400" lvl="2" indent="0">
              <a:buClr>
                <a:schemeClr val="tx2">
                  <a:lumMod val="50000"/>
                </a:schemeClr>
              </a:buClr>
              <a:buNone/>
            </a:pPr>
            <a:r>
              <a:rPr lang="ru-RU" sz="1600" b="1" dirty="0" smtClean="0">
                <a:latin typeface="+mj-lt"/>
              </a:rPr>
              <a:t>Повышение уровня и качества жизни граждан, нуждающихся </a:t>
            </a:r>
            <a:br>
              <a:rPr lang="ru-RU" sz="1600" b="1" dirty="0" smtClean="0">
                <a:latin typeface="+mj-lt"/>
              </a:rPr>
            </a:br>
            <a:r>
              <a:rPr lang="ru-RU" sz="1600" b="1" dirty="0" smtClean="0">
                <a:latin typeface="+mj-lt"/>
              </a:rPr>
              <a:t>в социальной защите, за счет перехода к оказанию социальной помощи на принципах адресности и нуждаемости</a:t>
            </a:r>
          </a:p>
          <a:p>
            <a:pPr marL="914400" lvl="2" indent="0">
              <a:buClr>
                <a:schemeClr val="tx2">
                  <a:lumMod val="50000"/>
                </a:schemeClr>
              </a:buClr>
              <a:buNone/>
            </a:pPr>
            <a:endParaRPr lang="ru-RU" sz="1600" b="1" dirty="0" smtClean="0">
              <a:latin typeface="+mj-lt"/>
            </a:endParaRPr>
          </a:p>
          <a:p>
            <a:pPr marL="914400" lvl="2" indent="0">
              <a:buClr>
                <a:schemeClr val="tx2">
                  <a:lumMod val="50000"/>
                </a:schemeClr>
              </a:buClr>
              <a:buNone/>
            </a:pPr>
            <a:r>
              <a:rPr lang="ru-RU" sz="1600" b="1" dirty="0" smtClean="0">
                <a:latin typeface="+mj-lt"/>
              </a:rPr>
              <a:t>Повышение эффективности государственного управления </a:t>
            </a:r>
            <a:br>
              <a:rPr lang="ru-RU" sz="1600" b="1" dirty="0" smtClean="0">
                <a:latin typeface="+mj-lt"/>
              </a:rPr>
            </a:br>
            <a:r>
              <a:rPr lang="ru-RU" sz="1600" b="1" dirty="0" smtClean="0">
                <a:latin typeface="+mj-lt"/>
              </a:rPr>
              <a:t>в области социального обеспечения в условиях ограниченности финансовых ресурсов</a:t>
            </a:r>
          </a:p>
          <a:p>
            <a:pPr marL="914400" lvl="2" indent="0">
              <a:buClr>
                <a:schemeClr val="tx2">
                  <a:lumMod val="50000"/>
                </a:schemeClr>
              </a:buClr>
              <a:buNone/>
            </a:pPr>
            <a:endParaRPr lang="ru-RU" sz="1600" b="1" dirty="0" smtClean="0">
              <a:latin typeface="+mj-lt"/>
            </a:endParaRPr>
          </a:p>
          <a:p>
            <a:pPr marL="914400" lvl="2" indent="0">
              <a:buClr>
                <a:schemeClr val="tx2">
                  <a:lumMod val="50000"/>
                </a:schemeClr>
              </a:buClr>
              <a:buNone/>
            </a:pPr>
            <a:r>
              <a:rPr lang="ru-RU" sz="1600" b="1" dirty="0" smtClean="0">
                <a:latin typeface="+mj-lt"/>
              </a:rPr>
              <a:t>Повышение уровня информированности граждан </a:t>
            </a:r>
            <a:br>
              <a:rPr lang="ru-RU" sz="1600" b="1" dirty="0" smtClean="0">
                <a:latin typeface="+mj-lt"/>
              </a:rPr>
            </a:br>
            <a:r>
              <a:rPr lang="ru-RU" sz="1600" b="1" dirty="0" smtClean="0">
                <a:latin typeface="+mj-lt"/>
              </a:rPr>
              <a:t>о правах на социальное обеспечение</a:t>
            </a:r>
          </a:p>
          <a:p>
            <a:pPr>
              <a:buClr>
                <a:schemeClr val="tx2">
                  <a:lumMod val="50000"/>
                </a:schemeClr>
              </a:buClr>
            </a:pPr>
            <a:endParaRPr lang="ru-RU" sz="1400" dirty="0" smtClean="0">
              <a:latin typeface="+mj-lt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5004048" y="1340768"/>
            <a:ext cx="3816424" cy="4456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80000"/>
              </a:lnSpc>
            </a:pPr>
            <a:r>
              <a:rPr lang="ru-RU" sz="2800" b="1" dirty="0" smtClean="0">
                <a:solidFill>
                  <a:srgbClr val="C00000"/>
                </a:solidFill>
                <a:latin typeface="+mj-lt"/>
                <a:ea typeface="Arial Unicode MS" pitchFamily="34" charset="-128"/>
                <a:cs typeface="PFCentroSansPro-Black"/>
              </a:rPr>
              <a:t>ЦЕЛИ:</a:t>
            </a:r>
            <a:endParaRPr lang="ru-RU" sz="2800" b="1" dirty="0">
              <a:solidFill>
                <a:srgbClr val="C00000"/>
              </a:solidFill>
              <a:latin typeface="+mj-lt"/>
              <a:ea typeface="Arial Unicode MS" pitchFamily="34" charset="-128"/>
              <a:cs typeface="PFCentroSansPro-Black"/>
            </a:endParaRPr>
          </a:p>
        </p:txBody>
      </p:sp>
      <p:grpSp>
        <p:nvGrpSpPr>
          <p:cNvPr id="57" name="Группа 56"/>
          <p:cNvGrpSpPr/>
          <p:nvPr/>
        </p:nvGrpSpPr>
        <p:grpSpPr>
          <a:xfrm>
            <a:off x="5122749" y="1999022"/>
            <a:ext cx="709899" cy="709899"/>
            <a:chOff x="572419" y="2015196"/>
            <a:chExt cx="874276" cy="874276"/>
          </a:xfrm>
        </p:grpSpPr>
        <p:sp>
          <p:nvSpPr>
            <p:cNvPr id="55" name="Овал 54"/>
            <p:cNvSpPr/>
            <p:nvPr/>
          </p:nvSpPr>
          <p:spPr>
            <a:xfrm>
              <a:off x="572419" y="2015196"/>
              <a:ext cx="874276" cy="874276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t="100000" r="100000"/>
              </a:path>
              <a:tileRect l="-100000" b="-100000"/>
            </a:gradFill>
            <a:ln w="3175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100"/>
            </a:p>
          </p:txBody>
        </p:sp>
        <p:pic>
          <p:nvPicPr>
            <p:cNvPr id="56" name="Рисунок 55"/>
            <p:cNvPicPr>
              <a:picLocks noChangeAspect="1"/>
            </p:cNvPicPr>
            <p:nvPr/>
          </p:nvPicPr>
          <p:blipFill>
            <a:blip r:embed="rId3" cstate="print">
              <a:biLevel thresh="25000"/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saturation sat="3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rot="21346631">
              <a:off x="775970" y="2185901"/>
              <a:ext cx="466313" cy="488402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62" name="Группа 61"/>
          <p:cNvGrpSpPr/>
          <p:nvPr/>
        </p:nvGrpSpPr>
        <p:grpSpPr>
          <a:xfrm>
            <a:off x="1835696" y="2060848"/>
            <a:ext cx="1008112" cy="864096"/>
            <a:chOff x="899592" y="1052736"/>
            <a:chExt cx="1008112" cy="864096"/>
          </a:xfrm>
        </p:grpSpPr>
        <p:sp>
          <p:nvSpPr>
            <p:cNvPr id="59" name="Овал 58"/>
            <p:cNvSpPr/>
            <p:nvPr/>
          </p:nvSpPr>
          <p:spPr>
            <a:xfrm>
              <a:off x="971600" y="1052736"/>
              <a:ext cx="864096" cy="864096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t="100000" r="100000"/>
              </a:path>
              <a:tileRect l="-100000" b="-100000"/>
            </a:gradFill>
            <a:ln w="3175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100"/>
            </a:p>
          </p:txBody>
        </p:sp>
        <p:sp>
          <p:nvSpPr>
            <p:cNvPr id="29" name="Прямоугольник 28"/>
            <p:cNvSpPr/>
            <p:nvPr/>
          </p:nvSpPr>
          <p:spPr>
            <a:xfrm>
              <a:off x="1141755" y="1124744"/>
              <a:ext cx="765949" cy="6309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800" b="1" dirty="0" smtClean="0">
                  <a:solidFill>
                    <a:srgbClr val="FF0000"/>
                  </a:solidFill>
                  <a:latin typeface="+mj-lt"/>
                  <a:cs typeface="PFCentroSansPro-Light"/>
                </a:rPr>
                <a:t>90</a:t>
              </a:r>
              <a:r>
                <a:rPr lang="ru-RU" sz="2000" b="1" dirty="0" smtClean="0">
                  <a:solidFill>
                    <a:srgbClr val="FF0000"/>
                  </a:solidFill>
                  <a:latin typeface="+mj-lt"/>
                  <a:cs typeface="PFCentroSansPro-Light"/>
                </a:rPr>
                <a:t>%</a:t>
              </a:r>
              <a:r>
                <a:rPr lang="ru-RU" sz="3500" dirty="0" smtClean="0">
                  <a:solidFill>
                    <a:srgbClr val="FF0000"/>
                  </a:solidFill>
                  <a:latin typeface="+mj-lt"/>
                  <a:cs typeface="PFCentroSansPro-Light"/>
                </a:rPr>
                <a:t> </a:t>
              </a:r>
              <a:endParaRPr lang="ru-RU" sz="3500" dirty="0">
                <a:solidFill>
                  <a:srgbClr val="FF0000"/>
                </a:solidFill>
                <a:latin typeface="+mj-lt"/>
              </a:endParaRPr>
            </a:p>
          </p:txBody>
        </p:sp>
        <p:sp>
          <p:nvSpPr>
            <p:cNvPr id="61" name="Стрелка вправо 60"/>
            <p:cNvSpPr/>
            <p:nvPr/>
          </p:nvSpPr>
          <p:spPr>
            <a:xfrm>
              <a:off x="899592" y="1388774"/>
              <a:ext cx="288032" cy="192021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FF0000"/>
                </a:solidFill>
              </a:endParaRPr>
            </a:p>
          </p:txBody>
        </p:sp>
      </p:grpSp>
      <p:sp>
        <p:nvSpPr>
          <p:cNvPr id="64" name="Прямоугольник 63"/>
          <p:cNvSpPr/>
          <p:nvPr/>
        </p:nvSpPr>
        <p:spPr>
          <a:xfrm>
            <a:off x="2771800" y="3789040"/>
            <a:ext cx="2136642" cy="105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1300" b="1" dirty="0" smtClean="0">
                <a:solidFill>
                  <a:srgbClr val="000000"/>
                </a:solidFill>
                <a:latin typeface="+mj-lt"/>
                <a:cs typeface="PFCentroSansPro-Light"/>
              </a:rPr>
              <a:t>ГРАЖДАН</a:t>
            </a:r>
          </a:p>
          <a:p>
            <a:pPr>
              <a:lnSpc>
                <a:spcPct val="80000"/>
              </a:lnSpc>
            </a:pPr>
            <a:r>
              <a:rPr lang="ru-RU" sz="1300" b="1" dirty="0" smtClean="0">
                <a:solidFill>
                  <a:srgbClr val="000000"/>
                </a:solidFill>
                <a:latin typeface="+mj-lt"/>
                <a:cs typeface="PFCentroSansPro-Light"/>
              </a:rPr>
              <a:t>использующих механизм получения государственных </a:t>
            </a:r>
            <a:br>
              <a:rPr lang="ru-RU" sz="1300" b="1" dirty="0" smtClean="0">
                <a:solidFill>
                  <a:srgbClr val="000000"/>
                </a:solidFill>
                <a:latin typeface="+mj-lt"/>
                <a:cs typeface="PFCentroSansPro-Light"/>
              </a:rPr>
            </a:br>
            <a:r>
              <a:rPr lang="ru-RU" sz="1300" b="1" dirty="0" smtClean="0">
                <a:solidFill>
                  <a:srgbClr val="000000"/>
                </a:solidFill>
                <a:latin typeface="+mj-lt"/>
                <a:cs typeface="PFCentroSansPro-Light"/>
              </a:rPr>
              <a:t>и муниципальных услуг </a:t>
            </a:r>
            <a:br>
              <a:rPr lang="ru-RU" sz="1300" b="1" dirty="0" smtClean="0">
                <a:solidFill>
                  <a:srgbClr val="000000"/>
                </a:solidFill>
                <a:latin typeface="+mj-lt"/>
                <a:cs typeface="PFCentroSansPro-Light"/>
              </a:rPr>
            </a:br>
            <a:r>
              <a:rPr lang="ru-RU" sz="1300" b="1" dirty="0" smtClean="0">
                <a:solidFill>
                  <a:srgbClr val="000000"/>
                </a:solidFill>
                <a:latin typeface="+mj-lt"/>
                <a:cs typeface="PFCentroSansPro-Light"/>
              </a:rPr>
              <a:t>в электронной форме</a:t>
            </a:r>
            <a:endParaRPr lang="ru-RU" sz="1300" b="1" dirty="0">
              <a:solidFill>
                <a:srgbClr val="000000"/>
              </a:solidFill>
              <a:latin typeface="+mj-lt"/>
            </a:endParaRPr>
          </a:p>
        </p:txBody>
      </p:sp>
      <p:grpSp>
        <p:nvGrpSpPr>
          <p:cNvPr id="65" name="Группа 64"/>
          <p:cNvGrpSpPr/>
          <p:nvPr/>
        </p:nvGrpSpPr>
        <p:grpSpPr>
          <a:xfrm>
            <a:off x="1835696" y="3401476"/>
            <a:ext cx="1008112" cy="864096"/>
            <a:chOff x="899592" y="1052736"/>
            <a:chExt cx="1008112" cy="864096"/>
          </a:xfrm>
        </p:grpSpPr>
        <p:sp>
          <p:nvSpPr>
            <p:cNvPr id="66" name="Овал 65"/>
            <p:cNvSpPr/>
            <p:nvPr/>
          </p:nvSpPr>
          <p:spPr>
            <a:xfrm>
              <a:off x="971600" y="1052736"/>
              <a:ext cx="864096" cy="864096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t="100000" r="100000"/>
              </a:path>
              <a:tileRect l="-100000" b="-100000"/>
            </a:gradFill>
            <a:ln w="3175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100"/>
            </a:p>
          </p:txBody>
        </p:sp>
        <p:sp>
          <p:nvSpPr>
            <p:cNvPr id="67" name="Прямоугольник 66"/>
            <p:cNvSpPr/>
            <p:nvPr/>
          </p:nvSpPr>
          <p:spPr>
            <a:xfrm>
              <a:off x="1141755" y="1124744"/>
              <a:ext cx="765949" cy="6309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800" b="1" dirty="0" smtClean="0">
                  <a:solidFill>
                    <a:srgbClr val="FF0000"/>
                  </a:solidFill>
                  <a:latin typeface="+mj-lt"/>
                  <a:cs typeface="PFCentroSansPro-Light"/>
                </a:rPr>
                <a:t>70</a:t>
              </a:r>
              <a:r>
                <a:rPr lang="ru-RU" sz="2000" b="1" dirty="0" smtClean="0">
                  <a:solidFill>
                    <a:srgbClr val="FF0000"/>
                  </a:solidFill>
                  <a:latin typeface="+mj-lt"/>
                  <a:cs typeface="PFCentroSansPro-Light"/>
                </a:rPr>
                <a:t>%</a:t>
              </a:r>
              <a:r>
                <a:rPr lang="ru-RU" sz="3500" dirty="0" smtClean="0">
                  <a:solidFill>
                    <a:srgbClr val="FF0000"/>
                  </a:solidFill>
                  <a:latin typeface="+mj-lt"/>
                  <a:cs typeface="PFCentroSansPro-Light"/>
                </a:rPr>
                <a:t> </a:t>
              </a:r>
              <a:endParaRPr lang="ru-RU" sz="3500" dirty="0">
                <a:solidFill>
                  <a:srgbClr val="FF0000"/>
                </a:solidFill>
                <a:latin typeface="+mj-lt"/>
              </a:endParaRPr>
            </a:p>
          </p:txBody>
        </p:sp>
        <p:sp>
          <p:nvSpPr>
            <p:cNvPr id="68" name="Стрелка вправо 67"/>
            <p:cNvSpPr/>
            <p:nvPr/>
          </p:nvSpPr>
          <p:spPr>
            <a:xfrm>
              <a:off x="899592" y="1388774"/>
              <a:ext cx="288032" cy="192021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FF0000"/>
                </a:solidFill>
              </a:endParaRPr>
            </a:p>
          </p:txBody>
        </p:sp>
      </p:grpSp>
      <p:sp>
        <p:nvSpPr>
          <p:cNvPr id="63" name="Прямоугольник 62"/>
          <p:cNvSpPr/>
          <p:nvPr/>
        </p:nvSpPr>
        <p:spPr>
          <a:xfrm rot="10800000">
            <a:off x="179512" y="2708920"/>
            <a:ext cx="1656184" cy="1296144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100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179512" y="2681625"/>
            <a:ext cx="190770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C00000"/>
                </a:solidFill>
                <a:latin typeface="+mj-lt"/>
                <a:cs typeface="PFCentroSansPro-Black"/>
              </a:rPr>
              <a:t>Указ </a:t>
            </a:r>
            <a:r>
              <a:rPr lang="ru-RU" sz="1600" b="1" dirty="0">
                <a:solidFill>
                  <a:srgbClr val="C00000"/>
                </a:solidFill>
                <a:latin typeface="+mj-lt"/>
                <a:cs typeface="PFCentroSansPro-Black"/>
              </a:rPr>
              <a:t>Президента </a:t>
            </a:r>
            <a:r>
              <a:rPr lang="ru-RU" sz="1600" b="1" dirty="0" smtClean="0">
                <a:solidFill>
                  <a:srgbClr val="C00000"/>
                </a:solidFill>
                <a:latin typeface="+mj-lt"/>
                <a:cs typeface="PFCentroSansPro-Black"/>
              </a:rPr>
              <a:t>Российской Федерации </a:t>
            </a:r>
          </a:p>
          <a:p>
            <a:r>
              <a:rPr lang="ru-RU" sz="1600" b="1" dirty="0" smtClean="0">
                <a:solidFill>
                  <a:srgbClr val="000000"/>
                </a:solidFill>
                <a:latin typeface="+mj-lt"/>
                <a:cs typeface="PFCentroSansPro-Light"/>
              </a:rPr>
              <a:t>от 7 </a:t>
            </a:r>
            <a:r>
              <a:rPr lang="ru-RU" sz="1600" b="1" dirty="0">
                <a:solidFill>
                  <a:srgbClr val="000000"/>
                </a:solidFill>
                <a:latin typeface="+mj-lt"/>
                <a:cs typeface="PFCentroSansPro-Light"/>
              </a:rPr>
              <a:t>мая 2012 г. </a:t>
            </a:r>
            <a:r>
              <a:rPr lang="ru-RU" sz="1600" b="1" dirty="0" smtClean="0">
                <a:solidFill>
                  <a:srgbClr val="000000"/>
                </a:solidFill>
                <a:latin typeface="+mj-lt"/>
                <a:cs typeface="PFCentroSansPro-Light"/>
              </a:rPr>
              <a:t>№601</a:t>
            </a:r>
            <a:endParaRPr lang="ru-RU" sz="16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52" name="Овал 51"/>
          <p:cNvSpPr/>
          <p:nvPr/>
        </p:nvSpPr>
        <p:spPr>
          <a:xfrm>
            <a:off x="5364088" y="3560358"/>
            <a:ext cx="243414" cy="22868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+mj-lt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5292080" y="3820396"/>
            <a:ext cx="432048" cy="259511"/>
          </a:xfrm>
          <a:custGeom>
            <a:avLst/>
            <a:gdLst>
              <a:gd name="connsiteX0" fmla="*/ 574861 w 1444868"/>
              <a:gd name="connsiteY0" fmla="*/ 59392 h 923774"/>
              <a:gd name="connsiteX1" fmla="*/ 350308 w 1444868"/>
              <a:gd name="connsiteY1" fmla="*/ 99637 h 923774"/>
              <a:gd name="connsiteX2" fmla="*/ 372229 w 1444868"/>
              <a:gd name="connsiteY2" fmla="*/ 144738 h 923774"/>
              <a:gd name="connsiteX3" fmla="*/ 777783 w 1444868"/>
              <a:gd name="connsiteY3" fmla="*/ 144209 h 923774"/>
              <a:gd name="connsiteX4" fmla="*/ 799553 w 1444868"/>
              <a:gd name="connsiteY4" fmla="*/ 99037 h 923774"/>
              <a:gd name="connsiteX5" fmla="*/ 574861 w 1444868"/>
              <a:gd name="connsiteY5" fmla="*/ 59392 h 923774"/>
              <a:gd name="connsiteX6" fmla="*/ 581780 w 1444868"/>
              <a:gd name="connsiteY6" fmla="*/ 25 h 923774"/>
              <a:gd name="connsiteX7" fmla="*/ 979074 w 1444868"/>
              <a:gd name="connsiteY7" fmla="*/ 128391 h 923774"/>
              <a:gd name="connsiteX8" fmla="*/ 1173565 w 1444868"/>
              <a:gd name="connsiteY8" fmla="*/ 32597 h 923774"/>
              <a:gd name="connsiteX9" fmla="*/ 1132925 w 1444868"/>
              <a:gd name="connsiteY9" fmla="*/ 171934 h 923774"/>
              <a:gd name="connsiteX10" fmla="*/ 1333222 w 1444868"/>
              <a:gd name="connsiteY10" fmla="*/ 366425 h 923774"/>
              <a:gd name="connsiteX11" fmla="*/ 1440627 w 1444868"/>
              <a:gd name="connsiteY11" fmla="*/ 366425 h 923774"/>
              <a:gd name="connsiteX12" fmla="*/ 1426114 w 1444868"/>
              <a:gd name="connsiteY12" fmla="*/ 511568 h 923774"/>
              <a:gd name="connsiteX13" fmla="*/ 984879 w 1444868"/>
              <a:gd name="connsiteY13" fmla="*/ 767020 h 923774"/>
              <a:gd name="connsiteX14" fmla="*/ 990685 w 1444868"/>
              <a:gd name="connsiteY14" fmla="*/ 923774 h 923774"/>
              <a:gd name="connsiteX15" fmla="*/ 799097 w 1444868"/>
              <a:gd name="connsiteY15" fmla="*/ 920871 h 923774"/>
              <a:gd name="connsiteX16" fmla="*/ 726525 w 1444868"/>
              <a:gd name="connsiteY16" fmla="*/ 816368 h 923774"/>
              <a:gd name="connsiteX17" fmla="*/ 352057 w 1444868"/>
              <a:gd name="connsiteY17" fmla="*/ 798951 h 923774"/>
              <a:gd name="connsiteX18" fmla="*/ 360765 w 1444868"/>
              <a:gd name="connsiteY18" fmla="*/ 917968 h 923774"/>
              <a:gd name="connsiteX19" fmla="*/ 177885 w 1444868"/>
              <a:gd name="connsiteY19" fmla="*/ 917968 h 923774"/>
              <a:gd name="connsiteX20" fmla="*/ 76285 w 1444868"/>
              <a:gd name="connsiteY20" fmla="*/ 624780 h 923774"/>
              <a:gd name="connsiteX21" fmla="*/ 53062 w 1444868"/>
              <a:gd name="connsiteY21" fmla="*/ 264825 h 923774"/>
              <a:gd name="connsiteX22" fmla="*/ 53062 w 1444868"/>
              <a:gd name="connsiteY22" fmla="*/ 102265 h 923774"/>
              <a:gd name="connsiteX23" fmla="*/ 116925 w 1444868"/>
              <a:gd name="connsiteY23" fmla="*/ 148711 h 923774"/>
              <a:gd name="connsiteX24" fmla="*/ 581780 w 1444868"/>
              <a:gd name="connsiteY24" fmla="*/ 25 h 923774"/>
              <a:gd name="connsiteX0" fmla="*/ 574861 w 1444868"/>
              <a:gd name="connsiteY0" fmla="*/ 59392 h 923774"/>
              <a:gd name="connsiteX1" fmla="*/ 350308 w 1444868"/>
              <a:gd name="connsiteY1" fmla="*/ 99637 h 923774"/>
              <a:gd name="connsiteX2" fmla="*/ 372229 w 1444868"/>
              <a:gd name="connsiteY2" fmla="*/ 144738 h 923774"/>
              <a:gd name="connsiteX3" fmla="*/ 777783 w 1444868"/>
              <a:gd name="connsiteY3" fmla="*/ 144209 h 923774"/>
              <a:gd name="connsiteX4" fmla="*/ 799553 w 1444868"/>
              <a:gd name="connsiteY4" fmla="*/ 99037 h 923774"/>
              <a:gd name="connsiteX5" fmla="*/ 574861 w 1444868"/>
              <a:gd name="connsiteY5" fmla="*/ 59392 h 923774"/>
              <a:gd name="connsiteX6" fmla="*/ 581780 w 1444868"/>
              <a:gd name="connsiteY6" fmla="*/ 25 h 923774"/>
              <a:gd name="connsiteX7" fmla="*/ 979074 w 1444868"/>
              <a:gd name="connsiteY7" fmla="*/ 128391 h 923774"/>
              <a:gd name="connsiteX8" fmla="*/ 1173565 w 1444868"/>
              <a:gd name="connsiteY8" fmla="*/ 32597 h 923774"/>
              <a:gd name="connsiteX9" fmla="*/ 1132925 w 1444868"/>
              <a:gd name="connsiteY9" fmla="*/ 171934 h 923774"/>
              <a:gd name="connsiteX10" fmla="*/ 1333222 w 1444868"/>
              <a:gd name="connsiteY10" fmla="*/ 366425 h 923774"/>
              <a:gd name="connsiteX11" fmla="*/ 1440627 w 1444868"/>
              <a:gd name="connsiteY11" fmla="*/ 366425 h 923774"/>
              <a:gd name="connsiteX12" fmla="*/ 1426114 w 1444868"/>
              <a:gd name="connsiteY12" fmla="*/ 511568 h 923774"/>
              <a:gd name="connsiteX13" fmla="*/ 984879 w 1444868"/>
              <a:gd name="connsiteY13" fmla="*/ 767020 h 923774"/>
              <a:gd name="connsiteX14" fmla="*/ 990685 w 1444868"/>
              <a:gd name="connsiteY14" fmla="*/ 923774 h 923774"/>
              <a:gd name="connsiteX15" fmla="*/ 799097 w 1444868"/>
              <a:gd name="connsiteY15" fmla="*/ 920871 h 923774"/>
              <a:gd name="connsiteX16" fmla="*/ 726525 w 1444868"/>
              <a:gd name="connsiteY16" fmla="*/ 816368 h 923774"/>
              <a:gd name="connsiteX17" fmla="*/ 352057 w 1444868"/>
              <a:gd name="connsiteY17" fmla="*/ 798951 h 923774"/>
              <a:gd name="connsiteX18" fmla="*/ 360765 w 1444868"/>
              <a:gd name="connsiteY18" fmla="*/ 917968 h 923774"/>
              <a:gd name="connsiteX19" fmla="*/ 177885 w 1444868"/>
              <a:gd name="connsiteY19" fmla="*/ 917968 h 923774"/>
              <a:gd name="connsiteX20" fmla="*/ 76285 w 1444868"/>
              <a:gd name="connsiteY20" fmla="*/ 624780 h 923774"/>
              <a:gd name="connsiteX21" fmla="*/ 53062 w 1444868"/>
              <a:gd name="connsiteY21" fmla="*/ 264825 h 923774"/>
              <a:gd name="connsiteX22" fmla="*/ 53062 w 1444868"/>
              <a:gd name="connsiteY22" fmla="*/ 102265 h 923774"/>
              <a:gd name="connsiteX23" fmla="*/ 116925 w 1444868"/>
              <a:gd name="connsiteY23" fmla="*/ 148711 h 923774"/>
              <a:gd name="connsiteX24" fmla="*/ 581780 w 1444868"/>
              <a:gd name="connsiteY24" fmla="*/ 25 h 923774"/>
              <a:gd name="connsiteX0" fmla="*/ 579477 w 1449484"/>
              <a:gd name="connsiteY0" fmla="*/ 59392 h 923774"/>
              <a:gd name="connsiteX1" fmla="*/ 354924 w 1449484"/>
              <a:gd name="connsiteY1" fmla="*/ 99637 h 923774"/>
              <a:gd name="connsiteX2" fmla="*/ 376845 w 1449484"/>
              <a:gd name="connsiteY2" fmla="*/ 144738 h 923774"/>
              <a:gd name="connsiteX3" fmla="*/ 782399 w 1449484"/>
              <a:gd name="connsiteY3" fmla="*/ 144209 h 923774"/>
              <a:gd name="connsiteX4" fmla="*/ 804169 w 1449484"/>
              <a:gd name="connsiteY4" fmla="*/ 99037 h 923774"/>
              <a:gd name="connsiteX5" fmla="*/ 579477 w 1449484"/>
              <a:gd name="connsiteY5" fmla="*/ 59392 h 923774"/>
              <a:gd name="connsiteX6" fmla="*/ 586396 w 1449484"/>
              <a:gd name="connsiteY6" fmla="*/ 25 h 923774"/>
              <a:gd name="connsiteX7" fmla="*/ 983690 w 1449484"/>
              <a:gd name="connsiteY7" fmla="*/ 128391 h 923774"/>
              <a:gd name="connsiteX8" fmla="*/ 1178181 w 1449484"/>
              <a:gd name="connsiteY8" fmla="*/ 32597 h 923774"/>
              <a:gd name="connsiteX9" fmla="*/ 1137541 w 1449484"/>
              <a:gd name="connsiteY9" fmla="*/ 171934 h 923774"/>
              <a:gd name="connsiteX10" fmla="*/ 1337838 w 1449484"/>
              <a:gd name="connsiteY10" fmla="*/ 366425 h 923774"/>
              <a:gd name="connsiteX11" fmla="*/ 1445243 w 1449484"/>
              <a:gd name="connsiteY11" fmla="*/ 366425 h 923774"/>
              <a:gd name="connsiteX12" fmla="*/ 1430730 w 1449484"/>
              <a:gd name="connsiteY12" fmla="*/ 511568 h 923774"/>
              <a:gd name="connsiteX13" fmla="*/ 989495 w 1449484"/>
              <a:gd name="connsiteY13" fmla="*/ 767020 h 923774"/>
              <a:gd name="connsiteX14" fmla="*/ 995301 w 1449484"/>
              <a:gd name="connsiteY14" fmla="*/ 923774 h 923774"/>
              <a:gd name="connsiteX15" fmla="*/ 803713 w 1449484"/>
              <a:gd name="connsiteY15" fmla="*/ 920871 h 923774"/>
              <a:gd name="connsiteX16" fmla="*/ 731141 w 1449484"/>
              <a:gd name="connsiteY16" fmla="*/ 816368 h 923774"/>
              <a:gd name="connsiteX17" fmla="*/ 356673 w 1449484"/>
              <a:gd name="connsiteY17" fmla="*/ 798951 h 923774"/>
              <a:gd name="connsiteX18" fmla="*/ 365381 w 1449484"/>
              <a:gd name="connsiteY18" fmla="*/ 917968 h 923774"/>
              <a:gd name="connsiteX19" fmla="*/ 182501 w 1449484"/>
              <a:gd name="connsiteY19" fmla="*/ 917968 h 923774"/>
              <a:gd name="connsiteX20" fmla="*/ 80901 w 1449484"/>
              <a:gd name="connsiteY20" fmla="*/ 624780 h 923774"/>
              <a:gd name="connsiteX21" fmla="*/ 57678 w 1449484"/>
              <a:gd name="connsiteY21" fmla="*/ 264825 h 923774"/>
              <a:gd name="connsiteX22" fmla="*/ 57678 w 1449484"/>
              <a:gd name="connsiteY22" fmla="*/ 102265 h 923774"/>
              <a:gd name="connsiteX23" fmla="*/ 121541 w 1449484"/>
              <a:gd name="connsiteY23" fmla="*/ 148711 h 923774"/>
              <a:gd name="connsiteX24" fmla="*/ 586396 w 1449484"/>
              <a:gd name="connsiteY24" fmla="*/ 25 h 923774"/>
              <a:gd name="connsiteX0" fmla="*/ 574862 w 1444869"/>
              <a:gd name="connsiteY0" fmla="*/ 59392 h 923774"/>
              <a:gd name="connsiteX1" fmla="*/ 350309 w 1444869"/>
              <a:gd name="connsiteY1" fmla="*/ 99637 h 923774"/>
              <a:gd name="connsiteX2" fmla="*/ 372230 w 1444869"/>
              <a:gd name="connsiteY2" fmla="*/ 144738 h 923774"/>
              <a:gd name="connsiteX3" fmla="*/ 777784 w 1444869"/>
              <a:gd name="connsiteY3" fmla="*/ 144209 h 923774"/>
              <a:gd name="connsiteX4" fmla="*/ 799554 w 1444869"/>
              <a:gd name="connsiteY4" fmla="*/ 99037 h 923774"/>
              <a:gd name="connsiteX5" fmla="*/ 574862 w 1444869"/>
              <a:gd name="connsiteY5" fmla="*/ 59392 h 923774"/>
              <a:gd name="connsiteX6" fmla="*/ 581781 w 1444869"/>
              <a:gd name="connsiteY6" fmla="*/ 25 h 923774"/>
              <a:gd name="connsiteX7" fmla="*/ 979075 w 1444869"/>
              <a:gd name="connsiteY7" fmla="*/ 128391 h 923774"/>
              <a:gd name="connsiteX8" fmla="*/ 1173566 w 1444869"/>
              <a:gd name="connsiteY8" fmla="*/ 32597 h 923774"/>
              <a:gd name="connsiteX9" fmla="*/ 1132926 w 1444869"/>
              <a:gd name="connsiteY9" fmla="*/ 171934 h 923774"/>
              <a:gd name="connsiteX10" fmla="*/ 1333223 w 1444869"/>
              <a:gd name="connsiteY10" fmla="*/ 366425 h 923774"/>
              <a:gd name="connsiteX11" fmla="*/ 1440628 w 1444869"/>
              <a:gd name="connsiteY11" fmla="*/ 366425 h 923774"/>
              <a:gd name="connsiteX12" fmla="*/ 1426115 w 1444869"/>
              <a:gd name="connsiteY12" fmla="*/ 511568 h 923774"/>
              <a:gd name="connsiteX13" fmla="*/ 984880 w 1444869"/>
              <a:gd name="connsiteY13" fmla="*/ 767020 h 923774"/>
              <a:gd name="connsiteX14" fmla="*/ 990686 w 1444869"/>
              <a:gd name="connsiteY14" fmla="*/ 923774 h 923774"/>
              <a:gd name="connsiteX15" fmla="*/ 799098 w 1444869"/>
              <a:gd name="connsiteY15" fmla="*/ 920871 h 923774"/>
              <a:gd name="connsiteX16" fmla="*/ 726526 w 1444869"/>
              <a:gd name="connsiteY16" fmla="*/ 816368 h 923774"/>
              <a:gd name="connsiteX17" fmla="*/ 352058 w 1444869"/>
              <a:gd name="connsiteY17" fmla="*/ 798951 h 923774"/>
              <a:gd name="connsiteX18" fmla="*/ 360766 w 1444869"/>
              <a:gd name="connsiteY18" fmla="*/ 917968 h 923774"/>
              <a:gd name="connsiteX19" fmla="*/ 177886 w 1444869"/>
              <a:gd name="connsiteY19" fmla="*/ 917968 h 923774"/>
              <a:gd name="connsiteX20" fmla="*/ 76286 w 1444869"/>
              <a:gd name="connsiteY20" fmla="*/ 624780 h 923774"/>
              <a:gd name="connsiteX21" fmla="*/ 53063 w 1444869"/>
              <a:gd name="connsiteY21" fmla="*/ 264825 h 923774"/>
              <a:gd name="connsiteX22" fmla="*/ 53063 w 1444869"/>
              <a:gd name="connsiteY22" fmla="*/ 102265 h 923774"/>
              <a:gd name="connsiteX23" fmla="*/ 116926 w 1444869"/>
              <a:gd name="connsiteY23" fmla="*/ 148711 h 923774"/>
              <a:gd name="connsiteX24" fmla="*/ 581781 w 1444869"/>
              <a:gd name="connsiteY24" fmla="*/ 25 h 923774"/>
              <a:gd name="connsiteX0" fmla="*/ 574862 w 1444869"/>
              <a:gd name="connsiteY0" fmla="*/ 59392 h 923774"/>
              <a:gd name="connsiteX1" fmla="*/ 350309 w 1444869"/>
              <a:gd name="connsiteY1" fmla="*/ 99637 h 923774"/>
              <a:gd name="connsiteX2" fmla="*/ 372230 w 1444869"/>
              <a:gd name="connsiteY2" fmla="*/ 144738 h 923774"/>
              <a:gd name="connsiteX3" fmla="*/ 777784 w 1444869"/>
              <a:gd name="connsiteY3" fmla="*/ 144209 h 923774"/>
              <a:gd name="connsiteX4" fmla="*/ 799554 w 1444869"/>
              <a:gd name="connsiteY4" fmla="*/ 99037 h 923774"/>
              <a:gd name="connsiteX5" fmla="*/ 574862 w 1444869"/>
              <a:gd name="connsiteY5" fmla="*/ 59392 h 923774"/>
              <a:gd name="connsiteX6" fmla="*/ 581781 w 1444869"/>
              <a:gd name="connsiteY6" fmla="*/ 25 h 923774"/>
              <a:gd name="connsiteX7" fmla="*/ 979075 w 1444869"/>
              <a:gd name="connsiteY7" fmla="*/ 128391 h 923774"/>
              <a:gd name="connsiteX8" fmla="*/ 1173566 w 1444869"/>
              <a:gd name="connsiteY8" fmla="*/ 32597 h 923774"/>
              <a:gd name="connsiteX9" fmla="*/ 1132926 w 1444869"/>
              <a:gd name="connsiteY9" fmla="*/ 171934 h 923774"/>
              <a:gd name="connsiteX10" fmla="*/ 1333223 w 1444869"/>
              <a:gd name="connsiteY10" fmla="*/ 366425 h 923774"/>
              <a:gd name="connsiteX11" fmla="*/ 1440628 w 1444869"/>
              <a:gd name="connsiteY11" fmla="*/ 366425 h 923774"/>
              <a:gd name="connsiteX12" fmla="*/ 1426115 w 1444869"/>
              <a:gd name="connsiteY12" fmla="*/ 511568 h 923774"/>
              <a:gd name="connsiteX13" fmla="*/ 984880 w 1444869"/>
              <a:gd name="connsiteY13" fmla="*/ 767020 h 923774"/>
              <a:gd name="connsiteX14" fmla="*/ 990686 w 1444869"/>
              <a:gd name="connsiteY14" fmla="*/ 923774 h 923774"/>
              <a:gd name="connsiteX15" fmla="*/ 799098 w 1444869"/>
              <a:gd name="connsiteY15" fmla="*/ 920871 h 923774"/>
              <a:gd name="connsiteX16" fmla="*/ 726526 w 1444869"/>
              <a:gd name="connsiteY16" fmla="*/ 816368 h 923774"/>
              <a:gd name="connsiteX17" fmla="*/ 352058 w 1444869"/>
              <a:gd name="connsiteY17" fmla="*/ 798951 h 923774"/>
              <a:gd name="connsiteX18" fmla="*/ 360766 w 1444869"/>
              <a:gd name="connsiteY18" fmla="*/ 917968 h 923774"/>
              <a:gd name="connsiteX19" fmla="*/ 177886 w 1444869"/>
              <a:gd name="connsiteY19" fmla="*/ 917968 h 923774"/>
              <a:gd name="connsiteX20" fmla="*/ 76286 w 1444869"/>
              <a:gd name="connsiteY20" fmla="*/ 624780 h 923774"/>
              <a:gd name="connsiteX21" fmla="*/ 53063 w 1444869"/>
              <a:gd name="connsiteY21" fmla="*/ 264825 h 923774"/>
              <a:gd name="connsiteX22" fmla="*/ 53063 w 1444869"/>
              <a:gd name="connsiteY22" fmla="*/ 102265 h 923774"/>
              <a:gd name="connsiteX23" fmla="*/ 116926 w 1444869"/>
              <a:gd name="connsiteY23" fmla="*/ 148711 h 923774"/>
              <a:gd name="connsiteX24" fmla="*/ 581781 w 1444869"/>
              <a:gd name="connsiteY24" fmla="*/ 25 h 923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444869" h="923774">
                <a:moveTo>
                  <a:pt x="574862" y="59392"/>
                </a:moveTo>
                <a:cubicBezTo>
                  <a:pt x="498443" y="59494"/>
                  <a:pt x="422048" y="72911"/>
                  <a:pt x="350309" y="99637"/>
                </a:cubicBezTo>
                <a:lnTo>
                  <a:pt x="372230" y="144738"/>
                </a:lnTo>
                <a:cubicBezTo>
                  <a:pt x="501894" y="97729"/>
                  <a:pt x="647957" y="97539"/>
                  <a:pt x="777784" y="144209"/>
                </a:cubicBezTo>
                <a:lnTo>
                  <a:pt x="799554" y="99037"/>
                </a:lnTo>
                <a:cubicBezTo>
                  <a:pt x="727723" y="72503"/>
                  <a:pt x="651281" y="59290"/>
                  <a:pt x="574862" y="59392"/>
                </a:cubicBezTo>
                <a:close/>
                <a:moveTo>
                  <a:pt x="581781" y="25"/>
                </a:moveTo>
                <a:cubicBezTo>
                  <a:pt x="707068" y="1073"/>
                  <a:pt x="844092" y="35137"/>
                  <a:pt x="979075" y="128391"/>
                </a:cubicBezTo>
                <a:cubicBezTo>
                  <a:pt x="1035196" y="70334"/>
                  <a:pt x="1102931" y="44208"/>
                  <a:pt x="1173566" y="32597"/>
                </a:cubicBezTo>
                <a:cubicBezTo>
                  <a:pt x="1139699" y="79043"/>
                  <a:pt x="1126153" y="116780"/>
                  <a:pt x="1132926" y="171934"/>
                </a:cubicBezTo>
                <a:cubicBezTo>
                  <a:pt x="1211303" y="216444"/>
                  <a:pt x="1280971" y="272566"/>
                  <a:pt x="1333223" y="366425"/>
                </a:cubicBezTo>
                <a:lnTo>
                  <a:pt x="1440628" y="366425"/>
                </a:lnTo>
                <a:cubicBezTo>
                  <a:pt x="1450304" y="414806"/>
                  <a:pt x="1442564" y="460284"/>
                  <a:pt x="1426115" y="511568"/>
                </a:cubicBezTo>
                <a:cubicBezTo>
                  <a:pt x="1319677" y="631554"/>
                  <a:pt x="1137764" y="739926"/>
                  <a:pt x="984880" y="767020"/>
                </a:cubicBezTo>
                <a:cubicBezTo>
                  <a:pt x="978107" y="822174"/>
                  <a:pt x="977140" y="871523"/>
                  <a:pt x="990686" y="923774"/>
                </a:cubicBezTo>
                <a:lnTo>
                  <a:pt x="799098" y="920871"/>
                </a:lnTo>
                <a:lnTo>
                  <a:pt x="726526" y="816368"/>
                </a:lnTo>
                <a:cubicBezTo>
                  <a:pt x="610412" y="833785"/>
                  <a:pt x="485590" y="833785"/>
                  <a:pt x="352058" y="798951"/>
                </a:cubicBezTo>
                <a:cubicBezTo>
                  <a:pt x="354961" y="838623"/>
                  <a:pt x="352058" y="860879"/>
                  <a:pt x="360766" y="917968"/>
                </a:cubicBezTo>
                <a:lnTo>
                  <a:pt x="177886" y="917968"/>
                </a:lnTo>
                <a:cubicBezTo>
                  <a:pt x="123699" y="857976"/>
                  <a:pt x="78221" y="754440"/>
                  <a:pt x="76286" y="624780"/>
                </a:cubicBezTo>
                <a:cubicBezTo>
                  <a:pt x="13390" y="545435"/>
                  <a:pt x="-46602" y="402227"/>
                  <a:pt x="53063" y="264825"/>
                </a:cubicBezTo>
                <a:cubicBezTo>
                  <a:pt x="-39829" y="167095"/>
                  <a:pt x="13979" y="102529"/>
                  <a:pt x="53063" y="102265"/>
                </a:cubicBezTo>
                <a:cubicBezTo>
                  <a:pt x="168355" y="101485"/>
                  <a:pt x="95944" y="164606"/>
                  <a:pt x="116926" y="148711"/>
                </a:cubicBezTo>
                <a:cubicBezTo>
                  <a:pt x="196755" y="88236"/>
                  <a:pt x="372968" y="-1724"/>
                  <a:pt x="581781" y="2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+mj-lt"/>
            </a:endParaRPr>
          </a:p>
        </p:txBody>
      </p:sp>
      <p:sp>
        <p:nvSpPr>
          <p:cNvPr id="53" name="Арка 63"/>
          <p:cNvSpPr>
            <a:spLocks noChangeAspect="1"/>
          </p:cNvSpPr>
          <p:nvPr/>
        </p:nvSpPr>
        <p:spPr>
          <a:xfrm>
            <a:off x="5423396" y="3601591"/>
            <a:ext cx="133258" cy="143564"/>
          </a:xfrm>
          <a:custGeom>
            <a:avLst/>
            <a:gdLst>
              <a:gd name="connsiteX0" fmla="*/ 582438 w 1770514"/>
              <a:gd name="connsiteY0" fmla="*/ 254788 h 2590148"/>
              <a:gd name="connsiteX1" fmla="*/ 582438 w 1770514"/>
              <a:gd name="connsiteY1" fmla="*/ 1330010 h 2590148"/>
              <a:gd name="connsiteX2" fmla="*/ 865302 w 1770514"/>
              <a:gd name="connsiteY2" fmla="*/ 1330010 h 2590148"/>
              <a:gd name="connsiteX3" fmla="*/ 1410137 w 1770514"/>
              <a:gd name="connsiteY3" fmla="*/ 825425 h 2590148"/>
              <a:gd name="connsiteX4" fmla="*/ 887075 w 1770514"/>
              <a:gd name="connsiteY4" fmla="*/ 254788 h 2590148"/>
              <a:gd name="connsiteX5" fmla="*/ 582438 w 1770514"/>
              <a:gd name="connsiteY5" fmla="*/ 254788 h 2590148"/>
              <a:gd name="connsiteX6" fmla="*/ 258402 w 1770514"/>
              <a:gd name="connsiteY6" fmla="*/ 0 h 2590148"/>
              <a:gd name="connsiteX7" fmla="*/ 582438 w 1770514"/>
              <a:gd name="connsiteY7" fmla="*/ 0 h 2590148"/>
              <a:gd name="connsiteX8" fmla="*/ 582438 w 1770514"/>
              <a:gd name="connsiteY8" fmla="*/ 2760 h 2590148"/>
              <a:gd name="connsiteX9" fmla="*/ 1021419 w 1770514"/>
              <a:gd name="connsiteY9" fmla="*/ 2760 h 2590148"/>
              <a:gd name="connsiteX10" fmla="*/ 1770027 w 1770514"/>
              <a:gd name="connsiteY10" fmla="*/ 828710 h 2590148"/>
              <a:gd name="connsiteX11" fmla="*/ 892317 w 1770514"/>
              <a:gd name="connsiteY11" fmla="*/ 1579552 h 2590148"/>
              <a:gd name="connsiteX12" fmla="*/ 892317 w 1770514"/>
              <a:gd name="connsiteY12" fmla="*/ 1582038 h 2590148"/>
              <a:gd name="connsiteX13" fmla="*/ 582438 w 1770514"/>
              <a:gd name="connsiteY13" fmla="*/ 1582038 h 2590148"/>
              <a:gd name="connsiteX14" fmla="*/ 582438 w 1770514"/>
              <a:gd name="connsiteY14" fmla="*/ 1762056 h 2590148"/>
              <a:gd name="connsiteX15" fmla="*/ 1590550 w 1770514"/>
              <a:gd name="connsiteY15" fmla="*/ 1762056 h 2590148"/>
              <a:gd name="connsiteX16" fmla="*/ 1590550 w 1770514"/>
              <a:gd name="connsiteY16" fmla="*/ 2014084 h 2590148"/>
              <a:gd name="connsiteX17" fmla="*/ 582438 w 1770514"/>
              <a:gd name="connsiteY17" fmla="*/ 2014084 h 2590148"/>
              <a:gd name="connsiteX18" fmla="*/ 582438 w 1770514"/>
              <a:gd name="connsiteY18" fmla="*/ 2590148 h 2590148"/>
              <a:gd name="connsiteX19" fmla="*/ 258402 w 1770514"/>
              <a:gd name="connsiteY19" fmla="*/ 2590148 h 2590148"/>
              <a:gd name="connsiteX20" fmla="*/ 258402 w 1770514"/>
              <a:gd name="connsiteY20" fmla="*/ 2014084 h 2590148"/>
              <a:gd name="connsiteX21" fmla="*/ 0 w 1770514"/>
              <a:gd name="connsiteY21" fmla="*/ 2014084 h 2590148"/>
              <a:gd name="connsiteX22" fmla="*/ 0 w 1770514"/>
              <a:gd name="connsiteY22" fmla="*/ 1762056 h 2590148"/>
              <a:gd name="connsiteX23" fmla="*/ 258402 w 1770514"/>
              <a:gd name="connsiteY23" fmla="*/ 1762056 h 2590148"/>
              <a:gd name="connsiteX24" fmla="*/ 258402 w 1770514"/>
              <a:gd name="connsiteY24" fmla="*/ 1582038 h 2590148"/>
              <a:gd name="connsiteX25" fmla="*/ 24857 w 1770514"/>
              <a:gd name="connsiteY25" fmla="*/ 1582038 h 2590148"/>
              <a:gd name="connsiteX26" fmla="*/ 24857 w 1770514"/>
              <a:gd name="connsiteY26" fmla="*/ 1330010 h 2590148"/>
              <a:gd name="connsiteX27" fmla="*/ 258402 w 1770514"/>
              <a:gd name="connsiteY27" fmla="*/ 1330010 h 2590148"/>
              <a:gd name="connsiteX28" fmla="*/ 258402 w 1770514"/>
              <a:gd name="connsiteY28" fmla="*/ 0 h 2590148"/>
              <a:gd name="connsiteX0" fmla="*/ 582438 w 1770514"/>
              <a:gd name="connsiteY0" fmla="*/ 254788 h 2590148"/>
              <a:gd name="connsiteX1" fmla="*/ 582438 w 1770514"/>
              <a:gd name="connsiteY1" fmla="*/ 1330010 h 2590148"/>
              <a:gd name="connsiteX2" fmla="*/ 865302 w 1770514"/>
              <a:gd name="connsiteY2" fmla="*/ 1330010 h 2590148"/>
              <a:gd name="connsiteX3" fmla="*/ 1410137 w 1770514"/>
              <a:gd name="connsiteY3" fmla="*/ 825425 h 2590148"/>
              <a:gd name="connsiteX4" fmla="*/ 887075 w 1770514"/>
              <a:gd name="connsiteY4" fmla="*/ 254788 h 2590148"/>
              <a:gd name="connsiteX5" fmla="*/ 582438 w 1770514"/>
              <a:gd name="connsiteY5" fmla="*/ 254788 h 2590148"/>
              <a:gd name="connsiteX6" fmla="*/ 258402 w 1770514"/>
              <a:gd name="connsiteY6" fmla="*/ 0 h 2590148"/>
              <a:gd name="connsiteX7" fmla="*/ 582438 w 1770514"/>
              <a:gd name="connsiteY7" fmla="*/ 0 h 2590148"/>
              <a:gd name="connsiteX8" fmla="*/ 582438 w 1770514"/>
              <a:gd name="connsiteY8" fmla="*/ 2760 h 2590148"/>
              <a:gd name="connsiteX9" fmla="*/ 1021419 w 1770514"/>
              <a:gd name="connsiteY9" fmla="*/ 2760 h 2590148"/>
              <a:gd name="connsiteX10" fmla="*/ 1770027 w 1770514"/>
              <a:gd name="connsiteY10" fmla="*/ 828710 h 2590148"/>
              <a:gd name="connsiteX11" fmla="*/ 892317 w 1770514"/>
              <a:gd name="connsiteY11" fmla="*/ 1579552 h 2590148"/>
              <a:gd name="connsiteX12" fmla="*/ 892317 w 1770514"/>
              <a:gd name="connsiteY12" fmla="*/ 1582038 h 2590148"/>
              <a:gd name="connsiteX13" fmla="*/ 582438 w 1770514"/>
              <a:gd name="connsiteY13" fmla="*/ 1582038 h 2590148"/>
              <a:gd name="connsiteX14" fmla="*/ 582438 w 1770514"/>
              <a:gd name="connsiteY14" fmla="*/ 1762056 h 2590148"/>
              <a:gd name="connsiteX15" fmla="*/ 1590550 w 1770514"/>
              <a:gd name="connsiteY15" fmla="*/ 1762056 h 2590148"/>
              <a:gd name="connsiteX16" fmla="*/ 1590550 w 1770514"/>
              <a:gd name="connsiteY16" fmla="*/ 2014084 h 2590148"/>
              <a:gd name="connsiteX17" fmla="*/ 582438 w 1770514"/>
              <a:gd name="connsiteY17" fmla="*/ 2014084 h 2590148"/>
              <a:gd name="connsiteX18" fmla="*/ 582438 w 1770514"/>
              <a:gd name="connsiteY18" fmla="*/ 2590148 h 2590148"/>
              <a:gd name="connsiteX19" fmla="*/ 258402 w 1770514"/>
              <a:gd name="connsiteY19" fmla="*/ 2590148 h 2590148"/>
              <a:gd name="connsiteX20" fmla="*/ 258402 w 1770514"/>
              <a:gd name="connsiteY20" fmla="*/ 2014084 h 2590148"/>
              <a:gd name="connsiteX21" fmla="*/ 0 w 1770514"/>
              <a:gd name="connsiteY21" fmla="*/ 2014084 h 2590148"/>
              <a:gd name="connsiteX22" fmla="*/ 0 w 1770514"/>
              <a:gd name="connsiteY22" fmla="*/ 1762056 h 2590148"/>
              <a:gd name="connsiteX23" fmla="*/ 258402 w 1770514"/>
              <a:gd name="connsiteY23" fmla="*/ 1762056 h 2590148"/>
              <a:gd name="connsiteX24" fmla="*/ 258402 w 1770514"/>
              <a:gd name="connsiteY24" fmla="*/ 1582038 h 2590148"/>
              <a:gd name="connsiteX25" fmla="*/ 24857 w 1770514"/>
              <a:gd name="connsiteY25" fmla="*/ 1582038 h 2590148"/>
              <a:gd name="connsiteX26" fmla="*/ 24857 w 1770514"/>
              <a:gd name="connsiteY26" fmla="*/ 1330010 h 2590148"/>
              <a:gd name="connsiteX27" fmla="*/ 258402 w 1770514"/>
              <a:gd name="connsiteY27" fmla="*/ 1330010 h 2590148"/>
              <a:gd name="connsiteX28" fmla="*/ 258402 w 1770514"/>
              <a:gd name="connsiteY28" fmla="*/ 0 h 2590148"/>
              <a:gd name="connsiteX0" fmla="*/ 582438 w 1770514"/>
              <a:gd name="connsiteY0" fmla="*/ 254788 h 2590148"/>
              <a:gd name="connsiteX1" fmla="*/ 582438 w 1770514"/>
              <a:gd name="connsiteY1" fmla="*/ 1330010 h 2590148"/>
              <a:gd name="connsiteX2" fmla="*/ 865302 w 1770514"/>
              <a:gd name="connsiteY2" fmla="*/ 1330010 h 2590148"/>
              <a:gd name="connsiteX3" fmla="*/ 1410137 w 1770514"/>
              <a:gd name="connsiteY3" fmla="*/ 825425 h 2590148"/>
              <a:gd name="connsiteX4" fmla="*/ 887075 w 1770514"/>
              <a:gd name="connsiteY4" fmla="*/ 254788 h 2590148"/>
              <a:gd name="connsiteX5" fmla="*/ 582438 w 1770514"/>
              <a:gd name="connsiteY5" fmla="*/ 254788 h 2590148"/>
              <a:gd name="connsiteX6" fmla="*/ 258402 w 1770514"/>
              <a:gd name="connsiteY6" fmla="*/ 0 h 2590148"/>
              <a:gd name="connsiteX7" fmla="*/ 582438 w 1770514"/>
              <a:gd name="connsiteY7" fmla="*/ 0 h 2590148"/>
              <a:gd name="connsiteX8" fmla="*/ 582438 w 1770514"/>
              <a:gd name="connsiteY8" fmla="*/ 2760 h 2590148"/>
              <a:gd name="connsiteX9" fmla="*/ 1021419 w 1770514"/>
              <a:gd name="connsiteY9" fmla="*/ 2760 h 2590148"/>
              <a:gd name="connsiteX10" fmla="*/ 1770027 w 1770514"/>
              <a:gd name="connsiteY10" fmla="*/ 828710 h 2590148"/>
              <a:gd name="connsiteX11" fmla="*/ 892317 w 1770514"/>
              <a:gd name="connsiteY11" fmla="*/ 1579552 h 2590148"/>
              <a:gd name="connsiteX12" fmla="*/ 892317 w 1770514"/>
              <a:gd name="connsiteY12" fmla="*/ 1582038 h 2590148"/>
              <a:gd name="connsiteX13" fmla="*/ 582438 w 1770514"/>
              <a:gd name="connsiteY13" fmla="*/ 1582038 h 2590148"/>
              <a:gd name="connsiteX14" fmla="*/ 582438 w 1770514"/>
              <a:gd name="connsiteY14" fmla="*/ 1762056 h 2590148"/>
              <a:gd name="connsiteX15" fmla="*/ 1590550 w 1770514"/>
              <a:gd name="connsiteY15" fmla="*/ 1762056 h 2590148"/>
              <a:gd name="connsiteX16" fmla="*/ 1590550 w 1770514"/>
              <a:gd name="connsiteY16" fmla="*/ 2014084 h 2590148"/>
              <a:gd name="connsiteX17" fmla="*/ 582438 w 1770514"/>
              <a:gd name="connsiteY17" fmla="*/ 2014084 h 2590148"/>
              <a:gd name="connsiteX18" fmla="*/ 582438 w 1770514"/>
              <a:gd name="connsiteY18" fmla="*/ 2590148 h 2590148"/>
              <a:gd name="connsiteX19" fmla="*/ 258402 w 1770514"/>
              <a:gd name="connsiteY19" fmla="*/ 2590148 h 2590148"/>
              <a:gd name="connsiteX20" fmla="*/ 258402 w 1770514"/>
              <a:gd name="connsiteY20" fmla="*/ 2014084 h 2590148"/>
              <a:gd name="connsiteX21" fmla="*/ 0 w 1770514"/>
              <a:gd name="connsiteY21" fmla="*/ 2014084 h 2590148"/>
              <a:gd name="connsiteX22" fmla="*/ 0 w 1770514"/>
              <a:gd name="connsiteY22" fmla="*/ 1762056 h 2590148"/>
              <a:gd name="connsiteX23" fmla="*/ 258402 w 1770514"/>
              <a:gd name="connsiteY23" fmla="*/ 1762056 h 2590148"/>
              <a:gd name="connsiteX24" fmla="*/ 258402 w 1770514"/>
              <a:gd name="connsiteY24" fmla="*/ 1582038 h 2590148"/>
              <a:gd name="connsiteX25" fmla="*/ 24857 w 1770514"/>
              <a:gd name="connsiteY25" fmla="*/ 1582038 h 2590148"/>
              <a:gd name="connsiteX26" fmla="*/ 24857 w 1770514"/>
              <a:gd name="connsiteY26" fmla="*/ 1330010 h 2590148"/>
              <a:gd name="connsiteX27" fmla="*/ 258402 w 1770514"/>
              <a:gd name="connsiteY27" fmla="*/ 1330010 h 2590148"/>
              <a:gd name="connsiteX28" fmla="*/ 258402 w 1770514"/>
              <a:gd name="connsiteY28" fmla="*/ 0 h 2590148"/>
              <a:gd name="connsiteX0" fmla="*/ 582438 w 1770514"/>
              <a:gd name="connsiteY0" fmla="*/ 254788 h 2590148"/>
              <a:gd name="connsiteX1" fmla="*/ 582438 w 1770514"/>
              <a:gd name="connsiteY1" fmla="*/ 1330010 h 2590148"/>
              <a:gd name="connsiteX2" fmla="*/ 865302 w 1770514"/>
              <a:gd name="connsiteY2" fmla="*/ 1330010 h 2590148"/>
              <a:gd name="connsiteX3" fmla="*/ 1410137 w 1770514"/>
              <a:gd name="connsiteY3" fmla="*/ 825425 h 2590148"/>
              <a:gd name="connsiteX4" fmla="*/ 887075 w 1770514"/>
              <a:gd name="connsiteY4" fmla="*/ 254788 h 2590148"/>
              <a:gd name="connsiteX5" fmla="*/ 582438 w 1770514"/>
              <a:gd name="connsiteY5" fmla="*/ 254788 h 2590148"/>
              <a:gd name="connsiteX6" fmla="*/ 258402 w 1770514"/>
              <a:gd name="connsiteY6" fmla="*/ 0 h 2590148"/>
              <a:gd name="connsiteX7" fmla="*/ 582438 w 1770514"/>
              <a:gd name="connsiteY7" fmla="*/ 0 h 2590148"/>
              <a:gd name="connsiteX8" fmla="*/ 582438 w 1770514"/>
              <a:gd name="connsiteY8" fmla="*/ 2760 h 2590148"/>
              <a:gd name="connsiteX9" fmla="*/ 1021419 w 1770514"/>
              <a:gd name="connsiteY9" fmla="*/ 2760 h 2590148"/>
              <a:gd name="connsiteX10" fmla="*/ 1770027 w 1770514"/>
              <a:gd name="connsiteY10" fmla="*/ 828710 h 2590148"/>
              <a:gd name="connsiteX11" fmla="*/ 892317 w 1770514"/>
              <a:gd name="connsiteY11" fmla="*/ 1579552 h 2590148"/>
              <a:gd name="connsiteX12" fmla="*/ 892317 w 1770514"/>
              <a:gd name="connsiteY12" fmla="*/ 1582038 h 2590148"/>
              <a:gd name="connsiteX13" fmla="*/ 582438 w 1770514"/>
              <a:gd name="connsiteY13" fmla="*/ 1582038 h 2590148"/>
              <a:gd name="connsiteX14" fmla="*/ 582438 w 1770514"/>
              <a:gd name="connsiteY14" fmla="*/ 1762056 h 2590148"/>
              <a:gd name="connsiteX15" fmla="*/ 1590550 w 1770514"/>
              <a:gd name="connsiteY15" fmla="*/ 1762056 h 2590148"/>
              <a:gd name="connsiteX16" fmla="*/ 1590550 w 1770514"/>
              <a:gd name="connsiteY16" fmla="*/ 2014084 h 2590148"/>
              <a:gd name="connsiteX17" fmla="*/ 582438 w 1770514"/>
              <a:gd name="connsiteY17" fmla="*/ 2014084 h 2590148"/>
              <a:gd name="connsiteX18" fmla="*/ 582438 w 1770514"/>
              <a:gd name="connsiteY18" fmla="*/ 2590148 h 2590148"/>
              <a:gd name="connsiteX19" fmla="*/ 258402 w 1770514"/>
              <a:gd name="connsiteY19" fmla="*/ 2590148 h 2590148"/>
              <a:gd name="connsiteX20" fmla="*/ 258402 w 1770514"/>
              <a:gd name="connsiteY20" fmla="*/ 2014084 h 2590148"/>
              <a:gd name="connsiteX21" fmla="*/ 0 w 1770514"/>
              <a:gd name="connsiteY21" fmla="*/ 2014084 h 2590148"/>
              <a:gd name="connsiteX22" fmla="*/ 0 w 1770514"/>
              <a:gd name="connsiteY22" fmla="*/ 1762056 h 2590148"/>
              <a:gd name="connsiteX23" fmla="*/ 258402 w 1770514"/>
              <a:gd name="connsiteY23" fmla="*/ 1762056 h 2590148"/>
              <a:gd name="connsiteX24" fmla="*/ 258402 w 1770514"/>
              <a:gd name="connsiteY24" fmla="*/ 1582038 h 2590148"/>
              <a:gd name="connsiteX25" fmla="*/ 24857 w 1770514"/>
              <a:gd name="connsiteY25" fmla="*/ 1582038 h 2590148"/>
              <a:gd name="connsiteX26" fmla="*/ 24857 w 1770514"/>
              <a:gd name="connsiteY26" fmla="*/ 1330010 h 2590148"/>
              <a:gd name="connsiteX27" fmla="*/ 258402 w 1770514"/>
              <a:gd name="connsiteY27" fmla="*/ 1330010 h 2590148"/>
              <a:gd name="connsiteX28" fmla="*/ 258402 w 1770514"/>
              <a:gd name="connsiteY28" fmla="*/ 0 h 2590148"/>
              <a:gd name="connsiteX0" fmla="*/ 582438 w 1770514"/>
              <a:gd name="connsiteY0" fmla="*/ 254788 h 2590148"/>
              <a:gd name="connsiteX1" fmla="*/ 582438 w 1770514"/>
              <a:gd name="connsiteY1" fmla="*/ 1330010 h 2590148"/>
              <a:gd name="connsiteX2" fmla="*/ 865302 w 1770514"/>
              <a:gd name="connsiteY2" fmla="*/ 1330010 h 2590148"/>
              <a:gd name="connsiteX3" fmla="*/ 1410137 w 1770514"/>
              <a:gd name="connsiteY3" fmla="*/ 825425 h 2590148"/>
              <a:gd name="connsiteX4" fmla="*/ 887075 w 1770514"/>
              <a:gd name="connsiteY4" fmla="*/ 254788 h 2590148"/>
              <a:gd name="connsiteX5" fmla="*/ 582438 w 1770514"/>
              <a:gd name="connsiteY5" fmla="*/ 254788 h 2590148"/>
              <a:gd name="connsiteX6" fmla="*/ 258402 w 1770514"/>
              <a:gd name="connsiteY6" fmla="*/ 0 h 2590148"/>
              <a:gd name="connsiteX7" fmla="*/ 582438 w 1770514"/>
              <a:gd name="connsiteY7" fmla="*/ 0 h 2590148"/>
              <a:gd name="connsiteX8" fmla="*/ 582438 w 1770514"/>
              <a:gd name="connsiteY8" fmla="*/ 2760 h 2590148"/>
              <a:gd name="connsiteX9" fmla="*/ 1021419 w 1770514"/>
              <a:gd name="connsiteY9" fmla="*/ 2760 h 2590148"/>
              <a:gd name="connsiteX10" fmla="*/ 1770027 w 1770514"/>
              <a:gd name="connsiteY10" fmla="*/ 828710 h 2590148"/>
              <a:gd name="connsiteX11" fmla="*/ 892317 w 1770514"/>
              <a:gd name="connsiteY11" fmla="*/ 1579552 h 2590148"/>
              <a:gd name="connsiteX12" fmla="*/ 582438 w 1770514"/>
              <a:gd name="connsiteY12" fmla="*/ 1582038 h 2590148"/>
              <a:gd name="connsiteX13" fmla="*/ 582438 w 1770514"/>
              <a:gd name="connsiteY13" fmla="*/ 1762056 h 2590148"/>
              <a:gd name="connsiteX14" fmla="*/ 1590550 w 1770514"/>
              <a:gd name="connsiteY14" fmla="*/ 1762056 h 2590148"/>
              <a:gd name="connsiteX15" fmla="*/ 1590550 w 1770514"/>
              <a:gd name="connsiteY15" fmla="*/ 2014084 h 2590148"/>
              <a:gd name="connsiteX16" fmla="*/ 582438 w 1770514"/>
              <a:gd name="connsiteY16" fmla="*/ 2014084 h 2590148"/>
              <a:gd name="connsiteX17" fmla="*/ 582438 w 1770514"/>
              <a:gd name="connsiteY17" fmla="*/ 2590148 h 2590148"/>
              <a:gd name="connsiteX18" fmla="*/ 258402 w 1770514"/>
              <a:gd name="connsiteY18" fmla="*/ 2590148 h 2590148"/>
              <a:gd name="connsiteX19" fmla="*/ 258402 w 1770514"/>
              <a:gd name="connsiteY19" fmla="*/ 2014084 h 2590148"/>
              <a:gd name="connsiteX20" fmla="*/ 0 w 1770514"/>
              <a:gd name="connsiteY20" fmla="*/ 2014084 h 2590148"/>
              <a:gd name="connsiteX21" fmla="*/ 0 w 1770514"/>
              <a:gd name="connsiteY21" fmla="*/ 1762056 h 2590148"/>
              <a:gd name="connsiteX22" fmla="*/ 258402 w 1770514"/>
              <a:gd name="connsiteY22" fmla="*/ 1762056 h 2590148"/>
              <a:gd name="connsiteX23" fmla="*/ 258402 w 1770514"/>
              <a:gd name="connsiteY23" fmla="*/ 1582038 h 2590148"/>
              <a:gd name="connsiteX24" fmla="*/ 24857 w 1770514"/>
              <a:gd name="connsiteY24" fmla="*/ 1582038 h 2590148"/>
              <a:gd name="connsiteX25" fmla="*/ 24857 w 1770514"/>
              <a:gd name="connsiteY25" fmla="*/ 1330010 h 2590148"/>
              <a:gd name="connsiteX26" fmla="*/ 258402 w 1770514"/>
              <a:gd name="connsiteY26" fmla="*/ 1330010 h 2590148"/>
              <a:gd name="connsiteX27" fmla="*/ 258402 w 1770514"/>
              <a:gd name="connsiteY27" fmla="*/ 0 h 2590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770514" h="2590148">
                <a:moveTo>
                  <a:pt x="582438" y="254788"/>
                </a:moveTo>
                <a:lnTo>
                  <a:pt x="582438" y="1330010"/>
                </a:lnTo>
                <a:lnTo>
                  <a:pt x="865302" y="1330010"/>
                </a:lnTo>
                <a:cubicBezTo>
                  <a:pt x="1373866" y="1278773"/>
                  <a:pt x="1403108" y="970636"/>
                  <a:pt x="1410137" y="825425"/>
                </a:cubicBezTo>
                <a:cubicBezTo>
                  <a:pt x="1417166" y="680214"/>
                  <a:pt x="1394976" y="260847"/>
                  <a:pt x="887075" y="254788"/>
                </a:cubicBezTo>
                <a:lnTo>
                  <a:pt x="582438" y="254788"/>
                </a:lnTo>
                <a:close/>
                <a:moveTo>
                  <a:pt x="258402" y="0"/>
                </a:moveTo>
                <a:lnTo>
                  <a:pt x="582438" y="0"/>
                </a:lnTo>
                <a:lnTo>
                  <a:pt x="582438" y="2760"/>
                </a:lnTo>
                <a:lnTo>
                  <a:pt x="1021419" y="2760"/>
                </a:lnTo>
                <a:cubicBezTo>
                  <a:pt x="1621830" y="45046"/>
                  <a:pt x="1780601" y="470216"/>
                  <a:pt x="1770027" y="828710"/>
                </a:cubicBezTo>
                <a:cubicBezTo>
                  <a:pt x="1755616" y="1317281"/>
                  <a:pt x="1335943" y="1585086"/>
                  <a:pt x="892317" y="1579552"/>
                </a:cubicBezTo>
                <a:lnTo>
                  <a:pt x="582438" y="1582038"/>
                </a:lnTo>
                <a:lnTo>
                  <a:pt x="582438" y="1762056"/>
                </a:lnTo>
                <a:lnTo>
                  <a:pt x="1590550" y="1762056"/>
                </a:lnTo>
                <a:lnTo>
                  <a:pt x="1590550" y="2014084"/>
                </a:lnTo>
                <a:lnTo>
                  <a:pt x="582438" y="2014084"/>
                </a:lnTo>
                <a:lnTo>
                  <a:pt x="582438" y="2590148"/>
                </a:lnTo>
                <a:lnTo>
                  <a:pt x="258402" y="2590148"/>
                </a:lnTo>
                <a:lnTo>
                  <a:pt x="258402" y="2014084"/>
                </a:lnTo>
                <a:lnTo>
                  <a:pt x="0" y="2014084"/>
                </a:lnTo>
                <a:lnTo>
                  <a:pt x="0" y="1762056"/>
                </a:lnTo>
                <a:lnTo>
                  <a:pt x="258402" y="1762056"/>
                </a:lnTo>
                <a:lnTo>
                  <a:pt x="258402" y="1582038"/>
                </a:lnTo>
                <a:lnTo>
                  <a:pt x="24857" y="1582038"/>
                </a:lnTo>
                <a:lnTo>
                  <a:pt x="24857" y="1330010"/>
                </a:lnTo>
                <a:lnTo>
                  <a:pt x="258402" y="1330010"/>
                </a:lnTo>
                <a:lnTo>
                  <a:pt x="258402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74" name="Овал 73"/>
          <p:cNvSpPr/>
          <p:nvPr/>
        </p:nvSpPr>
        <p:spPr>
          <a:xfrm>
            <a:off x="5129417" y="5023357"/>
            <a:ext cx="709899" cy="709899"/>
          </a:xfrm>
          <a:prstGeom prst="ellipse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 w="3175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100"/>
          </a:p>
        </p:txBody>
      </p:sp>
      <p:pic>
        <p:nvPicPr>
          <p:cNvPr id="75" name="Рисунок 74" descr="icon_binoculars_big1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100588" y="4965700"/>
            <a:ext cx="767556" cy="76755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1" name="Прямоугольник 30"/>
          <p:cNvSpPr/>
          <p:nvPr/>
        </p:nvSpPr>
        <p:spPr>
          <a:xfrm>
            <a:off x="539552" y="1916832"/>
            <a:ext cx="3816424" cy="4456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80000"/>
              </a:lnSpc>
            </a:pPr>
            <a:r>
              <a:rPr lang="en-US" sz="2800" b="1" dirty="0" smtClean="0">
                <a:solidFill>
                  <a:srgbClr val="C00000"/>
                </a:solidFill>
                <a:latin typeface="+mj-lt"/>
                <a:ea typeface="Arial Unicode MS" pitchFamily="34" charset="-128"/>
                <a:cs typeface="PFCentroSansPro-Black"/>
              </a:rPr>
              <a:t>KPI</a:t>
            </a:r>
            <a:r>
              <a:rPr lang="ru-RU" sz="2800" b="1" dirty="0" smtClean="0">
                <a:solidFill>
                  <a:srgbClr val="C00000"/>
                </a:solidFill>
                <a:latin typeface="+mj-lt"/>
                <a:ea typeface="Arial Unicode MS" pitchFamily="34" charset="-128"/>
                <a:cs typeface="PFCentroSansPro-Black"/>
              </a:rPr>
              <a:t>:</a:t>
            </a:r>
            <a:endParaRPr lang="ru-RU" sz="2800" b="1" dirty="0">
              <a:solidFill>
                <a:srgbClr val="C00000"/>
              </a:solidFill>
              <a:latin typeface="+mj-lt"/>
              <a:ea typeface="Arial Unicode MS" pitchFamily="34" charset="-128"/>
              <a:cs typeface="PFCentroSansPro-Black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3660939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Изображение 11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77972" y="152046"/>
            <a:ext cx="504056" cy="523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403648" y="1412776"/>
            <a:ext cx="7272808" cy="44165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2600"/>
              </a:spcAft>
              <a:buClr>
                <a:schemeClr val="accent2"/>
              </a:buClr>
              <a:buSzPct val="160000"/>
            </a:pPr>
            <a:r>
              <a:rPr lang="ru-RU" sz="2400" dirty="0">
                <a:solidFill>
                  <a:srgbClr val="000000"/>
                </a:solidFill>
                <a:latin typeface="+mj-lt"/>
              </a:rPr>
              <a:t>Однократность ввода информации и последующая многократность ее использования</a:t>
            </a:r>
          </a:p>
          <a:p>
            <a:pPr lvl="0">
              <a:spcAft>
                <a:spcPts val="2600"/>
              </a:spcAft>
              <a:buClr>
                <a:schemeClr val="accent2"/>
              </a:buClr>
              <a:buSzPct val="160000"/>
            </a:pPr>
            <a:r>
              <a:rPr lang="ru-RU" sz="2400" dirty="0" smtClean="0">
                <a:solidFill>
                  <a:srgbClr val="000000"/>
                </a:solidFill>
                <a:latin typeface="+mj-lt"/>
              </a:rPr>
              <a:t>Единство </a:t>
            </a:r>
            <a:r>
              <a:rPr lang="ru-RU" sz="2400" dirty="0">
                <a:solidFill>
                  <a:srgbClr val="000000"/>
                </a:solidFill>
                <a:latin typeface="+mj-lt"/>
              </a:rPr>
              <a:t>стандартов, технологий и форматов </a:t>
            </a:r>
            <a:r>
              <a:rPr lang="ru-RU" sz="2400" dirty="0" smtClean="0">
                <a:solidFill>
                  <a:srgbClr val="000000"/>
                </a:solidFill>
                <a:latin typeface="+mj-lt"/>
              </a:rPr>
              <a:t/>
            </a:r>
            <a:br>
              <a:rPr lang="ru-RU" sz="2400" dirty="0" smtClean="0">
                <a:solidFill>
                  <a:srgbClr val="000000"/>
                </a:solidFill>
                <a:latin typeface="+mj-lt"/>
              </a:rPr>
            </a:br>
            <a:r>
              <a:rPr lang="ru-RU" sz="2400" dirty="0" smtClean="0">
                <a:solidFill>
                  <a:srgbClr val="000000"/>
                </a:solidFill>
                <a:latin typeface="+mj-lt"/>
              </a:rPr>
              <a:t>для </a:t>
            </a:r>
            <a:r>
              <a:rPr lang="ru-RU" sz="2400" dirty="0">
                <a:solidFill>
                  <a:srgbClr val="000000"/>
                </a:solidFill>
                <a:latin typeface="+mj-lt"/>
              </a:rPr>
              <a:t>участников </a:t>
            </a:r>
            <a:r>
              <a:rPr lang="ru-RU" sz="2400" dirty="0" smtClean="0">
                <a:solidFill>
                  <a:srgbClr val="000000"/>
                </a:solidFill>
                <a:latin typeface="+mj-lt"/>
              </a:rPr>
              <a:t>системы при распределенном (облачном) принципе хранения данных</a:t>
            </a:r>
            <a:endParaRPr lang="ru-RU" sz="2400" dirty="0">
              <a:solidFill>
                <a:srgbClr val="000000"/>
              </a:solidFill>
              <a:latin typeface="+mj-lt"/>
            </a:endParaRPr>
          </a:p>
          <a:p>
            <a:pPr lvl="0">
              <a:spcAft>
                <a:spcPts val="2600"/>
              </a:spcAft>
              <a:buClr>
                <a:schemeClr val="accent2"/>
              </a:buClr>
              <a:buSzPct val="160000"/>
            </a:pPr>
            <a:r>
              <a:rPr lang="ru-RU" sz="2400" dirty="0">
                <a:solidFill>
                  <a:srgbClr val="000000"/>
                </a:solidFill>
                <a:latin typeface="+mj-lt"/>
              </a:rPr>
              <a:t>Использование инфраструктуры электронного правительства (ЕСИА, СМЭВ, ЕСПД, </a:t>
            </a:r>
            <a:r>
              <a:rPr lang="ru-RU" sz="2400" dirty="0" err="1">
                <a:solidFill>
                  <a:srgbClr val="000000"/>
                </a:solidFill>
                <a:latin typeface="+mj-lt"/>
              </a:rPr>
              <a:t>Гособлако</a:t>
            </a:r>
            <a:r>
              <a:rPr lang="ru-RU" sz="2400" dirty="0" smtClean="0">
                <a:solidFill>
                  <a:srgbClr val="000000"/>
                </a:solidFill>
                <a:latin typeface="+mj-lt"/>
              </a:rPr>
              <a:t>)</a:t>
            </a:r>
            <a:endParaRPr lang="ru-RU" sz="2400" dirty="0">
              <a:solidFill>
                <a:srgbClr val="000000"/>
              </a:solidFill>
              <a:latin typeface="+mj-lt"/>
            </a:endParaRPr>
          </a:p>
          <a:p>
            <a:pPr lvl="0">
              <a:spcAft>
                <a:spcPts val="2600"/>
              </a:spcAft>
              <a:buClr>
                <a:schemeClr val="accent2"/>
              </a:buClr>
              <a:buSzPct val="160000"/>
            </a:pPr>
            <a:r>
              <a:rPr lang="ru-RU" sz="2400" dirty="0">
                <a:solidFill>
                  <a:srgbClr val="000000"/>
                </a:solidFill>
                <a:latin typeface="+mj-lt"/>
              </a:rPr>
              <a:t>Независимый контроль над публикацией информации (открытость)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611560" y="1529835"/>
            <a:ext cx="683984" cy="68398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611560" y="2591953"/>
            <a:ext cx="683984" cy="68398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611560" y="3861048"/>
            <a:ext cx="683984" cy="68398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611560" y="4941168"/>
            <a:ext cx="683984" cy="68398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611560" y="1340768"/>
            <a:ext cx="7848872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611560" y="2402886"/>
            <a:ext cx="7848872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611560" y="3645024"/>
            <a:ext cx="7848872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611560" y="4725144"/>
            <a:ext cx="7848872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>
            <a:off x="611560" y="5733256"/>
            <a:ext cx="7848872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Прямоугольник 21"/>
          <p:cNvSpPr/>
          <p:nvPr/>
        </p:nvSpPr>
        <p:spPr>
          <a:xfrm>
            <a:off x="144016" y="404664"/>
            <a:ext cx="831641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000" b="1" dirty="0" smtClean="0">
                <a:latin typeface="+mj-lt"/>
              </a:rPr>
              <a:t>Основные принципы концепции ЕГИССО</a:t>
            </a:r>
            <a:endParaRPr lang="ru-RU" sz="30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3660939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/>
          <p:cNvSpPr/>
          <p:nvPr/>
        </p:nvSpPr>
        <p:spPr>
          <a:xfrm>
            <a:off x="144016" y="404664"/>
            <a:ext cx="831641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000" b="1" dirty="0" smtClean="0">
                <a:latin typeface="+mn-lt"/>
              </a:rPr>
              <a:t>Функции ЕГИССО</a:t>
            </a:r>
            <a:endParaRPr lang="ru-RU" sz="3000" b="1" dirty="0">
              <a:latin typeface="+mn-lt"/>
            </a:endParaRPr>
          </a:p>
        </p:txBody>
      </p:sp>
      <p:pic>
        <p:nvPicPr>
          <p:cNvPr id="25" name="Изображение 11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77972" y="152046"/>
            <a:ext cx="504056" cy="523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" name="Прямоугольник 42"/>
          <p:cNvSpPr/>
          <p:nvPr/>
        </p:nvSpPr>
        <p:spPr>
          <a:xfrm>
            <a:off x="1115616" y="1352376"/>
            <a:ext cx="7488832" cy="38533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  <a:spcAft>
                <a:spcPts val="1200"/>
              </a:spcAft>
            </a:pP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+mn-lt"/>
              </a:rPr>
              <a:t>Создание и ведение единого классификатора мер социальной поддержки</a:t>
            </a:r>
            <a:br>
              <a:rPr lang="ru-RU" dirty="0" smtClean="0">
                <a:solidFill>
                  <a:schemeClr val="tx2">
                    <a:lumMod val="50000"/>
                  </a:schemeClr>
                </a:solidFill>
                <a:latin typeface="+mn-lt"/>
              </a:rPr>
            </a:b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+mn-lt"/>
              </a:rPr>
              <a:t>и видов социального обеспечения граждан федерального, </a:t>
            </a:r>
            <a:r>
              <a:rPr lang="ru-RU" dirty="0" err="1" smtClean="0">
                <a:solidFill>
                  <a:schemeClr val="tx2">
                    <a:lumMod val="50000"/>
                  </a:schemeClr>
                </a:solidFill>
                <a:latin typeface="+mn-lt"/>
              </a:rPr>
              <a:t>субъектового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+mn-lt"/>
              </a:rPr>
              <a:t>, муниципального и ведомственного  уровней.</a:t>
            </a:r>
          </a:p>
          <a:p>
            <a:pPr lvl="0">
              <a:lnSpc>
                <a:spcPct val="90000"/>
              </a:lnSpc>
              <a:spcAft>
                <a:spcPts val="1200"/>
              </a:spcAft>
              <a:buClr>
                <a:schemeClr val="tx2">
                  <a:lumMod val="50000"/>
                </a:schemeClr>
              </a:buClr>
            </a:pP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+mn-lt"/>
              </a:rPr>
              <a:t>Создание и ведение базы персонифицированного учета сведений о социальном обеспечении граждан.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chemeClr val="tx2">
                  <a:lumMod val="50000"/>
                </a:schemeClr>
              </a:buClr>
            </a:pP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+mn-lt"/>
              </a:rPr>
              <a:t>Учет, анализ и контроль расходов, осуществляемых на социальное обеспечение граждан на федеральном, </a:t>
            </a:r>
            <a:r>
              <a:rPr lang="ru-RU" dirty="0" err="1" smtClean="0">
                <a:solidFill>
                  <a:schemeClr val="tx2">
                    <a:lumMod val="50000"/>
                  </a:schemeClr>
                </a:solidFill>
                <a:latin typeface="+mn-lt"/>
              </a:rPr>
              <a:t>субъектовом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+mn-lt"/>
              </a:rPr>
              <a:t> и муниципальном уровнях.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chemeClr val="tx2">
                  <a:lumMod val="50000"/>
                </a:schemeClr>
              </a:buClr>
            </a:pP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+mn-lt"/>
              </a:rPr>
              <a:t>Информирование граждан об их правах на социальное обеспечение.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chemeClr val="tx2">
                  <a:lumMod val="50000"/>
                </a:schemeClr>
              </a:buClr>
            </a:pPr>
            <a:endParaRPr lang="ru-RU" dirty="0" smtClean="0">
              <a:solidFill>
                <a:schemeClr val="tx2">
                  <a:lumMod val="50000"/>
                </a:schemeClr>
              </a:solidFill>
              <a:latin typeface="+mn-lt"/>
            </a:endParaRPr>
          </a:p>
          <a:p>
            <a:pPr>
              <a:lnSpc>
                <a:spcPct val="90000"/>
              </a:lnSpc>
              <a:spcAft>
                <a:spcPts val="1200"/>
              </a:spcAft>
              <a:buClr>
                <a:schemeClr val="tx2">
                  <a:lumMod val="50000"/>
                </a:schemeClr>
              </a:buClr>
            </a:pP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+mn-lt"/>
              </a:rPr>
              <a:t>Информационное сопровождение организации предоставления услуг социального обеспечения гражданам.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611560" y="1484784"/>
            <a:ext cx="432048" cy="43204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8" name="Прямая соединительная линия 47"/>
          <p:cNvCxnSpPr/>
          <p:nvPr/>
        </p:nvCxnSpPr>
        <p:spPr>
          <a:xfrm>
            <a:off x="611560" y="1340768"/>
            <a:ext cx="7848872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/>
          <p:cNvCxnSpPr/>
          <p:nvPr/>
        </p:nvCxnSpPr>
        <p:spPr>
          <a:xfrm>
            <a:off x="611560" y="2299732"/>
            <a:ext cx="7848872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/>
          <p:cNvCxnSpPr/>
          <p:nvPr/>
        </p:nvCxnSpPr>
        <p:spPr>
          <a:xfrm>
            <a:off x="611560" y="2996952"/>
            <a:ext cx="7848872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/>
          <p:cNvCxnSpPr/>
          <p:nvPr/>
        </p:nvCxnSpPr>
        <p:spPr>
          <a:xfrm>
            <a:off x="683568" y="3789040"/>
            <a:ext cx="7848872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/>
          <p:cNvCxnSpPr/>
          <p:nvPr/>
        </p:nvCxnSpPr>
        <p:spPr>
          <a:xfrm>
            <a:off x="611560" y="5373216"/>
            <a:ext cx="7848872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Прямоугольник 52"/>
          <p:cNvSpPr/>
          <p:nvPr/>
        </p:nvSpPr>
        <p:spPr>
          <a:xfrm>
            <a:off x="611560" y="2432318"/>
            <a:ext cx="432048" cy="43204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Прямоугольник 53"/>
          <p:cNvSpPr/>
          <p:nvPr/>
        </p:nvSpPr>
        <p:spPr>
          <a:xfrm>
            <a:off x="611560" y="3140968"/>
            <a:ext cx="432048" cy="43204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Прямоугольник 54"/>
          <p:cNvSpPr/>
          <p:nvPr/>
        </p:nvSpPr>
        <p:spPr>
          <a:xfrm>
            <a:off x="611560" y="3861048"/>
            <a:ext cx="432048" cy="43204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6" name="Прямая соединительная линия 55"/>
          <p:cNvCxnSpPr/>
          <p:nvPr/>
        </p:nvCxnSpPr>
        <p:spPr>
          <a:xfrm>
            <a:off x="611560" y="4509120"/>
            <a:ext cx="7848872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Прямоугольник 56"/>
          <p:cNvSpPr/>
          <p:nvPr/>
        </p:nvSpPr>
        <p:spPr>
          <a:xfrm>
            <a:off x="611560" y="4653136"/>
            <a:ext cx="432048" cy="43204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926676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Прямоугольник 75"/>
          <p:cNvSpPr/>
          <p:nvPr/>
        </p:nvSpPr>
        <p:spPr>
          <a:xfrm>
            <a:off x="144016" y="476672"/>
            <a:ext cx="8316416" cy="4585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5000"/>
              </a:lnSpc>
            </a:pPr>
            <a:r>
              <a:rPr lang="ru-RU" sz="2800" b="1" dirty="0" smtClean="0">
                <a:latin typeface="+mn-lt"/>
              </a:rPr>
              <a:t>Перспективы использования ЕГИССО </a:t>
            </a:r>
            <a:endParaRPr lang="en-US" sz="2800" b="1" dirty="0" smtClean="0">
              <a:latin typeface="+mn-lt"/>
            </a:endParaRPr>
          </a:p>
        </p:txBody>
      </p:sp>
      <p:pic>
        <p:nvPicPr>
          <p:cNvPr id="77" name="Изображение 11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77972" y="152046"/>
            <a:ext cx="504056" cy="523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2" name="Соединительная линия уступом 87"/>
          <p:cNvCxnSpPr/>
          <p:nvPr/>
        </p:nvCxnSpPr>
        <p:spPr>
          <a:xfrm rot="5400000">
            <a:off x="2995083" y="3236601"/>
            <a:ext cx="993596" cy="864096"/>
          </a:xfrm>
          <a:prstGeom prst="bentConnector2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251520" y="2138247"/>
            <a:ext cx="2808312" cy="112721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wrap="square" tIns="144000" rtlCol="0">
            <a:spAutoFit/>
          </a:bodyPr>
          <a:lstStyle/>
          <a:p>
            <a:pPr>
              <a:lnSpc>
                <a:spcPct val="95000"/>
              </a:lnSpc>
            </a:pPr>
            <a:r>
              <a:rPr lang="ru-RU" sz="1600" dirty="0" smtClean="0">
                <a:latin typeface="+mn-lt"/>
              </a:rPr>
              <a:t>Анализ и утверждение ключевых мероприятий </a:t>
            </a:r>
            <a:br>
              <a:rPr lang="ru-RU" sz="1600" dirty="0" smtClean="0">
                <a:latin typeface="+mn-lt"/>
              </a:rPr>
            </a:br>
            <a:r>
              <a:rPr lang="ru-RU" sz="1600" dirty="0" smtClean="0">
                <a:latin typeface="+mn-lt"/>
              </a:rPr>
              <a:t>в сфере социального обеспечения</a:t>
            </a:r>
            <a:endParaRPr lang="ru-RU" sz="1600" dirty="0">
              <a:latin typeface="+mn-lt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251520" y="4467994"/>
            <a:ext cx="2808312" cy="181971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txBody>
          <a:bodyPr wrap="square" tIns="144000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  <a:buClr>
                <a:srgbClr val="12B225"/>
              </a:buClr>
            </a:pPr>
            <a:r>
              <a:rPr lang="ru-RU" sz="1600" dirty="0" smtClean="0">
                <a:latin typeface="+mn-lt"/>
              </a:rPr>
              <a:t>Совершенствование контроля исполнения бюджетов различных уровней в области социального обеспечения</a:t>
            </a:r>
          </a:p>
          <a:p>
            <a:pPr>
              <a:lnSpc>
                <a:spcPct val="90000"/>
              </a:lnSpc>
              <a:spcAft>
                <a:spcPts val="600"/>
              </a:spcAft>
              <a:buClr>
                <a:srgbClr val="12B225"/>
              </a:buClr>
            </a:pPr>
            <a:r>
              <a:rPr lang="ru-RU" sz="1600" dirty="0" smtClean="0">
                <a:latin typeface="+mn-lt"/>
              </a:rPr>
              <a:t>Оценка достаточности финансирования регионов</a:t>
            </a:r>
            <a:r>
              <a:rPr lang="en-US" sz="1600" dirty="0" smtClean="0">
                <a:latin typeface="+mn-lt"/>
              </a:rPr>
              <a:t> </a:t>
            </a:r>
            <a:r>
              <a:rPr lang="ru-RU" sz="1600" dirty="0" smtClean="0">
                <a:latin typeface="+mn-lt"/>
              </a:rPr>
              <a:t>по категориям населения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6084168" y="2138247"/>
            <a:ext cx="2808312" cy="68401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 tIns="144000" rtlCol="0">
            <a:spAutoFit/>
          </a:bodyPr>
          <a:lstStyle/>
          <a:p>
            <a:pPr>
              <a:lnSpc>
                <a:spcPct val="95000"/>
              </a:lnSpc>
            </a:pPr>
            <a:r>
              <a:rPr lang="ru-RU" sz="1600" dirty="0" smtClean="0">
                <a:latin typeface="+mn-lt"/>
              </a:rPr>
              <a:t>Совершенствование системы социального обеспечения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6084168" y="4467994"/>
            <a:ext cx="2799482" cy="89330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 tIns="144000" rtlCol="0">
            <a:spAutoFit/>
          </a:bodyPr>
          <a:lstStyle/>
          <a:p>
            <a:pPr>
              <a:lnSpc>
                <a:spcPct val="95000"/>
              </a:lnSpc>
              <a:buClr>
                <a:schemeClr val="accent6">
                  <a:lumMod val="75000"/>
                </a:schemeClr>
              </a:buClr>
            </a:pPr>
            <a:r>
              <a:rPr lang="ru-RU" sz="1600" dirty="0" smtClean="0">
                <a:latin typeface="+mn-lt"/>
              </a:rPr>
              <a:t>Получение информации </a:t>
            </a:r>
            <a:br>
              <a:rPr lang="ru-RU" sz="1600" dirty="0" smtClean="0">
                <a:latin typeface="+mn-lt"/>
              </a:rPr>
            </a:br>
            <a:r>
              <a:rPr lang="ru-RU" sz="1600" dirty="0" smtClean="0">
                <a:latin typeface="+mn-lt"/>
              </a:rPr>
              <a:t>о мерах социального обеспечения</a:t>
            </a:r>
          </a:p>
        </p:txBody>
      </p:sp>
      <p:cxnSp>
        <p:nvCxnSpPr>
          <p:cNvPr id="88" name="Соединительная линия уступом 87"/>
          <p:cNvCxnSpPr/>
          <p:nvPr/>
        </p:nvCxnSpPr>
        <p:spPr>
          <a:xfrm rot="16200000" flipV="1">
            <a:off x="2995083" y="1810956"/>
            <a:ext cx="993596" cy="864096"/>
          </a:xfrm>
          <a:prstGeom prst="bentConnector2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Скругленный прямоугольник 31"/>
          <p:cNvSpPr/>
          <p:nvPr/>
        </p:nvSpPr>
        <p:spPr>
          <a:xfrm>
            <a:off x="3389982" y="2491840"/>
            <a:ext cx="2406154" cy="1170130"/>
          </a:xfrm>
          <a:prstGeom prst="roundRect">
            <a:avLst/>
          </a:prstGeom>
          <a:solidFill>
            <a:schemeClr val="accent1"/>
          </a:solidFill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808038" algn="ctr"/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ГИССО</a:t>
            </a:r>
          </a:p>
        </p:txBody>
      </p:sp>
      <p:pic>
        <p:nvPicPr>
          <p:cNvPr id="33" name="Picture 5"/>
          <p:cNvPicPr>
            <a:picLocks noChangeAspect="1" noChangeArrowheads="1"/>
          </p:cNvPicPr>
          <p:nvPr/>
        </p:nvPicPr>
        <p:blipFill>
          <a:blip r:embed="rId3" cstate="print"/>
          <a:srcRect l="19648" r="16640"/>
          <a:stretch>
            <a:fillRect/>
          </a:stretch>
        </p:blipFill>
        <p:spPr bwMode="auto">
          <a:xfrm>
            <a:off x="3419872" y="2707862"/>
            <a:ext cx="936104" cy="83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  <a:reflection blurRad="6350" stA="52000" endA="300" endPos="35000" dir="5400000" sy="-100000" algn="bl" rotWithShape="0"/>
          </a:effectLst>
        </p:spPr>
      </p:pic>
      <p:sp>
        <p:nvSpPr>
          <p:cNvPr id="66" name="Прямоугольник 65"/>
          <p:cNvSpPr/>
          <p:nvPr/>
        </p:nvSpPr>
        <p:spPr>
          <a:xfrm>
            <a:off x="251520" y="3675906"/>
            <a:ext cx="2808312" cy="8640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531813" algn="ctr"/>
            <a:r>
              <a:rPr lang="ru-RU" b="1" dirty="0" smtClean="0"/>
              <a:t>Минфин России</a:t>
            </a:r>
            <a:endParaRPr lang="ru-RU" b="1" dirty="0"/>
          </a:p>
        </p:txBody>
      </p:sp>
      <p:pic>
        <p:nvPicPr>
          <p:cNvPr id="37" name="Рисунок 36" descr="gerb_minfina_ministersva_finansov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3528" y="3756315"/>
            <a:ext cx="577214" cy="703278"/>
          </a:xfrm>
          <a:prstGeom prst="rect">
            <a:avLst/>
          </a:prstGeom>
        </p:spPr>
      </p:pic>
      <p:sp>
        <p:nvSpPr>
          <p:cNvPr id="61" name="Прямоугольник 60"/>
          <p:cNvSpPr/>
          <p:nvPr/>
        </p:nvSpPr>
        <p:spPr>
          <a:xfrm>
            <a:off x="251520" y="1343977"/>
            <a:ext cx="2808312" cy="8640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723900" algn="ctr"/>
            <a:r>
              <a:rPr lang="ru-RU" b="1" dirty="0" smtClean="0"/>
              <a:t>Правительство РФ</a:t>
            </a:r>
            <a:endParaRPr lang="ru-RU" b="1" dirty="0"/>
          </a:p>
        </p:txBody>
      </p:sp>
      <p:pic>
        <p:nvPicPr>
          <p:cNvPr id="38" name="Рисунок 37" descr="479px-Coat_of_Arms_of_the_Russian_Federation_svg(1)(1)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51520" y="1340768"/>
            <a:ext cx="803478" cy="952767"/>
          </a:xfrm>
          <a:prstGeom prst="rect">
            <a:avLst/>
          </a:prstGeom>
        </p:spPr>
      </p:pic>
      <p:sp>
        <p:nvSpPr>
          <p:cNvPr id="64" name="Прямоугольник 63"/>
          <p:cNvSpPr/>
          <p:nvPr/>
        </p:nvSpPr>
        <p:spPr>
          <a:xfrm>
            <a:off x="6084168" y="1343977"/>
            <a:ext cx="2808312" cy="8640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723900" algn="ctr"/>
            <a:r>
              <a:rPr lang="ru-RU" b="1" dirty="0" smtClean="0"/>
              <a:t>Минтруд России</a:t>
            </a:r>
            <a:endParaRPr lang="ru-RU" b="1" dirty="0"/>
          </a:p>
        </p:txBody>
      </p:sp>
      <p:pic>
        <p:nvPicPr>
          <p:cNvPr id="39" name="Picture 4" descr="http://www.rosmintrud.ru/i/logo_rosmintrud.gif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7799" t="8400" r="39521" b="54641"/>
          <a:stretch>
            <a:fillRect/>
          </a:stretch>
        </p:blipFill>
        <p:spPr bwMode="auto">
          <a:xfrm>
            <a:off x="6228184" y="1451989"/>
            <a:ext cx="530240" cy="648072"/>
          </a:xfrm>
          <a:prstGeom prst="rect">
            <a:avLst/>
          </a:prstGeom>
          <a:noFill/>
        </p:spPr>
      </p:pic>
      <p:sp>
        <p:nvSpPr>
          <p:cNvPr id="65" name="Прямоугольник 64"/>
          <p:cNvSpPr/>
          <p:nvPr/>
        </p:nvSpPr>
        <p:spPr>
          <a:xfrm>
            <a:off x="6084168" y="3675906"/>
            <a:ext cx="2808312" cy="8640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0975" indent="628650" algn="ctr"/>
            <a:r>
              <a:rPr lang="ru-RU" b="1" dirty="0" smtClean="0">
                <a:ln w="3175">
                  <a:noFill/>
                </a:ln>
                <a:solidFill>
                  <a:schemeClr val="bg1"/>
                </a:solidFill>
              </a:rPr>
              <a:t>Граждане</a:t>
            </a:r>
          </a:p>
        </p:txBody>
      </p:sp>
      <p:sp>
        <p:nvSpPr>
          <p:cNvPr id="42" name="Овал 41"/>
          <p:cNvSpPr/>
          <p:nvPr/>
        </p:nvSpPr>
        <p:spPr>
          <a:xfrm>
            <a:off x="6228184" y="3747914"/>
            <a:ext cx="720080" cy="720080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3175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43" name="Группа 215"/>
          <p:cNvGrpSpPr/>
          <p:nvPr/>
        </p:nvGrpSpPr>
        <p:grpSpPr>
          <a:xfrm>
            <a:off x="6469838" y="3807222"/>
            <a:ext cx="236771" cy="601463"/>
            <a:chOff x="464195" y="2357283"/>
            <a:chExt cx="446088" cy="1160463"/>
          </a:xfr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44" name="Freeform 73"/>
            <p:cNvSpPr>
              <a:spLocks/>
            </p:cNvSpPr>
            <p:nvPr/>
          </p:nvSpPr>
          <p:spPr bwMode="auto">
            <a:xfrm>
              <a:off x="602308" y="2357283"/>
              <a:ext cx="169862" cy="166688"/>
            </a:xfrm>
            <a:custGeom>
              <a:avLst/>
              <a:gdLst>
                <a:gd name="T0" fmla="*/ 249 w 498"/>
                <a:gd name="T1" fmla="*/ 0 h 499"/>
                <a:gd name="T2" fmla="*/ 289 w 498"/>
                <a:gd name="T3" fmla="*/ 3 h 499"/>
                <a:gd name="T4" fmla="*/ 328 w 498"/>
                <a:gd name="T5" fmla="*/ 13 h 499"/>
                <a:gd name="T6" fmla="*/ 364 w 498"/>
                <a:gd name="T7" fmla="*/ 29 h 499"/>
                <a:gd name="T8" fmla="*/ 396 w 498"/>
                <a:gd name="T9" fmla="*/ 49 h 499"/>
                <a:gd name="T10" fmla="*/ 425 w 498"/>
                <a:gd name="T11" fmla="*/ 74 h 499"/>
                <a:gd name="T12" fmla="*/ 450 w 498"/>
                <a:gd name="T13" fmla="*/ 102 h 499"/>
                <a:gd name="T14" fmla="*/ 470 w 498"/>
                <a:gd name="T15" fmla="*/ 135 h 499"/>
                <a:gd name="T16" fmla="*/ 486 w 498"/>
                <a:gd name="T17" fmla="*/ 171 h 499"/>
                <a:gd name="T18" fmla="*/ 495 w 498"/>
                <a:gd name="T19" fmla="*/ 210 h 499"/>
                <a:gd name="T20" fmla="*/ 498 w 498"/>
                <a:gd name="T21" fmla="*/ 250 h 499"/>
                <a:gd name="T22" fmla="*/ 495 w 498"/>
                <a:gd name="T23" fmla="*/ 290 h 499"/>
                <a:gd name="T24" fmla="*/ 486 w 498"/>
                <a:gd name="T25" fmla="*/ 329 h 499"/>
                <a:gd name="T26" fmla="*/ 470 w 498"/>
                <a:gd name="T27" fmla="*/ 365 h 499"/>
                <a:gd name="T28" fmla="*/ 450 w 498"/>
                <a:gd name="T29" fmla="*/ 397 h 499"/>
                <a:gd name="T30" fmla="*/ 425 w 498"/>
                <a:gd name="T31" fmla="*/ 426 h 499"/>
                <a:gd name="T32" fmla="*/ 396 w 498"/>
                <a:gd name="T33" fmla="*/ 451 h 499"/>
                <a:gd name="T34" fmla="*/ 364 w 498"/>
                <a:gd name="T35" fmla="*/ 471 h 499"/>
                <a:gd name="T36" fmla="*/ 328 w 498"/>
                <a:gd name="T37" fmla="*/ 487 h 499"/>
                <a:gd name="T38" fmla="*/ 289 w 498"/>
                <a:gd name="T39" fmla="*/ 496 h 499"/>
                <a:gd name="T40" fmla="*/ 249 w 498"/>
                <a:gd name="T41" fmla="*/ 499 h 499"/>
                <a:gd name="T42" fmla="*/ 208 w 498"/>
                <a:gd name="T43" fmla="*/ 496 h 499"/>
                <a:gd name="T44" fmla="*/ 170 w 498"/>
                <a:gd name="T45" fmla="*/ 487 h 499"/>
                <a:gd name="T46" fmla="*/ 134 w 498"/>
                <a:gd name="T47" fmla="*/ 471 h 499"/>
                <a:gd name="T48" fmla="*/ 102 w 498"/>
                <a:gd name="T49" fmla="*/ 451 h 499"/>
                <a:gd name="T50" fmla="*/ 72 w 498"/>
                <a:gd name="T51" fmla="*/ 426 h 499"/>
                <a:gd name="T52" fmla="*/ 48 w 498"/>
                <a:gd name="T53" fmla="*/ 397 h 499"/>
                <a:gd name="T54" fmla="*/ 28 w 498"/>
                <a:gd name="T55" fmla="*/ 365 h 499"/>
                <a:gd name="T56" fmla="*/ 12 w 498"/>
                <a:gd name="T57" fmla="*/ 329 h 499"/>
                <a:gd name="T58" fmla="*/ 3 w 498"/>
                <a:gd name="T59" fmla="*/ 290 h 499"/>
                <a:gd name="T60" fmla="*/ 0 w 498"/>
                <a:gd name="T61" fmla="*/ 250 h 499"/>
                <a:gd name="T62" fmla="*/ 3 w 498"/>
                <a:gd name="T63" fmla="*/ 210 h 499"/>
                <a:gd name="T64" fmla="*/ 12 w 498"/>
                <a:gd name="T65" fmla="*/ 171 h 499"/>
                <a:gd name="T66" fmla="*/ 28 w 498"/>
                <a:gd name="T67" fmla="*/ 135 h 499"/>
                <a:gd name="T68" fmla="*/ 48 w 498"/>
                <a:gd name="T69" fmla="*/ 102 h 499"/>
                <a:gd name="T70" fmla="*/ 72 w 498"/>
                <a:gd name="T71" fmla="*/ 74 h 499"/>
                <a:gd name="T72" fmla="*/ 102 w 498"/>
                <a:gd name="T73" fmla="*/ 49 h 499"/>
                <a:gd name="T74" fmla="*/ 134 w 498"/>
                <a:gd name="T75" fmla="*/ 29 h 499"/>
                <a:gd name="T76" fmla="*/ 170 w 498"/>
                <a:gd name="T77" fmla="*/ 13 h 499"/>
                <a:gd name="T78" fmla="*/ 208 w 498"/>
                <a:gd name="T79" fmla="*/ 3 h 499"/>
                <a:gd name="T80" fmla="*/ 249 w 498"/>
                <a:gd name="T81" fmla="*/ 0 h 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98" h="499">
                  <a:moveTo>
                    <a:pt x="249" y="0"/>
                  </a:moveTo>
                  <a:lnTo>
                    <a:pt x="289" y="3"/>
                  </a:lnTo>
                  <a:lnTo>
                    <a:pt x="328" y="13"/>
                  </a:lnTo>
                  <a:lnTo>
                    <a:pt x="364" y="29"/>
                  </a:lnTo>
                  <a:lnTo>
                    <a:pt x="396" y="49"/>
                  </a:lnTo>
                  <a:lnTo>
                    <a:pt x="425" y="74"/>
                  </a:lnTo>
                  <a:lnTo>
                    <a:pt x="450" y="102"/>
                  </a:lnTo>
                  <a:lnTo>
                    <a:pt x="470" y="135"/>
                  </a:lnTo>
                  <a:lnTo>
                    <a:pt x="486" y="171"/>
                  </a:lnTo>
                  <a:lnTo>
                    <a:pt x="495" y="210"/>
                  </a:lnTo>
                  <a:lnTo>
                    <a:pt x="498" y="250"/>
                  </a:lnTo>
                  <a:lnTo>
                    <a:pt x="495" y="290"/>
                  </a:lnTo>
                  <a:lnTo>
                    <a:pt x="486" y="329"/>
                  </a:lnTo>
                  <a:lnTo>
                    <a:pt x="470" y="365"/>
                  </a:lnTo>
                  <a:lnTo>
                    <a:pt x="450" y="397"/>
                  </a:lnTo>
                  <a:lnTo>
                    <a:pt x="425" y="426"/>
                  </a:lnTo>
                  <a:lnTo>
                    <a:pt x="396" y="451"/>
                  </a:lnTo>
                  <a:lnTo>
                    <a:pt x="364" y="471"/>
                  </a:lnTo>
                  <a:lnTo>
                    <a:pt x="328" y="487"/>
                  </a:lnTo>
                  <a:lnTo>
                    <a:pt x="289" y="496"/>
                  </a:lnTo>
                  <a:lnTo>
                    <a:pt x="249" y="499"/>
                  </a:lnTo>
                  <a:lnTo>
                    <a:pt x="208" y="496"/>
                  </a:lnTo>
                  <a:lnTo>
                    <a:pt x="170" y="487"/>
                  </a:lnTo>
                  <a:lnTo>
                    <a:pt x="134" y="471"/>
                  </a:lnTo>
                  <a:lnTo>
                    <a:pt x="102" y="451"/>
                  </a:lnTo>
                  <a:lnTo>
                    <a:pt x="72" y="426"/>
                  </a:lnTo>
                  <a:lnTo>
                    <a:pt x="48" y="397"/>
                  </a:lnTo>
                  <a:lnTo>
                    <a:pt x="28" y="365"/>
                  </a:lnTo>
                  <a:lnTo>
                    <a:pt x="12" y="329"/>
                  </a:lnTo>
                  <a:lnTo>
                    <a:pt x="3" y="290"/>
                  </a:lnTo>
                  <a:lnTo>
                    <a:pt x="0" y="250"/>
                  </a:lnTo>
                  <a:lnTo>
                    <a:pt x="3" y="210"/>
                  </a:lnTo>
                  <a:lnTo>
                    <a:pt x="12" y="171"/>
                  </a:lnTo>
                  <a:lnTo>
                    <a:pt x="28" y="135"/>
                  </a:lnTo>
                  <a:lnTo>
                    <a:pt x="48" y="102"/>
                  </a:lnTo>
                  <a:lnTo>
                    <a:pt x="72" y="74"/>
                  </a:lnTo>
                  <a:lnTo>
                    <a:pt x="102" y="49"/>
                  </a:lnTo>
                  <a:lnTo>
                    <a:pt x="134" y="29"/>
                  </a:lnTo>
                  <a:lnTo>
                    <a:pt x="170" y="13"/>
                  </a:lnTo>
                  <a:lnTo>
                    <a:pt x="208" y="3"/>
                  </a:lnTo>
                  <a:lnTo>
                    <a:pt x="2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" name="Freeform 74"/>
            <p:cNvSpPr>
              <a:spLocks/>
            </p:cNvSpPr>
            <p:nvPr/>
          </p:nvSpPr>
          <p:spPr bwMode="auto">
            <a:xfrm>
              <a:off x="464195" y="2531908"/>
              <a:ext cx="446088" cy="985838"/>
            </a:xfrm>
            <a:custGeom>
              <a:avLst/>
              <a:gdLst>
                <a:gd name="T0" fmla="*/ 864 w 1332"/>
                <a:gd name="T1" fmla="*/ 0 h 2943"/>
                <a:gd name="T2" fmla="*/ 888 w 1332"/>
                <a:gd name="T3" fmla="*/ 89 h 2943"/>
                <a:gd name="T4" fmla="*/ 943 w 1332"/>
                <a:gd name="T5" fmla="*/ 93 h 2943"/>
                <a:gd name="T6" fmla="*/ 999 w 1332"/>
                <a:gd name="T7" fmla="*/ 102 h 2943"/>
                <a:gd name="T8" fmla="*/ 1050 w 1332"/>
                <a:gd name="T9" fmla="*/ 119 h 2943"/>
                <a:gd name="T10" fmla="*/ 1092 w 1332"/>
                <a:gd name="T11" fmla="*/ 144 h 2943"/>
                <a:gd name="T12" fmla="*/ 1125 w 1332"/>
                <a:gd name="T13" fmla="*/ 164 h 2943"/>
                <a:gd name="T14" fmla="*/ 1146 w 1332"/>
                <a:gd name="T15" fmla="*/ 197 h 2943"/>
                <a:gd name="T16" fmla="*/ 1331 w 1332"/>
                <a:gd name="T17" fmla="*/ 1398 h 2943"/>
                <a:gd name="T18" fmla="*/ 1328 w 1332"/>
                <a:gd name="T19" fmla="*/ 1439 h 2943"/>
                <a:gd name="T20" fmla="*/ 1309 w 1332"/>
                <a:gd name="T21" fmla="*/ 1474 h 2943"/>
                <a:gd name="T22" fmla="*/ 1275 w 1332"/>
                <a:gd name="T23" fmla="*/ 1497 h 2943"/>
                <a:gd name="T24" fmla="*/ 1240 w 1332"/>
                <a:gd name="T25" fmla="*/ 1505 h 2943"/>
                <a:gd name="T26" fmla="*/ 1198 w 1332"/>
                <a:gd name="T27" fmla="*/ 1502 h 2943"/>
                <a:gd name="T28" fmla="*/ 1165 w 1332"/>
                <a:gd name="T29" fmla="*/ 1482 h 2943"/>
                <a:gd name="T30" fmla="*/ 1142 w 1332"/>
                <a:gd name="T31" fmla="*/ 1450 h 2943"/>
                <a:gd name="T32" fmla="*/ 1048 w 1332"/>
                <a:gd name="T33" fmla="*/ 854 h 2943"/>
                <a:gd name="T34" fmla="*/ 1001 w 1332"/>
                <a:gd name="T35" fmla="*/ 1288 h 2943"/>
                <a:gd name="T36" fmla="*/ 983 w 1332"/>
                <a:gd name="T37" fmla="*/ 1343 h 2943"/>
                <a:gd name="T38" fmla="*/ 1014 w 1332"/>
                <a:gd name="T39" fmla="*/ 2793 h 2943"/>
                <a:gd name="T40" fmla="*/ 1005 w 1332"/>
                <a:gd name="T41" fmla="*/ 2850 h 2943"/>
                <a:gd name="T42" fmla="*/ 975 w 1332"/>
                <a:gd name="T43" fmla="*/ 2898 h 2943"/>
                <a:gd name="T44" fmla="*/ 930 w 1332"/>
                <a:gd name="T45" fmla="*/ 2929 h 2943"/>
                <a:gd name="T46" fmla="*/ 874 w 1332"/>
                <a:gd name="T47" fmla="*/ 2943 h 2943"/>
                <a:gd name="T48" fmla="*/ 841 w 1332"/>
                <a:gd name="T49" fmla="*/ 2940 h 2943"/>
                <a:gd name="T50" fmla="*/ 790 w 1332"/>
                <a:gd name="T51" fmla="*/ 2920 h 2943"/>
                <a:gd name="T52" fmla="*/ 751 w 1332"/>
                <a:gd name="T53" fmla="*/ 2882 h 2943"/>
                <a:gd name="T54" fmla="*/ 729 w 1332"/>
                <a:gd name="T55" fmla="*/ 2831 h 2943"/>
                <a:gd name="T56" fmla="*/ 682 w 1332"/>
                <a:gd name="T57" fmla="*/ 1440 h 2943"/>
                <a:gd name="T58" fmla="*/ 607 w 1332"/>
                <a:gd name="T59" fmla="*/ 2803 h 2943"/>
                <a:gd name="T60" fmla="*/ 595 w 1332"/>
                <a:gd name="T61" fmla="*/ 2858 h 2943"/>
                <a:gd name="T62" fmla="*/ 563 w 1332"/>
                <a:gd name="T63" fmla="*/ 2902 h 2943"/>
                <a:gd name="T64" fmla="*/ 518 w 1332"/>
                <a:gd name="T65" fmla="*/ 2932 h 2943"/>
                <a:gd name="T66" fmla="*/ 462 w 1332"/>
                <a:gd name="T67" fmla="*/ 2943 h 2943"/>
                <a:gd name="T68" fmla="*/ 428 w 1332"/>
                <a:gd name="T69" fmla="*/ 2939 h 2943"/>
                <a:gd name="T70" fmla="*/ 378 w 1332"/>
                <a:gd name="T71" fmla="*/ 2916 h 2943"/>
                <a:gd name="T72" fmla="*/ 340 w 1332"/>
                <a:gd name="T73" fmla="*/ 2876 h 2943"/>
                <a:gd name="T74" fmla="*/ 320 w 1332"/>
                <a:gd name="T75" fmla="*/ 2823 h 2943"/>
                <a:gd name="T76" fmla="*/ 363 w 1332"/>
                <a:gd name="T77" fmla="*/ 1367 h 2943"/>
                <a:gd name="T78" fmla="*/ 339 w 1332"/>
                <a:gd name="T79" fmla="*/ 1316 h 2943"/>
                <a:gd name="T80" fmla="*/ 329 w 1332"/>
                <a:gd name="T81" fmla="*/ 1258 h 2943"/>
                <a:gd name="T82" fmla="*/ 196 w 1332"/>
                <a:gd name="T83" fmla="*/ 1429 h 2943"/>
                <a:gd name="T84" fmla="*/ 181 w 1332"/>
                <a:gd name="T85" fmla="*/ 1468 h 2943"/>
                <a:gd name="T86" fmla="*/ 152 w 1332"/>
                <a:gd name="T87" fmla="*/ 1494 h 2943"/>
                <a:gd name="T88" fmla="*/ 114 w 1332"/>
                <a:gd name="T89" fmla="*/ 1506 h 2943"/>
                <a:gd name="T90" fmla="*/ 77 w 1332"/>
                <a:gd name="T91" fmla="*/ 1502 h 2943"/>
                <a:gd name="T92" fmla="*/ 39 w 1332"/>
                <a:gd name="T93" fmla="*/ 1487 h 2943"/>
                <a:gd name="T94" fmla="*/ 12 w 1332"/>
                <a:gd name="T95" fmla="*/ 1457 h 2943"/>
                <a:gd name="T96" fmla="*/ 0 w 1332"/>
                <a:gd name="T97" fmla="*/ 1419 h 2943"/>
                <a:gd name="T98" fmla="*/ 180 w 1332"/>
                <a:gd name="T99" fmla="*/ 216 h 2943"/>
                <a:gd name="T100" fmla="*/ 195 w 1332"/>
                <a:gd name="T101" fmla="*/ 179 h 2943"/>
                <a:gd name="T102" fmla="*/ 223 w 1332"/>
                <a:gd name="T103" fmla="*/ 152 h 2943"/>
                <a:gd name="T104" fmla="*/ 259 w 1332"/>
                <a:gd name="T105" fmla="*/ 130 h 2943"/>
                <a:gd name="T106" fmla="*/ 306 w 1332"/>
                <a:gd name="T107" fmla="*/ 109 h 2943"/>
                <a:gd name="T108" fmla="*/ 362 w 1332"/>
                <a:gd name="T109" fmla="*/ 97 h 2943"/>
                <a:gd name="T110" fmla="*/ 418 w 1332"/>
                <a:gd name="T111" fmla="*/ 90 h 2943"/>
                <a:gd name="T112" fmla="*/ 467 w 1332"/>
                <a:gd name="T113" fmla="*/ 89 h 29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332" h="2943">
                  <a:moveTo>
                    <a:pt x="467" y="0"/>
                  </a:moveTo>
                  <a:lnTo>
                    <a:pt x="864" y="0"/>
                  </a:lnTo>
                  <a:lnTo>
                    <a:pt x="864" y="89"/>
                  </a:lnTo>
                  <a:lnTo>
                    <a:pt x="888" y="89"/>
                  </a:lnTo>
                  <a:lnTo>
                    <a:pt x="914" y="90"/>
                  </a:lnTo>
                  <a:lnTo>
                    <a:pt x="943" y="93"/>
                  </a:lnTo>
                  <a:lnTo>
                    <a:pt x="970" y="97"/>
                  </a:lnTo>
                  <a:lnTo>
                    <a:pt x="999" y="102"/>
                  </a:lnTo>
                  <a:lnTo>
                    <a:pt x="1025" y="109"/>
                  </a:lnTo>
                  <a:lnTo>
                    <a:pt x="1050" y="119"/>
                  </a:lnTo>
                  <a:lnTo>
                    <a:pt x="1073" y="130"/>
                  </a:lnTo>
                  <a:lnTo>
                    <a:pt x="1092" y="144"/>
                  </a:lnTo>
                  <a:lnTo>
                    <a:pt x="1109" y="152"/>
                  </a:lnTo>
                  <a:lnTo>
                    <a:pt x="1125" y="164"/>
                  </a:lnTo>
                  <a:lnTo>
                    <a:pt x="1137" y="179"/>
                  </a:lnTo>
                  <a:lnTo>
                    <a:pt x="1146" y="197"/>
                  </a:lnTo>
                  <a:lnTo>
                    <a:pt x="1151" y="216"/>
                  </a:lnTo>
                  <a:lnTo>
                    <a:pt x="1331" y="1398"/>
                  </a:lnTo>
                  <a:lnTo>
                    <a:pt x="1332" y="1419"/>
                  </a:lnTo>
                  <a:lnTo>
                    <a:pt x="1328" y="1439"/>
                  </a:lnTo>
                  <a:lnTo>
                    <a:pt x="1321" y="1457"/>
                  </a:lnTo>
                  <a:lnTo>
                    <a:pt x="1309" y="1474"/>
                  </a:lnTo>
                  <a:lnTo>
                    <a:pt x="1293" y="1487"/>
                  </a:lnTo>
                  <a:lnTo>
                    <a:pt x="1275" y="1497"/>
                  </a:lnTo>
                  <a:lnTo>
                    <a:pt x="1255" y="1502"/>
                  </a:lnTo>
                  <a:lnTo>
                    <a:pt x="1240" y="1505"/>
                  </a:lnTo>
                  <a:lnTo>
                    <a:pt x="1218" y="1506"/>
                  </a:lnTo>
                  <a:lnTo>
                    <a:pt x="1198" y="1502"/>
                  </a:lnTo>
                  <a:lnTo>
                    <a:pt x="1181" y="1494"/>
                  </a:lnTo>
                  <a:lnTo>
                    <a:pt x="1165" y="1482"/>
                  </a:lnTo>
                  <a:lnTo>
                    <a:pt x="1151" y="1468"/>
                  </a:lnTo>
                  <a:lnTo>
                    <a:pt x="1142" y="1450"/>
                  </a:lnTo>
                  <a:lnTo>
                    <a:pt x="1136" y="1429"/>
                  </a:lnTo>
                  <a:lnTo>
                    <a:pt x="1048" y="854"/>
                  </a:lnTo>
                  <a:lnTo>
                    <a:pt x="1003" y="1258"/>
                  </a:lnTo>
                  <a:lnTo>
                    <a:pt x="1001" y="1288"/>
                  </a:lnTo>
                  <a:lnTo>
                    <a:pt x="993" y="1316"/>
                  </a:lnTo>
                  <a:lnTo>
                    <a:pt x="983" y="1343"/>
                  </a:lnTo>
                  <a:lnTo>
                    <a:pt x="968" y="1368"/>
                  </a:lnTo>
                  <a:lnTo>
                    <a:pt x="1014" y="2793"/>
                  </a:lnTo>
                  <a:lnTo>
                    <a:pt x="1012" y="2823"/>
                  </a:lnTo>
                  <a:lnTo>
                    <a:pt x="1005" y="2850"/>
                  </a:lnTo>
                  <a:lnTo>
                    <a:pt x="992" y="2876"/>
                  </a:lnTo>
                  <a:lnTo>
                    <a:pt x="975" y="2898"/>
                  </a:lnTo>
                  <a:lnTo>
                    <a:pt x="954" y="2916"/>
                  </a:lnTo>
                  <a:lnTo>
                    <a:pt x="930" y="2929"/>
                  </a:lnTo>
                  <a:lnTo>
                    <a:pt x="904" y="2939"/>
                  </a:lnTo>
                  <a:lnTo>
                    <a:pt x="874" y="2943"/>
                  </a:lnTo>
                  <a:lnTo>
                    <a:pt x="869" y="2943"/>
                  </a:lnTo>
                  <a:lnTo>
                    <a:pt x="841" y="2940"/>
                  </a:lnTo>
                  <a:lnTo>
                    <a:pt x="814" y="2932"/>
                  </a:lnTo>
                  <a:lnTo>
                    <a:pt x="790" y="2920"/>
                  </a:lnTo>
                  <a:lnTo>
                    <a:pt x="769" y="2902"/>
                  </a:lnTo>
                  <a:lnTo>
                    <a:pt x="751" y="2882"/>
                  </a:lnTo>
                  <a:lnTo>
                    <a:pt x="738" y="2858"/>
                  </a:lnTo>
                  <a:lnTo>
                    <a:pt x="729" y="2831"/>
                  </a:lnTo>
                  <a:lnTo>
                    <a:pt x="725" y="2803"/>
                  </a:lnTo>
                  <a:lnTo>
                    <a:pt x="682" y="1440"/>
                  </a:lnTo>
                  <a:lnTo>
                    <a:pt x="650" y="1440"/>
                  </a:lnTo>
                  <a:lnTo>
                    <a:pt x="607" y="2803"/>
                  </a:lnTo>
                  <a:lnTo>
                    <a:pt x="603" y="2831"/>
                  </a:lnTo>
                  <a:lnTo>
                    <a:pt x="595" y="2858"/>
                  </a:lnTo>
                  <a:lnTo>
                    <a:pt x="581" y="2882"/>
                  </a:lnTo>
                  <a:lnTo>
                    <a:pt x="563" y="2902"/>
                  </a:lnTo>
                  <a:lnTo>
                    <a:pt x="542" y="2920"/>
                  </a:lnTo>
                  <a:lnTo>
                    <a:pt x="518" y="2932"/>
                  </a:lnTo>
                  <a:lnTo>
                    <a:pt x="490" y="2940"/>
                  </a:lnTo>
                  <a:lnTo>
                    <a:pt x="462" y="2943"/>
                  </a:lnTo>
                  <a:lnTo>
                    <a:pt x="458" y="2943"/>
                  </a:lnTo>
                  <a:lnTo>
                    <a:pt x="428" y="2939"/>
                  </a:lnTo>
                  <a:lnTo>
                    <a:pt x="402" y="2929"/>
                  </a:lnTo>
                  <a:lnTo>
                    <a:pt x="378" y="2916"/>
                  </a:lnTo>
                  <a:lnTo>
                    <a:pt x="357" y="2898"/>
                  </a:lnTo>
                  <a:lnTo>
                    <a:pt x="340" y="2876"/>
                  </a:lnTo>
                  <a:lnTo>
                    <a:pt x="327" y="2850"/>
                  </a:lnTo>
                  <a:lnTo>
                    <a:pt x="320" y="2823"/>
                  </a:lnTo>
                  <a:lnTo>
                    <a:pt x="318" y="2793"/>
                  </a:lnTo>
                  <a:lnTo>
                    <a:pt x="363" y="1367"/>
                  </a:lnTo>
                  <a:lnTo>
                    <a:pt x="349" y="1343"/>
                  </a:lnTo>
                  <a:lnTo>
                    <a:pt x="339" y="1316"/>
                  </a:lnTo>
                  <a:lnTo>
                    <a:pt x="331" y="1288"/>
                  </a:lnTo>
                  <a:lnTo>
                    <a:pt x="329" y="1258"/>
                  </a:lnTo>
                  <a:lnTo>
                    <a:pt x="284" y="854"/>
                  </a:lnTo>
                  <a:lnTo>
                    <a:pt x="196" y="1429"/>
                  </a:lnTo>
                  <a:lnTo>
                    <a:pt x="190" y="1450"/>
                  </a:lnTo>
                  <a:lnTo>
                    <a:pt x="181" y="1468"/>
                  </a:lnTo>
                  <a:lnTo>
                    <a:pt x="167" y="1482"/>
                  </a:lnTo>
                  <a:lnTo>
                    <a:pt x="152" y="1494"/>
                  </a:lnTo>
                  <a:lnTo>
                    <a:pt x="134" y="1502"/>
                  </a:lnTo>
                  <a:lnTo>
                    <a:pt x="114" y="1506"/>
                  </a:lnTo>
                  <a:lnTo>
                    <a:pt x="93" y="1505"/>
                  </a:lnTo>
                  <a:lnTo>
                    <a:pt x="77" y="1502"/>
                  </a:lnTo>
                  <a:lnTo>
                    <a:pt x="57" y="1497"/>
                  </a:lnTo>
                  <a:lnTo>
                    <a:pt x="39" y="1487"/>
                  </a:lnTo>
                  <a:lnTo>
                    <a:pt x="23" y="1474"/>
                  </a:lnTo>
                  <a:lnTo>
                    <a:pt x="12" y="1457"/>
                  </a:lnTo>
                  <a:lnTo>
                    <a:pt x="3" y="1439"/>
                  </a:lnTo>
                  <a:lnTo>
                    <a:pt x="0" y="1419"/>
                  </a:lnTo>
                  <a:lnTo>
                    <a:pt x="0" y="1398"/>
                  </a:lnTo>
                  <a:lnTo>
                    <a:pt x="180" y="216"/>
                  </a:lnTo>
                  <a:lnTo>
                    <a:pt x="185" y="197"/>
                  </a:lnTo>
                  <a:lnTo>
                    <a:pt x="195" y="179"/>
                  </a:lnTo>
                  <a:lnTo>
                    <a:pt x="207" y="164"/>
                  </a:lnTo>
                  <a:lnTo>
                    <a:pt x="223" y="152"/>
                  </a:lnTo>
                  <a:lnTo>
                    <a:pt x="240" y="144"/>
                  </a:lnTo>
                  <a:lnTo>
                    <a:pt x="259" y="130"/>
                  </a:lnTo>
                  <a:lnTo>
                    <a:pt x="282" y="119"/>
                  </a:lnTo>
                  <a:lnTo>
                    <a:pt x="306" y="109"/>
                  </a:lnTo>
                  <a:lnTo>
                    <a:pt x="334" y="102"/>
                  </a:lnTo>
                  <a:lnTo>
                    <a:pt x="362" y="97"/>
                  </a:lnTo>
                  <a:lnTo>
                    <a:pt x="389" y="93"/>
                  </a:lnTo>
                  <a:lnTo>
                    <a:pt x="418" y="90"/>
                  </a:lnTo>
                  <a:lnTo>
                    <a:pt x="443" y="89"/>
                  </a:lnTo>
                  <a:lnTo>
                    <a:pt x="467" y="89"/>
                  </a:lnTo>
                  <a:lnTo>
                    <a:pt x="46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Arial" pitchFamily="34" charset="0"/>
                <a:cs typeface="Arial" pitchFamily="34" charset="0"/>
              </a:endParaRPr>
            </a:p>
          </p:txBody>
        </p:sp>
      </p:grpSp>
      <p:cxnSp>
        <p:nvCxnSpPr>
          <p:cNvPr id="53" name="Соединительная линия уступом 87"/>
          <p:cNvCxnSpPr/>
          <p:nvPr/>
        </p:nvCxnSpPr>
        <p:spPr>
          <a:xfrm rot="16200000" flipH="1">
            <a:off x="5155322" y="3236601"/>
            <a:ext cx="993596" cy="864096"/>
          </a:xfrm>
          <a:prstGeom prst="bentConnector2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Соединительная линия уступом 87"/>
          <p:cNvCxnSpPr/>
          <p:nvPr/>
        </p:nvCxnSpPr>
        <p:spPr>
          <a:xfrm rot="5400000" flipH="1" flipV="1">
            <a:off x="5155322" y="1810956"/>
            <a:ext cx="993596" cy="864096"/>
          </a:xfrm>
          <a:prstGeom prst="bentConnector2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8" name="Группа 77"/>
          <p:cNvGrpSpPr/>
          <p:nvPr/>
        </p:nvGrpSpPr>
        <p:grpSpPr>
          <a:xfrm>
            <a:off x="3491880" y="3496358"/>
            <a:ext cx="2376264" cy="2791347"/>
            <a:chOff x="3491880" y="3645025"/>
            <a:chExt cx="2376264" cy="2791347"/>
          </a:xfrm>
        </p:grpSpPr>
        <p:cxnSp>
          <p:nvCxnSpPr>
            <p:cNvPr id="30" name="Соединительная линия уступом 87"/>
            <p:cNvCxnSpPr/>
            <p:nvPr/>
          </p:nvCxnSpPr>
          <p:spPr>
            <a:xfrm rot="16200000" flipH="1">
              <a:off x="4118150" y="4098875"/>
              <a:ext cx="907702" cy="1"/>
            </a:xfrm>
            <a:prstGeom prst="bentConnector3">
              <a:avLst>
                <a:gd name="adj1" fmla="val 50000"/>
              </a:avLst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/>
            <p:cNvSpPr txBox="1"/>
            <p:nvPr/>
          </p:nvSpPr>
          <p:spPr>
            <a:xfrm>
              <a:off x="3491880" y="5272807"/>
              <a:ext cx="2376264" cy="1163565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</p:spPr>
          <p:txBody>
            <a:bodyPr wrap="square" tIns="180000" rtlCol="0">
              <a:spAutoFit/>
            </a:bodyPr>
            <a:lstStyle/>
            <a:p>
              <a:pPr>
                <a:lnSpc>
                  <a:spcPct val="95000"/>
                </a:lnSpc>
              </a:pPr>
              <a:r>
                <a:rPr lang="ru-RU" sz="1600" dirty="0" smtClean="0">
                  <a:latin typeface="+mn-lt"/>
                </a:rPr>
                <a:t>Анализ уровня жизни населения субъекта РФ  и объема мер социальной поддержки</a:t>
              </a:r>
            </a:p>
          </p:txBody>
        </p:sp>
        <p:sp>
          <p:nvSpPr>
            <p:cNvPr id="55" name="Прямоугольник 54"/>
            <p:cNvSpPr/>
            <p:nvPr/>
          </p:nvSpPr>
          <p:spPr>
            <a:xfrm>
              <a:off x="3491880" y="4552727"/>
              <a:ext cx="2376264" cy="8640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dirty="0" smtClean="0"/>
                <a:t>Субъекты РФ</a:t>
              </a:r>
              <a:endParaRPr lang="ru-RU" b="1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25708817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Скругленный прямоугольник 162"/>
          <p:cNvSpPr/>
          <p:nvPr/>
        </p:nvSpPr>
        <p:spPr>
          <a:xfrm>
            <a:off x="3096285" y="1916832"/>
            <a:ext cx="2951430" cy="2936358"/>
          </a:xfrm>
          <a:prstGeom prst="roundRect">
            <a:avLst>
              <a:gd name="adj" fmla="val 10053"/>
            </a:avLst>
          </a:prstGeom>
          <a:noFill/>
          <a:ln w="25400" cmpd="sng">
            <a:solidFill>
              <a:schemeClr val="accent6"/>
            </a:solidFill>
            <a:prstDash val="lgDash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0" name="Прямоугольник 99"/>
          <p:cNvSpPr/>
          <p:nvPr>
            <p:custDataLst>
              <p:tags r:id="rId1"/>
            </p:custDataLst>
          </p:nvPr>
        </p:nvSpPr>
        <p:spPr>
          <a:xfrm>
            <a:off x="4239163" y="3595929"/>
            <a:ext cx="149225" cy="1492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j-lt"/>
            </a:endParaRPr>
          </a:p>
        </p:txBody>
      </p:sp>
      <p:sp>
        <p:nvSpPr>
          <p:cNvPr id="101" name="Прямоугольник 100"/>
          <p:cNvSpPr/>
          <p:nvPr>
            <p:custDataLst>
              <p:tags r:id="rId2"/>
            </p:custDataLst>
          </p:nvPr>
        </p:nvSpPr>
        <p:spPr>
          <a:xfrm>
            <a:off x="4239163" y="3765791"/>
            <a:ext cx="149225" cy="1492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j-lt"/>
            </a:endParaRPr>
          </a:p>
        </p:txBody>
      </p:sp>
      <p:sp>
        <p:nvSpPr>
          <p:cNvPr id="102" name="Прямоугольник 101"/>
          <p:cNvSpPr/>
          <p:nvPr/>
        </p:nvSpPr>
        <p:spPr>
          <a:xfrm>
            <a:off x="8333274" y="2670421"/>
            <a:ext cx="149225" cy="1492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j-lt"/>
            </a:endParaRPr>
          </a:p>
        </p:txBody>
      </p:sp>
      <p:sp>
        <p:nvSpPr>
          <p:cNvPr id="103" name="Прямоугольник 102"/>
          <p:cNvSpPr/>
          <p:nvPr>
            <p:custDataLst>
              <p:tags r:id="rId3"/>
            </p:custDataLst>
          </p:nvPr>
        </p:nvSpPr>
        <p:spPr>
          <a:xfrm>
            <a:off x="3052920" y="2767248"/>
            <a:ext cx="149225" cy="1492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j-lt"/>
            </a:endParaRPr>
          </a:p>
        </p:txBody>
      </p:sp>
      <p:sp>
        <p:nvSpPr>
          <p:cNvPr id="105" name="Прямоугольник 104"/>
          <p:cNvSpPr/>
          <p:nvPr>
            <p:custDataLst>
              <p:tags r:id="rId4"/>
            </p:custDataLst>
          </p:nvPr>
        </p:nvSpPr>
        <p:spPr>
          <a:xfrm>
            <a:off x="4269326" y="2648191"/>
            <a:ext cx="149225" cy="1476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j-lt"/>
            </a:endParaRPr>
          </a:p>
        </p:txBody>
      </p:sp>
      <p:sp>
        <p:nvSpPr>
          <p:cNvPr id="121" name="Скругленный прямоугольник 8"/>
          <p:cNvSpPr>
            <a:spLocks noChangeArrowheads="1"/>
          </p:cNvSpPr>
          <p:nvPr/>
        </p:nvSpPr>
        <p:spPr bwMode="auto">
          <a:xfrm>
            <a:off x="432048" y="5418942"/>
            <a:ext cx="375760" cy="332154"/>
          </a:xfrm>
          <a:prstGeom prst="roundRect">
            <a:avLst>
              <a:gd name="adj" fmla="val 16667"/>
            </a:avLst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ru-RU" sz="900">
              <a:latin typeface="+mj-lt"/>
            </a:endParaRPr>
          </a:p>
        </p:txBody>
      </p:sp>
      <p:sp>
        <p:nvSpPr>
          <p:cNvPr id="122" name="Freeform 42"/>
          <p:cNvSpPr>
            <a:spLocks noEditPoints="1"/>
          </p:cNvSpPr>
          <p:nvPr/>
        </p:nvSpPr>
        <p:spPr bwMode="auto">
          <a:xfrm>
            <a:off x="509619" y="5475472"/>
            <a:ext cx="220619" cy="219094"/>
          </a:xfrm>
          <a:custGeom>
            <a:avLst/>
            <a:gdLst>
              <a:gd name="T0" fmla="*/ 2147483647 w 81"/>
              <a:gd name="T1" fmla="*/ 2147483647 h 91"/>
              <a:gd name="T2" fmla="*/ 2147483647 w 81"/>
              <a:gd name="T3" fmla="*/ 2147483647 h 91"/>
              <a:gd name="T4" fmla="*/ 2147483647 w 81"/>
              <a:gd name="T5" fmla="*/ 2147483647 h 91"/>
              <a:gd name="T6" fmla="*/ 2147483647 w 81"/>
              <a:gd name="T7" fmla="*/ 2147483647 h 91"/>
              <a:gd name="T8" fmla="*/ 2147483647 w 81"/>
              <a:gd name="T9" fmla="*/ 2147483647 h 91"/>
              <a:gd name="T10" fmla="*/ 2147483647 w 81"/>
              <a:gd name="T11" fmla="*/ 2147483647 h 91"/>
              <a:gd name="T12" fmla="*/ 2147483647 w 81"/>
              <a:gd name="T13" fmla="*/ 2147483647 h 91"/>
              <a:gd name="T14" fmla="*/ 2147483647 w 81"/>
              <a:gd name="T15" fmla="*/ 2147483647 h 91"/>
              <a:gd name="T16" fmla="*/ 2147483647 w 81"/>
              <a:gd name="T17" fmla="*/ 2147483647 h 91"/>
              <a:gd name="T18" fmla="*/ 0 w 81"/>
              <a:gd name="T19" fmla="*/ 2147483647 h 91"/>
              <a:gd name="T20" fmla="*/ 0 w 81"/>
              <a:gd name="T21" fmla="*/ 2147483647 h 91"/>
              <a:gd name="T22" fmla="*/ 2147483647 w 81"/>
              <a:gd name="T23" fmla="*/ 2147483647 h 91"/>
              <a:gd name="T24" fmla="*/ 2147483647 w 81"/>
              <a:gd name="T25" fmla="*/ 0 h 91"/>
              <a:gd name="T26" fmla="*/ 2147483647 w 81"/>
              <a:gd name="T27" fmla="*/ 2147483647 h 91"/>
              <a:gd name="T28" fmla="*/ 2147483647 w 81"/>
              <a:gd name="T29" fmla="*/ 2147483647 h 91"/>
              <a:gd name="T30" fmla="*/ 2147483647 w 81"/>
              <a:gd name="T31" fmla="*/ 2147483647 h 91"/>
              <a:gd name="T32" fmla="*/ 2147483647 w 81"/>
              <a:gd name="T33" fmla="*/ 2147483647 h 91"/>
              <a:gd name="T34" fmla="*/ 2147483647 w 81"/>
              <a:gd name="T35" fmla="*/ 2147483647 h 91"/>
              <a:gd name="T36" fmla="*/ 2147483647 w 81"/>
              <a:gd name="T37" fmla="*/ 2147483647 h 91"/>
              <a:gd name="T38" fmla="*/ 2147483647 w 81"/>
              <a:gd name="T39" fmla="*/ 2147483647 h 91"/>
              <a:gd name="T40" fmla="*/ 2147483647 w 81"/>
              <a:gd name="T41" fmla="*/ 2147483647 h 91"/>
              <a:gd name="T42" fmla="*/ 2147483647 w 81"/>
              <a:gd name="T43" fmla="*/ 2147483647 h 91"/>
              <a:gd name="T44" fmla="*/ 2147483647 w 81"/>
              <a:gd name="T45" fmla="*/ 2147483647 h 91"/>
              <a:gd name="T46" fmla="*/ 2147483647 w 81"/>
              <a:gd name="T47" fmla="*/ 2147483647 h 91"/>
              <a:gd name="T48" fmla="*/ 2147483647 w 81"/>
              <a:gd name="T49" fmla="*/ 2147483647 h 91"/>
              <a:gd name="T50" fmla="*/ 2147483647 w 81"/>
              <a:gd name="T51" fmla="*/ 2147483647 h 91"/>
              <a:gd name="T52" fmla="*/ 2147483647 w 81"/>
              <a:gd name="T53" fmla="*/ 2147483647 h 91"/>
              <a:gd name="T54" fmla="*/ 2147483647 w 81"/>
              <a:gd name="T55" fmla="*/ 2147483647 h 91"/>
              <a:gd name="T56" fmla="*/ 2147483647 w 81"/>
              <a:gd name="T57" fmla="*/ 2147483647 h 91"/>
              <a:gd name="T58" fmla="*/ 2147483647 w 81"/>
              <a:gd name="T59" fmla="*/ 2147483647 h 91"/>
              <a:gd name="T60" fmla="*/ 2147483647 w 81"/>
              <a:gd name="T61" fmla="*/ 2147483647 h 91"/>
              <a:gd name="T62" fmla="*/ 2147483647 w 81"/>
              <a:gd name="T63" fmla="*/ 2147483647 h 91"/>
              <a:gd name="T64" fmla="*/ 2147483647 w 81"/>
              <a:gd name="T65" fmla="*/ 2147483647 h 91"/>
              <a:gd name="T66" fmla="*/ 2147483647 w 81"/>
              <a:gd name="T67" fmla="*/ 2147483647 h 91"/>
              <a:gd name="T68" fmla="*/ 2147483647 w 81"/>
              <a:gd name="T69" fmla="*/ 2147483647 h 91"/>
              <a:gd name="T70" fmla="*/ 2147483647 w 81"/>
              <a:gd name="T71" fmla="*/ 2147483647 h 91"/>
              <a:gd name="T72" fmla="*/ 2147483647 w 81"/>
              <a:gd name="T73" fmla="*/ 2147483647 h 91"/>
              <a:gd name="T74" fmla="*/ 2147483647 w 81"/>
              <a:gd name="T75" fmla="*/ 2147483647 h 91"/>
              <a:gd name="T76" fmla="*/ 2147483647 w 81"/>
              <a:gd name="T77" fmla="*/ 2147483647 h 91"/>
              <a:gd name="T78" fmla="*/ 2147483647 w 81"/>
              <a:gd name="T79" fmla="*/ 2147483647 h 91"/>
              <a:gd name="T80" fmla="*/ 2147483647 w 81"/>
              <a:gd name="T81" fmla="*/ 2147483647 h 91"/>
              <a:gd name="T82" fmla="*/ 2147483647 w 81"/>
              <a:gd name="T83" fmla="*/ 2147483647 h 91"/>
              <a:gd name="T84" fmla="*/ 2147483647 w 81"/>
              <a:gd name="T85" fmla="*/ 2147483647 h 91"/>
              <a:gd name="T86" fmla="*/ 2147483647 w 81"/>
              <a:gd name="T87" fmla="*/ 2147483647 h 91"/>
              <a:gd name="T88" fmla="*/ 2147483647 w 81"/>
              <a:gd name="T89" fmla="*/ 2147483647 h 91"/>
              <a:gd name="T90" fmla="*/ 2147483647 w 81"/>
              <a:gd name="T91" fmla="*/ 2147483647 h 91"/>
              <a:gd name="T92" fmla="*/ 2147483647 w 81"/>
              <a:gd name="T93" fmla="*/ 2147483647 h 91"/>
              <a:gd name="T94" fmla="*/ 2147483647 w 81"/>
              <a:gd name="T95" fmla="*/ 2147483647 h 91"/>
              <a:gd name="T96" fmla="*/ 2147483647 w 81"/>
              <a:gd name="T97" fmla="*/ 2147483647 h 91"/>
              <a:gd name="T98" fmla="*/ 2147483647 w 81"/>
              <a:gd name="T99" fmla="*/ 2147483647 h 91"/>
              <a:gd name="T100" fmla="*/ 2147483647 w 81"/>
              <a:gd name="T101" fmla="*/ 2147483647 h 91"/>
              <a:gd name="T102" fmla="*/ 2147483647 w 81"/>
              <a:gd name="T103" fmla="*/ 2147483647 h 91"/>
              <a:gd name="T104" fmla="*/ 2147483647 w 81"/>
              <a:gd name="T105" fmla="*/ 2147483647 h 91"/>
              <a:gd name="T106" fmla="*/ 2147483647 w 81"/>
              <a:gd name="T107" fmla="*/ 2147483647 h 91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81"/>
              <a:gd name="T163" fmla="*/ 0 h 91"/>
              <a:gd name="T164" fmla="*/ 81 w 81"/>
              <a:gd name="T165" fmla="*/ 91 h 91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81" h="91">
                <a:moveTo>
                  <a:pt x="81" y="78"/>
                </a:moveTo>
                <a:lnTo>
                  <a:pt x="77" y="78"/>
                </a:lnTo>
                <a:lnTo>
                  <a:pt x="77" y="91"/>
                </a:lnTo>
                <a:lnTo>
                  <a:pt x="62" y="91"/>
                </a:lnTo>
                <a:lnTo>
                  <a:pt x="62" y="78"/>
                </a:lnTo>
                <a:lnTo>
                  <a:pt x="19" y="78"/>
                </a:lnTo>
                <a:lnTo>
                  <a:pt x="19" y="91"/>
                </a:lnTo>
                <a:lnTo>
                  <a:pt x="4" y="91"/>
                </a:lnTo>
                <a:lnTo>
                  <a:pt x="4" y="78"/>
                </a:lnTo>
                <a:lnTo>
                  <a:pt x="0" y="78"/>
                </a:lnTo>
                <a:lnTo>
                  <a:pt x="0" y="16"/>
                </a:lnTo>
                <a:cubicBezTo>
                  <a:pt x="0" y="11"/>
                  <a:pt x="4" y="7"/>
                  <a:pt x="10" y="4"/>
                </a:cubicBezTo>
                <a:cubicBezTo>
                  <a:pt x="17" y="2"/>
                  <a:pt x="27" y="0"/>
                  <a:pt x="41" y="0"/>
                </a:cubicBezTo>
                <a:cubicBezTo>
                  <a:pt x="54" y="0"/>
                  <a:pt x="64" y="2"/>
                  <a:pt x="71" y="4"/>
                </a:cubicBezTo>
                <a:cubicBezTo>
                  <a:pt x="77" y="7"/>
                  <a:pt x="81" y="11"/>
                  <a:pt x="81" y="16"/>
                </a:cubicBezTo>
                <a:lnTo>
                  <a:pt x="81" y="78"/>
                </a:lnTo>
                <a:close/>
                <a:moveTo>
                  <a:pt x="76" y="41"/>
                </a:moveTo>
                <a:lnTo>
                  <a:pt x="76" y="16"/>
                </a:lnTo>
                <a:lnTo>
                  <a:pt x="43" y="16"/>
                </a:lnTo>
                <a:lnTo>
                  <a:pt x="43" y="41"/>
                </a:lnTo>
                <a:lnTo>
                  <a:pt x="76" y="41"/>
                </a:lnTo>
                <a:close/>
                <a:moveTo>
                  <a:pt x="77" y="69"/>
                </a:moveTo>
                <a:cubicBezTo>
                  <a:pt x="77" y="67"/>
                  <a:pt x="76" y="66"/>
                  <a:pt x="75" y="65"/>
                </a:cubicBezTo>
                <a:cubicBezTo>
                  <a:pt x="74" y="64"/>
                  <a:pt x="73" y="64"/>
                  <a:pt x="71" y="64"/>
                </a:cubicBezTo>
                <a:cubicBezTo>
                  <a:pt x="70" y="64"/>
                  <a:pt x="69" y="64"/>
                  <a:pt x="68" y="65"/>
                </a:cubicBezTo>
                <a:cubicBezTo>
                  <a:pt x="67" y="66"/>
                  <a:pt x="66" y="67"/>
                  <a:pt x="66" y="69"/>
                </a:cubicBezTo>
                <a:cubicBezTo>
                  <a:pt x="66" y="70"/>
                  <a:pt x="67" y="71"/>
                  <a:pt x="68" y="72"/>
                </a:cubicBezTo>
                <a:cubicBezTo>
                  <a:pt x="69" y="73"/>
                  <a:pt x="70" y="74"/>
                  <a:pt x="71" y="74"/>
                </a:cubicBezTo>
                <a:cubicBezTo>
                  <a:pt x="73" y="74"/>
                  <a:pt x="74" y="73"/>
                  <a:pt x="75" y="72"/>
                </a:cubicBezTo>
                <a:cubicBezTo>
                  <a:pt x="76" y="71"/>
                  <a:pt x="77" y="70"/>
                  <a:pt x="77" y="69"/>
                </a:cubicBezTo>
                <a:close/>
                <a:moveTo>
                  <a:pt x="38" y="41"/>
                </a:moveTo>
                <a:lnTo>
                  <a:pt x="38" y="16"/>
                </a:lnTo>
                <a:lnTo>
                  <a:pt x="5" y="16"/>
                </a:lnTo>
                <a:lnTo>
                  <a:pt x="5" y="41"/>
                </a:lnTo>
                <a:lnTo>
                  <a:pt x="38" y="41"/>
                </a:lnTo>
                <a:close/>
                <a:moveTo>
                  <a:pt x="62" y="67"/>
                </a:moveTo>
                <a:lnTo>
                  <a:pt x="62" y="64"/>
                </a:lnTo>
                <a:lnTo>
                  <a:pt x="19" y="64"/>
                </a:lnTo>
                <a:lnTo>
                  <a:pt x="19" y="67"/>
                </a:lnTo>
                <a:lnTo>
                  <a:pt x="62" y="67"/>
                </a:lnTo>
                <a:close/>
                <a:moveTo>
                  <a:pt x="62" y="74"/>
                </a:moveTo>
                <a:lnTo>
                  <a:pt x="62" y="71"/>
                </a:lnTo>
                <a:lnTo>
                  <a:pt x="19" y="71"/>
                </a:lnTo>
                <a:lnTo>
                  <a:pt x="19" y="74"/>
                </a:lnTo>
                <a:lnTo>
                  <a:pt x="62" y="74"/>
                </a:lnTo>
                <a:close/>
                <a:moveTo>
                  <a:pt x="15" y="69"/>
                </a:moveTo>
                <a:cubicBezTo>
                  <a:pt x="15" y="67"/>
                  <a:pt x="14" y="66"/>
                  <a:pt x="13" y="65"/>
                </a:cubicBezTo>
                <a:cubicBezTo>
                  <a:pt x="12" y="64"/>
                  <a:pt x="11" y="64"/>
                  <a:pt x="10" y="64"/>
                </a:cubicBezTo>
                <a:cubicBezTo>
                  <a:pt x="8" y="64"/>
                  <a:pt x="7" y="64"/>
                  <a:pt x="6" y="65"/>
                </a:cubicBezTo>
                <a:cubicBezTo>
                  <a:pt x="5" y="66"/>
                  <a:pt x="4" y="67"/>
                  <a:pt x="4" y="69"/>
                </a:cubicBezTo>
                <a:cubicBezTo>
                  <a:pt x="4" y="70"/>
                  <a:pt x="5" y="71"/>
                  <a:pt x="6" y="72"/>
                </a:cubicBezTo>
                <a:cubicBezTo>
                  <a:pt x="7" y="73"/>
                  <a:pt x="8" y="74"/>
                  <a:pt x="10" y="74"/>
                </a:cubicBezTo>
                <a:cubicBezTo>
                  <a:pt x="11" y="74"/>
                  <a:pt x="12" y="73"/>
                  <a:pt x="13" y="72"/>
                </a:cubicBezTo>
                <a:cubicBezTo>
                  <a:pt x="14" y="71"/>
                  <a:pt x="15" y="70"/>
                  <a:pt x="15" y="69"/>
                </a:cubicBezTo>
                <a:close/>
              </a:path>
            </a:pathLst>
          </a:custGeom>
          <a:solidFill>
            <a:schemeClr val="tx2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 sz="900">
              <a:latin typeface="+mj-lt"/>
            </a:endParaRPr>
          </a:p>
        </p:txBody>
      </p:sp>
      <p:sp>
        <p:nvSpPr>
          <p:cNvPr id="119" name="Скругленный прямоугольник 17"/>
          <p:cNvSpPr>
            <a:spLocks noChangeArrowheads="1"/>
          </p:cNvSpPr>
          <p:nvPr/>
        </p:nvSpPr>
        <p:spPr bwMode="auto">
          <a:xfrm>
            <a:off x="885782" y="5418942"/>
            <a:ext cx="375760" cy="332154"/>
          </a:xfrm>
          <a:prstGeom prst="roundRect">
            <a:avLst>
              <a:gd name="adj" fmla="val 16667"/>
            </a:avLst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ru-RU" sz="900">
              <a:latin typeface="+mj-lt"/>
            </a:endParaRPr>
          </a:p>
        </p:txBody>
      </p:sp>
      <p:sp>
        <p:nvSpPr>
          <p:cNvPr id="120" name="Freeform 46"/>
          <p:cNvSpPr>
            <a:spLocks noEditPoints="1"/>
          </p:cNvSpPr>
          <p:nvPr/>
        </p:nvSpPr>
        <p:spPr bwMode="auto">
          <a:xfrm>
            <a:off x="925738" y="5478640"/>
            <a:ext cx="295848" cy="212758"/>
          </a:xfrm>
          <a:custGeom>
            <a:avLst/>
            <a:gdLst>
              <a:gd name="T0" fmla="*/ 2147483647 w 118"/>
              <a:gd name="T1" fmla="*/ 2147483647 h 96"/>
              <a:gd name="T2" fmla="*/ 2147483647 w 118"/>
              <a:gd name="T3" fmla="*/ 0 h 96"/>
              <a:gd name="T4" fmla="*/ 2147483647 w 118"/>
              <a:gd name="T5" fmla="*/ 2147483647 h 96"/>
              <a:gd name="T6" fmla="*/ 2147483647 w 118"/>
              <a:gd name="T7" fmla="*/ 2147483647 h 96"/>
              <a:gd name="T8" fmla="*/ 2147483647 w 118"/>
              <a:gd name="T9" fmla="*/ 2147483647 h 96"/>
              <a:gd name="T10" fmla="*/ 2147483647 w 118"/>
              <a:gd name="T11" fmla="*/ 2147483647 h 96"/>
              <a:gd name="T12" fmla="*/ 2147483647 w 118"/>
              <a:gd name="T13" fmla="*/ 2147483647 h 96"/>
              <a:gd name="T14" fmla="*/ 2147483647 w 118"/>
              <a:gd name="T15" fmla="*/ 2147483647 h 96"/>
              <a:gd name="T16" fmla="*/ 2147483647 w 118"/>
              <a:gd name="T17" fmla="*/ 2147483647 h 96"/>
              <a:gd name="T18" fmla="*/ 2147483647 w 118"/>
              <a:gd name="T19" fmla="*/ 2147483647 h 96"/>
              <a:gd name="T20" fmla="*/ 2147483647 w 118"/>
              <a:gd name="T21" fmla="*/ 2147483647 h 96"/>
              <a:gd name="T22" fmla="*/ 2147483647 w 118"/>
              <a:gd name="T23" fmla="*/ 2147483647 h 96"/>
              <a:gd name="T24" fmla="*/ 2147483647 w 118"/>
              <a:gd name="T25" fmla="*/ 2147483647 h 96"/>
              <a:gd name="T26" fmla="*/ 2147483647 w 118"/>
              <a:gd name="T27" fmla="*/ 2147483647 h 96"/>
              <a:gd name="T28" fmla="*/ 2147483647 w 118"/>
              <a:gd name="T29" fmla="*/ 2147483647 h 96"/>
              <a:gd name="T30" fmla="*/ 0 w 118"/>
              <a:gd name="T31" fmla="*/ 2147483647 h 96"/>
              <a:gd name="T32" fmla="*/ 2147483647 w 118"/>
              <a:gd name="T33" fmla="*/ 2147483647 h 96"/>
              <a:gd name="T34" fmla="*/ 2147483647 w 118"/>
              <a:gd name="T35" fmla="*/ 2147483647 h 96"/>
              <a:gd name="T36" fmla="*/ 2147483647 w 118"/>
              <a:gd name="T37" fmla="*/ 2147483647 h 96"/>
              <a:gd name="T38" fmla="*/ 2147483647 w 118"/>
              <a:gd name="T39" fmla="*/ 2147483647 h 96"/>
              <a:gd name="T40" fmla="*/ 2147483647 w 118"/>
              <a:gd name="T41" fmla="*/ 2147483647 h 96"/>
              <a:gd name="T42" fmla="*/ 2147483647 w 118"/>
              <a:gd name="T43" fmla="*/ 2147483647 h 96"/>
              <a:gd name="T44" fmla="*/ 2147483647 w 118"/>
              <a:gd name="T45" fmla="*/ 2147483647 h 96"/>
              <a:gd name="T46" fmla="*/ 2147483647 w 118"/>
              <a:gd name="T47" fmla="*/ 2147483647 h 96"/>
              <a:gd name="T48" fmla="*/ 2147483647 w 118"/>
              <a:gd name="T49" fmla="*/ 2147483647 h 96"/>
              <a:gd name="T50" fmla="*/ 2147483647 w 118"/>
              <a:gd name="T51" fmla="*/ 2147483647 h 96"/>
              <a:gd name="T52" fmla="*/ 2147483647 w 118"/>
              <a:gd name="T53" fmla="*/ 2147483647 h 96"/>
              <a:gd name="T54" fmla="*/ 2147483647 w 118"/>
              <a:gd name="T55" fmla="*/ 2147483647 h 96"/>
              <a:gd name="T56" fmla="*/ 2147483647 w 118"/>
              <a:gd name="T57" fmla="*/ 2147483647 h 96"/>
              <a:gd name="T58" fmla="*/ 2147483647 w 118"/>
              <a:gd name="T59" fmla="*/ 2147483647 h 96"/>
              <a:gd name="T60" fmla="*/ 2147483647 w 118"/>
              <a:gd name="T61" fmla="*/ 2147483647 h 96"/>
              <a:gd name="T62" fmla="*/ 2147483647 w 118"/>
              <a:gd name="T63" fmla="*/ 2147483647 h 96"/>
              <a:gd name="T64" fmla="*/ 2147483647 w 118"/>
              <a:gd name="T65" fmla="*/ 2147483647 h 9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118"/>
              <a:gd name="T100" fmla="*/ 0 h 96"/>
              <a:gd name="T101" fmla="*/ 118 w 118"/>
              <a:gd name="T102" fmla="*/ 96 h 9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118" h="96">
                <a:moveTo>
                  <a:pt x="58" y="9"/>
                </a:moveTo>
                <a:lnTo>
                  <a:pt x="48" y="9"/>
                </a:lnTo>
                <a:lnTo>
                  <a:pt x="50" y="0"/>
                </a:lnTo>
                <a:lnTo>
                  <a:pt x="56" y="0"/>
                </a:lnTo>
                <a:lnTo>
                  <a:pt x="58" y="9"/>
                </a:lnTo>
                <a:close/>
                <a:moveTo>
                  <a:pt x="118" y="87"/>
                </a:moveTo>
                <a:lnTo>
                  <a:pt x="114" y="87"/>
                </a:lnTo>
                <a:lnTo>
                  <a:pt x="114" y="81"/>
                </a:lnTo>
                <a:cubicBezTo>
                  <a:pt x="114" y="76"/>
                  <a:pt x="113" y="73"/>
                  <a:pt x="110" y="69"/>
                </a:cubicBezTo>
                <a:cubicBezTo>
                  <a:pt x="107" y="66"/>
                  <a:pt x="103" y="64"/>
                  <a:pt x="98" y="64"/>
                </a:cubicBezTo>
                <a:cubicBezTo>
                  <a:pt x="94" y="64"/>
                  <a:pt x="90" y="66"/>
                  <a:pt x="87" y="69"/>
                </a:cubicBezTo>
                <a:cubicBezTo>
                  <a:pt x="84" y="73"/>
                  <a:pt x="82" y="76"/>
                  <a:pt x="82" y="81"/>
                </a:cubicBezTo>
                <a:lnTo>
                  <a:pt x="82" y="87"/>
                </a:lnTo>
                <a:lnTo>
                  <a:pt x="39" y="87"/>
                </a:lnTo>
                <a:lnTo>
                  <a:pt x="39" y="11"/>
                </a:lnTo>
                <a:lnTo>
                  <a:pt x="118" y="11"/>
                </a:lnTo>
                <a:lnTo>
                  <a:pt x="118" y="87"/>
                </a:lnTo>
                <a:close/>
                <a:moveTo>
                  <a:pt x="112" y="82"/>
                </a:moveTo>
                <a:cubicBezTo>
                  <a:pt x="112" y="86"/>
                  <a:pt x="110" y="89"/>
                  <a:pt x="108" y="92"/>
                </a:cubicBezTo>
                <a:cubicBezTo>
                  <a:pt x="105" y="94"/>
                  <a:pt x="102" y="96"/>
                  <a:pt x="99" y="96"/>
                </a:cubicBezTo>
                <a:cubicBezTo>
                  <a:pt x="95" y="96"/>
                  <a:pt x="92" y="94"/>
                  <a:pt x="89" y="92"/>
                </a:cubicBezTo>
                <a:cubicBezTo>
                  <a:pt x="87" y="89"/>
                  <a:pt x="85" y="86"/>
                  <a:pt x="85" y="82"/>
                </a:cubicBezTo>
                <a:cubicBezTo>
                  <a:pt x="85" y="78"/>
                  <a:pt x="87" y="75"/>
                  <a:pt x="89" y="72"/>
                </a:cubicBezTo>
                <a:cubicBezTo>
                  <a:pt x="92" y="69"/>
                  <a:pt x="95" y="68"/>
                  <a:pt x="99" y="68"/>
                </a:cubicBezTo>
                <a:cubicBezTo>
                  <a:pt x="102" y="68"/>
                  <a:pt x="105" y="69"/>
                  <a:pt x="108" y="72"/>
                </a:cubicBezTo>
                <a:cubicBezTo>
                  <a:pt x="110" y="75"/>
                  <a:pt x="112" y="78"/>
                  <a:pt x="112" y="82"/>
                </a:cubicBezTo>
                <a:close/>
                <a:moveTo>
                  <a:pt x="36" y="73"/>
                </a:moveTo>
                <a:cubicBezTo>
                  <a:pt x="33" y="67"/>
                  <a:pt x="29" y="64"/>
                  <a:pt x="23" y="64"/>
                </a:cubicBezTo>
                <a:cubicBezTo>
                  <a:pt x="19" y="64"/>
                  <a:pt x="15" y="66"/>
                  <a:pt x="12" y="69"/>
                </a:cubicBezTo>
                <a:cubicBezTo>
                  <a:pt x="9" y="73"/>
                  <a:pt x="7" y="76"/>
                  <a:pt x="7" y="81"/>
                </a:cubicBezTo>
                <a:lnTo>
                  <a:pt x="7" y="87"/>
                </a:lnTo>
                <a:lnTo>
                  <a:pt x="0" y="87"/>
                </a:lnTo>
                <a:lnTo>
                  <a:pt x="0" y="50"/>
                </a:lnTo>
                <a:cubicBezTo>
                  <a:pt x="0" y="47"/>
                  <a:pt x="3" y="45"/>
                  <a:pt x="8" y="45"/>
                </a:cubicBezTo>
                <a:lnTo>
                  <a:pt x="10" y="45"/>
                </a:lnTo>
                <a:lnTo>
                  <a:pt x="18" y="28"/>
                </a:lnTo>
                <a:cubicBezTo>
                  <a:pt x="18" y="25"/>
                  <a:pt x="20" y="24"/>
                  <a:pt x="23" y="24"/>
                </a:cubicBezTo>
                <a:lnTo>
                  <a:pt x="36" y="24"/>
                </a:lnTo>
                <a:lnTo>
                  <a:pt x="36" y="73"/>
                </a:lnTo>
                <a:close/>
                <a:moveTo>
                  <a:pt x="36" y="82"/>
                </a:moveTo>
                <a:cubicBezTo>
                  <a:pt x="36" y="86"/>
                  <a:pt x="35" y="89"/>
                  <a:pt x="33" y="92"/>
                </a:cubicBezTo>
                <a:cubicBezTo>
                  <a:pt x="30" y="94"/>
                  <a:pt x="27" y="96"/>
                  <a:pt x="23" y="96"/>
                </a:cubicBezTo>
                <a:cubicBezTo>
                  <a:pt x="20" y="96"/>
                  <a:pt x="17" y="94"/>
                  <a:pt x="14" y="92"/>
                </a:cubicBezTo>
                <a:cubicBezTo>
                  <a:pt x="11" y="89"/>
                  <a:pt x="10" y="86"/>
                  <a:pt x="10" y="82"/>
                </a:cubicBezTo>
                <a:cubicBezTo>
                  <a:pt x="10" y="78"/>
                  <a:pt x="11" y="75"/>
                  <a:pt x="14" y="72"/>
                </a:cubicBezTo>
                <a:cubicBezTo>
                  <a:pt x="17" y="69"/>
                  <a:pt x="20" y="68"/>
                  <a:pt x="23" y="68"/>
                </a:cubicBezTo>
                <a:cubicBezTo>
                  <a:pt x="27" y="68"/>
                  <a:pt x="30" y="69"/>
                  <a:pt x="33" y="72"/>
                </a:cubicBezTo>
                <a:cubicBezTo>
                  <a:pt x="35" y="75"/>
                  <a:pt x="36" y="78"/>
                  <a:pt x="36" y="82"/>
                </a:cubicBezTo>
                <a:close/>
                <a:moveTo>
                  <a:pt x="103" y="50"/>
                </a:moveTo>
                <a:lnTo>
                  <a:pt x="103" y="30"/>
                </a:lnTo>
                <a:lnTo>
                  <a:pt x="89" y="30"/>
                </a:lnTo>
                <a:lnTo>
                  <a:pt x="89" y="16"/>
                </a:lnTo>
                <a:lnTo>
                  <a:pt x="69" y="16"/>
                </a:lnTo>
                <a:lnTo>
                  <a:pt x="69" y="30"/>
                </a:lnTo>
                <a:lnTo>
                  <a:pt x="55" y="30"/>
                </a:lnTo>
                <a:lnTo>
                  <a:pt x="55" y="50"/>
                </a:lnTo>
                <a:lnTo>
                  <a:pt x="69" y="50"/>
                </a:lnTo>
                <a:lnTo>
                  <a:pt x="69" y="64"/>
                </a:lnTo>
                <a:lnTo>
                  <a:pt x="89" y="64"/>
                </a:lnTo>
                <a:lnTo>
                  <a:pt x="89" y="50"/>
                </a:lnTo>
                <a:lnTo>
                  <a:pt x="103" y="50"/>
                </a:lnTo>
                <a:close/>
                <a:moveTo>
                  <a:pt x="34" y="45"/>
                </a:moveTo>
                <a:lnTo>
                  <a:pt x="34" y="28"/>
                </a:lnTo>
                <a:lnTo>
                  <a:pt x="20" y="28"/>
                </a:lnTo>
                <a:lnTo>
                  <a:pt x="13" y="45"/>
                </a:lnTo>
                <a:lnTo>
                  <a:pt x="34" y="45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 w="0">
            <a:noFill/>
            <a:round/>
            <a:headEnd/>
            <a:tailEnd/>
          </a:ln>
        </p:spPr>
        <p:txBody>
          <a:bodyPr/>
          <a:lstStyle/>
          <a:p>
            <a:endParaRPr lang="ru-RU" sz="900">
              <a:latin typeface="+mj-lt"/>
            </a:endParaRPr>
          </a:p>
        </p:txBody>
      </p:sp>
      <p:sp>
        <p:nvSpPr>
          <p:cNvPr id="117" name="Скругленный прямоугольник 20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339516" y="5426757"/>
            <a:ext cx="375760" cy="333130"/>
          </a:xfrm>
          <a:prstGeom prst="roundRect">
            <a:avLst>
              <a:gd name="adj" fmla="val 16667"/>
            </a:avLst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ru-RU" sz="900">
              <a:latin typeface="+mj-lt"/>
            </a:endParaRPr>
          </a:p>
        </p:txBody>
      </p:sp>
      <p:pic>
        <p:nvPicPr>
          <p:cNvPr id="118" name="Picture 4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4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1400631" y="5472717"/>
            <a:ext cx="253533" cy="24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5" name="Скругленный прямоугольник 114"/>
          <p:cNvSpPr>
            <a:spLocks noChangeArrowheads="1"/>
          </p:cNvSpPr>
          <p:nvPr/>
        </p:nvSpPr>
        <p:spPr bwMode="auto">
          <a:xfrm>
            <a:off x="1793270" y="5418940"/>
            <a:ext cx="375718" cy="332154"/>
          </a:xfrm>
          <a:prstGeom prst="roundRect">
            <a:avLst>
              <a:gd name="adj" fmla="val 16667"/>
            </a:avLst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ru-RU" sz="900">
              <a:latin typeface="+mj-lt"/>
            </a:endParaRPr>
          </a:p>
        </p:txBody>
      </p:sp>
      <p:sp>
        <p:nvSpPr>
          <p:cNvPr id="116" name="TextBox 25"/>
          <p:cNvSpPr txBox="1">
            <a:spLocks noChangeArrowheads="1"/>
          </p:cNvSpPr>
          <p:nvPr/>
        </p:nvSpPr>
        <p:spPr bwMode="auto">
          <a:xfrm>
            <a:off x="1811799" y="5413445"/>
            <a:ext cx="24793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…</a:t>
            </a:r>
            <a:endParaRPr lang="ru-RU" sz="1600" b="1" dirty="0">
              <a:solidFill>
                <a:schemeClr val="tx2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14" name="TextBox 123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971600" y="5199133"/>
            <a:ext cx="736567" cy="211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36000" bIns="36000">
            <a:spAutoFit/>
          </a:bodyPr>
          <a:lstStyle/>
          <a:p>
            <a:pPr algn="ctr"/>
            <a:r>
              <a:rPr lang="ru-RU" sz="900" b="1" dirty="0" smtClean="0">
                <a:latin typeface="+mj-lt"/>
              </a:rPr>
              <a:t>Контрагенты</a:t>
            </a:r>
            <a:endParaRPr lang="ru-RU" sz="900" b="1" dirty="0">
              <a:latin typeface="+mj-lt"/>
            </a:endParaRPr>
          </a:p>
        </p:txBody>
      </p:sp>
      <p:sp>
        <p:nvSpPr>
          <p:cNvPr id="123" name="TextBox 123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144016" y="1470934"/>
            <a:ext cx="2071702" cy="349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36000" bIns="36000">
            <a:spAutoFit/>
          </a:bodyPr>
          <a:lstStyle/>
          <a:p>
            <a:pPr algn="r"/>
            <a:r>
              <a:rPr lang="ru-RU" sz="900" b="1" dirty="0" smtClean="0">
                <a:latin typeface="+mj-lt"/>
              </a:rPr>
              <a:t>АИС</a:t>
            </a:r>
            <a:r>
              <a:rPr lang="en-US" sz="900" b="1" dirty="0" smtClean="0">
                <a:latin typeface="+mj-lt"/>
              </a:rPr>
              <a:t> </a:t>
            </a:r>
            <a:r>
              <a:rPr lang="ru-RU" sz="900" b="1" dirty="0" smtClean="0">
                <a:latin typeface="+mj-lt"/>
              </a:rPr>
              <a:t>социального </a:t>
            </a:r>
            <a:r>
              <a:rPr lang="ru-RU" sz="900" b="1" dirty="0">
                <a:latin typeface="+mj-lt"/>
              </a:rPr>
              <a:t>учета </a:t>
            </a:r>
            <a:r>
              <a:rPr lang="en-US" sz="900" b="1" dirty="0" smtClean="0">
                <a:latin typeface="+mj-lt"/>
              </a:rPr>
              <a:t/>
            </a:r>
            <a:br>
              <a:rPr lang="en-US" sz="900" b="1" dirty="0" smtClean="0">
                <a:latin typeface="+mj-lt"/>
              </a:rPr>
            </a:br>
            <a:r>
              <a:rPr lang="ru-RU" sz="900" b="1" dirty="0" smtClean="0">
                <a:latin typeface="+mj-lt"/>
              </a:rPr>
              <a:t>на </a:t>
            </a:r>
            <a:r>
              <a:rPr lang="ru-RU" sz="900" b="1" dirty="0">
                <a:latin typeface="+mj-lt"/>
              </a:rPr>
              <a:t>федеральном уровне </a:t>
            </a:r>
          </a:p>
        </p:txBody>
      </p:sp>
      <p:sp>
        <p:nvSpPr>
          <p:cNvPr id="124" name="Прямоугольник 123"/>
          <p:cNvSpPr/>
          <p:nvPr>
            <p:custDataLst>
              <p:tags r:id="rId9"/>
            </p:custDataLst>
          </p:nvPr>
        </p:nvSpPr>
        <p:spPr>
          <a:xfrm>
            <a:off x="4527572" y="6376119"/>
            <a:ext cx="149225" cy="1492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j-lt"/>
            </a:endParaRPr>
          </a:p>
        </p:txBody>
      </p:sp>
      <p:sp>
        <p:nvSpPr>
          <p:cNvPr id="126" name="Прямоугольник 125"/>
          <p:cNvSpPr/>
          <p:nvPr>
            <p:custDataLst>
              <p:tags r:id="rId10"/>
            </p:custDataLst>
          </p:nvPr>
        </p:nvSpPr>
        <p:spPr>
          <a:xfrm>
            <a:off x="5027638" y="5941157"/>
            <a:ext cx="147637" cy="1492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j-lt"/>
            </a:endParaRPr>
          </a:p>
        </p:txBody>
      </p:sp>
      <p:sp>
        <p:nvSpPr>
          <p:cNvPr id="127" name="TextBox 126"/>
          <p:cNvSpPr txBox="1"/>
          <p:nvPr/>
        </p:nvSpPr>
        <p:spPr>
          <a:xfrm>
            <a:off x="3923928" y="5414316"/>
            <a:ext cx="1285884" cy="276999"/>
          </a:xfrm>
          <a:prstGeom prst="rect">
            <a:avLst/>
          </a:prstGeom>
          <a:solidFill>
            <a:srgbClr val="E9510E"/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latin typeface="+mj-lt"/>
              </a:rPr>
              <a:t>Гражданин</a:t>
            </a:r>
            <a:endParaRPr lang="ru-RU" sz="1200" dirty="0">
              <a:latin typeface="+mj-lt"/>
            </a:endParaRPr>
          </a:p>
        </p:txBody>
      </p:sp>
      <p:pic>
        <p:nvPicPr>
          <p:cNvPr id="129" name="Picture 3"/>
          <p:cNvPicPr>
            <a:picLocks noChangeAspect="1" noChangeArrowheads="1"/>
          </p:cNvPicPr>
          <p:nvPr/>
        </p:nvPicPr>
        <p:blipFill>
          <a:blip r:embed="rId48" cstate="print"/>
          <a:srcRect/>
          <a:stretch>
            <a:fillRect/>
          </a:stretch>
        </p:blipFill>
        <p:spPr bwMode="auto">
          <a:xfrm>
            <a:off x="4619366" y="5842581"/>
            <a:ext cx="504056" cy="317458"/>
          </a:xfrm>
          <a:prstGeom prst="roundRect">
            <a:avLst>
              <a:gd name="adj" fmla="val 6361"/>
            </a:avLst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130" name="TextBox 129"/>
          <p:cNvSpPr txBox="1"/>
          <p:nvPr/>
        </p:nvSpPr>
        <p:spPr>
          <a:xfrm>
            <a:off x="4546341" y="6129332"/>
            <a:ext cx="650107" cy="3540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1050" b="1" dirty="0" smtClean="0">
                <a:latin typeface="+mj-lt"/>
              </a:rPr>
              <a:t>+ СНИЛС</a:t>
            </a:r>
            <a:endParaRPr lang="ru-RU" sz="1050" b="1" dirty="0">
              <a:latin typeface="+mj-lt"/>
            </a:endParaRPr>
          </a:p>
        </p:txBody>
      </p:sp>
      <p:cxnSp>
        <p:nvCxnSpPr>
          <p:cNvPr id="131" name="Прямая со стрелкой 130"/>
          <p:cNvCxnSpPr>
            <a:stCxn id="163" idx="0"/>
            <a:endCxn id="133" idx="2"/>
          </p:cNvCxnSpPr>
          <p:nvPr>
            <p:custDataLst>
              <p:tags r:id="rId11"/>
            </p:custDataLst>
          </p:nvPr>
        </p:nvCxnSpPr>
        <p:spPr>
          <a:xfrm flipV="1">
            <a:off x="4572000" y="1409926"/>
            <a:ext cx="8886" cy="506906"/>
          </a:xfrm>
          <a:prstGeom prst="straightConnector1">
            <a:avLst/>
          </a:prstGeom>
          <a:ln w="28575">
            <a:solidFill>
              <a:schemeClr val="accent1">
                <a:lumMod val="50000"/>
              </a:schemeClr>
            </a:solidFill>
            <a:prstDash val="sysDash"/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" name="Скругленный прямоугольник 132"/>
          <p:cNvSpPr/>
          <p:nvPr>
            <p:custDataLst>
              <p:tags r:id="rId12"/>
            </p:custDataLst>
          </p:nvPr>
        </p:nvSpPr>
        <p:spPr>
          <a:xfrm>
            <a:off x="1973399" y="1052736"/>
            <a:ext cx="5214974" cy="357190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b="1" dirty="0"/>
              <a:t>Правительство РФ и федеральные органы исполнительной власти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b="1" dirty="0"/>
              <a:t>(ГАС УПРАВЛЕНИЕ)</a:t>
            </a:r>
          </a:p>
        </p:txBody>
      </p:sp>
      <p:sp>
        <p:nvSpPr>
          <p:cNvPr id="138" name="Скругленный прямоугольник 137"/>
          <p:cNvSpPr/>
          <p:nvPr>
            <p:custDataLst>
              <p:tags r:id="rId13"/>
            </p:custDataLst>
          </p:nvPr>
        </p:nvSpPr>
        <p:spPr>
          <a:xfrm>
            <a:off x="416279" y="1824874"/>
            <a:ext cx="1738313" cy="306393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b="1" dirty="0" smtClean="0"/>
              <a:t>Минтруд</a:t>
            </a:r>
            <a:endParaRPr lang="ru-RU" sz="1100" b="1" dirty="0"/>
          </a:p>
        </p:txBody>
      </p:sp>
      <p:cxnSp>
        <p:nvCxnSpPr>
          <p:cNvPr id="139" name="Прямая соединительная линия 138"/>
          <p:cNvCxnSpPr/>
          <p:nvPr>
            <p:custDataLst>
              <p:tags r:id="rId14"/>
            </p:custDataLst>
          </p:nvPr>
        </p:nvCxnSpPr>
        <p:spPr>
          <a:xfrm>
            <a:off x="2295524" y="1556792"/>
            <a:ext cx="0" cy="1670074"/>
          </a:xfrm>
          <a:prstGeom prst="line">
            <a:avLst/>
          </a:prstGeom>
          <a:ln w="28575">
            <a:solidFill>
              <a:srgbClr val="0628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Скругленный прямоугольник 140"/>
          <p:cNvSpPr/>
          <p:nvPr>
            <p:custDataLst>
              <p:tags r:id="rId15"/>
            </p:custDataLst>
          </p:nvPr>
        </p:nvSpPr>
        <p:spPr>
          <a:xfrm>
            <a:off x="432048" y="2191564"/>
            <a:ext cx="1738313" cy="306393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b="1" dirty="0" err="1"/>
              <a:t>Роструд</a:t>
            </a:r>
            <a:endParaRPr lang="ru-RU" sz="1100" b="1" dirty="0"/>
          </a:p>
        </p:txBody>
      </p:sp>
      <p:sp>
        <p:nvSpPr>
          <p:cNvPr id="142" name="Скругленный прямоугольник 141"/>
          <p:cNvSpPr/>
          <p:nvPr>
            <p:custDataLst>
              <p:tags r:id="rId16"/>
            </p:custDataLst>
          </p:nvPr>
        </p:nvSpPr>
        <p:spPr>
          <a:xfrm>
            <a:off x="432048" y="2558254"/>
            <a:ext cx="1738313" cy="306393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b="1" dirty="0" smtClean="0">
                <a:latin typeface="+mj-lt"/>
              </a:rPr>
              <a:t>Минстрой</a:t>
            </a:r>
            <a:endParaRPr lang="ru-RU" sz="1100" b="1" dirty="0">
              <a:latin typeface="+mj-lt"/>
            </a:endParaRPr>
          </a:p>
        </p:txBody>
      </p:sp>
      <p:sp>
        <p:nvSpPr>
          <p:cNvPr id="144" name="Прямоугольник 143"/>
          <p:cNvSpPr/>
          <p:nvPr>
            <p:custDataLst>
              <p:tags r:id="rId17"/>
            </p:custDataLst>
          </p:nvPr>
        </p:nvSpPr>
        <p:spPr>
          <a:xfrm>
            <a:off x="2134774" y="3705641"/>
            <a:ext cx="149225" cy="1492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900">
              <a:latin typeface="+mj-lt"/>
            </a:endParaRPr>
          </a:p>
        </p:txBody>
      </p:sp>
      <p:cxnSp>
        <p:nvCxnSpPr>
          <p:cNvPr id="145" name="Прямая соединительная линия 144"/>
          <p:cNvCxnSpPr/>
          <p:nvPr>
            <p:custDataLst>
              <p:tags r:id="rId18"/>
            </p:custDataLst>
          </p:nvPr>
        </p:nvCxnSpPr>
        <p:spPr>
          <a:xfrm>
            <a:off x="2304256" y="3429000"/>
            <a:ext cx="0" cy="978097"/>
          </a:xfrm>
          <a:prstGeom prst="line">
            <a:avLst/>
          </a:prstGeom>
          <a:ln w="28575">
            <a:solidFill>
              <a:srgbClr val="0628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6" name="Скругленный прямоугольник 145"/>
          <p:cNvSpPr/>
          <p:nvPr>
            <p:custDataLst>
              <p:tags r:id="rId19"/>
            </p:custDataLst>
          </p:nvPr>
        </p:nvSpPr>
        <p:spPr>
          <a:xfrm>
            <a:off x="416279" y="3740612"/>
            <a:ext cx="1738313" cy="306393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b="1" dirty="0" smtClean="0">
                <a:latin typeface="+mj-lt"/>
              </a:rPr>
              <a:t>Субъекты РФ</a:t>
            </a:r>
            <a:endParaRPr lang="ru-RU" sz="1100" b="1" dirty="0">
              <a:latin typeface="+mj-lt"/>
            </a:endParaRPr>
          </a:p>
        </p:txBody>
      </p:sp>
      <p:sp>
        <p:nvSpPr>
          <p:cNvPr id="147" name="TextBox 123"/>
          <p:cNvSpPr txBox="1"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144016" y="3395030"/>
            <a:ext cx="2071702" cy="3220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36000" bIns="36000">
            <a:spAutoFit/>
          </a:bodyPr>
          <a:lstStyle/>
          <a:p>
            <a:pPr algn="r">
              <a:lnSpc>
                <a:spcPct val="90000"/>
              </a:lnSpc>
            </a:pPr>
            <a:r>
              <a:rPr lang="ru-RU" sz="900" b="1" dirty="0" smtClean="0">
                <a:latin typeface="+mj-lt"/>
              </a:rPr>
              <a:t>Системы социального учета </a:t>
            </a:r>
            <a:br>
              <a:rPr lang="ru-RU" sz="900" b="1" dirty="0" smtClean="0">
                <a:latin typeface="+mj-lt"/>
              </a:rPr>
            </a:br>
            <a:r>
              <a:rPr lang="ru-RU" sz="900" b="1" dirty="0" smtClean="0">
                <a:latin typeface="+mj-lt"/>
              </a:rPr>
              <a:t>на региональном уровне </a:t>
            </a:r>
            <a:endParaRPr lang="ru-RU" sz="900" b="1" dirty="0">
              <a:latin typeface="+mj-lt"/>
            </a:endParaRPr>
          </a:p>
        </p:txBody>
      </p:sp>
      <p:sp>
        <p:nvSpPr>
          <p:cNvPr id="150" name="Скругленный прямоугольник 149"/>
          <p:cNvSpPr/>
          <p:nvPr>
            <p:custDataLst>
              <p:tags r:id="rId21"/>
            </p:custDataLst>
          </p:nvPr>
        </p:nvSpPr>
        <p:spPr>
          <a:xfrm>
            <a:off x="6883921" y="1824874"/>
            <a:ext cx="1738313" cy="504056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b="1" dirty="0" smtClean="0">
                <a:latin typeface="+mj-lt"/>
              </a:rPr>
              <a:t>Пенсионный фонд </a:t>
            </a:r>
          </a:p>
          <a:p>
            <a:pPr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b="1" dirty="0" smtClean="0">
                <a:latin typeface="+mj-lt"/>
              </a:rPr>
              <a:t>России</a:t>
            </a:r>
            <a:endParaRPr lang="ru-RU" sz="1100" b="1" dirty="0">
              <a:latin typeface="+mj-lt"/>
            </a:endParaRPr>
          </a:p>
        </p:txBody>
      </p:sp>
      <p:sp>
        <p:nvSpPr>
          <p:cNvPr id="151" name="TextBox 123"/>
          <p:cNvSpPr txBox="1"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6968848" y="1484784"/>
            <a:ext cx="1826388" cy="349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36000" bIns="36000">
            <a:spAutoFit/>
          </a:bodyPr>
          <a:lstStyle/>
          <a:p>
            <a:r>
              <a:rPr lang="ru-RU" sz="900" b="1" dirty="0">
                <a:latin typeface="+mj-lt"/>
              </a:rPr>
              <a:t>АИС государственных </a:t>
            </a:r>
            <a:r>
              <a:rPr lang="ru-RU" sz="900" b="1" dirty="0" smtClean="0">
                <a:latin typeface="+mj-lt"/>
              </a:rPr>
              <a:t>внебюджетных  </a:t>
            </a:r>
            <a:r>
              <a:rPr lang="ru-RU" sz="900" b="1" dirty="0">
                <a:latin typeface="+mj-lt"/>
              </a:rPr>
              <a:t>фондов</a:t>
            </a:r>
          </a:p>
        </p:txBody>
      </p:sp>
      <p:sp>
        <p:nvSpPr>
          <p:cNvPr id="153" name="Скругленный прямоугольник 152"/>
          <p:cNvSpPr/>
          <p:nvPr>
            <p:custDataLst>
              <p:tags r:id="rId23"/>
            </p:custDataLst>
          </p:nvPr>
        </p:nvSpPr>
        <p:spPr>
          <a:xfrm>
            <a:off x="6883921" y="2401733"/>
            <a:ext cx="1738313" cy="306393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b="1" dirty="0" smtClean="0">
                <a:latin typeface="+mj-lt"/>
              </a:rPr>
              <a:t>Фонд социального страхования</a:t>
            </a:r>
            <a:endParaRPr lang="ru-RU" sz="1100" b="1" dirty="0">
              <a:latin typeface="+mj-lt"/>
            </a:endParaRPr>
          </a:p>
        </p:txBody>
      </p:sp>
      <p:sp>
        <p:nvSpPr>
          <p:cNvPr id="154" name="Скругленный прямоугольник 153"/>
          <p:cNvSpPr/>
          <p:nvPr>
            <p:custDataLst>
              <p:tags r:id="rId24"/>
            </p:custDataLst>
          </p:nvPr>
        </p:nvSpPr>
        <p:spPr>
          <a:xfrm>
            <a:off x="6883921" y="2780928"/>
            <a:ext cx="1738313" cy="450409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b="1" dirty="0" smtClean="0">
                <a:latin typeface="+mj-lt"/>
              </a:rPr>
              <a:t>Фонд обязательного медицинского страхования</a:t>
            </a:r>
            <a:endParaRPr lang="ru-RU" sz="1100" b="1" dirty="0">
              <a:latin typeface="+mj-lt"/>
            </a:endParaRPr>
          </a:p>
        </p:txBody>
      </p:sp>
      <p:sp>
        <p:nvSpPr>
          <p:cNvPr id="155" name="Скругленный прямоугольник 154"/>
          <p:cNvSpPr/>
          <p:nvPr>
            <p:custDataLst>
              <p:tags r:id="rId25"/>
            </p:custDataLst>
          </p:nvPr>
        </p:nvSpPr>
        <p:spPr>
          <a:xfrm>
            <a:off x="432048" y="2924944"/>
            <a:ext cx="1738313" cy="306393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b="1" dirty="0" smtClean="0">
                <a:latin typeface="+mj-lt"/>
              </a:rPr>
              <a:t>Другие ФОИВ</a:t>
            </a:r>
            <a:endParaRPr lang="ru-RU" sz="1100" b="1" dirty="0">
              <a:latin typeface="+mj-lt"/>
            </a:endParaRPr>
          </a:p>
        </p:txBody>
      </p:sp>
      <p:sp>
        <p:nvSpPr>
          <p:cNvPr id="168" name="Прямоугольник 167"/>
          <p:cNvSpPr/>
          <p:nvPr>
            <p:custDataLst>
              <p:tags r:id="rId26"/>
            </p:custDataLst>
          </p:nvPr>
        </p:nvSpPr>
        <p:spPr>
          <a:xfrm>
            <a:off x="6815864" y="2543416"/>
            <a:ext cx="149225" cy="1492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j-lt"/>
            </a:endParaRPr>
          </a:p>
        </p:txBody>
      </p:sp>
      <p:sp>
        <p:nvSpPr>
          <p:cNvPr id="171" name="Прямоугольник 170"/>
          <p:cNvSpPr/>
          <p:nvPr>
            <p:custDataLst>
              <p:tags r:id="rId27"/>
            </p:custDataLst>
          </p:nvPr>
        </p:nvSpPr>
        <p:spPr>
          <a:xfrm>
            <a:off x="5507566" y="2472946"/>
            <a:ext cx="149225" cy="1492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j-lt"/>
            </a:endParaRPr>
          </a:p>
        </p:txBody>
      </p:sp>
      <p:sp>
        <p:nvSpPr>
          <p:cNvPr id="175" name="Прямоугольник 174"/>
          <p:cNvSpPr/>
          <p:nvPr>
            <p:custDataLst>
              <p:tags r:id="rId28"/>
            </p:custDataLst>
          </p:nvPr>
        </p:nvSpPr>
        <p:spPr>
          <a:xfrm>
            <a:off x="5507566" y="4129130"/>
            <a:ext cx="149225" cy="1492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j-lt"/>
            </a:endParaRPr>
          </a:p>
        </p:txBody>
      </p:sp>
      <p:sp>
        <p:nvSpPr>
          <p:cNvPr id="186" name="Прямоугольник 185"/>
          <p:cNvSpPr/>
          <p:nvPr>
            <p:custDataLst>
              <p:tags r:id="rId29"/>
            </p:custDataLst>
          </p:nvPr>
        </p:nvSpPr>
        <p:spPr>
          <a:xfrm>
            <a:off x="2134774" y="4821967"/>
            <a:ext cx="149225" cy="1492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900">
              <a:latin typeface="+mj-lt"/>
            </a:endParaRPr>
          </a:p>
        </p:txBody>
      </p:sp>
      <p:cxnSp>
        <p:nvCxnSpPr>
          <p:cNvPr id="187" name="Прямая соединительная линия 186"/>
          <p:cNvCxnSpPr/>
          <p:nvPr>
            <p:custDataLst>
              <p:tags r:id="rId30"/>
            </p:custDataLst>
          </p:nvPr>
        </p:nvCxnSpPr>
        <p:spPr>
          <a:xfrm>
            <a:off x="395536" y="4407045"/>
            <a:ext cx="1800200" cy="0"/>
          </a:xfrm>
          <a:prstGeom prst="line">
            <a:avLst/>
          </a:prstGeom>
          <a:ln w="28575">
            <a:solidFill>
              <a:srgbClr val="0628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8" name="Скругленный прямоугольник 187"/>
          <p:cNvSpPr/>
          <p:nvPr>
            <p:custDataLst>
              <p:tags r:id="rId31"/>
            </p:custDataLst>
          </p:nvPr>
        </p:nvSpPr>
        <p:spPr>
          <a:xfrm>
            <a:off x="416279" y="4820732"/>
            <a:ext cx="1738313" cy="306393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b="1" dirty="0" smtClean="0">
                <a:latin typeface="+mj-lt"/>
              </a:rPr>
              <a:t>Муниципальные ОВ </a:t>
            </a:r>
            <a:br>
              <a:rPr lang="ru-RU" sz="1100" b="1" dirty="0" smtClean="0">
                <a:latin typeface="+mj-lt"/>
              </a:rPr>
            </a:br>
            <a:r>
              <a:rPr lang="ru-RU" sz="1100" b="1" dirty="0" smtClean="0">
                <a:latin typeface="+mj-lt"/>
              </a:rPr>
              <a:t>и организации</a:t>
            </a:r>
            <a:endParaRPr lang="ru-RU" sz="1100" b="1" dirty="0">
              <a:latin typeface="+mj-lt"/>
            </a:endParaRPr>
          </a:p>
        </p:txBody>
      </p:sp>
      <p:sp>
        <p:nvSpPr>
          <p:cNvPr id="189" name="TextBox 123"/>
          <p:cNvSpPr txBox="1">
            <a:spLocks noChangeArrowheads="1"/>
          </p:cNvSpPr>
          <p:nvPr>
            <p:custDataLst>
              <p:tags r:id="rId32"/>
            </p:custDataLst>
          </p:nvPr>
        </p:nvSpPr>
        <p:spPr bwMode="auto">
          <a:xfrm>
            <a:off x="144016" y="4479053"/>
            <a:ext cx="2071702" cy="3220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36000" bIns="36000">
            <a:spAutoFit/>
          </a:bodyPr>
          <a:lstStyle/>
          <a:p>
            <a:pPr algn="r">
              <a:lnSpc>
                <a:spcPct val="90000"/>
              </a:lnSpc>
            </a:pPr>
            <a:r>
              <a:rPr lang="ru-RU" sz="900" b="1" dirty="0" smtClean="0">
                <a:latin typeface="+mj-lt"/>
              </a:rPr>
              <a:t>Системы социального учета </a:t>
            </a:r>
            <a:br>
              <a:rPr lang="ru-RU" sz="900" b="1" dirty="0" smtClean="0">
                <a:latin typeface="+mj-lt"/>
              </a:rPr>
            </a:br>
            <a:r>
              <a:rPr lang="ru-RU" sz="900" b="1" dirty="0" smtClean="0">
                <a:latin typeface="+mj-lt"/>
              </a:rPr>
              <a:t>на муниципальном уровне </a:t>
            </a:r>
            <a:endParaRPr lang="ru-RU" sz="900" b="1" dirty="0">
              <a:latin typeface="+mj-lt"/>
            </a:endParaRPr>
          </a:p>
        </p:txBody>
      </p:sp>
      <p:cxnSp>
        <p:nvCxnSpPr>
          <p:cNvPr id="190" name="Прямая со стрелкой 102"/>
          <p:cNvCxnSpPr/>
          <p:nvPr>
            <p:custDataLst>
              <p:tags r:id="rId33"/>
            </p:custDataLst>
          </p:nvPr>
        </p:nvCxnSpPr>
        <p:spPr>
          <a:xfrm>
            <a:off x="1259632" y="4047005"/>
            <a:ext cx="0" cy="360040"/>
          </a:xfrm>
          <a:prstGeom prst="straightConnector1">
            <a:avLst/>
          </a:prstGeom>
          <a:ln w="28575">
            <a:solidFill>
              <a:schemeClr val="accent1">
                <a:lumMod val="50000"/>
              </a:schemeClr>
            </a:solidFill>
            <a:prstDash val="solid"/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Скругленный прямоугольник 109"/>
          <p:cNvSpPr/>
          <p:nvPr>
            <p:custDataLst>
              <p:tags r:id="rId34"/>
            </p:custDataLst>
          </p:nvPr>
        </p:nvSpPr>
        <p:spPr>
          <a:xfrm>
            <a:off x="6883921" y="4994815"/>
            <a:ext cx="1738313" cy="306393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b="1" dirty="0" smtClean="0">
                <a:latin typeface="+mj-lt"/>
              </a:rPr>
              <a:t>Субъекты РФ</a:t>
            </a:r>
            <a:endParaRPr lang="ru-RU" sz="1100" b="1" dirty="0">
              <a:latin typeface="+mj-lt"/>
            </a:endParaRPr>
          </a:p>
        </p:txBody>
      </p:sp>
      <p:cxnSp>
        <p:nvCxnSpPr>
          <p:cNvPr id="111" name="Прямая со стрелкой 102"/>
          <p:cNvCxnSpPr/>
          <p:nvPr>
            <p:custDataLst>
              <p:tags r:id="rId35"/>
            </p:custDataLst>
          </p:nvPr>
        </p:nvCxnSpPr>
        <p:spPr>
          <a:xfrm flipV="1">
            <a:off x="7776864" y="4467179"/>
            <a:ext cx="0" cy="494875"/>
          </a:xfrm>
          <a:prstGeom prst="straightConnector1">
            <a:avLst/>
          </a:prstGeom>
          <a:ln w="28575">
            <a:solidFill>
              <a:schemeClr val="accent1">
                <a:lumMod val="50000"/>
              </a:schemeClr>
            </a:solidFill>
            <a:prstDash val="solid"/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TextBox 111"/>
          <p:cNvSpPr txBox="1"/>
          <p:nvPr/>
        </p:nvSpPr>
        <p:spPr>
          <a:xfrm>
            <a:off x="7920880" y="4638328"/>
            <a:ext cx="1021994" cy="230832"/>
          </a:xfrm>
          <a:prstGeom prst="rect">
            <a:avLst/>
          </a:prstGeom>
          <a:solidFill>
            <a:srgbClr val="FFFFCC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900" dirty="0" smtClean="0">
                <a:latin typeface="+mj-lt"/>
              </a:rPr>
              <a:t>Финансирование</a:t>
            </a:r>
            <a:endParaRPr lang="ru-RU" sz="900" dirty="0">
              <a:latin typeface="+mj-lt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3557779" y="1938318"/>
            <a:ext cx="9361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СМЭВ</a:t>
            </a:r>
            <a:endParaRPr lang="ru-RU" sz="2000" dirty="0">
              <a:solidFill>
                <a:schemeClr val="accent6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34" name="Прямоугольник 133"/>
          <p:cNvSpPr/>
          <p:nvPr/>
        </p:nvSpPr>
        <p:spPr>
          <a:xfrm>
            <a:off x="144016" y="404664"/>
            <a:ext cx="831641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000" b="1" dirty="0" smtClean="0">
                <a:latin typeface="+mn-lt"/>
              </a:rPr>
              <a:t>Общая архитектура ЕГИССО</a:t>
            </a:r>
            <a:endParaRPr lang="ru-RU" sz="3000" b="1" dirty="0">
              <a:latin typeface="+mn-lt"/>
            </a:endParaRPr>
          </a:p>
        </p:txBody>
      </p:sp>
      <p:pic>
        <p:nvPicPr>
          <p:cNvPr id="140" name="Изображение 113"/>
          <p:cNvPicPr>
            <a:picLocks noChangeAspect="1"/>
          </p:cNvPicPr>
          <p:nvPr/>
        </p:nvPicPr>
        <p:blipFill>
          <a:blip r:embed="rId49" cstate="print"/>
          <a:srcRect/>
          <a:stretch>
            <a:fillRect/>
          </a:stretch>
        </p:blipFill>
        <p:spPr bwMode="auto">
          <a:xfrm>
            <a:off x="8477972" y="152046"/>
            <a:ext cx="504056" cy="523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83" name="Прямая со стрелкой 102"/>
          <p:cNvCxnSpPr/>
          <p:nvPr>
            <p:custDataLst>
              <p:tags r:id="rId36"/>
            </p:custDataLst>
          </p:nvPr>
        </p:nvCxnSpPr>
        <p:spPr>
          <a:xfrm flipH="1">
            <a:off x="2295524" y="2543416"/>
            <a:ext cx="764307" cy="0"/>
          </a:xfrm>
          <a:prstGeom prst="straightConnector1">
            <a:avLst/>
          </a:prstGeom>
          <a:ln w="28575">
            <a:solidFill>
              <a:schemeClr val="accent1">
                <a:lumMod val="50000"/>
              </a:schemeClr>
            </a:solidFill>
            <a:prstDash val="sysDash"/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4" name="Прямая со стрелкой 102"/>
          <p:cNvCxnSpPr/>
          <p:nvPr>
            <p:custDataLst>
              <p:tags r:id="rId37"/>
            </p:custDataLst>
          </p:nvPr>
        </p:nvCxnSpPr>
        <p:spPr>
          <a:xfrm flipH="1">
            <a:off x="2295524" y="3933056"/>
            <a:ext cx="764307" cy="0"/>
          </a:xfrm>
          <a:prstGeom prst="straightConnector1">
            <a:avLst/>
          </a:prstGeom>
          <a:ln w="28575">
            <a:solidFill>
              <a:schemeClr val="accent1">
                <a:lumMod val="50000"/>
              </a:schemeClr>
            </a:solidFill>
            <a:prstDash val="sysDash"/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9" name="Группа 218"/>
          <p:cNvGrpSpPr/>
          <p:nvPr/>
        </p:nvGrpSpPr>
        <p:grpSpPr>
          <a:xfrm>
            <a:off x="3972312" y="5835331"/>
            <a:ext cx="504056" cy="504056"/>
            <a:chOff x="572420" y="3420561"/>
            <a:chExt cx="874277" cy="874277"/>
          </a:xfrm>
        </p:grpSpPr>
        <p:sp>
          <p:nvSpPr>
            <p:cNvPr id="215" name="Овал 214"/>
            <p:cNvSpPr/>
            <p:nvPr/>
          </p:nvSpPr>
          <p:spPr>
            <a:xfrm>
              <a:off x="572420" y="3420561"/>
              <a:ext cx="874277" cy="874277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t="100000" r="100000"/>
              </a:path>
              <a:tileRect l="-100000" b="-100000"/>
            </a:gradFill>
            <a:ln w="3175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216" name="Группа 215"/>
            <p:cNvGrpSpPr/>
            <p:nvPr/>
          </p:nvGrpSpPr>
          <p:grpSpPr>
            <a:xfrm>
              <a:off x="865822" y="3492569"/>
              <a:ext cx="287473" cy="730260"/>
              <a:chOff x="464195" y="2357283"/>
              <a:chExt cx="446088" cy="1160463"/>
            </a:xfrm>
            <a:solidFill>
              <a:schemeClr val="bg1"/>
            </a:solidFill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217" name="Freeform 73"/>
              <p:cNvSpPr>
                <a:spLocks/>
              </p:cNvSpPr>
              <p:nvPr/>
            </p:nvSpPr>
            <p:spPr bwMode="auto">
              <a:xfrm>
                <a:off x="602308" y="2357283"/>
                <a:ext cx="169862" cy="166688"/>
              </a:xfrm>
              <a:custGeom>
                <a:avLst/>
                <a:gdLst>
                  <a:gd name="T0" fmla="*/ 249 w 498"/>
                  <a:gd name="T1" fmla="*/ 0 h 499"/>
                  <a:gd name="T2" fmla="*/ 289 w 498"/>
                  <a:gd name="T3" fmla="*/ 3 h 499"/>
                  <a:gd name="T4" fmla="*/ 328 w 498"/>
                  <a:gd name="T5" fmla="*/ 13 h 499"/>
                  <a:gd name="T6" fmla="*/ 364 w 498"/>
                  <a:gd name="T7" fmla="*/ 29 h 499"/>
                  <a:gd name="T8" fmla="*/ 396 w 498"/>
                  <a:gd name="T9" fmla="*/ 49 h 499"/>
                  <a:gd name="T10" fmla="*/ 425 w 498"/>
                  <a:gd name="T11" fmla="*/ 74 h 499"/>
                  <a:gd name="T12" fmla="*/ 450 w 498"/>
                  <a:gd name="T13" fmla="*/ 102 h 499"/>
                  <a:gd name="T14" fmla="*/ 470 w 498"/>
                  <a:gd name="T15" fmla="*/ 135 h 499"/>
                  <a:gd name="T16" fmla="*/ 486 w 498"/>
                  <a:gd name="T17" fmla="*/ 171 h 499"/>
                  <a:gd name="T18" fmla="*/ 495 w 498"/>
                  <a:gd name="T19" fmla="*/ 210 h 499"/>
                  <a:gd name="T20" fmla="*/ 498 w 498"/>
                  <a:gd name="T21" fmla="*/ 250 h 499"/>
                  <a:gd name="T22" fmla="*/ 495 w 498"/>
                  <a:gd name="T23" fmla="*/ 290 h 499"/>
                  <a:gd name="T24" fmla="*/ 486 w 498"/>
                  <a:gd name="T25" fmla="*/ 329 h 499"/>
                  <a:gd name="T26" fmla="*/ 470 w 498"/>
                  <a:gd name="T27" fmla="*/ 365 h 499"/>
                  <a:gd name="T28" fmla="*/ 450 w 498"/>
                  <a:gd name="T29" fmla="*/ 397 h 499"/>
                  <a:gd name="T30" fmla="*/ 425 w 498"/>
                  <a:gd name="T31" fmla="*/ 426 h 499"/>
                  <a:gd name="T32" fmla="*/ 396 w 498"/>
                  <a:gd name="T33" fmla="*/ 451 h 499"/>
                  <a:gd name="T34" fmla="*/ 364 w 498"/>
                  <a:gd name="T35" fmla="*/ 471 h 499"/>
                  <a:gd name="T36" fmla="*/ 328 w 498"/>
                  <a:gd name="T37" fmla="*/ 487 h 499"/>
                  <a:gd name="T38" fmla="*/ 289 w 498"/>
                  <a:gd name="T39" fmla="*/ 496 h 499"/>
                  <a:gd name="T40" fmla="*/ 249 w 498"/>
                  <a:gd name="T41" fmla="*/ 499 h 499"/>
                  <a:gd name="T42" fmla="*/ 208 w 498"/>
                  <a:gd name="T43" fmla="*/ 496 h 499"/>
                  <a:gd name="T44" fmla="*/ 170 w 498"/>
                  <a:gd name="T45" fmla="*/ 487 h 499"/>
                  <a:gd name="T46" fmla="*/ 134 w 498"/>
                  <a:gd name="T47" fmla="*/ 471 h 499"/>
                  <a:gd name="T48" fmla="*/ 102 w 498"/>
                  <a:gd name="T49" fmla="*/ 451 h 499"/>
                  <a:gd name="T50" fmla="*/ 72 w 498"/>
                  <a:gd name="T51" fmla="*/ 426 h 499"/>
                  <a:gd name="T52" fmla="*/ 48 w 498"/>
                  <a:gd name="T53" fmla="*/ 397 h 499"/>
                  <a:gd name="T54" fmla="*/ 28 w 498"/>
                  <a:gd name="T55" fmla="*/ 365 h 499"/>
                  <a:gd name="T56" fmla="*/ 12 w 498"/>
                  <a:gd name="T57" fmla="*/ 329 h 499"/>
                  <a:gd name="T58" fmla="*/ 3 w 498"/>
                  <a:gd name="T59" fmla="*/ 290 h 499"/>
                  <a:gd name="T60" fmla="*/ 0 w 498"/>
                  <a:gd name="T61" fmla="*/ 250 h 499"/>
                  <a:gd name="T62" fmla="*/ 3 w 498"/>
                  <a:gd name="T63" fmla="*/ 210 h 499"/>
                  <a:gd name="T64" fmla="*/ 12 w 498"/>
                  <a:gd name="T65" fmla="*/ 171 h 499"/>
                  <a:gd name="T66" fmla="*/ 28 w 498"/>
                  <a:gd name="T67" fmla="*/ 135 h 499"/>
                  <a:gd name="T68" fmla="*/ 48 w 498"/>
                  <a:gd name="T69" fmla="*/ 102 h 499"/>
                  <a:gd name="T70" fmla="*/ 72 w 498"/>
                  <a:gd name="T71" fmla="*/ 74 h 499"/>
                  <a:gd name="T72" fmla="*/ 102 w 498"/>
                  <a:gd name="T73" fmla="*/ 49 h 499"/>
                  <a:gd name="T74" fmla="*/ 134 w 498"/>
                  <a:gd name="T75" fmla="*/ 29 h 499"/>
                  <a:gd name="T76" fmla="*/ 170 w 498"/>
                  <a:gd name="T77" fmla="*/ 13 h 499"/>
                  <a:gd name="T78" fmla="*/ 208 w 498"/>
                  <a:gd name="T79" fmla="*/ 3 h 499"/>
                  <a:gd name="T80" fmla="*/ 249 w 498"/>
                  <a:gd name="T81" fmla="*/ 0 h 4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498" h="499">
                    <a:moveTo>
                      <a:pt x="249" y="0"/>
                    </a:moveTo>
                    <a:lnTo>
                      <a:pt x="289" y="3"/>
                    </a:lnTo>
                    <a:lnTo>
                      <a:pt x="328" y="13"/>
                    </a:lnTo>
                    <a:lnTo>
                      <a:pt x="364" y="29"/>
                    </a:lnTo>
                    <a:lnTo>
                      <a:pt x="396" y="49"/>
                    </a:lnTo>
                    <a:lnTo>
                      <a:pt x="425" y="74"/>
                    </a:lnTo>
                    <a:lnTo>
                      <a:pt x="450" y="102"/>
                    </a:lnTo>
                    <a:lnTo>
                      <a:pt x="470" y="135"/>
                    </a:lnTo>
                    <a:lnTo>
                      <a:pt x="486" y="171"/>
                    </a:lnTo>
                    <a:lnTo>
                      <a:pt x="495" y="210"/>
                    </a:lnTo>
                    <a:lnTo>
                      <a:pt x="498" y="250"/>
                    </a:lnTo>
                    <a:lnTo>
                      <a:pt x="495" y="290"/>
                    </a:lnTo>
                    <a:lnTo>
                      <a:pt x="486" y="329"/>
                    </a:lnTo>
                    <a:lnTo>
                      <a:pt x="470" y="365"/>
                    </a:lnTo>
                    <a:lnTo>
                      <a:pt x="450" y="397"/>
                    </a:lnTo>
                    <a:lnTo>
                      <a:pt x="425" y="426"/>
                    </a:lnTo>
                    <a:lnTo>
                      <a:pt x="396" y="451"/>
                    </a:lnTo>
                    <a:lnTo>
                      <a:pt x="364" y="471"/>
                    </a:lnTo>
                    <a:lnTo>
                      <a:pt x="328" y="487"/>
                    </a:lnTo>
                    <a:lnTo>
                      <a:pt x="289" y="496"/>
                    </a:lnTo>
                    <a:lnTo>
                      <a:pt x="249" y="499"/>
                    </a:lnTo>
                    <a:lnTo>
                      <a:pt x="208" y="496"/>
                    </a:lnTo>
                    <a:lnTo>
                      <a:pt x="170" y="487"/>
                    </a:lnTo>
                    <a:lnTo>
                      <a:pt x="134" y="471"/>
                    </a:lnTo>
                    <a:lnTo>
                      <a:pt x="102" y="451"/>
                    </a:lnTo>
                    <a:lnTo>
                      <a:pt x="72" y="426"/>
                    </a:lnTo>
                    <a:lnTo>
                      <a:pt x="48" y="397"/>
                    </a:lnTo>
                    <a:lnTo>
                      <a:pt x="28" y="365"/>
                    </a:lnTo>
                    <a:lnTo>
                      <a:pt x="12" y="329"/>
                    </a:lnTo>
                    <a:lnTo>
                      <a:pt x="3" y="290"/>
                    </a:lnTo>
                    <a:lnTo>
                      <a:pt x="0" y="250"/>
                    </a:lnTo>
                    <a:lnTo>
                      <a:pt x="3" y="210"/>
                    </a:lnTo>
                    <a:lnTo>
                      <a:pt x="12" y="171"/>
                    </a:lnTo>
                    <a:lnTo>
                      <a:pt x="28" y="135"/>
                    </a:lnTo>
                    <a:lnTo>
                      <a:pt x="48" y="102"/>
                    </a:lnTo>
                    <a:lnTo>
                      <a:pt x="72" y="74"/>
                    </a:lnTo>
                    <a:lnTo>
                      <a:pt x="102" y="49"/>
                    </a:lnTo>
                    <a:lnTo>
                      <a:pt x="134" y="29"/>
                    </a:lnTo>
                    <a:lnTo>
                      <a:pt x="170" y="13"/>
                    </a:lnTo>
                    <a:lnTo>
                      <a:pt x="208" y="3"/>
                    </a:lnTo>
                    <a:lnTo>
                      <a:pt x="24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8" name="Freeform 74"/>
              <p:cNvSpPr>
                <a:spLocks/>
              </p:cNvSpPr>
              <p:nvPr/>
            </p:nvSpPr>
            <p:spPr bwMode="auto">
              <a:xfrm>
                <a:off x="464195" y="2531908"/>
                <a:ext cx="446088" cy="985838"/>
              </a:xfrm>
              <a:custGeom>
                <a:avLst/>
                <a:gdLst>
                  <a:gd name="T0" fmla="*/ 864 w 1332"/>
                  <a:gd name="T1" fmla="*/ 0 h 2943"/>
                  <a:gd name="T2" fmla="*/ 888 w 1332"/>
                  <a:gd name="T3" fmla="*/ 89 h 2943"/>
                  <a:gd name="T4" fmla="*/ 943 w 1332"/>
                  <a:gd name="T5" fmla="*/ 93 h 2943"/>
                  <a:gd name="T6" fmla="*/ 999 w 1332"/>
                  <a:gd name="T7" fmla="*/ 102 h 2943"/>
                  <a:gd name="T8" fmla="*/ 1050 w 1332"/>
                  <a:gd name="T9" fmla="*/ 119 h 2943"/>
                  <a:gd name="T10" fmla="*/ 1092 w 1332"/>
                  <a:gd name="T11" fmla="*/ 144 h 2943"/>
                  <a:gd name="T12" fmla="*/ 1125 w 1332"/>
                  <a:gd name="T13" fmla="*/ 164 h 2943"/>
                  <a:gd name="T14" fmla="*/ 1146 w 1332"/>
                  <a:gd name="T15" fmla="*/ 197 h 2943"/>
                  <a:gd name="T16" fmla="*/ 1331 w 1332"/>
                  <a:gd name="T17" fmla="*/ 1398 h 2943"/>
                  <a:gd name="T18" fmla="*/ 1328 w 1332"/>
                  <a:gd name="T19" fmla="*/ 1439 h 2943"/>
                  <a:gd name="T20" fmla="*/ 1309 w 1332"/>
                  <a:gd name="T21" fmla="*/ 1474 h 2943"/>
                  <a:gd name="T22" fmla="*/ 1275 w 1332"/>
                  <a:gd name="T23" fmla="*/ 1497 h 2943"/>
                  <a:gd name="T24" fmla="*/ 1240 w 1332"/>
                  <a:gd name="T25" fmla="*/ 1505 h 2943"/>
                  <a:gd name="T26" fmla="*/ 1198 w 1332"/>
                  <a:gd name="T27" fmla="*/ 1502 h 2943"/>
                  <a:gd name="T28" fmla="*/ 1165 w 1332"/>
                  <a:gd name="T29" fmla="*/ 1482 h 2943"/>
                  <a:gd name="T30" fmla="*/ 1142 w 1332"/>
                  <a:gd name="T31" fmla="*/ 1450 h 2943"/>
                  <a:gd name="T32" fmla="*/ 1048 w 1332"/>
                  <a:gd name="T33" fmla="*/ 854 h 2943"/>
                  <a:gd name="T34" fmla="*/ 1001 w 1332"/>
                  <a:gd name="T35" fmla="*/ 1288 h 2943"/>
                  <a:gd name="T36" fmla="*/ 983 w 1332"/>
                  <a:gd name="T37" fmla="*/ 1343 h 2943"/>
                  <a:gd name="T38" fmla="*/ 1014 w 1332"/>
                  <a:gd name="T39" fmla="*/ 2793 h 2943"/>
                  <a:gd name="T40" fmla="*/ 1005 w 1332"/>
                  <a:gd name="T41" fmla="*/ 2850 h 2943"/>
                  <a:gd name="T42" fmla="*/ 975 w 1332"/>
                  <a:gd name="T43" fmla="*/ 2898 h 2943"/>
                  <a:gd name="T44" fmla="*/ 930 w 1332"/>
                  <a:gd name="T45" fmla="*/ 2929 h 2943"/>
                  <a:gd name="T46" fmla="*/ 874 w 1332"/>
                  <a:gd name="T47" fmla="*/ 2943 h 2943"/>
                  <a:gd name="T48" fmla="*/ 841 w 1332"/>
                  <a:gd name="T49" fmla="*/ 2940 h 2943"/>
                  <a:gd name="T50" fmla="*/ 790 w 1332"/>
                  <a:gd name="T51" fmla="*/ 2920 h 2943"/>
                  <a:gd name="T52" fmla="*/ 751 w 1332"/>
                  <a:gd name="T53" fmla="*/ 2882 h 2943"/>
                  <a:gd name="T54" fmla="*/ 729 w 1332"/>
                  <a:gd name="T55" fmla="*/ 2831 h 2943"/>
                  <a:gd name="T56" fmla="*/ 682 w 1332"/>
                  <a:gd name="T57" fmla="*/ 1440 h 2943"/>
                  <a:gd name="T58" fmla="*/ 607 w 1332"/>
                  <a:gd name="T59" fmla="*/ 2803 h 2943"/>
                  <a:gd name="T60" fmla="*/ 595 w 1332"/>
                  <a:gd name="T61" fmla="*/ 2858 h 2943"/>
                  <a:gd name="T62" fmla="*/ 563 w 1332"/>
                  <a:gd name="T63" fmla="*/ 2902 h 2943"/>
                  <a:gd name="T64" fmla="*/ 518 w 1332"/>
                  <a:gd name="T65" fmla="*/ 2932 h 2943"/>
                  <a:gd name="T66" fmla="*/ 462 w 1332"/>
                  <a:gd name="T67" fmla="*/ 2943 h 2943"/>
                  <a:gd name="T68" fmla="*/ 428 w 1332"/>
                  <a:gd name="T69" fmla="*/ 2939 h 2943"/>
                  <a:gd name="T70" fmla="*/ 378 w 1332"/>
                  <a:gd name="T71" fmla="*/ 2916 h 2943"/>
                  <a:gd name="T72" fmla="*/ 340 w 1332"/>
                  <a:gd name="T73" fmla="*/ 2876 h 2943"/>
                  <a:gd name="T74" fmla="*/ 320 w 1332"/>
                  <a:gd name="T75" fmla="*/ 2823 h 2943"/>
                  <a:gd name="T76" fmla="*/ 363 w 1332"/>
                  <a:gd name="T77" fmla="*/ 1367 h 2943"/>
                  <a:gd name="T78" fmla="*/ 339 w 1332"/>
                  <a:gd name="T79" fmla="*/ 1316 h 2943"/>
                  <a:gd name="T80" fmla="*/ 329 w 1332"/>
                  <a:gd name="T81" fmla="*/ 1258 h 2943"/>
                  <a:gd name="T82" fmla="*/ 196 w 1332"/>
                  <a:gd name="T83" fmla="*/ 1429 h 2943"/>
                  <a:gd name="T84" fmla="*/ 181 w 1332"/>
                  <a:gd name="T85" fmla="*/ 1468 h 2943"/>
                  <a:gd name="T86" fmla="*/ 152 w 1332"/>
                  <a:gd name="T87" fmla="*/ 1494 h 2943"/>
                  <a:gd name="T88" fmla="*/ 114 w 1332"/>
                  <a:gd name="T89" fmla="*/ 1506 h 2943"/>
                  <a:gd name="T90" fmla="*/ 77 w 1332"/>
                  <a:gd name="T91" fmla="*/ 1502 h 2943"/>
                  <a:gd name="T92" fmla="*/ 39 w 1332"/>
                  <a:gd name="T93" fmla="*/ 1487 h 2943"/>
                  <a:gd name="T94" fmla="*/ 12 w 1332"/>
                  <a:gd name="T95" fmla="*/ 1457 h 2943"/>
                  <a:gd name="T96" fmla="*/ 0 w 1332"/>
                  <a:gd name="T97" fmla="*/ 1419 h 2943"/>
                  <a:gd name="T98" fmla="*/ 180 w 1332"/>
                  <a:gd name="T99" fmla="*/ 216 h 2943"/>
                  <a:gd name="T100" fmla="*/ 195 w 1332"/>
                  <a:gd name="T101" fmla="*/ 179 h 2943"/>
                  <a:gd name="T102" fmla="*/ 223 w 1332"/>
                  <a:gd name="T103" fmla="*/ 152 h 2943"/>
                  <a:gd name="T104" fmla="*/ 259 w 1332"/>
                  <a:gd name="T105" fmla="*/ 130 h 2943"/>
                  <a:gd name="T106" fmla="*/ 306 w 1332"/>
                  <a:gd name="T107" fmla="*/ 109 h 2943"/>
                  <a:gd name="T108" fmla="*/ 362 w 1332"/>
                  <a:gd name="T109" fmla="*/ 97 h 2943"/>
                  <a:gd name="T110" fmla="*/ 418 w 1332"/>
                  <a:gd name="T111" fmla="*/ 90 h 2943"/>
                  <a:gd name="T112" fmla="*/ 467 w 1332"/>
                  <a:gd name="T113" fmla="*/ 89 h 29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332" h="2943">
                    <a:moveTo>
                      <a:pt x="467" y="0"/>
                    </a:moveTo>
                    <a:lnTo>
                      <a:pt x="864" y="0"/>
                    </a:lnTo>
                    <a:lnTo>
                      <a:pt x="864" y="89"/>
                    </a:lnTo>
                    <a:lnTo>
                      <a:pt x="888" y="89"/>
                    </a:lnTo>
                    <a:lnTo>
                      <a:pt x="914" y="90"/>
                    </a:lnTo>
                    <a:lnTo>
                      <a:pt x="943" y="93"/>
                    </a:lnTo>
                    <a:lnTo>
                      <a:pt x="970" y="97"/>
                    </a:lnTo>
                    <a:lnTo>
                      <a:pt x="999" y="102"/>
                    </a:lnTo>
                    <a:lnTo>
                      <a:pt x="1025" y="109"/>
                    </a:lnTo>
                    <a:lnTo>
                      <a:pt x="1050" y="119"/>
                    </a:lnTo>
                    <a:lnTo>
                      <a:pt x="1073" y="130"/>
                    </a:lnTo>
                    <a:lnTo>
                      <a:pt x="1092" y="144"/>
                    </a:lnTo>
                    <a:lnTo>
                      <a:pt x="1109" y="152"/>
                    </a:lnTo>
                    <a:lnTo>
                      <a:pt x="1125" y="164"/>
                    </a:lnTo>
                    <a:lnTo>
                      <a:pt x="1137" y="179"/>
                    </a:lnTo>
                    <a:lnTo>
                      <a:pt x="1146" y="197"/>
                    </a:lnTo>
                    <a:lnTo>
                      <a:pt x="1151" y="216"/>
                    </a:lnTo>
                    <a:lnTo>
                      <a:pt x="1331" y="1398"/>
                    </a:lnTo>
                    <a:lnTo>
                      <a:pt x="1332" y="1419"/>
                    </a:lnTo>
                    <a:lnTo>
                      <a:pt x="1328" y="1439"/>
                    </a:lnTo>
                    <a:lnTo>
                      <a:pt x="1321" y="1457"/>
                    </a:lnTo>
                    <a:lnTo>
                      <a:pt x="1309" y="1474"/>
                    </a:lnTo>
                    <a:lnTo>
                      <a:pt x="1293" y="1487"/>
                    </a:lnTo>
                    <a:lnTo>
                      <a:pt x="1275" y="1497"/>
                    </a:lnTo>
                    <a:lnTo>
                      <a:pt x="1255" y="1502"/>
                    </a:lnTo>
                    <a:lnTo>
                      <a:pt x="1240" y="1505"/>
                    </a:lnTo>
                    <a:lnTo>
                      <a:pt x="1218" y="1506"/>
                    </a:lnTo>
                    <a:lnTo>
                      <a:pt x="1198" y="1502"/>
                    </a:lnTo>
                    <a:lnTo>
                      <a:pt x="1181" y="1494"/>
                    </a:lnTo>
                    <a:lnTo>
                      <a:pt x="1165" y="1482"/>
                    </a:lnTo>
                    <a:lnTo>
                      <a:pt x="1151" y="1468"/>
                    </a:lnTo>
                    <a:lnTo>
                      <a:pt x="1142" y="1450"/>
                    </a:lnTo>
                    <a:lnTo>
                      <a:pt x="1136" y="1429"/>
                    </a:lnTo>
                    <a:lnTo>
                      <a:pt x="1048" y="854"/>
                    </a:lnTo>
                    <a:lnTo>
                      <a:pt x="1003" y="1258"/>
                    </a:lnTo>
                    <a:lnTo>
                      <a:pt x="1001" y="1288"/>
                    </a:lnTo>
                    <a:lnTo>
                      <a:pt x="993" y="1316"/>
                    </a:lnTo>
                    <a:lnTo>
                      <a:pt x="983" y="1343"/>
                    </a:lnTo>
                    <a:lnTo>
                      <a:pt x="968" y="1368"/>
                    </a:lnTo>
                    <a:lnTo>
                      <a:pt x="1014" y="2793"/>
                    </a:lnTo>
                    <a:lnTo>
                      <a:pt x="1012" y="2823"/>
                    </a:lnTo>
                    <a:lnTo>
                      <a:pt x="1005" y="2850"/>
                    </a:lnTo>
                    <a:lnTo>
                      <a:pt x="992" y="2876"/>
                    </a:lnTo>
                    <a:lnTo>
                      <a:pt x="975" y="2898"/>
                    </a:lnTo>
                    <a:lnTo>
                      <a:pt x="954" y="2916"/>
                    </a:lnTo>
                    <a:lnTo>
                      <a:pt x="930" y="2929"/>
                    </a:lnTo>
                    <a:lnTo>
                      <a:pt x="904" y="2939"/>
                    </a:lnTo>
                    <a:lnTo>
                      <a:pt x="874" y="2943"/>
                    </a:lnTo>
                    <a:lnTo>
                      <a:pt x="869" y="2943"/>
                    </a:lnTo>
                    <a:lnTo>
                      <a:pt x="841" y="2940"/>
                    </a:lnTo>
                    <a:lnTo>
                      <a:pt x="814" y="2932"/>
                    </a:lnTo>
                    <a:lnTo>
                      <a:pt x="790" y="2920"/>
                    </a:lnTo>
                    <a:lnTo>
                      <a:pt x="769" y="2902"/>
                    </a:lnTo>
                    <a:lnTo>
                      <a:pt x="751" y="2882"/>
                    </a:lnTo>
                    <a:lnTo>
                      <a:pt x="738" y="2858"/>
                    </a:lnTo>
                    <a:lnTo>
                      <a:pt x="729" y="2831"/>
                    </a:lnTo>
                    <a:lnTo>
                      <a:pt x="725" y="2803"/>
                    </a:lnTo>
                    <a:lnTo>
                      <a:pt x="682" y="1440"/>
                    </a:lnTo>
                    <a:lnTo>
                      <a:pt x="650" y="1440"/>
                    </a:lnTo>
                    <a:lnTo>
                      <a:pt x="607" y="2803"/>
                    </a:lnTo>
                    <a:lnTo>
                      <a:pt x="603" y="2831"/>
                    </a:lnTo>
                    <a:lnTo>
                      <a:pt x="595" y="2858"/>
                    </a:lnTo>
                    <a:lnTo>
                      <a:pt x="581" y="2882"/>
                    </a:lnTo>
                    <a:lnTo>
                      <a:pt x="563" y="2902"/>
                    </a:lnTo>
                    <a:lnTo>
                      <a:pt x="542" y="2920"/>
                    </a:lnTo>
                    <a:lnTo>
                      <a:pt x="518" y="2932"/>
                    </a:lnTo>
                    <a:lnTo>
                      <a:pt x="490" y="2940"/>
                    </a:lnTo>
                    <a:lnTo>
                      <a:pt x="462" y="2943"/>
                    </a:lnTo>
                    <a:lnTo>
                      <a:pt x="458" y="2943"/>
                    </a:lnTo>
                    <a:lnTo>
                      <a:pt x="428" y="2939"/>
                    </a:lnTo>
                    <a:lnTo>
                      <a:pt x="402" y="2929"/>
                    </a:lnTo>
                    <a:lnTo>
                      <a:pt x="378" y="2916"/>
                    </a:lnTo>
                    <a:lnTo>
                      <a:pt x="357" y="2898"/>
                    </a:lnTo>
                    <a:lnTo>
                      <a:pt x="340" y="2876"/>
                    </a:lnTo>
                    <a:lnTo>
                      <a:pt x="327" y="2850"/>
                    </a:lnTo>
                    <a:lnTo>
                      <a:pt x="320" y="2823"/>
                    </a:lnTo>
                    <a:lnTo>
                      <a:pt x="318" y="2793"/>
                    </a:lnTo>
                    <a:lnTo>
                      <a:pt x="363" y="1367"/>
                    </a:lnTo>
                    <a:lnTo>
                      <a:pt x="349" y="1343"/>
                    </a:lnTo>
                    <a:lnTo>
                      <a:pt x="339" y="1316"/>
                    </a:lnTo>
                    <a:lnTo>
                      <a:pt x="331" y="1288"/>
                    </a:lnTo>
                    <a:lnTo>
                      <a:pt x="329" y="1258"/>
                    </a:lnTo>
                    <a:lnTo>
                      <a:pt x="284" y="854"/>
                    </a:lnTo>
                    <a:lnTo>
                      <a:pt x="196" y="1429"/>
                    </a:lnTo>
                    <a:lnTo>
                      <a:pt x="190" y="1450"/>
                    </a:lnTo>
                    <a:lnTo>
                      <a:pt x="181" y="1468"/>
                    </a:lnTo>
                    <a:lnTo>
                      <a:pt x="167" y="1482"/>
                    </a:lnTo>
                    <a:lnTo>
                      <a:pt x="152" y="1494"/>
                    </a:lnTo>
                    <a:lnTo>
                      <a:pt x="134" y="1502"/>
                    </a:lnTo>
                    <a:lnTo>
                      <a:pt x="114" y="1506"/>
                    </a:lnTo>
                    <a:lnTo>
                      <a:pt x="93" y="1505"/>
                    </a:lnTo>
                    <a:lnTo>
                      <a:pt x="77" y="1502"/>
                    </a:lnTo>
                    <a:lnTo>
                      <a:pt x="57" y="1497"/>
                    </a:lnTo>
                    <a:lnTo>
                      <a:pt x="39" y="1487"/>
                    </a:lnTo>
                    <a:lnTo>
                      <a:pt x="23" y="1474"/>
                    </a:lnTo>
                    <a:lnTo>
                      <a:pt x="12" y="1457"/>
                    </a:lnTo>
                    <a:lnTo>
                      <a:pt x="3" y="1439"/>
                    </a:lnTo>
                    <a:lnTo>
                      <a:pt x="0" y="1419"/>
                    </a:lnTo>
                    <a:lnTo>
                      <a:pt x="0" y="1398"/>
                    </a:lnTo>
                    <a:lnTo>
                      <a:pt x="180" y="216"/>
                    </a:lnTo>
                    <a:lnTo>
                      <a:pt x="185" y="197"/>
                    </a:lnTo>
                    <a:lnTo>
                      <a:pt x="195" y="179"/>
                    </a:lnTo>
                    <a:lnTo>
                      <a:pt x="207" y="164"/>
                    </a:lnTo>
                    <a:lnTo>
                      <a:pt x="223" y="152"/>
                    </a:lnTo>
                    <a:lnTo>
                      <a:pt x="240" y="144"/>
                    </a:lnTo>
                    <a:lnTo>
                      <a:pt x="259" y="130"/>
                    </a:lnTo>
                    <a:lnTo>
                      <a:pt x="282" y="119"/>
                    </a:lnTo>
                    <a:lnTo>
                      <a:pt x="306" y="109"/>
                    </a:lnTo>
                    <a:lnTo>
                      <a:pt x="334" y="102"/>
                    </a:lnTo>
                    <a:lnTo>
                      <a:pt x="362" y="97"/>
                    </a:lnTo>
                    <a:lnTo>
                      <a:pt x="389" y="93"/>
                    </a:lnTo>
                    <a:lnTo>
                      <a:pt x="418" y="90"/>
                    </a:lnTo>
                    <a:lnTo>
                      <a:pt x="443" y="89"/>
                    </a:lnTo>
                    <a:lnTo>
                      <a:pt x="467" y="89"/>
                    </a:lnTo>
                    <a:lnTo>
                      <a:pt x="46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sp>
        <p:nvSpPr>
          <p:cNvPr id="148" name="Скругленный прямоугольник 147"/>
          <p:cNvSpPr/>
          <p:nvPr>
            <p:custDataLst>
              <p:tags r:id="rId38"/>
            </p:custDataLst>
          </p:nvPr>
        </p:nvSpPr>
        <p:spPr>
          <a:xfrm>
            <a:off x="6883921" y="3459067"/>
            <a:ext cx="1738313" cy="432048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b="1" dirty="0" smtClean="0">
                <a:latin typeface="+mj-lt"/>
              </a:rPr>
              <a:t>Минфин</a:t>
            </a:r>
            <a:endParaRPr lang="ru-RU" sz="1100" b="1" dirty="0">
              <a:latin typeface="+mj-lt"/>
            </a:endParaRPr>
          </a:p>
        </p:txBody>
      </p:sp>
      <p:sp>
        <p:nvSpPr>
          <p:cNvPr id="97" name="Скругленный прямоугольник 96"/>
          <p:cNvSpPr/>
          <p:nvPr>
            <p:custDataLst>
              <p:tags r:id="rId39"/>
            </p:custDataLst>
          </p:nvPr>
        </p:nvSpPr>
        <p:spPr>
          <a:xfrm>
            <a:off x="6883921" y="4035130"/>
            <a:ext cx="1738313" cy="479505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b="1" dirty="0">
                <a:latin typeface="+mj-lt"/>
              </a:rPr>
              <a:t>Федеральное казначейство («Электронный бюджет»)</a:t>
            </a:r>
          </a:p>
        </p:txBody>
      </p:sp>
      <p:sp>
        <p:nvSpPr>
          <p:cNvPr id="240" name="Скругленный прямоугольник 239"/>
          <p:cNvSpPr/>
          <p:nvPr/>
        </p:nvSpPr>
        <p:spPr>
          <a:xfrm>
            <a:off x="3431970" y="2276872"/>
            <a:ext cx="2276104" cy="2232248"/>
          </a:xfrm>
          <a:prstGeom prst="roundRect">
            <a:avLst>
              <a:gd name="adj" fmla="val 10254"/>
            </a:avLst>
          </a:prstGeom>
          <a:solidFill>
            <a:schemeClr val="accent1"/>
          </a:solidFill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ГИССО</a:t>
            </a:r>
            <a:endParaRPr lang="en-US" sz="2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Оператор </a:t>
            </a:r>
            <a:r>
              <a:rPr 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</a:t>
            </a:r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ПФР</a:t>
            </a:r>
          </a:p>
          <a:p>
            <a:pPr algn="ctr"/>
            <a:endParaRPr lang="ru-RU" sz="2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41" name="Picture 5"/>
          <p:cNvPicPr>
            <a:picLocks noChangeAspect="1" noChangeArrowheads="1"/>
          </p:cNvPicPr>
          <p:nvPr/>
        </p:nvPicPr>
        <p:blipFill>
          <a:blip r:embed="rId50" cstate="print"/>
          <a:srcRect l="19648" r="16640"/>
          <a:stretch>
            <a:fillRect/>
          </a:stretch>
        </p:blipFill>
        <p:spPr bwMode="auto">
          <a:xfrm>
            <a:off x="4109200" y="2348880"/>
            <a:ext cx="894848" cy="793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  <a:reflection blurRad="6350" stA="52000" endA="300" endPos="35000" dir="5400000" sy="-100000" algn="bl" rotWithShape="0"/>
          </a:effectLst>
        </p:spPr>
      </p:pic>
      <p:sp>
        <p:nvSpPr>
          <p:cNvPr id="193" name="TextBox 192"/>
          <p:cNvSpPr txBox="1"/>
          <p:nvPr/>
        </p:nvSpPr>
        <p:spPr>
          <a:xfrm>
            <a:off x="3959931" y="4077072"/>
            <a:ext cx="1224137" cy="2308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900" b="1" dirty="0" smtClean="0">
                <a:solidFill>
                  <a:schemeClr val="tx2"/>
                </a:solidFill>
                <a:latin typeface="+mn-lt"/>
              </a:rPr>
              <a:t>Учет на базе СНИЛС</a:t>
            </a:r>
          </a:p>
        </p:txBody>
      </p:sp>
      <p:sp>
        <p:nvSpPr>
          <p:cNvPr id="143" name="Скругленный прямоугольник 142"/>
          <p:cNvSpPr/>
          <p:nvPr>
            <p:custDataLst>
              <p:tags r:id="rId40"/>
            </p:custDataLst>
          </p:nvPr>
        </p:nvSpPr>
        <p:spPr>
          <a:xfrm>
            <a:off x="2514808" y="4646010"/>
            <a:ext cx="1738313" cy="306393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b="1" dirty="0" err="1"/>
              <a:t>Минкомсвязь</a:t>
            </a:r>
            <a:r>
              <a:rPr lang="ru-RU" sz="1100" b="1" dirty="0"/>
              <a:t> России</a:t>
            </a:r>
          </a:p>
        </p:txBody>
      </p:sp>
      <p:sp>
        <p:nvSpPr>
          <p:cNvPr id="156" name="TextBox 155"/>
          <p:cNvSpPr txBox="1"/>
          <p:nvPr/>
        </p:nvSpPr>
        <p:spPr>
          <a:xfrm>
            <a:off x="4306843" y="4514636"/>
            <a:ext cx="6400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ЕСИА</a:t>
            </a:r>
            <a:endParaRPr lang="ru-RU" sz="1600" dirty="0">
              <a:solidFill>
                <a:schemeClr val="accent6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57" name="TextBox 156"/>
          <p:cNvSpPr txBox="1"/>
          <p:nvPr/>
        </p:nvSpPr>
        <p:spPr>
          <a:xfrm>
            <a:off x="4786431" y="1928518"/>
            <a:ext cx="6496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ЕСПД</a:t>
            </a:r>
            <a:endParaRPr lang="ru-RU" sz="1600" dirty="0">
              <a:solidFill>
                <a:schemeClr val="accent6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58" name="TextBox 157"/>
          <p:cNvSpPr txBox="1"/>
          <p:nvPr/>
        </p:nvSpPr>
        <p:spPr>
          <a:xfrm>
            <a:off x="5071041" y="4514636"/>
            <a:ext cx="8051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ЕС НСИ</a:t>
            </a:r>
            <a:endParaRPr lang="ru-RU" sz="1600" dirty="0">
              <a:solidFill>
                <a:schemeClr val="accent6">
                  <a:lumMod val="75000"/>
                </a:schemeClr>
              </a:solidFill>
              <a:latin typeface="+mj-lt"/>
            </a:endParaRPr>
          </a:p>
        </p:txBody>
      </p:sp>
      <p:cxnSp>
        <p:nvCxnSpPr>
          <p:cNvPr id="159" name="Прямая со стрелкой 158"/>
          <p:cNvCxnSpPr/>
          <p:nvPr>
            <p:custDataLst>
              <p:tags r:id="rId41"/>
            </p:custDataLst>
          </p:nvPr>
        </p:nvCxnSpPr>
        <p:spPr>
          <a:xfrm flipV="1">
            <a:off x="4572000" y="4885227"/>
            <a:ext cx="8886" cy="506906"/>
          </a:xfrm>
          <a:prstGeom prst="straightConnector1">
            <a:avLst/>
          </a:prstGeom>
          <a:ln w="28575">
            <a:solidFill>
              <a:schemeClr val="accent1">
                <a:lumMod val="50000"/>
              </a:schemeClr>
            </a:solidFill>
            <a:prstDash val="sysDash"/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0" name="TextBox 159"/>
          <p:cNvSpPr txBox="1"/>
          <p:nvPr/>
        </p:nvSpPr>
        <p:spPr>
          <a:xfrm>
            <a:off x="5123422" y="5508794"/>
            <a:ext cx="1115616" cy="507831"/>
          </a:xfrm>
          <a:prstGeom prst="rect">
            <a:avLst/>
          </a:prstGeom>
          <a:solidFill>
            <a:srgbClr val="FFFFCC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900" dirty="0">
                <a:latin typeface="+mj-lt"/>
              </a:rPr>
              <a:t>Информация </a:t>
            </a:r>
            <a:br>
              <a:rPr lang="ru-RU" sz="900" dirty="0">
                <a:latin typeface="+mj-lt"/>
              </a:rPr>
            </a:br>
            <a:r>
              <a:rPr lang="ru-RU" sz="900" dirty="0">
                <a:latin typeface="+mj-lt"/>
              </a:rPr>
              <a:t>о предоставлении льгот </a:t>
            </a:r>
          </a:p>
        </p:txBody>
      </p:sp>
      <p:cxnSp>
        <p:nvCxnSpPr>
          <p:cNvPr id="162" name="Прямая соединительная линия 161"/>
          <p:cNvCxnSpPr/>
          <p:nvPr>
            <p:custDataLst>
              <p:tags r:id="rId42"/>
            </p:custDataLst>
          </p:nvPr>
        </p:nvCxnSpPr>
        <p:spPr>
          <a:xfrm>
            <a:off x="6794861" y="1556792"/>
            <a:ext cx="0" cy="1670074"/>
          </a:xfrm>
          <a:prstGeom prst="line">
            <a:avLst/>
          </a:prstGeom>
          <a:ln w="28575">
            <a:solidFill>
              <a:srgbClr val="0628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Прямая со стрелкой 102"/>
          <p:cNvCxnSpPr/>
          <p:nvPr>
            <p:custDataLst>
              <p:tags r:id="rId43"/>
            </p:custDataLst>
          </p:nvPr>
        </p:nvCxnSpPr>
        <p:spPr>
          <a:xfrm flipH="1">
            <a:off x="6051558" y="2543416"/>
            <a:ext cx="743303" cy="0"/>
          </a:xfrm>
          <a:prstGeom prst="straightConnector1">
            <a:avLst/>
          </a:prstGeom>
          <a:ln w="28575">
            <a:solidFill>
              <a:schemeClr val="accent1">
                <a:lumMod val="50000"/>
              </a:schemeClr>
            </a:solidFill>
            <a:prstDash val="sysDash"/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Прямая соединительная линия 176"/>
          <p:cNvCxnSpPr/>
          <p:nvPr>
            <p:custDataLst>
              <p:tags r:id="rId44"/>
            </p:custDataLst>
          </p:nvPr>
        </p:nvCxnSpPr>
        <p:spPr>
          <a:xfrm>
            <a:off x="6790257" y="3429000"/>
            <a:ext cx="0" cy="1914149"/>
          </a:xfrm>
          <a:prstGeom prst="line">
            <a:avLst/>
          </a:prstGeom>
          <a:ln w="28575">
            <a:solidFill>
              <a:srgbClr val="0628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5" name="Прямая со стрелкой 102"/>
          <p:cNvCxnSpPr/>
          <p:nvPr>
            <p:custDataLst>
              <p:tags r:id="rId45"/>
            </p:custDataLst>
          </p:nvPr>
        </p:nvCxnSpPr>
        <p:spPr>
          <a:xfrm flipH="1">
            <a:off x="6051558" y="3933056"/>
            <a:ext cx="743303" cy="0"/>
          </a:xfrm>
          <a:prstGeom prst="straightConnector1">
            <a:avLst/>
          </a:prstGeom>
          <a:ln w="28575">
            <a:solidFill>
              <a:schemeClr val="accent1">
                <a:lumMod val="50000"/>
              </a:schemeClr>
            </a:solidFill>
            <a:prstDash val="sysDash"/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84537159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Скругленный прямоугольник 53"/>
          <p:cNvSpPr/>
          <p:nvPr/>
        </p:nvSpPr>
        <p:spPr>
          <a:xfrm>
            <a:off x="5580112" y="3140968"/>
            <a:ext cx="1872208" cy="2088232"/>
          </a:xfrm>
          <a:prstGeom prst="roundRect">
            <a:avLst>
              <a:gd name="adj" fmla="val 6566"/>
            </a:avLst>
          </a:prstGeom>
          <a:solidFill>
            <a:schemeClr val="accent1">
              <a:lumMod val="20000"/>
              <a:lumOff val="8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 smtClean="0">
              <a:solidFill>
                <a:schemeClr val="tx1"/>
              </a:solidFill>
            </a:endParaRPr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5436096" y="3284984"/>
            <a:ext cx="1872208" cy="2088232"/>
          </a:xfrm>
          <a:prstGeom prst="roundRect">
            <a:avLst>
              <a:gd name="adj" fmla="val 6566"/>
            </a:avLst>
          </a:prstGeom>
          <a:solidFill>
            <a:schemeClr val="accent1">
              <a:lumMod val="20000"/>
              <a:lumOff val="8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 smtClean="0">
              <a:solidFill>
                <a:schemeClr val="tx1"/>
              </a:solidFill>
            </a:endParaRP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683568" y="1268760"/>
            <a:ext cx="7776864" cy="936104"/>
          </a:xfrm>
          <a:prstGeom prst="roundRect">
            <a:avLst>
              <a:gd name="adj" fmla="val 21811"/>
            </a:avLst>
          </a:prstGeom>
          <a:noFill/>
          <a:ln w="25400" cmpd="sng">
            <a:solidFill>
              <a:schemeClr val="accent6"/>
            </a:solidFill>
            <a:prstDash val="dash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899592" y="2636912"/>
            <a:ext cx="3240360" cy="2952328"/>
          </a:xfrm>
          <a:prstGeom prst="roundRect">
            <a:avLst>
              <a:gd name="adj" fmla="val 6986"/>
            </a:avLst>
          </a:prstGeom>
          <a:solidFill>
            <a:schemeClr val="accent6">
              <a:lumMod val="20000"/>
              <a:lumOff val="80000"/>
            </a:schemeClr>
          </a:solidFill>
          <a:ln w="19050" cmpd="sng">
            <a:solidFill>
              <a:schemeClr val="accent6"/>
            </a:solidFill>
            <a:prstDash val="dash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547664" y="3933056"/>
            <a:ext cx="2376264" cy="1512168"/>
          </a:xfrm>
          <a:prstGeom prst="roundRect">
            <a:avLst>
              <a:gd name="adj" fmla="val 8971"/>
            </a:avLst>
          </a:prstGeom>
          <a:solidFill>
            <a:schemeClr val="accent1"/>
          </a:solidFill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Сервисный концентратор ЕГИССО</a:t>
            </a:r>
            <a:endParaRPr lang="ru-RU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2123728" y="4077072"/>
            <a:ext cx="1274481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  <a:reflection blurRad="6350" stA="52000" endA="300" endPos="35000" dir="5400000" sy="-100000" algn="bl" rotWithShape="0"/>
          </a:effectLst>
        </p:spPr>
      </p:pic>
      <p:sp>
        <p:nvSpPr>
          <p:cNvPr id="6" name="Скругленный прямоугольник 5"/>
          <p:cNvSpPr/>
          <p:nvPr/>
        </p:nvSpPr>
        <p:spPr>
          <a:xfrm>
            <a:off x="755576" y="2492896"/>
            <a:ext cx="4680520" cy="3240360"/>
          </a:xfrm>
          <a:prstGeom prst="roundRect">
            <a:avLst>
              <a:gd name="adj" fmla="val 6941"/>
            </a:avLst>
          </a:prstGeom>
          <a:noFill/>
          <a:ln w="25400" cmpd="sng">
            <a:solidFill>
              <a:schemeClr val="accent6"/>
            </a:solidFill>
            <a:prstDash val="dash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" name="Группа 185"/>
          <p:cNvGrpSpPr>
            <a:grpSpLocks/>
          </p:cNvGrpSpPr>
          <p:nvPr/>
        </p:nvGrpSpPr>
        <p:grpSpPr bwMode="auto">
          <a:xfrm>
            <a:off x="0" y="5032375"/>
            <a:ext cx="9990138" cy="2347913"/>
            <a:chOff x="0" y="5013820"/>
            <a:chExt cx="9989613" cy="2348157"/>
          </a:xfrm>
        </p:grpSpPr>
        <p:sp>
          <p:nvSpPr>
            <p:cNvPr id="8" name="Прямоугольник 7"/>
            <p:cNvSpPr>
              <a:spLocks noChangeArrowheads="1"/>
            </p:cNvSpPr>
            <p:nvPr/>
          </p:nvSpPr>
          <p:spPr bwMode="auto">
            <a:xfrm>
              <a:off x="0" y="5877510"/>
              <a:ext cx="9143519" cy="981177"/>
            </a:xfrm>
            <a:prstGeom prst="rect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95B3D7"/>
                </a:gs>
              </a:gsLst>
              <a:lin ang="5400000"/>
            </a:gradFill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  <a:extLst/>
          </p:spPr>
          <p:txBody>
            <a:bodyPr anchor="ctr"/>
            <a:lstStyle/>
            <a:p>
              <a:pPr algn="ctr">
                <a:defRPr/>
              </a:pPr>
              <a:endParaRPr lang="ru-RU">
                <a:solidFill>
                  <a:schemeClr val="lt1"/>
                </a:solidFill>
                <a:latin typeface="+mj-lt"/>
                <a:cs typeface="+mn-cs"/>
              </a:endParaRPr>
            </a:p>
          </p:txBody>
        </p:sp>
        <p:grpSp>
          <p:nvGrpSpPr>
            <p:cNvPr id="3" name="Группа 187"/>
            <p:cNvGrpSpPr>
              <a:grpSpLocks/>
            </p:cNvGrpSpPr>
            <p:nvPr/>
          </p:nvGrpSpPr>
          <p:grpSpPr bwMode="auto">
            <a:xfrm rot="-270325">
              <a:off x="6228025" y="5013820"/>
              <a:ext cx="3761588" cy="2348157"/>
              <a:chOff x="5940678" y="5240889"/>
              <a:chExt cx="4193110" cy="1970152"/>
            </a:xfrm>
          </p:grpSpPr>
          <p:sp>
            <p:nvSpPr>
              <p:cNvPr id="10" name="Полилиния 9"/>
              <p:cNvSpPr/>
              <p:nvPr/>
            </p:nvSpPr>
            <p:spPr>
              <a:xfrm>
                <a:off x="6292949" y="5235325"/>
                <a:ext cx="3452336" cy="1659776"/>
              </a:xfrm>
              <a:custGeom>
                <a:avLst/>
                <a:gdLst>
                  <a:gd name="connsiteX0" fmla="*/ 407894 w 3470835"/>
                  <a:gd name="connsiteY0" fmla="*/ 824752 h 1325282"/>
                  <a:gd name="connsiteX1" fmla="*/ 775447 w 3470835"/>
                  <a:gd name="connsiteY1" fmla="*/ 564776 h 1325282"/>
                  <a:gd name="connsiteX2" fmla="*/ 1994647 w 3470835"/>
                  <a:gd name="connsiteY2" fmla="*/ 663388 h 1325282"/>
                  <a:gd name="connsiteX3" fmla="*/ 2971800 w 3470835"/>
                  <a:gd name="connsiteY3" fmla="*/ 340658 h 1325282"/>
                  <a:gd name="connsiteX4" fmla="*/ 3195918 w 3470835"/>
                  <a:gd name="connsiteY4" fmla="*/ 53788 h 1325282"/>
                  <a:gd name="connsiteX5" fmla="*/ 3303494 w 3470835"/>
                  <a:gd name="connsiteY5" fmla="*/ 663388 h 1325282"/>
                  <a:gd name="connsiteX6" fmla="*/ 2191871 w 3470835"/>
                  <a:gd name="connsiteY6" fmla="*/ 1264023 h 1325282"/>
                  <a:gd name="connsiteX7" fmla="*/ 300318 w 3470835"/>
                  <a:gd name="connsiteY7" fmla="*/ 1030941 h 1325282"/>
                  <a:gd name="connsiteX8" fmla="*/ 407894 w 3470835"/>
                  <a:gd name="connsiteY8" fmla="*/ 824752 h 1325282"/>
                  <a:gd name="connsiteX0" fmla="*/ 407894 w 3313632"/>
                  <a:gd name="connsiteY0" fmla="*/ 855872 h 1325282"/>
                  <a:gd name="connsiteX1" fmla="*/ 775447 w 3313632"/>
                  <a:gd name="connsiteY1" fmla="*/ 595896 h 1325282"/>
                  <a:gd name="connsiteX2" fmla="*/ 1994647 w 3313632"/>
                  <a:gd name="connsiteY2" fmla="*/ 694508 h 1325282"/>
                  <a:gd name="connsiteX3" fmla="*/ 2971800 w 3313632"/>
                  <a:gd name="connsiteY3" fmla="*/ 371778 h 1325282"/>
                  <a:gd name="connsiteX4" fmla="*/ 3195918 w 3313632"/>
                  <a:gd name="connsiteY4" fmla="*/ 84908 h 1325282"/>
                  <a:gd name="connsiteX5" fmla="*/ 3146291 w 3313632"/>
                  <a:gd name="connsiteY5" fmla="*/ 881224 h 1325282"/>
                  <a:gd name="connsiteX6" fmla="*/ 2191871 w 3313632"/>
                  <a:gd name="connsiteY6" fmla="*/ 1295143 h 1325282"/>
                  <a:gd name="connsiteX7" fmla="*/ 300318 w 3313632"/>
                  <a:gd name="connsiteY7" fmla="*/ 1062061 h 1325282"/>
                  <a:gd name="connsiteX8" fmla="*/ 407894 w 3313632"/>
                  <a:gd name="connsiteY8" fmla="*/ 855872 h 1325282"/>
                  <a:gd name="connsiteX0" fmla="*/ 414043 w 3310643"/>
                  <a:gd name="connsiteY0" fmla="*/ 855872 h 1090289"/>
                  <a:gd name="connsiteX1" fmla="*/ 781596 w 3310643"/>
                  <a:gd name="connsiteY1" fmla="*/ 595896 h 1090289"/>
                  <a:gd name="connsiteX2" fmla="*/ 2000796 w 3310643"/>
                  <a:gd name="connsiteY2" fmla="*/ 694508 h 1090289"/>
                  <a:gd name="connsiteX3" fmla="*/ 2977949 w 3310643"/>
                  <a:gd name="connsiteY3" fmla="*/ 371778 h 1090289"/>
                  <a:gd name="connsiteX4" fmla="*/ 3202067 w 3310643"/>
                  <a:gd name="connsiteY4" fmla="*/ 84908 h 1090289"/>
                  <a:gd name="connsiteX5" fmla="*/ 3152440 w 3310643"/>
                  <a:gd name="connsiteY5" fmla="*/ 881224 h 1090289"/>
                  <a:gd name="connsiteX6" fmla="*/ 2252848 w 3310643"/>
                  <a:gd name="connsiteY6" fmla="*/ 1025240 h 1090289"/>
                  <a:gd name="connsiteX7" fmla="*/ 306467 w 3310643"/>
                  <a:gd name="connsiteY7" fmla="*/ 1062061 h 1090289"/>
                  <a:gd name="connsiteX8" fmla="*/ 414043 w 3310643"/>
                  <a:gd name="connsiteY8" fmla="*/ 855872 h 1090289"/>
                  <a:gd name="connsiteX0" fmla="*/ 123845 w 3020445"/>
                  <a:gd name="connsiteY0" fmla="*/ 855872 h 1125477"/>
                  <a:gd name="connsiteX1" fmla="*/ 491398 w 3020445"/>
                  <a:gd name="connsiteY1" fmla="*/ 595896 h 1125477"/>
                  <a:gd name="connsiteX2" fmla="*/ 1710598 w 3020445"/>
                  <a:gd name="connsiteY2" fmla="*/ 694508 h 1125477"/>
                  <a:gd name="connsiteX3" fmla="*/ 2687751 w 3020445"/>
                  <a:gd name="connsiteY3" fmla="*/ 371778 h 1125477"/>
                  <a:gd name="connsiteX4" fmla="*/ 2911869 w 3020445"/>
                  <a:gd name="connsiteY4" fmla="*/ 84908 h 1125477"/>
                  <a:gd name="connsiteX5" fmla="*/ 2862242 w 3020445"/>
                  <a:gd name="connsiteY5" fmla="*/ 881224 h 1125477"/>
                  <a:gd name="connsiteX6" fmla="*/ 1962650 w 3020445"/>
                  <a:gd name="connsiteY6" fmla="*/ 1025240 h 1125477"/>
                  <a:gd name="connsiteX7" fmla="*/ 306467 w 3020445"/>
                  <a:gd name="connsiteY7" fmla="*/ 1097249 h 1125477"/>
                  <a:gd name="connsiteX8" fmla="*/ 123845 w 3020445"/>
                  <a:gd name="connsiteY8" fmla="*/ 855872 h 1125477"/>
                  <a:gd name="connsiteX0" fmla="*/ 123845 w 3020445"/>
                  <a:gd name="connsiteY0" fmla="*/ 855872 h 1125477"/>
                  <a:gd name="connsiteX1" fmla="*/ 522491 w 3020445"/>
                  <a:gd name="connsiteY1" fmla="*/ 665201 h 1125477"/>
                  <a:gd name="connsiteX2" fmla="*/ 1710598 w 3020445"/>
                  <a:gd name="connsiteY2" fmla="*/ 694508 h 1125477"/>
                  <a:gd name="connsiteX3" fmla="*/ 2687751 w 3020445"/>
                  <a:gd name="connsiteY3" fmla="*/ 371778 h 1125477"/>
                  <a:gd name="connsiteX4" fmla="*/ 2911869 w 3020445"/>
                  <a:gd name="connsiteY4" fmla="*/ 84908 h 1125477"/>
                  <a:gd name="connsiteX5" fmla="*/ 2862242 w 3020445"/>
                  <a:gd name="connsiteY5" fmla="*/ 881224 h 1125477"/>
                  <a:gd name="connsiteX6" fmla="*/ 1962650 w 3020445"/>
                  <a:gd name="connsiteY6" fmla="*/ 1025240 h 1125477"/>
                  <a:gd name="connsiteX7" fmla="*/ 306467 w 3020445"/>
                  <a:gd name="connsiteY7" fmla="*/ 1097249 h 1125477"/>
                  <a:gd name="connsiteX8" fmla="*/ 123845 w 3020445"/>
                  <a:gd name="connsiteY8" fmla="*/ 855872 h 1125477"/>
                  <a:gd name="connsiteX0" fmla="*/ 123845 w 3030261"/>
                  <a:gd name="connsiteY0" fmla="*/ 1067667 h 1337272"/>
                  <a:gd name="connsiteX1" fmla="*/ 522491 w 3030261"/>
                  <a:gd name="connsiteY1" fmla="*/ 876996 h 1337272"/>
                  <a:gd name="connsiteX2" fmla="*/ 1710598 w 3030261"/>
                  <a:gd name="connsiteY2" fmla="*/ 906303 h 1337272"/>
                  <a:gd name="connsiteX3" fmla="*/ 2687751 w 3030261"/>
                  <a:gd name="connsiteY3" fmla="*/ 583573 h 1337272"/>
                  <a:gd name="connsiteX4" fmla="*/ 2970763 w 3030261"/>
                  <a:gd name="connsiteY4" fmla="*/ 84908 h 1337272"/>
                  <a:gd name="connsiteX5" fmla="*/ 2862242 w 3030261"/>
                  <a:gd name="connsiteY5" fmla="*/ 1093019 h 1337272"/>
                  <a:gd name="connsiteX6" fmla="*/ 1962650 w 3030261"/>
                  <a:gd name="connsiteY6" fmla="*/ 1237035 h 1337272"/>
                  <a:gd name="connsiteX7" fmla="*/ 306467 w 3030261"/>
                  <a:gd name="connsiteY7" fmla="*/ 1309044 h 1337272"/>
                  <a:gd name="connsiteX8" fmla="*/ 123845 w 3030261"/>
                  <a:gd name="connsiteY8" fmla="*/ 1067667 h 1337272"/>
                  <a:gd name="connsiteX0" fmla="*/ 123845 w 3030261"/>
                  <a:gd name="connsiteY0" fmla="*/ 1090771 h 1360376"/>
                  <a:gd name="connsiteX1" fmla="*/ 522491 w 3030261"/>
                  <a:gd name="connsiteY1" fmla="*/ 900100 h 1360376"/>
                  <a:gd name="connsiteX2" fmla="*/ 1710598 w 3030261"/>
                  <a:gd name="connsiteY2" fmla="*/ 929407 h 1360376"/>
                  <a:gd name="connsiteX3" fmla="*/ 2682731 w 3030261"/>
                  <a:gd name="connsiteY3" fmla="*/ 468052 h 1360376"/>
                  <a:gd name="connsiteX4" fmla="*/ 2970763 w 3030261"/>
                  <a:gd name="connsiteY4" fmla="*/ 108012 h 1360376"/>
                  <a:gd name="connsiteX5" fmla="*/ 2862242 w 3030261"/>
                  <a:gd name="connsiteY5" fmla="*/ 1116123 h 1360376"/>
                  <a:gd name="connsiteX6" fmla="*/ 1962650 w 3030261"/>
                  <a:gd name="connsiteY6" fmla="*/ 1260139 h 1360376"/>
                  <a:gd name="connsiteX7" fmla="*/ 306467 w 3030261"/>
                  <a:gd name="connsiteY7" fmla="*/ 1332148 h 1360376"/>
                  <a:gd name="connsiteX8" fmla="*/ 123845 w 3030261"/>
                  <a:gd name="connsiteY8" fmla="*/ 1090771 h 1360376"/>
                  <a:gd name="connsiteX0" fmla="*/ 123845 w 3030261"/>
                  <a:gd name="connsiteY0" fmla="*/ 1090771 h 1360376"/>
                  <a:gd name="connsiteX1" fmla="*/ 522491 w 3030261"/>
                  <a:gd name="connsiteY1" fmla="*/ 900100 h 1360376"/>
                  <a:gd name="connsiteX2" fmla="*/ 1944216 w 3030261"/>
                  <a:gd name="connsiteY2" fmla="*/ 900100 h 1360376"/>
                  <a:gd name="connsiteX3" fmla="*/ 2682731 w 3030261"/>
                  <a:gd name="connsiteY3" fmla="*/ 468052 h 1360376"/>
                  <a:gd name="connsiteX4" fmla="*/ 2970763 w 3030261"/>
                  <a:gd name="connsiteY4" fmla="*/ 108012 h 1360376"/>
                  <a:gd name="connsiteX5" fmla="*/ 2862242 w 3030261"/>
                  <a:gd name="connsiteY5" fmla="*/ 1116123 h 1360376"/>
                  <a:gd name="connsiteX6" fmla="*/ 1962650 w 3030261"/>
                  <a:gd name="connsiteY6" fmla="*/ 1260139 h 1360376"/>
                  <a:gd name="connsiteX7" fmla="*/ 306467 w 3030261"/>
                  <a:gd name="connsiteY7" fmla="*/ 1332148 h 1360376"/>
                  <a:gd name="connsiteX8" fmla="*/ 123845 w 3030261"/>
                  <a:gd name="connsiteY8" fmla="*/ 1090771 h 1360376"/>
                  <a:gd name="connsiteX0" fmla="*/ 3120 w 3314221"/>
                  <a:gd name="connsiteY0" fmla="*/ 1337190 h 1357906"/>
                  <a:gd name="connsiteX1" fmla="*/ 842800 w 3314221"/>
                  <a:gd name="connsiteY1" fmla="*/ 813149 h 1357906"/>
                  <a:gd name="connsiteX2" fmla="*/ 2264525 w 3314221"/>
                  <a:gd name="connsiteY2" fmla="*/ 813149 h 1357906"/>
                  <a:gd name="connsiteX3" fmla="*/ 3003040 w 3314221"/>
                  <a:gd name="connsiteY3" fmla="*/ 381101 h 1357906"/>
                  <a:gd name="connsiteX4" fmla="*/ 3291072 w 3314221"/>
                  <a:gd name="connsiteY4" fmla="*/ 21061 h 1357906"/>
                  <a:gd name="connsiteX5" fmla="*/ 3182551 w 3314221"/>
                  <a:gd name="connsiteY5" fmla="*/ 1029172 h 1357906"/>
                  <a:gd name="connsiteX6" fmla="*/ 2282959 w 3314221"/>
                  <a:gd name="connsiteY6" fmla="*/ 1173188 h 1357906"/>
                  <a:gd name="connsiteX7" fmla="*/ 626776 w 3314221"/>
                  <a:gd name="connsiteY7" fmla="*/ 1245197 h 1357906"/>
                  <a:gd name="connsiteX8" fmla="*/ 3120 w 3314221"/>
                  <a:gd name="connsiteY8" fmla="*/ 1337190 h 1357906"/>
                  <a:gd name="connsiteX0" fmla="*/ 20746 w 3331847"/>
                  <a:gd name="connsiteY0" fmla="*/ 1337190 h 1407166"/>
                  <a:gd name="connsiteX1" fmla="*/ 860426 w 3331847"/>
                  <a:gd name="connsiteY1" fmla="*/ 813149 h 1407166"/>
                  <a:gd name="connsiteX2" fmla="*/ 2282151 w 3331847"/>
                  <a:gd name="connsiteY2" fmla="*/ 813149 h 1407166"/>
                  <a:gd name="connsiteX3" fmla="*/ 3020666 w 3331847"/>
                  <a:gd name="connsiteY3" fmla="*/ 381101 h 1407166"/>
                  <a:gd name="connsiteX4" fmla="*/ 3308698 w 3331847"/>
                  <a:gd name="connsiteY4" fmla="*/ 21061 h 1407166"/>
                  <a:gd name="connsiteX5" fmla="*/ 3200177 w 3331847"/>
                  <a:gd name="connsiteY5" fmla="*/ 1029172 h 1407166"/>
                  <a:gd name="connsiteX6" fmla="*/ 2300585 w 3331847"/>
                  <a:gd name="connsiteY6" fmla="*/ 1173188 h 1407166"/>
                  <a:gd name="connsiteX7" fmla="*/ 644402 w 3331847"/>
                  <a:gd name="connsiteY7" fmla="*/ 1245197 h 1407166"/>
                  <a:gd name="connsiteX8" fmla="*/ 20746 w 3331847"/>
                  <a:gd name="connsiteY8" fmla="*/ 1337190 h 1407166"/>
                  <a:gd name="connsiteX0" fmla="*/ 20744 w 3331845"/>
                  <a:gd name="connsiteY0" fmla="*/ 1337190 h 1454007"/>
                  <a:gd name="connsiteX1" fmla="*/ 860424 w 3331845"/>
                  <a:gd name="connsiteY1" fmla="*/ 813149 h 1454007"/>
                  <a:gd name="connsiteX2" fmla="*/ 2282149 w 3331845"/>
                  <a:gd name="connsiteY2" fmla="*/ 813149 h 1454007"/>
                  <a:gd name="connsiteX3" fmla="*/ 3020664 w 3331845"/>
                  <a:gd name="connsiteY3" fmla="*/ 381101 h 1454007"/>
                  <a:gd name="connsiteX4" fmla="*/ 3308696 w 3331845"/>
                  <a:gd name="connsiteY4" fmla="*/ 21061 h 1454007"/>
                  <a:gd name="connsiteX5" fmla="*/ 3200175 w 3331845"/>
                  <a:gd name="connsiteY5" fmla="*/ 1029172 h 1454007"/>
                  <a:gd name="connsiteX6" fmla="*/ 2300583 w 3331845"/>
                  <a:gd name="connsiteY6" fmla="*/ 1173188 h 1454007"/>
                  <a:gd name="connsiteX7" fmla="*/ 644400 w 3331845"/>
                  <a:gd name="connsiteY7" fmla="*/ 1245197 h 1454007"/>
                  <a:gd name="connsiteX8" fmla="*/ 20744 w 3331845"/>
                  <a:gd name="connsiteY8" fmla="*/ 1337190 h 1454007"/>
                  <a:gd name="connsiteX0" fmla="*/ 20744 w 3331845"/>
                  <a:gd name="connsiteY0" fmla="*/ 1336374 h 1453191"/>
                  <a:gd name="connsiteX1" fmla="*/ 860424 w 3331845"/>
                  <a:gd name="connsiteY1" fmla="*/ 812333 h 1453191"/>
                  <a:gd name="connsiteX2" fmla="*/ 2303454 w 3331845"/>
                  <a:gd name="connsiteY2" fmla="*/ 704699 h 1453191"/>
                  <a:gd name="connsiteX3" fmla="*/ 3020664 w 3331845"/>
                  <a:gd name="connsiteY3" fmla="*/ 380285 h 1453191"/>
                  <a:gd name="connsiteX4" fmla="*/ 3308696 w 3331845"/>
                  <a:gd name="connsiteY4" fmla="*/ 20245 h 1453191"/>
                  <a:gd name="connsiteX5" fmla="*/ 3200175 w 3331845"/>
                  <a:gd name="connsiteY5" fmla="*/ 1028356 h 1453191"/>
                  <a:gd name="connsiteX6" fmla="*/ 2300583 w 3331845"/>
                  <a:gd name="connsiteY6" fmla="*/ 1172372 h 1453191"/>
                  <a:gd name="connsiteX7" fmla="*/ 644400 w 3331845"/>
                  <a:gd name="connsiteY7" fmla="*/ 1244381 h 1453191"/>
                  <a:gd name="connsiteX8" fmla="*/ 20744 w 3331845"/>
                  <a:gd name="connsiteY8" fmla="*/ 1336374 h 1453191"/>
                  <a:gd name="connsiteX0" fmla="*/ 18263 w 3404662"/>
                  <a:gd name="connsiteY0" fmla="*/ 1551399 h 1640205"/>
                  <a:gd name="connsiteX1" fmla="*/ 933241 w 3404662"/>
                  <a:gd name="connsiteY1" fmla="*/ 812333 h 1640205"/>
                  <a:gd name="connsiteX2" fmla="*/ 2376271 w 3404662"/>
                  <a:gd name="connsiteY2" fmla="*/ 704699 h 1640205"/>
                  <a:gd name="connsiteX3" fmla="*/ 3093481 w 3404662"/>
                  <a:gd name="connsiteY3" fmla="*/ 380285 h 1640205"/>
                  <a:gd name="connsiteX4" fmla="*/ 3381513 w 3404662"/>
                  <a:gd name="connsiteY4" fmla="*/ 20245 h 1640205"/>
                  <a:gd name="connsiteX5" fmla="*/ 3272992 w 3404662"/>
                  <a:gd name="connsiteY5" fmla="*/ 1028356 h 1640205"/>
                  <a:gd name="connsiteX6" fmla="*/ 2373400 w 3404662"/>
                  <a:gd name="connsiteY6" fmla="*/ 1172372 h 1640205"/>
                  <a:gd name="connsiteX7" fmla="*/ 717217 w 3404662"/>
                  <a:gd name="connsiteY7" fmla="*/ 1244381 h 1640205"/>
                  <a:gd name="connsiteX8" fmla="*/ 18263 w 3404662"/>
                  <a:gd name="connsiteY8" fmla="*/ 1551399 h 1640205"/>
                  <a:gd name="connsiteX0" fmla="*/ 17 w 3386416"/>
                  <a:gd name="connsiteY0" fmla="*/ 1551399 h 1591545"/>
                  <a:gd name="connsiteX1" fmla="*/ 914995 w 3386416"/>
                  <a:gd name="connsiteY1" fmla="*/ 812333 h 1591545"/>
                  <a:gd name="connsiteX2" fmla="*/ 2358025 w 3386416"/>
                  <a:gd name="connsiteY2" fmla="*/ 704699 h 1591545"/>
                  <a:gd name="connsiteX3" fmla="*/ 3075235 w 3386416"/>
                  <a:gd name="connsiteY3" fmla="*/ 380285 h 1591545"/>
                  <a:gd name="connsiteX4" fmla="*/ 3363267 w 3386416"/>
                  <a:gd name="connsiteY4" fmla="*/ 20245 h 1591545"/>
                  <a:gd name="connsiteX5" fmla="*/ 3254746 w 3386416"/>
                  <a:gd name="connsiteY5" fmla="*/ 1028356 h 1591545"/>
                  <a:gd name="connsiteX6" fmla="*/ 2355154 w 3386416"/>
                  <a:gd name="connsiteY6" fmla="*/ 1172372 h 1591545"/>
                  <a:gd name="connsiteX7" fmla="*/ 935552 w 3386416"/>
                  <a:gd name="connsiteY7" fmla="*/ 1459414 h 1591545"/>
                  <a:gd name="connsiteX8" fmla="*/ 17 w 3386416"/>
                  <a:gd name="connsiteY8" fmla="*/ 1551399 h 1591545"/>
                  <a:gd name="connsiteX0" fmla="*/ 604 w 3387003"/>
                  <a:gd name="connsiteY0" fmla="*/ 1551399 h 1588469"/>
                  <a:gd name="connsiteX1" fmla="*/ 1066092 w 3387003"/>
                  <a:gd name="connsiteY1" fmla="*/ 855293 h 1588469"/>
                  <a:gd name="connsiteX2" fmla="*/ 2358612 w 3387003"/>
                  <a:gd name="connsiteY2" fmla="*/ 704699 h 1588469"/>
                  <a:gd name="connsiteX3" fmla="*/ 3075822 w 3387003"/>
                  <a:gd name="connsiteY3" fmla="*/ 380285 h 1588469"/>
                  <a:gd name="connsiteX4" fmla="*/ 3363854 w 3387003"/>
                  <a:gd name="connsiteY4" fmla="*/ 20245 h 1588469"/>
                  <a:gd name="connsiteX5" fmla="*/ 3255333 w 3387003"/>
                  <a:gd name="connsiteY5" fmla="*/ 1028356 h 1588469"/>
                  <a:gd name="connsiteX6" fmla="*/ 2355741 w 3387003"/>
                  <a:gd name="connsiteY6" fmla="*/ 1172372 h 1588469"/>
                  <a:gd name="connsiteX7" fmla="*/ 936139 w 3387003"/>
                  <a:gd name="connsiteY7" fmla="*/ 1459414 h 1588469"/>
                  <a:gd name="connsiteX8" fmla="*/ 604 w 3387003"/>
                  <a:gd name="connsiteY8" fmla="*/ 1551399 h 1588469"/>
                  <a:gd name="connsiteX0" fmla="*/ 5931 w 3392330"/>
                  <a:gd name="connsiteY0" fmla="*/ 1551399 h 1579074"/>
                  <a:gd name="connsiteX1" fmla="*/ 567232 w 3392330"/>
                  <a:gd name="connsiteY1" fmla="*/ 987737 h 1579074"/>
                  <a:gd name="connsiteX2" fmla="*/ 1071419 w 3392330"/>
                  <a:gd name="connsiteY2" fmla="*/ 855293 h 1579074"/>
                  <a:gd name="connsiteX3" fmla="*/ 2363939 w 3392330"/>
                  <a:gd name="connsiteY3" fmla="*/ 704699 h 1579074"/>
                  <a:gd name="connsiteX4" fmla="*/ 3081149 w 3392330"/>
                  <a:gd name="connsiteY4" fmla="*/ 380285 h 1579074"/>
                  <a:gd name="connsiteX5" fmla="*/ 3369181 w 3392330"/>
                  <a:gd name="connsiteY5" fmla="*/ 20245 h 1579074"/>
                  <a:gd name="connsiteX6" fmla="*/ 3260660 w 3392330"/>
                  <a:gd name="connsiteY6" fmla="*/ 1028356 h 1579074"/>
                  <a:gd name="connsiteX7" fmla="*/ 2361068 w 3392330"/>
                  <a:gd name="connsiteY7" fmla="*/ 1172372 h 1579074"/>
                  <a:gd name="connsiteX8" fmla="*/ 941466 w 3392330"/>
                  <a:gd name="connsiteY8" fmla="*/ 1459414 h 1579074"/>
                  <a:gd name="connsiteX9" fmla="*/ 5931 w 3392330"/>
                  <a:gd name="connsiteY9" fmla="*/ 1551399 h 1579074"/>
                  <a:gd name="connsiteX0" fmla="*/ 5931 w 3392330"/>
                  <a:gd name="connsiteY0" fmla="*/ 1551399 h 1579074"/>
                  <a:gd name="connsiteX1" fmla="*/ 567232 w 3392330"/>
                  <a:gd name="connsiteY1" fmla="*/ 987737 h 1579074"/>
                  <a:gd name="connsiteX2" fmla="*/ 1071419 w 3392330"/>
                  <a:gd name="connsiteY2" fmla="*/ 855293 h 1579074"/>
                  <a:gd name="connsiteX3" fmla="*/ 2363939 w 3392330"/>
                  <a:gd name="connsiteY3" fmla="*/ 704699 h 1579074"/>
                  <a:gd name="connsiteX4" fmla="*/ 3081149 w 3392330"/>
                  <a:gd name="connsiteY4" fmla="*/ 380285 h 1579074"/>
                  <a:gd name="connsiteX5" fmla="*/ 3369181 w 3392330"/>
                  <a:gd name="connsiteY5" fmla="*/ 20245 h 1579074"/>
                  <a:gd name="connsiteX6" fmla="*/ 3260660 w 3392330"/>
                  <a:gd name="connsiteY6" fmla="*/ 1028356 h 1579074"/>
                  <a:gd name="connsiteX7" fmla="*/ 2361068 w 3392330"/>
                  <a:gd name="connsiteY7" fmla="*/ 1172372 h 1579074"/>
                  <a:gd name="connsiteX8" fmla="*/ 941466 w 3392330"/>
                  <a:gd name="connsiteY8" fmla="*/ 1459414 h 1579074"/>
                  <a:gd name="connsiteX9" fmla="*/ 5931 w 3392330"/>
                  <a:gd name="connsiteY9" fmla="*/ 1551399 h 1579074"/>
                  <a:gd name="connsiteX0" fmla="*/ 5931 w 3392330"/>
                  <a:gd name="connsiteY0" fmla="*/ 1551399 h 1579074"/>
                  <a:gd name="connsiteX1" fmla="*/ 567232 w 3392330"/>
                  <a:gd name="connsiteY1" fmla="*/ 987737 h 1579074"/>
                  <a:gd name="connsiteX2" fmla="*/ 1071419 w 3392330"/>
                  <a:gd name="connsiteY2" fmla="*/ 855293 h 1579074"/>
                  <a:gd name="connsiteX3" fmla="*/ 1449279 w 3392330"/>
                  <a:gd name="connsiteY3" fmla="*/ 890926 h 1579074"/>
                  <a:gd name="connsiteX4" fmla="*/ 2363939 w 3392330"/>
                  <a:gd name="connsiteY4" fmla="*/ 704699 h 1579074"/>
                  <a:gd name="connsiteX5" fmla="*/ 3081149 w 3392330"/>
                  <a:gd name="connsiteY5" fmla="*/ 380285 h 1579074"/>
                  <a:gd name="connsiteX6" fmla="*/ 3369181 w 3392330"/>
                  <a:gd name="connsiteY6" fmla="*/ 20245 h 1579074"/>
                  <a:gd name="connsiteX7" fmla="*/ 3260660 w 3392330"/>
                  <a:gd name="connsiteY7" fmla="*/ 1028356 h 1579074"/>
                  <a:gd name="connsiteX8" fmla="*/ 2361068 w 3392330"/>
                  <a:gd name="connsiteY8" fmla="*/ 1172372 h 1579074"/>
                  <a:gd name="connsiteX9" fmla="*/ 941466 w 3392330"/>
                  <a:gd name="connsiteY9" fmla="*/ 1459414 h 1579074"/>
                  <a:gd name="connsiteX10" fmla="*/ 5931 w 3392330"/>
                  <a:gd name="connsiteY10" fmla="*/ 1551399 h 1579074"/>
                  <a:gd name="connsiteX0" fmla="*/ 5931 w 3392330"/>
                  <a:gd name="connsiteY0" fmla="*/ 1551399 h 1579074"/>
                  <a:gd name="connsiteX1" fmla="*/ 567232 w 3392330"/>
                  <a:gd name="connsiteY1" fmla="*/ 987737 h 1579074"/>
                  <a:gd name="connsiteX2" fmla="*/ 1071419 w 3392330"/>
                  <a:gd name="connsiteY2" fmla="*/ 855293 h 1579074"/>
                  <a:gd name="connsiteX3" fmla="*/ 1739577 w 3392330"/>
                  <a:gd name="connsiteY3" fmla="*/ 880096 h 1579074"/>
                  <a:gd name="connsiteX4" fmla="*/ 2363939 w 3392330"/>
                  <a:gd name="connsiteY4" fmla="*/ 704699 h 1579074"/>
                  <a:gd name="connsiteX5" fmla="*/ 3081149 w 3392330"/>
                  <a:gd name="connsiteY5" fmla="*/ 380285 h 1579074"/>
                  <a:gd name="connsiteX6" fmla="*/ 3369181 w 3392330"/>
                  <a:gd name="connsiteY6" fmla="*/ 20245 h 1579074"/>
                  <a:gd name="connsiteX7" fmla="*/ 3260660 w 3392330"/>
                  <a:gd name="connsiteY7" fmla="*/ 1028356 h 1579074"/>
                  <a:gd name="connsiteX8" fmla="*/ 2361068 w 3392330"/>
                  <a:gd name="connsiteY8" fmla="*/ 1172372 h 1579074"/>
                  <a:gd name="connsiteX9" fmla="*/ 941466 w 3392330"/>
                  <a:gd name="connsiteY9" fmla="*/ 1459414 h 1579074"/>
                  <a:gd name="connsiteX10" fmla="*/ 5931 w 3392330"/>
                  <a:gd name="connsiteY10" fmla="*/ 1551399 h 1579074"/>
                  <a:gd name="connsiteX0" fmla="*/ 5931 w 3392330"/>
                  <a:gd name="connsiteY0" fmla="*/ 1551399 h 1579074"/>
                  <a:gd name="connsiteX1" fmla="*/ 567232 w 3392330"/>
                  <a:gd name="connsiteY1" fmla="*/ 987737 h 1579074"/>
                  <a:gd name="connsiteX2" fmla="*/ 1221915 w 3392330"/>
                  <a:gd name="connsiteY2" fmla="*/ 865980 h 1579074"/>
                  <a:gd name="connsiteX3" fmla="*/ 1739577 w 3392330"/>
                  <a:gd name="connsiteY3" fmla="*/ 880096 h 1579074"/>
                  <a:gd name="connsiteX4" fmla="*/ 2363939 w 3392330"/>
                  <a:gd name="connsiteY4" fmla="*/ 704699 h 1579074"/>
                  <a:gd name="connsiteX5" fmla="*/ 3081149 w 3392330"/>
                  <a:gd name="connsiteY5" fmla="*/ 380285 h 1579074"/>
                  <a:gd name="connsiteX6" fmla="*/ 3369181 w 3392330"/>
                  <a:gd name="connsiteY6" fmla="*/ 20245 h 1579074"/>
                  <a:gd name="connsiteX7" fmla="*/ 3260660 w 3392330"/>
                  <a:gd name="connsiteY7" fmla="*/ 1028356 h 1579074"/>
                  <a:gd name="connsiteX8" fmla="*/ 2361068 w 3392330"/>
                  <a:gd name="connsiteY8" fmla="*/ 1172372 h 1579074"/>
                  <a:gd name="connsiteX9" fmla="*/ 941466 w 3392330"/>
                  <a:gd name="connsiteY9" fmla="*/ 1459414 h 1579074"/>
                  <a:gd name="connsiteX10" fmla="*/ 5931 w 3392330"/>
                  <a:gd name="connsiteY10" fmla="*/ 1551399 h 1579074"/>
                  <a:gd name="connsiteX0" fmla="*/ 5931 w 3392330"/>
                  <a:gd name="connsiteY0" fmla="*/ 1551399 h 1579074"/>
                  <a:gd name="connsiteX1" fmla="*/ 567232 w 3392330"/>
                  <a:gd name="connsiteY1" fmla="*/ 987737 h 1579074"/>
                  <a:gd name="connsiteX2" fmla="*/ 1221915 w 3392330"/>
                  <a:gd name="connsiteY2" fmla="*/ 865980 h 1579074"/>
                  <a:gd name="connsiteX3" fmla="*/ 1846986 w 3392330"/>
                  <a:gd name="connsiteY3" fmla="*/ 880024 h 1579074"/>
                  <a:gd name="connsiteX4" fmla="*/ 2363939 w 3392330"/>
                  <a:gd name="connsiteY4" fmla="*/ 704699 h 1579074"/>
                  <a:gd name="connsiteX5" fmla="*/ 3081149 w 3392330"/>
                  <a:gd name="connsiteY5" fmla="*/ 380285 h 1579074"/>
                  <a:gd name="connsiteX6" fmla="*/ 3369181 w 3392330"/>
                  <a:gd name="connsiteY6" fmla="*/ 20245 h 1579074"/>
                  <a:gd name="connsiteX7" fmla="*/ 3260660 w 3392330"/>
                  <a:gd name="connsiteY7" fmla="*/ 1028356 h 1579074"/>
                  <a:gd name="connsiteX8" fmla="*/ 2361068 w 3392330"/>
                  <a:gd name="connsiteY8" fmla="*/ 1172372 h 1579074"/>
                  <a:gd name="connsiteX9" fmla="*/ 941466 w 3392330"/>
                  <a:gd name="connsiteY9" fmla="*/ 1459414 h 1579074"/>
                  <a:gd name="connsiteX10" fmla="*/ 5931 w 3392330"/>
                  <a:gd name="connsiteY10" fmla="*/ 1551399 h 1579074"/>
                  <a:gd name="connsiteX0" fmla="*/ 5931 w 3392330"/>
                  <a:gd name="connsiteY0" fmla="*/ 1551636 h 1579311"/>
                  <a:gd name="connsiteX1" fmla="*/ 567232 w 3392330"/>
                  <a:gd name="connsiteY1" fmla="*/ 987974 h 1579311"/>
                  <a:gd name="connsiteX2" fmla="*/ 1221915 w 3392330"/>
                  <a:gd name="connsiteY2" fmla="*/ 866217 h 1579311"/>
                  <a:gd name="connsiteX3" fmla="*/ 1846986 w 3392330"/>
                  <a:gd name="connsiteY3" fmla="*/ 880261 h 1579311"/>
                  <a:gd name="connsiteX4" fmla="*/ 2471290 w 3392330"/>
                  <a:gd name="connsiteY4" fmla="*/ 737148 h 1579311"/>
                  <a:gd name="connsiteX5" fmla="*/ 3081149 w 3392330"/>
                  <a:gd name="connsiteY5" fmla="*/ 380522 h 1579311"/>
                  <a:gd name="connsiteX6" fmla="*/ 3369181 w 3392330"/>
                  <a:gd name="connsiteY6" fmla="*/ 20482 h 1579311"/>
                  <a:gd name="connsiteX7" fmla="*/ 3260660 w 3392330"/>
                  <a:gd name="connsiteY7" fmla="*/ 1028593 h 1579311"/>
                  <a:gd name="connsiteX8" fmla="*/ 2361068 w 3392330"/>
                  <a:gd name="connsiteY8" fmla="*/ 1172609 h 1579311"/>
                  <a:gd name="connsiteX9" fmla="*/ 941466 w 3392330"/>
                  <a:gd name="connsiteY9" fmla="*/ 1459651 h 1579311"/>
                  <a:gd name="connsiteX10" fmla="*/ 5931 w 3392330"/>
                  <a:gd name="connsiteY10" fmla="*/ 1551636 h 1579311"/>
                  <a:gd name="connsiteX0" fmla="*/ 4864 w 3391263"/>
                  <a:gd name="connsiteY0" fmla="*/ 1551636 h 1579094"/>
                  <a:gd name="connsiteX1" fmla="*/ 594686 w 3391263"/>
                  <a:gd name="connsiteY1" fmla="*/ 991067 h 1579094"/>
                  <a:gd name="connsiteX2" fmla="*/ 1220848 w 3391263"/>
                  <a:gd name="connsiteY2" fmla="*/ 866217 h 1579094"/>
                  <a:gd name="connsiteX3" fmla="*/ 1845919 w 3391263"/>
                  <a:gd name="connsiteY3" fmla="*/ 880261 h 1579094"/>
                  <a:gd name="connsiteX4" fmla="*/ 2470223 w 3391263"/>
                  <a:gd name="connsiteY4" fmla="*/ 737148 h 1579094"/>
                  <a:gd name="connsiteX5" fmla="*/ 3080082 w 3391263"/>
                  <a:gd name="connsiteY5" fmla="*/ 380522 h 1579094"/>
                  <a:gd name="connsiteX6" fmla="*/ 3368114 w 3391263"/>
                  <a:gd name="connsiteY6" fmla="*/ 20482 h 1579094"/>
                  <a:gd name="connsiteX7" fmla="*/ 3259593 w 3391263"/>
                  <a:gd name="connsiteY7" fmla="*/ 1028593 h 1579094"/>
                  <a:gd name="connsiteX8" fmla="*/ 2360001 w 3391263"/>
                  <a:gd name="connsiteY8" fmla="*/ 1172609 h 1579094"/>
                  <a:gd name="connsiteX9" fmla="*/ 940399 w 3391263"/>
                  <a:gd name="connsiteY9" fmla="*/ 1459651 h 1579094"/>
                  <a:gd name="connsiteX10" fmla="*/ 4864 w 3391263"/>
                  <a:gd name="connsiteY10" fmla="*/ 1551636 h 1579094"/>
                  <a:gd name="connsiteX0" fmla="*/ 4864 w 3391263"/>
                  <a:gd name="connsiteY0" fmla="*/ 1551636 h 1579094"/>
                  <a:gd name="connsiteX1" fmla="*/ 594686 w 3391263"/>
                  <a:gd name="connsiteY1" fmla="*/ 991067 h 1579094"/>
                  <a:gd name="connsiteX2" fmla="*/ 1220848 w 3391263"/>
                  <a:gd name="connsiteY2" fmla="*/ 866217 h 1579094"/>
                  <a:gd name="connsiteX3" fmla="*/ 1845919 w 3391263"/>
                  <a:gd name="connsiteY3" fmla="*/ 880261 h 1579094"/>
                  <a:gd name="connsiteX4" fmla="*/ 2470223 w 3391263"/>
                  <a:gd name="connsiteY4" fmla="*/ 737148 h 1579094"/>
                  <a:gd name="connsiteX5" fmla="*/ 3080082 w 3391263"/>
                  <a:gd name="connsiteY5" fmla="*/ 380522 h 1579094"/>
                  <a:gd name="connsiteX6" fmla="*/ 3368114 w 3391263"/>
                  <a:gd name="connsiteY6" fmla="*/ 20482 h 1579094"/>
                  <a:gd name="connsiteX7" fmla="*/ 3259593 w 3391263"/>
                  <a:gd name="connsiteY7" fmla="*/ 1028593 h 1579094"/>
                  <a:gd name="connsiteX8" fmla="*/ 2360001 w 3391263"/>
                  <a:gd name="connsiteY8" fmla="*/ 1172609 h 1579094"/>
                  <a:gd name="connsiteX9" fmla="*/ 940399 w 3391263"/>
                  <a:gd name="connsiteY9" fmla="*/ 1459651 h 1579094"/>
                  <a:gd name="connsiteX10" fmla="*/ 4864 w 3391263"/>
                  <a:gd name="connsiteY10" fmla="*/ 1551636 h 1579094"/>
                  <a:gd name="connsiteX0" fmla="*/ 5527 w 3391926"/>
                  <a:gd name="connsiteY0" fmla="*/ 1551636 h 1579094"/>
                  <a:gd name="connsiteX1" fmla="*/ 595349 w 3391926"/>
                  <a:gd name="connsiteY1" fmla="*/ 991067 h 1579094"/>
                  <a:gd name="connsiteX2" fmla="*/ 1221511 w 3391926"/>
                  <a:gd name="connsiteY2" fmla="*/ 866217 h 1579094"/>
                  <a:gd name="connsiteX3" fmla="*/ 1846582 w 3391926"/>
                  <a:gd name="connsiteY3" fmla="*/ 880261 h 1579094"/>
                  <a:gd name="connsiteX4" fmla="*/ 2470886 w 3391926"/>
                  <a:gd name="connsiteY4" fmla="*/ 737148 h 1579094"/>
                  <a:gd name="connsiteX5" fmla="*/ 3080745 w 3391926"/>
                  <a:gd name="connsiteY5" fmla="*/ 380522 h 1579094"/>
                  <a:gd name="connsiteX6" fmla="*/ 3368777 w 3391926"/>
                  <a:gd name="connsiteY6" fmla="*/ 20482 h 1579094"/>
                  <a:gd name="connsiteX7" fmla="*/ 3260256 w 3391926"/>
                  <a:gd name="connsiteY7" fmla="*/ 1028593 h 1579094"/>
                  <a:gd name="connsiteX8" fmla="*/ 2360664 w 3391926"/>
                  <a:gd name="connsiteY8" fmla="*/ 1172609 h 1579094"/>
                  <a:gd name="connsiteX9" fmla="*/ 941062 w 3391926"/>
                  <a:gd name="connsiteY9" fmla="*/ 1459651 h 1579094"/>
                  <a:gd name="connsiteX10" fmla="*/ 5527 w 3391926"/>
                  <a:gd name="connsiteY10" fmla="*/ 1551636 h 1579094"/>
                  <a:gd name="connsiteX0" fmla="*/ 4912 w 3448456"/>
                  <a:gd name="connsiteY0" fmla="*/ 1646750 h 1665495"/>
                  <a:gd name="connsiteX1" fmla="*/ 651879 w 3448456"/>
                  <a:gd name="connsiteY1" fmla="*/ 991067 h 1665495"/>
                  <a:gd name="connsiteX2" fmla="*/ 1278041 w 3448456"/>
                  <a:gd name="connsiteY2" fmla="*/ 866217 h 1665495"/>
                  <a:gd name="connsiteX3" fmla="*/ 1903112 w 3448456"/>
                  <a:gd name="connsiteY3" fmla="*/ 880261 h 1665495"/>
                  <a:gd name="connsiteX4" fmla="*/ 2527416 w 3448456"/>
                  <a:gd name="connsiteY4" fmla="*/ 737148 h 1665495"/>
                  <a:gd name="connsiteX5" fmla="*/ 3137275 w 3448456"/>
                  <a:gd name="connsiteY5" fmla="*/ 380522 h 1665495"/>
                  <a:gd name="connsiteX6" fmla="*/ 3425307 w 3448456"/>
                  <a:gd name="connsiteY6" fmla="*/ 20482 h 1665495"/>
                  <a:gd name="connsiteX7" fmla="*/ 3316786 w 3448456"/>
                  <a:gd name="connsiteY7" fmla="*/ 1028593 h 1665495"/>
                  <a:gd name="connsiteX8" fmla="*/ 2417194 w 3448456"/>
                  <a:gd name="connsiteY8" fmla="*/ 1172609 h 1665495"/>
                  <a:gd name="connsiteX9" fmla="*/ 997592 w 3448456"/>
                  <a:gd name="connsiteY9" fmla="*/ 1459651 h 1665495"/>
                  <a:gd name="connsiteX10" fmla="*/ 4912 w 3448456"/>
                  <a:gd name="connsiteY10" fmla="*/ 1646750 h 1665495"/>
                  <a:gd name="connsiteX0" fmla="*/ 9194 w 3452738"/>
                  <a:gd name="connsiteY0" fmla="*/ 1646750 h 1661190"/>
                  <a:gd name="connsiteX1" fmla="*/ 560860 w 3452738"/>
                  <a:gd name="connsiteY1" fmla="*/ 1067179 h 1661190"/>
                  <a:gd name="connsiteX2" fmla="*/ 1282323 w 3452738"/>
                  <a:gd name="connsiteY2" fmla="*/ 866217 h 1661190"/>
                  <a:gd name="connsiteX3" fmla="*/ 1907394 w 3452738"/>
                  <a:gd name="connsiteY3" fmla="*/ 880261 h 1661190"/>
                  <a:gd name="connsiteX4" fmla="*/ 2531698 w 3452738"/>
                  <a:gd name="connsiteY4" fmla="*/ 737148 h 1661190"/>
                  <a:gd name="connsiteX5" fmla="*/ 3141557 w 3452738"/>
                  <a:gd name="connsiteY5" fmla="*/ 380522 h 1661190"/>
                  <a:gd name="connsiteX6" fmla="*/ 3429589 w 3452738"/>
                  <a:gd name="connsiteY6" fmla="*/ 20482 h 1661190"/>
                  <a:gd name="connsiteX7" fmla="*/ 3321068 w 3452738"/>
                  <a:gd name="connsiteY7" fmla="*/ 1028593 h 1661190"/>
                  <a:gd name="connsiteX8" fmla="*/ 2421476 w 3452738"/>
                  <a:gd name="connsiteY8" fmla="*/ 1172609 h 1661190"/>
                  <a:gd name="connsiteX9" fmla="*/ 1001874 w 3452738"/>
                  <a:gd name="connsiteY9" fmla="*/ 1459651 h 1661190"/>
                  <a:gd name="connsiteX10" fmla="*/ 9194 w 3452738"/>
                  <a:gd name="connsiteY10" fmla="*/ 1646750 h 1661190"/>
                  <a:gd name="connsiteX0" fmla="*/ 9194 w 3452738"/>
                  <a:gd name="connsiteY0" fmla="*/ 1646750 h 1661190"/>
                  <a:gd name="connsiteX1" fmla="*/ 560860 w 3452738"/>
                  <a:gd name="connsiteY1" fmla="*/ 1067179 h 1661190"/>
                  <a:gd name="connsiteX2" fmla="*/ 1282323 w 3452738"/>
                  <a:gd name="connsiteY2" fmla="*/ 866217 h 1661190"/>
                  <a:gd name="connsiteX3" fmla="*/ 1907394 w 3452738"/>
                  <a:gd name="connsiteY3" fmla="*/ 880261 h 1661190"/>
                  <a:gd name="connsiteX4" fmla="*/ 2531698 w 3452738"/>
                  <a:gd name="connsiteY4" fmla="*/ 737148 h 1661190"/>
                  <a:gd name="connsiteX5" fmla="*/ 3141557 w 3452738"/>
                  <a:gd name="connsiteY5" fmla="*/ 380522 h 1661190"/>
                  <a:gd name="connsiteX6" fmla="*/ 3429589 w 3452738"/>
                  <a:gd name="connsiteY6" fmla="*/ 20482 h 1661190"/>
                  <a:gd name="connsiteX7" fmla="*/ 3321068 w 3452738"/>
                  <a:gd name="connsiteY7" fmla="*/ 1028593 h 1661190"/>
                  <a:gd name="connsiteX8" fmla="*/ 2421476 w 3452738"/>
                  <a:gd name="connsiteY8" fmla="*/ 1172609 h 1661190"/>
                  <a:gd name="connsiteX9" fmla="*/ 1001874 w 3452738"/>
                  <a:gd name="connsiteY9" fmla="*/ 1459651 h 1661190"/>
                  <a:gd name="connsiteX10" fmla="*/ 9194 w 3452738"/>
                  <a:gd name="connsiteY10" fmla="*/ 1646750 h 1661190"/>
                  <a:gd name="connsiteX0" fmla="*/ 9194 w 3452738"/>
                  <a:gd name="connsiteY0" fmla="*/ 1646750 h 1661190"/>
                  <a:gd name="connsiteX1" fmla="*/ 560860 w 3452738"/>
                  <a:gd name="connsiteY1" fmla="*/ 1067179 h 1661190"/>
                  <a:gd name="connsiteX2" fmla="*/ 1282323 w 3452738"/>
                  <a:gd name="connsiteY2" fmla="*/ 866217 h 1661190"/>
                  <a:gd name="connsiteX3" fmla="*/ 1907394 w 3452738"/>
                  <a:gd name="connsiteY3" fmla="*/ 880261 h 1661190"/>
                  <a:gd name="connsiteX4" fmla="*/ 2531698 w 3452738"/>
                  <a:gd name="connsiteY4" fmla="*/ 737148 h 1661190"/>
                  <a:gd name="connsiteX5" fmla="*/ 3141557 w 3452738"/>
                  <a:gd name="connsiteY5" fmla="*/ 380522 h 1661190"/>
                  <a:gd name="connsiteX6" fmla="*/ 3429589 w 3452738"/>
                  <a:gd name="connsiteY6" fmla="*/ 20482 h 1661190"/>
                  <a:gd name="connsiteX7" fmla="*/ 3321068 w 3452738"/>
                  <a:gd name="connsiteY7" fmla="*/ 1028593 h 1661190"/>
                  <a:gd name="connsiteX8" fmla="*/ 2421476 w 3452738"/>
                  <a:gd name="connsiteY8" fmla="*/ 1172609 h 1661190"/>
                  <a:gd name="connsiteX9" fmla="*/ 1001874 w 3452738"/>
                  <a:gd name="connsiteY9" fmla="*/ 1459651 h 1661190"/>
                  <a:gd name="connsiteX10" fmla="*/ 9194 w 3452738"/>
                  <a:gd name="connsiteY10" fmla="*/ 1646750 h 1661190"/>
                  <a:gd name="connsiteX0" fmla="*/ 9194 w 3452738"/>
                  <a:gd name="connsiteY0" fmla="*/ 1646750 h 1661190"/>
                  <a:gd name="connsiteX1" fmla="*/ 560860 w 3452738"/>
                  <a:gd name="connsiteY1" fmla="*/ 1067179 h 1661190"/>
                  <a:gd name="connsiteX2" fmla="*/ 1272682 w 3452738"/>
                  <a:gd name="connsiteY2" fmla="*/ 897893 h 1661190"/>
                  <a:gd name="connsiteX3" fmla="*/ 1907394 w 3452738"/>
                  <a:gd name="connsiteY3" fmla="*/ 880261 h 1661190"/>
                  <a:gd name="connsiteX4" fmla="*/ 2531698 w 3452738"/>
                  <a:gd name="connsiteY4" fmla="*/ 737148 h 1661190"/>
                  <a:gd name="connsiteX5" fmla="*/ 3141557 w 3452738"/>
                  <a:gd name="connsiteY5" fmla="*/ 380522 h 1661190"/>
                  <a:gd name="connsiteX6" fmla="*/ 3429589 w 3452738"/>
                  <a:gd name="connsiteY6" fmla="*/ 20482 h 1661190"/>
                  <a:gd name="connsiteX7" fmla="*/ 3321068 w 3452738"/>
                  <a:gd name="connsiteY7" fmla="*/ 1028593 h 1661190"/>
                  <a:gd name="connsiteX8" fmla="*/ 2421476 w 3452738"/>
                  <a:gd name="connsiteY8" fmla="*/ 1172609 h 1661190"/>
                  <a:gd name="connsiteX9" fmla="*/ 1001874 w 3452738"/>
                  <a:gd name="connsiteY9" fmla="*/ 1459651 h 1661190"/>
                  <a:gd name="connsiteX10" fmla="*/ 9194 w 3452738"/>
                  <a:gd name="connsiteY10" fmla="*/ 1646750 h 1661190"/>
                  <a:gd name="connsiteX0" fmla="*/ 9194 w 3452738"/>
                  <a:gd name="connsiteY0" fmla="*/ 1646750 h 1661190"/>
                  <a:gd name="connsiteX1" fmla="*/ 560860 w 3452738"/>
                  <a:gd name="connsiteY1" fmla="*/ 1067179 h 1661190"/>
                  <a:gd name="connsiteX2" fmla="*/ 1272682 w 3452738"/>
                  <a:gd name="connsiteY2" fmla="*/ 897893 h 1661190"/>
                  <a:gd name="connsiteX3" fmla="*/ 1977064 w 3452738"/>
                  <a:gd name="connsiteY3" fmla="*/ 927809 h 1661190"/>
                  <a:gd name="connsiteX4" fmla="*/ 2531698 w 3452738"/>
                  <a:gd name="connsiteY4" fmla="*/ 737148 h 1661190"/>
                  <a:gd name="connsiteX5" fmla="*/ 3141557 w 3452738"/>
                  <a:gd name="connsiteY5" fmla="*/ 380522 h 1661190"/>
                  <a:gd name="connsiteX6" fmla="*/ 3429589 w 3452738"/>
                  <a:gd name="connsiteY6" fmla="*/ 20482 h 1661190"/>
                  <a:gd name="connsiteX7" fmla="*/ 3321068 w 3452738"/>
                  <a:gd name="connsiteY7" fmla="*/ 1028593 h 1661190"/>
                  <a:gd name="connsiteX8" fmla="*/ 2421476 w 3452738"/>
                  <a:gd name="connsiteY8" fmla="*/ 1172609 h 1661190"/>
                  <a:gd name="connsiteX9" fmla="*/ 1001874 w 3452738"/>
                  <a:gd name="connsiteY9" fmla="*/ 1459651 h 1661190"/>
                  <a:gd name="connsiteX10" fmla="*/ 9194 w 3452738"/>
                  <a:gd name="connsiteY10" fmla="*/ 1646750 h 1661190"/>
                  <a:gd name="connsiteX0" fmla="*/ 9194 w 3452738"/>
                  <a:gd name="connsiteY0" fmla="*/ 1646750 h 1661190"/>
                  <a:gd name="connsiteX1" fmla="*/ 560860 w 3452738"/>
                  <a:gd name="connsiteY1" fmla="*/ 1067179 h 1661190"/>
                  <a:gd name="connsiteX2" fmla="*/ 1272682 w 3452738"/>
                  <a:gd name="connsiteY2" fmla="*/ 897893 h 1661190"/>
                  <a:gd name="connsiteX3" fmla="*/ 1977064 w 3452738"/>
                  <a:gd name="connsiteY3" fmla="*/ 927809 h 1661190"/>
                  <a:gd name="connsiteX4" fmla="*/ 2531698 w 3452738"/>
                  <a:gd name="connsiteY4" fmla="*/ 737148 h 1661190"/>
                  <a:gd name="connsiteX5" fmla="*/ 3141557 w 3452738"/>
                  <a:gd name="connsiteY5" fmla="*/ 380522 h 1661190"/>
                  <a:gd name="connsiteX6" fmla="*/ 3429589 w 3452738"/>
                  <a:gd name="connsiteY6" fmla="*/ 20482 h 1661190"/>
                  <a:gd name="connsiteX7" fmla="*/ 3321068 w 3452738"/>
                  <a:gd name="connsiteY7" fmla="*/ 1028593 h 1661190"/>
                  <a:gd name="connsiteX8" fmla="*/ 2421476 w 3452738"/>
                  <a:gd name="connsiteY8" fmla="*/ 1172609 h 1661190"/>
                  <a:gd name="connsiteX9" fmla="*/ 1001874 w 3452738"/>
                  <a:gd name="connsiteY9" fmla="*/ 1459651 h 1661190"/>
                  <a:gd name="connsiteX10" fmla="*/ 9194 w 3452738"/>
                  <a:gd name="connsiteY10" fmla="*/ 1646750 h 1661190"/>
                  <a:gd name="connsiteX0" fmla="*/ 9194 w 3452738"/>
                  <a:gd name="connsiteY0" fmla="*/ 1645603 h 1660043"/>
                  <a:gd name="connsiteX1" fmla="*/ 560860 w 3452738"/>
                  <a:gd name="connsiteY1" fmla="*/ 1066032 h 1660043"/>
                  <a:gd name="connsiteX2" fmla="*/ 1272682 w 3452738"/>
                  <a:gd name="connsiteY2" fmla="*/ 896746 h 1660043"/>
                  <a:gd name="connsiteX3" fmla="*/ 1977064 w 3452738"/>
                  <a:gd name="connsiteY3" fmla="*/ 926662 h 1660043"/>
                  <a:gd name="connsiteX4" fmla="*/ 2842589 w 3452738"/>
                  <a:gd name="connsiteY4" fmla="*/ 574029 h 1660043"/>
                  <a:gd name="connsiteX5" fmla="*/ 3141557 w 3452738"/>
                  <a:gd name="connsiteY5" fmla="*/ 379375 h 1660043"/>
                  <a:gd name="connsiteX6" fmla="*/ 3429589 w 3452738"/>
                  <a:gd name="connsiteY6" fmla="*/ 19335 h 1660043"/>
                  <a:gd name="connsiteX7" fmla="*/ 3321068 w 3452738"/>
                  <a:gd name="connsiteY7" fmla="*/ 1027446 h 1660043"/>
                  <a:gd name="connsiteX8" fmla="*/ 2421476 w 3452738"/>
                  <a:gd name="connsiteY8" fmla="*/ 1171462 h 1660043"/>
                  <a:gd name="connsiteX9" fmla="*/ 1001874 w 3452738"/>
                  <a:gd name="connsiteY9" fmla="*/ 1458504 h 1660043"/>
                  <a:gd name="connsiteX10" fmla="*/ 9194 w 3452738"/>
                  <a:gd name="connsiteY10" fmla="*/ 1645603 h 1660043"/>
                  <a:gd name="connsiteX0" fmla="*/ 9194 w 3452738"/>
                  <a:gd name="connsiteY0" fmla="*/ 1645603 h 1660043"/>
                  <a:gd name="connsiteX1" fmla="*/ 560860 w 3452738"/>
                  <a:gd name="connsiteY1" fmla="*/ 1066032 h 1660043"/>
                  <a:gd name="connsiteX2" fmla="*/ 1272682 w 3452738"/>
                  <a:gd name="connsiteY2" fmla="*/ 896746 h 1660043"/>
                  <a:gd name="connsiteX3" fmla="*/ 1977064 w 3452738"/>
                  <a:gd name="connsiteY3" fmla="*/ 926662 h 1660043"/>
                  <a:gd name="connsiteX4" fmla="*/ 2842589 w 3452738"/>
                  <a:gd name="connsiteY4" fmla="*/ 574029 h 1660043"/>
                  <a:gd name="connsiteX5" fmla="*/ 3141557 w 3452738"/>
                  <a:gd name="connsiteY5" fmla="*/ 379375 h 1660043"/>
                  <a:gd name="connsiteX6" fmla="*/ 3429589 w 3452738"/>
                  <a:gd name="connsiteY6" fmla="*/ 19335 h 1660043"/>
                  <a:gd name="connsiteX7" fmla="*/ 3321068 w 3452738"/>
                  <a:gd name="connsiteY7" fmla="*/ 1027446 h 1660043"/>
                  <a:gd name="connsiteX8" fmla="*/ 2421476 w 3452738"/>
                  <a:gd name="connsiteY8" fmla="*/ 1171462 h 1660043"/>
                  <a:gd name="connsiteX9" fmla="*/ 1001874 w 3452738"/>
                  <a:gd name="connsiteY9" fmla="*/ 1458504 h 1660043"/>
                  <a:gd name="connsiteX10" fmla="*/ 9194 w 3452738"/>
                  <a:gd name="connsiteY10" fmla="*/ 1645603 h 1660043"/>
                  <a:gd name="connsiteX0" fmla="*/ 9194 w 3452738"/>
                  <a:gd name="connsiteY0" fmla="*/ 1645603 h 1660043"/>
                  <a:gd name="connsiteX1" fmla="*/ 560860 w 3452738"/>
                  <a:gd name="connsiteY1" fmla="*/ 1066032 h 1660043"/>
                  <a:gd name="connsiteX2" fmla="*/ 1272682 w 3452738"/>
                  <a:gd name="connsiteY2" fmla="*/ 896746 h 1660043"/>
                  <a:gd name="connsiteX3" fmla="*/ 1977064 w 3452738"/>
                  <a:gd name="connsiteY3" fmla="*/ 926662 h 1660043"/>
                  <a:gd name="connsiteX4" fmla="*/ 2842589 w 3452738"/>
                  <a:gd name="connsiteY4" fmla="*/ 574029 h 1660043"/>
                  <a:gd name="connsiteX5" fmla="*/ 3141557 w 3452738"/>
                  <a:gd name="connsiteY5" fmla="*/ 379375 h 1660043"/>
                  <a:gd name="connsiteX6" fmla="*/ 3429589 w 3452738"/>
                  <a:gd name="connsiteY6" fmla="*/ 19335 h 1660043"/>
                  <a:gd name="connsiteX7" fmla="*/ 3321068 w 3452738"/>
                  <a:gd name="connsiteY7" fmla="*/ 1027446 h 1660043"/>
                  <a:gd name="connsiteX8" fmla="*/ 2421476 w 3452738"/>
                  <a:gd name="connsiteY8" fmla="*/ 1171462 h 1660043"/>
                  <a:gd name="connsiteX9" fmla="*/ 1001874 w 3452738"/>
                  <a:gd name="connsiteY9" fmla="*/ 1458504 h 1660043"/>
                  <a:gd name="connsiteX10" fmla="*/ 9194 w 3452738"/>
                  <a:gd name="connsiteY10" fmla="*/ 1645603 h 1660043"/>
                  <a:gd name="connsiteX0" fmla="*/ 9194 w 3452738"/>
                  <a:gd name="connsiteY0" fmla="*/ 1645603 h 1660043"/>
                  <a:gd name="connsiteX1" fmla="*/ 560860 w 3452738"/>
                  <a:gd name="connsiteY1" fmla="*/ 1066032 h 1660043"/>
                  <a:gd name="connsiteX2" fmla="*/ 1250343 w 3452738"/>
                  <a:gd name="connsiteY2" fmla="*/ 937944 h 1660043"/>
                  <a:gd name="connsiteX3" fmla="*/ 1977064 w 3452738"/>
                  <a:gd name="connsiteY3" fmla="*/ 926662 h 1660043"/>
                  <a:gd name="connsiteX4" fmla="*/ 2842589 w 3452738"/>
                  <a:gd name="connsiteY4" fmla="*/ 574029 h 1660043"/>
                  <a:gd name="connsiteX5" fmla="*/ 3141557 w 3452738"/>
                  <a:gd name="connsiteY5" fmla="*/ 379375 h 1660043"/>
                  <a:gd name="connsiteX6" fmla="*/ 3429589 w 3452738"/>
                  <a:gd name="connsiteY6" fmla="*/ 19335 h 1660043"/>
                  <a:gd name="connsiteX7" fmla="*/ 3321068 w 3452738"/>
                  <a:gd name="connsiteY7" fmla="*/ 1027446 h 1660043"/>
                  <a:gd name="connsiteX8" fmla="*/ 2421476 w 3452738"/>
                  <a:gd name="connsiteY8" fmla="*/ 1171462 h 1660043"/>
                  <a:gd name="connsiteX9" fmla="*/ 1001874 w 3452738"/>
                  <a:gd name="connsiteY9" fmla="*/ 1458504 h 1660043"/>
                  <a:gd name="connsiteX10" fmla="*/ 9194 w 3452738"/>
                  <a:gd name="connsiteY10" fmla="*/ 1645603 h 1660043"/>
                  <a:gd name="connsiteX0" fmla="*/ 9194 w 3452738"/>
                  <a:gd name="connsiteY0" fmla="*/ 1645603 h 1660043"/>
                  <a:gd name="connsiteX1" fmla="*/ 560860 w 3452738"/>
                  <a:gd name="connsiteY1" fmla="*/ 1066032 h 1660043"/>
                  <a:gd name="connsiteX2" fmla="*/ 1250343 w 3452738"/>
                  <a:gd name="connsiteY2" fmla="*/ 937944 h 1660043"/>
                  <a:gd name="connsiteX3" fmla="*/ 2049903 w 3452738"/>
                  <a:gd name="connsiteY3" fmla="*/ 885314 h 1660043"/>
                  <a:gd name="connsiteX4" fmla="*/ 2842589 w 3452738"/>
                  <a:gd name="connsiteY4" fmla="*/ 574029 h 1660043"/>
                  <a:gd name="connsiteX5" fmla="*/ 3141557 w 3452738"/>
                  <a:gd name="connsiteY5" fmla="*/ 379375 h 1660043"/>
                  <a:gd name="connsiteX6" fmla="*/ 3429589 w 3452738"/>
                  <a:gd name="connsiteY6" fmla="*/ 19335 h 1660043"/>
                  <a:gd name="connsiteX7" fmla="*/ 3321068 w 3452738"/>
                  <a:gd name="connsiteY7" fmla="*/ 1027446 h 1660043"/>
                  <a:gd name="connsiteX8" fmla="*/ 2421476 w 3452738"/>
                  <a:gd name="connsiteY8" fmla="*/ 1171462 h 1660043"/>
                  <a:gd name="connsiteX9" fmla="*/ 1001874 w 3452738"/>
                  <a:gd name="connsiteY9" fmla="*/ 1458504 h 1660043"/>
                  <a:gd name="connsiteX10" fmla="*/ 9194 w 3452738"/>
                  <a:gd name="connsiteY10" fmla="*/ 1645603 h 1660043"/>
                  <a:gd name="connsiteX0" fmla="*/ 9194 w 3452738"/>
                  <a:gd name="connsiteY0" fmla="*/ 1645603 h 1660043"/>
                  <a:gd name="connsiteX1" fmla="*/ 560860 w 3452738"/>
                  <a:gd name="connsiteY1" fmla="*/ 1066032 h 1660043"/>
                  <a:gd name="connsiteX2" fmla="*/ 1250343 w 3452738"/>
                  <a:gd name="connsiteY2" fmla="*/ 937944 h 1660043"/>
                  <a:gd name="connsiteX3" fmla="*/ 2049903 w 3452738"/>
                  <a:gd name="connsiteY3" fmla="*/ 885314 h 1660043"/>
                  <a:gd name="connsiteX4" fmla="*/ 2842589 w 3452738"/>
                  <a:gd name="connsiteY4" fmla="*/ 574029 h 1660043"/>
                  <a:gd name="connsiteX5" fmla="*/ 3141557 w 3452738"/>
                  <a:gd name="connsiteY5" fmla="*/ 379375 h 1660043"/>
                  <a:gd name="connsiteX6" fmla="*/ 3429589 w 3452738"/>
                  <a:gd name="connsiteY6" fmla="*/ 19335 h 1660043"/>
                  <a:gd name="connsiteX7" fmla="*/ 3321068 w 3452738"/>
                  <a:gd name="connsiteY7" fmla="*/ 1027446 h 1660043"/>
                  <a:gd name="connsiteX8" fmla="*/ 2421476 w 3452738"/>
                  <a:gd name="connsiteY8" fmla="*/ 1171462 h 1660043"/>
                  <a:gd name="connsiteX9" fmla="*/ 1001874 w 3452738"/>
                  <a:gd name="connsiteY9" fmla="*/ 1458504 h 1660043"/>
                  <a:gd name="connsiteX10" fmla="*/ 9194 w 3452738"/>
                  <a:gd name="connsiteY10" fmla="*/ 1645603 h 1660043"/>
                  <a:gd name="connsiteX0" fmla="*/ 9194 w 3452738"/>
                  <a:gd name="connsiteY0" fmla="*/ 1645603 h 1660043"/>
                  <a:gd name="connsiteX1" fmla="*/ 560860 w 3452738"/>
                  <a:gd name="connsiteY1" fmla="*/ 1066032 h 1660043"/>
                  <a:gd name="connsiteX2" fmla="*/ 1250343 w 3452738"/>
                  <a:gd name="connsiteY2" fmla="*/ 937944 h 1660043"/>
                  <a:gd name="connsiteX3" fmla="*/ 2049903 w 3452738"/>
                  <a:gd name="connsiteY3" fmla="*/ 885314 h 1660043"/>
                  <a:gd name="connsiteX4" fmla="*/ 2842589 w 3452738"/>
                  <a:gd name="connsiteY4" fmla="*/ 574029 h 1660043"/>
                  <a:gd name="connsiteX5" fmla="*/ 3141557 w 3452738"/>
                  <a:gd name="connsiteY5" fmla="*/ 379375 h 1660043"/>
                  <a:gd name="connsiteX6" fmla="*/ 3429589 w 3452738"/>
                  <a:gd name="connsiteY6" fmla="*/ 19335 h 1660043"/>
                  <a:gd name="connsiteX7" fmla="*/ 3321068 w 3452738"/>
                  <a:gd name="connsiteY7" fmla="*/ 1027446 h 1660043"/>
                  <a:gd name="connsiteX8" fmla="*/ 2421476 w 3452738"/>
                  <a:gd name="connsiteY8" fmla="*/ 1171462 h 1660043"/>
                  <a:gd name="connsiteX9" fmla="*/ 1001874 w 3452738"/>
                  <a:gd name="connsiteY9" fmla="*/ 1458504 h 1660043"/>
                  <a:gd name="connsiteX10" fmla="*/ 9194 w 3452738"/>
                  <a:gd name="connsiteY10" fmla="*/ 1645603 h 16600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452738" h="1660043">
                    <a:moveTo>
                      <a:pt x="9194" y="1645603"/>
                    </a:moveTo>
                    <a:cubicBezTo>
                      <a:pt x="-64308" y="1580191"/>
                      <a:pt x="319747" y="1181959"/>
                      <a:pt x="560860" y="1066032"/>
                    </a:cubicBezTo>
                    <a:cubicBezTo>
                      <a:pt x="808146" y="899065"/>
                      <a:pt x="1002305" y="926867"/>
                      <a:pt x="1250343" y="937944"/>
                    </a:cubicBezTo>
                    <a:cubicBezTo>
                      <a:pt x="1498381" y="949021"/>
                      <a:pt x="1830658" y="970434"/>
                      <a:pt x="2049903" y="885314"/>
                    </a:cubicBezTo>
                    <a:cubicBezTo>
                      <a:pt x="2265323" y="860215"/>
                      <a:pt x="2660647" y="658352"/>
                      <a:pt x="2842589" y="574029"/>
                    </a:cubicBezTo>
                    <a:cubicBezTo>
                      <a:pt x="3024531" y="489706"/>
                      <a:pt x="3043724" y="471824"/>
                      <a:pt x="3141557" y="379375"/>
                    </a:cubicBezTo>
                    <a:cubicBezTo>
                      <a:pt x="3239390" y="286926"/>
                      <a:pt x="3399671" y="-88677"/>
                      <a:pt x="3429589" y="19335"/>
                    </a:cubicBezTo>
                    <a:cubicBezTo>
                      <a:pt x="3459507" y="127347"/>
                      <a:pt x="3489087" y="835425"/>
                      <a:pt x="3321068" y="1027446"/>
                    </a:cubicBezTo>
                    <a:cubicBezTo>
                      <a:pt x="3153049" y="1219467"/>
                      <a:pt x="2847438" y="1135458"/>
                      <a:pt x="2421476" y="1171462"/>
                    </a:cubicBezTo>
                    <a:cubicBezTo>
                      <a:pt x="1995514" y="1207466"/>
                      <a:pt x="1403921" y="1379481"/>
                      <a:pt x="1001874" y="1458504"/>
                    </a:cubicBezTo>
                    <a:cubicBezTo>
                      <a:pt x="599827" y="1537528"/>
                      <a:pt x="82696" y="1711015"/>
                      <a:pt x="9194" y="164560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j-lt"/>
                </a:endParaRPr>
              </a:p>
            </p:txBody>
          </p:sp>
          <p:sp>
            <p:nvSpPr>
              <p:cNvPr id="11" name="Полилиния 10"/>
              <p:cNvSpPr/>
              <p:nvPr/>
            </p:nvSpPr>
            <p:spPr>
              <a:xfrm>
                <a:off x="6277402" y="5512297"/>
                <a:ext cx="3376247" cy="1366718"/>
              </a:xfrm>
              <a:custGeom>
                <a:avLst/>
                <a:gdLst>
                  <a:gd name="connsiteX0" fmla="*/ 407894 w 3470835"/>
                  <a:gd name="connsiteY0" fmla="*/ 824752 h 1325282"/>
                  <a:gd name="connsiteX1" fmla="*/ 775447 w 3470835"/>
                  <a:gd name="connsiteY1" fmla="*/ 564776 h 1325282"/>
                  <a:gd name="connsiteX2" fmla="*/ 1994647 w 3470835"/>
                  <a:gd name="connsiteY2" fmla="*/ 663388 h 1325282"/>
                  <a:gd name="connsiteX3" fmla="*/ 2971800 w 3470835"/>
                  <a:gd name="connsiteY3" fmla="*/ 340658 h 1325282"/>
                  <a:gd name="connsiteX4" fmla="*/ 3195918 w 3470835"/>
                  <a:gd name="connsiteY4" fmla="*/ 53788 h 1325282"/>
                  <a:gd name="connsiteX5" fmla="*/ 3303494 w 3470835"/>
                  <a:gd name="connsiteY5" fmla="*/ 663388 h 1325282"/>
                  <a:gd name="connsiteX6" fmla="*/ 2191871 w 3470835"/>
                  <a:gd name="connsiteY6" fmla="*/ 1264023 h 1325282"/>
                  <a:gd name="connsiteX7" fmla="*/ 300318 w 3470835"/>
                  <a:gd name="connsiteY7" fmla="*/ 1030941 h 1325282"/>
                  <a:gd name="connsiteX8" fmla="*/ 407894 w 3470835"/>
                  <a:gd name="connsiteY8" fmla="*/ 824752 h 1325282"/>
                  <a:gd name="connsiteX0" fmla="*/ 407894 w 3313632"/>
                  <a:gd name="connsiteY0" fmla="*/ 855872 h 1325282"/>
                  <a:gd name="connsiteX1" fmla="*/ 775447 w 3313632"/>
                  <a:gd name="connsiteY1" fmla="*/ 595896 h 1325282"/>
                  <a:gd name="connsiteX2" fmla="*/ 1994647 w 3313632"/>
                  <a:gd name="connsiteY2" fmla="*/ 694508 h 1325282"/>
                  <a:gd name="connsiteX3" fmla="*/ 2971800 w 3313632"/>
                  <a:gd name="connsiteY3" fmla="*/ 371778 h 1325282"/>
                  <a:gd name="connsiteX4" fmla="*/ 3195918 w 3313632"/>
                  <a:gd name="connsiteY4" fmla="*/ 84908 h 1325282"/>
                  <a:gd name="connsiteX5" fmla="*/ 3146291 w 3313632"/>
                  <a:gd name="connsiteY5" fmla="*/ 881224 h 1325282"/>
                  <a:gd name="connsiteX6" fmla="*/ 2191871 w 3313632"/>
                  <a:gd name="connsiteY6" fmla="*/ 1295143 h 1325282"/>
                  <a:gd name="connsiteX7" fmla="*/ 300318 w 3313632"/>
                  <a:gd name="connsiteY7" fmla="*/ 1062061 h 1325282"/>
                  <a:gd name="connsiteX8" fmla="*/ 407894 w 3313632"/>
                  <a:gd name="connsiteY8" fmla="*/ 855872 h 1325282"/>
                  <a:gd name="connsiteX0" fmla="*/ 414043 w 3310643"/>
                  <a:gd name="connsiteY0" fmla="*/ 855872 h 1090289"/>
                  <a:gd name="connsiteX1" fmla="*/ 781596 w 3310643"/>
                  <a:gd name="connsiteY1" fmla="*/ 595896 h 1090289"/>
                  <a:gd name="connsiteX2" fmla="*/ 2000796 w 3310643"/>
                  <a:gd name="connsiteY2" fmla="*/ 694508 h 1090289"/>
                  <a:gd name="connsiteX3" fmla="*/ 2977949 w 3310643"/>
                  <a:gd name="connsiteY3" fmla="*/ 371778 h 1090289"/>
                  <a:gd name="connsiteX4" fmla="*/ 3202067 w 3310643"/>
                  <a:gd name="connsiteY4" fmla="*/ 84908 h 1090289"/>
                  <a:gd name="connsiteX5" fmla="*/ 3152440 w 3310643"/>
                  <a:gd name="connsiteY5" fmla="*/ 881224 h 1090289"/>
                  <a:gd name="connsiteX6" fmla="*/ 2252848 w 3310643"/>
                  <a:gd name="connsiteY6" fmla="*/ 1025240 h 1090289"/>
                  <a:gd name="connsiteX7" fmla="*/ 306467 w 3310643"/>
                  <a:gd name="connsiteY7" fmla="*/ 1062061 h 1090289"/>
                  <a:gd name="connsiteX8" fmla="*/ 414043 w 3310643"/>
                  <a:gd name="connsiteY8" fmla="*/ 855872 h 1090289"/>
                  <a:gd name="connsiteX0" fmla="*/ 123845 w 3020445"/>
                  <a:gd name="connsiteY0" fmla="*/ 855872 h 1125477"/>
                  <a:gd name="connsiteX1" fmla="*/ 491398 w 3020445"/>
                  <a:gd name="connsiteY1" fmla="*/ 595896 h 1125477"/>
                  <a:gd name="connsiteX2" fmla="*/ 1710598 w 3020445"/>
                  <a:gd name="connsiteY2" fmla="*/ 694508 h 1125477"/>
                  <a:gd name="connsiteX3" fmla="*/ 2687751 w 3020445"/>
                  <a:gd name="connsiteY3" fmla="*/ 371778 h 1125477"/>
                  <a:gd name="connsiteX4" fmla="*/ 2911869 w 3020445"/>
                  <a:gd name="connsiteY4" fmla="*/ 84908 h 1125477"/>
                  <a:gd name="connsiteX5" fmla="*/ 2862242 w 3020445"/>
                  <a:gd name="connsiteY5" fmla="*/ 881224 h 1125477"/>
                  <a:gd name="connsiteX6" fmla="*/ 1962650 w 3020445"/>
                  <a:gd name="connsiteY6" fmla="*/ 1025240 h 1125477"/>
                  <a:gd name="connsiteX7" fmla="*/ 306467 w 3020445"/>
                  <a:gd name="connsiteY7" fmla="*/ 1097249 h 1125477"/>
                  <a:gd name="connsiteX8" fmla="*/ 123845 w 3020445"/>
                  <a:gd name="connsiteY8" fmla="*/ 855872 h 1125477"/>
                  <a:gd name="connsiteX0" fmla="*/ 123845 w 3020445"/>
                  <a:gd name="connsiteY0" fmla="*/ 855872 h 1125477"/>
                  <a:gd name="connsiteX1" fmla="*/ 522491 w 3020445"/>
                  <a:gd name="connsiteY1" fmla="*/ 665201 h 1125477"/>
                  <a:gd name="connsiteX2" fmla="*/ 1710598 w 3020445"/>
                  <a:gd name="connsiteY2" fmla="*/ 694508 h 1125477"/>
                  <a:gd name="connsiteX3" fmla="*/ 2687751 w 3020445"/>
                  <a:gd name="connsiteY3" fmla="*/ 371778 h 1125477"/>
                  <a:gd name="connsiteX4" fmla="*/ 2911869 w 3020445"/>
                  <a:gd name="connsiteY4" fmla="*/ 84908 h 1125477"/>
                  <a:gd name="connsiteX5" fmla="*/ 2862242 w 3020445"/>
                  <a:gd name="connsiteY5" fmla="*/ 881224 h 1125477"/>
                  <a:gd name="connsiteX6" fmla="*/ 1962650 w 3020445"/>
                  <a:gd name="connsiteY6" fmla="*/ 1025240 h 1125477"/>
                  <a:gd name="connsiteX7" fmla="*/ 306467 w 3020445"/>
                  <a:gd name="connsiteY7" fmla="*/ 1097249 h 1125477"/>
                  <a:gd name="connsiteX8" fmla="*/ 123845 w 3020445"/>
                  <a:gd name="connsiteY8" fmla="*/ 855872 h 1125477"/>
                  <a:gd name="connsiteX0" fmla="*/ 123845 w 3030261"/>
                  <a:gd name="connsiteY0" fmla="*/ 1067667 h 1337272"/>
                  <a:gd name="connsiteX1" fmla="*/ 522491 w 3030261"/>
                  <a:gd name="connsiteY1" fmla="*/ 876996 h 1337272"/>
                  <a:gd name="connsiteX2" fmla="*/ 1710598 w 3030261"/>
                  <a:gd name="connsiteY2" fmla="*/ 906303 h 1337272"/>
                  <a:gd name="connsiteX3" fmla="*/ 2687751 w 3030261"/>
                  <a:gd name="connsiteY3" fmla="*/ 583573 h 1337272"/>
                  <a:gd name="connsiteX4" fmla="*/ 2970763 w 3030261"/>
                  <a:gd name="connsiteY4" fmla="*/ 84908 h 1337272"/>
                  <a:gd name="connsiteX5" fmla="*/ 2862242 w 3030261"/>
                  <a:gd name="connsiteY5" fmla="*/ 1093019 h 1337272"/>
                  <a:gd name="connsiteX6" fmla="*/ 1962650 w 3030261"/>
                  <a:gd name="connsiteY6" fmla="*/ 1237035 h 1337272"/>
                  <a:gd name="connsiteX7" fmla="*/ 306467 w 3030261"/>
                  <a:gd name="connsiteY7" fmla="*/ 1309044 h 1337272"/>
                  <a:gd name="connsiteX8" fmla="*/ 123845 w 3030261"/>
                  <a:gd name="connsiteY8" fmla="*/ 1067667 h 1337272"/>
                  <a:gd name="connsiteX0" fmla="*/ 123845 w 3030261"/>
                  <a:gd name="connsiteY0" fmla="*/ 1090771 h 1360376"/>
                  <a:gd name="connsiteX1" fmla="*/ 522491 w 3030261"/>
                  <a:gd name="connsiteY1" fmla="*/ 900100 h 1360376"/>
                  <a:gd name="connsiteX2" fmla="*/ 1710598 w 3030261"/>
                  <a:gd name="connsiteY2" fmla="*/ 929407 h 1360376"/>
                  <a:gd name="connsiteX3" fmla="*/ 2682731 w 3030261"/>
                  <a:gd name="connsiteY3" fmla="*/ 468052 h 1360376"/>
                  <a:gd name="connsiteX4" fmla="*/ 2970763 w 3030261"/>
                  <a:gd name="connsiteY4" fmla="*/ 108012 h 1360376"/>
                  <a:gd name="connsiteX5" fmla="*/ 2862242 w 3030261"/>
                  <a:gd name="connsiteY5" fmla="*/ 1116123 h 1360376"/>
                  <a:gd name="connsiteX6" fmla="*/ 1962650 w 3030261"/>
                  <a:gd name="connsiteY6" fmla="*/ 1260139 h 1360376"/>
                  <a:gd name="connsiteX7" fmla="*/ 306467 w 3030261"/>
                  <a:gd name="connsiteY7" fmla="*/ 1332148 h 1360376"/>
                  <a:gd name="connsiteX8" fmla="*/ 123845 w 3030261"/>
                  <a:gd name="connsiteY8" fmla="*/ 1090771 h 1360376"/>
                  <a:gd name="connsiteX0" fmla="*/ 123845 w 3030261"/>
                  <a:gd name="connsiteY0" fmla="*/ 1090771 h 1360376"/>
                  <a:gd name="connsiteX1" fmla="*/ 522491 w 3030261"/>
                  <a:gd name="connsiteY1" fmla="*/ 900100 h 1360376"/>
                  <a:gd name="connsiteX2" fmla="*/ 1944216 w 3030261"/>
                  <a:gd name="connsiteY2" fmla="*/ 900100 h 1360376"/>
                  <a:gd name="connsiteX3" fmla="*/ 2682731 w 3030261"/>
                  <a:gd name="connsiteY3" fmla="*/ 468052 h 1360376"/>
                  <a:gd name="connsiteX4" fmla="*/ 2970763 w 3030261"/>
                  <a:gd name="connsiteY4" fmla="*/ 108012 h 1360376"/>
                  <a:gd name="connsiteX5" fmla="*/ 2862242 w 3030261"/>
                  <a:gd name="connsiteY5" fmla="*/ 1116123 h 1360376"/>
                  <a:gd name="connsiteX6" fmla="*/ 1962650 w 3030261"/>
                  <a:gd name="connsiteY6" fmla="*/ 1260139 h 1360376"/>
                  <a:gd name="connsiteX7" fmla="*/ 306467 w 3030261"/>
                  <a:gd name="connsiteY7" fmla="*/ 1332148 h 1360376"/>
                  <a:gd name="connsiteX8" fmla="*/ 123845 w 3030261"/>
                  <a:gd name="connsiteY8" fmla="*/ 1090771 h 1360376"/>
                  <a:gd name="connsiteX0" fmla="*/ 3120 w 3314221"/>
                  <a:gd name="connsiteY0" fmla="*/ 1337190 h 1357906"/>
                  <a:gd name="connsiteX1" fmla="*/ 842800 w 3314221"/>
                  <a:gd name="connsiteY1" fmla="*/ 813149 h 1357906"/>
                  <a:gd name="connsiteX2" fmla="*/ 2264525 w 3314221"/>
                  <a:gd name="connsiteY2" fmla="*/ 813149 h 1357906"/>
                  <a:gd name="connsiteX3" fmla="*/ 3003040 w 3314221"/>
                  <a:gd name="connsiteY3" fmla="*/ 381101 h 1357906"/>
                  <a:gd name="connsiteX4" fmla="*/ 3291072 w 3314221"/>
                  <a:gd name="connsiteY4" fmla="*/ 21061 h 1357906"/>
                  <a:gd name="connsiteX5" fmla="*/ 3182551 w 3314221"/>
                  <a:gd name="connsiteY5" fmla="*/ 1029172 h 1357906"/>
                  <a:gd name="connsiteX6" fmla="*/ 2282959 w 3314221"/>
                  <a:gd name="connsiteY6" fmla="*/ 1173188 h 1357906"/>
                  <a:gd name="connsiteX7" fmla="*/ 626776 w 3314221"/>
                  <a:gd name="connsiteY7" fmla="*/ 1245197 h 1357906"/>
                  <a:gd name="connsiteX8" fmla="*/ 3120 w 3314221"/>
                  <a:gd name="connsiteY8" fmla="*/ 1337190 h 1357906"/>
                  <a:gd name="connsiteX0" fmla="*/ 20746 w 3331847"/>
                  <a:gd name="connsiteY0" fmla="*/ 1337190 h 1407166"/>
                  <a:gd name="connsiteX1" fmla="*/ 860426 w 3331847"/>
                  <a:gd name="connsiteY1" fmla="*/ 813149 h 1407166"/>
                  <a:gd name="connsiteX2" fmla="*/ 2282151 w 3331847"/>
                  <a:gd name="connsiteY2" fmla="*/ 813149 h 1407166"/>
                  <a:gd name="connsiteX3" fmla="*/ 3020666 w 3331847"/>
                  <a:gd name="connsiteY3" fmla="*/ 381101 h 1407166"/>
                  <a:gd name="connsiteX4" fmla="*/ 3308698 w 3331847"/>
                  <a:gd name="connsiteY4" fmla="*/ 21061 h 1407166"/>
                  <a:gd name="connsiteX5" fmla="*/ 3200177 w 3331847"/>
                  <a:gd name="connsiteY5" fmla="*/ 1029172 h 1407166"/>
                  <a:gd name="connsiteX6" fmla="*/ 2300585 w 3331847"/>
                  <a:gd name="connsiteY6" fmla="*/ 1173188 h 1407166"/>
                  <a:gd name="connsiteX7" fmla="*/ 644402 w 3331847"/>
                  <a:gd name="connsiteY7" fmla="*/ 1245197 h 1407166"/>
                  <a:gd name="connsiteX8" fmla="*/ 20746 w 3331847"/>
                  <a:gd name="connsiteY8" fmla="*/ 1337190 h 1407166"/>
                  <a:gd name="connsiteX0" fmla="*/ 20744 w 3331845"/>
                  <a:gd name="connsiteY0" fmla="*/ 1337190 h 1454007"/>
                  <a:gd name="connsiteX1" fmla="*/ 860424 w 3331845"/>
                  <a:gd name="connsiteY1" fmla="*/ 813149 h 1454007"/>
                  <a:gd name="connsiteX2" fmla="*/ 2282149 w 3331845"/>
                  <a:gd name="connsiteY2" fmla="*/ 813149 h 1454007"/>
                  <a:gd name="connsiteX3" fmla="*/ 3020664 w 3331845"/>
                  <a:gd name="connsiteY3" fmla="*/ 381101 h 1454007"/>
                  <a:gd name="connsiteX4" fmla="*/ 3308696 w 3331845"/>
                  <a:gd name="connsiteY4" fmla="*/ 21061 h 1454007"/>
                  <a:gd name="connsiteX5" fmla="*/ 3200175 w 3331845"/>
                  <a:gd name="connsiteY5" fmla="*/ 1029172 h 1454007"/>
                  <a:gd name="connsiteX6" fmla="*/ 2300583 w 3331845"/>
                  <a:gd name="connsiteY6" fmla="*/ 1173188 h 1454007"/>
                  <a:gd name="connsiteX7" fmla="*/ 644400 w 3331845"/>
                  <a:gd name="connsiteY7" fmla="*/ 1245197 h 1454007"/>
                  <a:gd name="connsiteX8" fmla="*/ 20744 w 3331845"/>
                  <a:gd name="connsiteY8" fmla="*/ 1337190 h 1454007"/>
                  <a:gd name="connsiteX0" fmla="*/ 19004 w 3380902"/>
                  <a:gd name="connsiteY0" fmla="*/ 1349779 h 1464475"/>
                  <a:gd name="connsiteX1" fmla="*/ 909481 w 3380902"/>
                  <a:gd name="connsiteY1" fmla="*/ 813149 h 1464475"/>
                  <a:gd name="connsiteX2" fmla="*/ 2331206 w 3380902"/>
                  <a:gd name="connsiteY2" fmla="*/ 813149 h 1464475"/>
                  <a:gd name="connsiteX3" fmla="*/ 3069721 w 3380902"/>
                  <a:gd name="connsiteY3" fmla="*/ 381101 h 1464475"/>
                  <a:gd name="connsiteX4" fmla="*/ 3357753 w 3380902"/>
                  <a:gd name="connsiteY4" fmla="*/ 21061 h 1464475"/>
                  <a:gd name="connsiteX5" fmla="*/ 3249232 w 3380902"/>
                  <a:gd name="connsiteY5" fmla="*/ 1029172 h 1464475"/>
                  <a:gd name="connsiteX6" fmla="*/ 2349640 w 3380902"/>
                  <a:gd name="connsiteY6" fmla="*/ 1173188 h 1464475"/>
                  <a:gd name="connsiteX7" fmla="*/ 693457 w 3380902"/>
                  <a:gd name="connsiteY7" fmla="*/ 1245197 h 1464475"/>
                  <a:gd name="connsiteX8" fmla="*/ 19004 w 3380902"/>
                  <a:gd name="connsiteY8" fmla="*/ 1349779 h 1464475"/>
                  <a:gd name="connsiteX0" fmla="*/ 19004 w 3380902"/>
                  <a:gd name="connsiteY0" fmla="*/ 1349779 h 1464475"/>
                  <a:gd name="connsiteX1" fmla="*/ 909481 w 3380902"/>
                  <a:gd name="connsiteY1" fmla="*/ 813149 h 1464475"/>
                  <a:gd name="connsiteX2" fmla="*/ 2331206 w 3380902"/>
                  <a:gd name="connsiteY2" fmla="*/ 813149 h 1464475"/>
                  <a:gd name="connsiteX3" fmla="*/ 3069721 w 3380902"/>
                  <a:gd name="connsiteY3" fmla="*/ 381101 h 1464475"/>
                  <a:gd name="connsiteX4" fmla="*/ 3357753 w 3380902"/>
                  <a:gd name="connsiteY4" fmla="*/ 21061 h 1464475"/>
                  <a:gd name="connsiteX5" fmla="*/ 3249232 w 3380902"/>
                  <a:gd name="connsiteY5" fmla="*/ 1029172 h 1464475"/>
                  <a:gd name="connsiteX6" fmla="*/ 2349640 w 3380902"/>
                  <a:gd name="connsiteY6" fmla="*/ 1173188 h 1464475"/>
                  <a:gd name="connsiteX7" fmla="*/ 693457 w 3380902"/>
                  <a:gd name="connsiteY7" fmla="*/ 1245197 h 1464475"/>
                  <a:gd name="connsiteX8" fmla="*/ 19004 w 3380902"/>
                  <a:gd name="connsiteY8" fmla="*/ 1349779 h 1464475"/>
                  <a:gd name="connsiteX0" fmla="*/ 5001 w 3366899"/>
                  <a:gd name="connsiteY0" fmla="*/ 1349779 h 1368611"/>
                  <a:gd name="connsiteX1" fmla="*/ 981112 w 3366899"/>
                  <a:gd name="connsiteY1" fmla="*/ 825781 h 1368611"/>
                  <a:gd name="connsiteX2" fmla="*/ 2317203 w 3366899"/>
                  <a:gd name="connsiteY2" fmla="*/ 813149 h 1368611"/>
                  <a:gd name="connsiteX3" fmla="*/ 3055718 w 3366899"/>
                  <a:gd name="connsiteY3" fmla="*/ 381101 h 1368611"/>
                  <a:gd name="connsiteX4" fmla="*/ 3343750 w 3366899"/>
                  <a:gd name="connsiteY4" fmla="*/ 21061 h 1368611"/>
                  <a:gd name="connsiteX5" fmla="*/ 3235229 w 3366899"/>
                  <a:gd name="connsiteY5" fmla="*/ 1029172 h 1368611"/>
                  <a:gd name="connsiteX6" fmla="*/ 2335637 w 3366899"/>
                  <a:gd name="connsiteY6" fmla="*/ 1173188 h 1368611"/>
                  <a:gd name="connsiteX7" fmla="*/ 679454 w 3366899"/>
                  <a:gd name="connsiteY7" fmla="*/ 1245197 h 1368611"/>
                  <a:gd name="connsiteX8" fmla="*/ 5001 w 3366899"/>
                  <a:gd name="connsiteY8" fmla="*/ 1349779 h 1368611"/>
                  <a:gd name="connsiteX0" fmla="*/ 5001 w 3366899"/>
                  <a:gd name="connsiteY0" fmla="*/ 1349779 h 1368611"/>
                  <a:gd name="connsiteX1" fmla="*/ 981112 w 3366899"/>
                  <a:gd name="connsiteY1" fmla="*/ 825781 h 1368611"/>
                  <a:gd name="connsiteX2" fmla="*/ 2317203 w 3366899"/>
                  <a:gd name="connsiteY2" fmla="*/ 813149 h 1368611"/>
                  <a:gd name="connsiteX3" fmla="*/ 3055718 w 3366899"/>
                  <a:gd name="connsiteY3" fmla="*/ 381101 h 1368611"/>
                  <a:gd name="connsiteX4" fmla="*/ 3343750 w 3366899"/>
                  <a:gd name="connsiteY4" fmla="*/ 21061 h 1368611"/>
                  <a:gd name="connsiteX5" fmla="*/ 3235229 w 3366899"/>
                  <a:gd name="connsiteY5" fmla="*/ 1029172 h 1368611"/>
                  <a:gd name="connsiteX6" fmla="*/ 2335637 w 3366899"/>
                  <a:gd name="connsiteY6" fmla="*/ 1173188 h 1368611"/>
                  <a:gd name="connsiteX7" fmla="*/ 679454 w 3366899"/>
                  <a:gd name="connsiteY7" fmla="*/ 1245197 h 1368611"/>
                  <a:gd name="connsiteX8" fmla="*/ 5001 w 3366899"/>
                  <a:gd name="connsiteY8" fmla="*/ 1349779 h 1368611"/>
                  <a:gd name="connsiteX0" fmla="*/ 4814 w 3366712"/>
                  <a:gd name="connsiteY0" fmla="*/ 1349779 h 1366069"/>
                  <a:gd name="connsiteX1" fmla="*/ 974486 w 3366712"/>
                  <a:gd name="connsiteY1" fmla="*/ 866984 h 1366069"/>
                  <a:gd name="connsiteX2" fmla="*/ 2317016 w 3366712"/>
                  <a:gd name="connsiteY2" fmla="*/ 813149 h 1366069"/>
                  <a:gd name="connsiteX3" fmla="*/ 3055531 w 3366712"/>
                  <a:gd name="connsiteY3" fmla="*/ 381101 h 1366069"/>
                  <a:gd name="connsiteX4" fmla="*/ 3343563 w 3366712"/>
                  <a:gd name="connsiteY4" fmla="*/ 21061 h 1366069"/>
                  <a:gd name="connsiteX5" fmla="*/ 3235042 w 3366712"/>
                  <a:gd name="connsiteY5" fmla="*/ 1029172 h 1366069"/>
                  <a:gd name="connsiteX6" fmla="*/ 2335450 w 3366712"/>
                  <a:gd name="connsiteY6" fmla="*/ 1173188 h 1366069"/>
                  <a:gd name="connsiteX7" fmla="*/ 679267 w 3366712"/>
                  <a:gd name="connsiteY7" fmla="*/ 1245197 h 1366069"/>
                  <a:gd name="connsiteX8" fmla="*/ 4814 w 3366712"/>
                  <a:gd name="connsiteY8" fmla="*/ 1349779 h 1366069"/>
                  <a:gd name="connsiteX0" fmla="*/ 4452 w 3366350"/>
                  <a:gd name="connsiteY0" fmla="*/ 1349779 h 1367633"/>
                  <a:gd name="connsiteX1" fmla="*/ 961336 w 3366350"/>
                  <a:gd name="connsiteY1" fmla="*/ 841514 h 1367633"/>
                  <a:gd name="connsiteX2" fmla="*/ 2316654 w 3366350"/>
                  <a:gd name="connsiteY2" fmla="*/ 813149 h 1367633"/>
                  <a:gd name="connsiteX3" fmla="*/ 3055169 w 3366350"/>
                  <a:gd name="connsiteY3" fmla="*/ 381101 h 1367633"/>
                  <a:gd name="connsiteX4" fmla="*/ 3343201 w 3366350"/>
                  <a:gd name="connsiteY4" fmla="*/ 21061 h 1367633"/>
                  <a:gd name="connsiteX5" fmla="*/ 3234680 w 3366350"/>
                  <a:gd name="connsiteY5" fmla="*/ 1029172 h 1367633"/>
                  <a:gd name="connsiteX6" fmla="*/ 2335088 w 3366350"/>
                  <a:gd name="connsiteY6" fmla="*/ 1173188 h 1367633"/>
                  <a:gd name="connsiteX7" fmla="*/ 678905 w 3366350"/>
                  <a:gd name="connsiteY7" fmla="*/ 1245197 h 1367633"/>
                  <a:gd name="connsiteX8" fmla="*/ 4452 w 3366350"/>
                  <a:gd name="connsiteY8" fmla="*/ 1349779 h 1367633"/>
                  <a:gd name="connsiteX0" fmla="*/ 4362 w 3366260"/>
                  <a:gd name="connsiteY0" fmla="*/ 1349779 h 1366271"/>
                  <a:gd name="connsiteX1" fmla="*/ 957984 w 3366260"/>
                  <a:gd name="connsiteY1" fmla="*/ 863668 h 1366271"/>
                  <a:gd name="connsiteX2" fmla="*/ 2316564 w 3366260"/>
                  <a:gd name="connsiteY2" fmla="*/ 813149 h 1366271"/>
                  <a:gd name="connsiteX3" fmla="*/ 3055079 w 3366260"/>
                  <a:gd name="connsiteY3" fmla="*/ 381101 h 1366271"/>
                  <a:gd name="connsiteX4" fmla="*/ 3343111 w 3366260"/>
                  <a:gd name="connsiteY4" fmla="*/ 21061 h 1366271"/>
                  <a:gd name="connsiteX5" fmla="*/ 3234590 w 3366260"/>
                  <a:gd name="connsiteY5" fmla="*/ 1029172 h 1366271"/>
                  <a:gd name="connsiteX6" fmla="*/ 2334998 w 3366260"/>
                  <a:gd name="connsiteY6" fmla="*/ 1173188 h 1366271"/>
                  <a:gd name="connsiteX7" fmla="*/ 678815 w 3366260"/>
                  <a:gd name="connsiteY7" fmla="*/ 1245197 h 1366271"/>
                  <a:gd name="connsiteX8" fmla="*/ 4362 w 3366260"/>
                  <a:gd name="connsiteY8" fmla="*/ 1349779 h 13662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366260" h="1366271">
                    <a:moveTo>
                      <a:pt x="4362" y="1349779"/>
                    </a:moveTo>
                    <a:cubicBezTo>
                      <a:pt x="50890" y="1286191"/>
                      <a:pt x="261561" y="803883"/>
                      <a:pt x="957984" y="863668"/>
                    </a:cubicBezTo>
                    <a:cubicBezTo>
                      <a:pt x="1654407" y="923453"/>
                      <a:pt x="1967048" y="893577"/>
                      <a:pt x="2316564" y="813149"/>
                    </a:cubicBezTo>
                    <a:cubicBezTo>
                      <a:pt x="2666080" y="732721"/>
                      <a:pt x="2883988" y="513116"/>
                      <a:pt x="3055079" y="381101"/>
                    </a:cubicBezTo>
                    <a:cubicBezTo>
                      <a:pt x="3226170" y="249086"/>
                      <a:pt x="3313193" y="-86951"/>
                      <a:pt x="3343111" y="21061"/>
                    </a:cubicBezTo>
                    <a:cubicBezTo>
                      <a:pt x="3373029" y="129073"/>
                      <a:pt x="3402609" y="837151"/>
                      <a:pt x="3234590" y="1029172"/>
                    </a:cubicBezTo>
                    <a:cubicBezTo>
                      <a:pt x="3066571" y="1221193"/>
                      <a:pt x="2760960" y="1137184"/>
                      <a:pt x="2334998" y="1173188"/>
                    </a:cubicBezTo>
                    <a:cubicBezTo>
                      <a:pt x="1909036" y="1209192"/>
                      <a:pt x="1067254" y="1215765"/>
                      <a:pt x="678815" y="1245197"/>
                    </a:cubicBezTo>
                    <a:cubicBezTo>
                      <a:pt x="290376" y="1274629"/>
                      <a:pt x="-42166" y="1413367"/>
                      <a:pt x="4362" y="134977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bg1"/>
                  </a:gs>
                  <a:gs pos="80000">
                    <a:schemeClr val="accent1">
                      <a:lumMod val="75000"/>
                    </a:schemeClr>
                  </a:gs>
                </a:gsLst>
                <a:lin ang="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j-lt"/>
                </a:endParaRPr>
              </a:p>
            </p:txBody>
          </p:sp>
          <p:sp>
            <p:nvSpPr>
              <p:cNvPr id="12" name="Полилиния 11"/>
              <p:cNvSpPr/>
              <p:nvPr/>
            </p:nvSpPr>
            <p:spPr>
              <a:xfrm>
                <a:off x="5930369" y="5970072"/>
                <a:ext cx="4193767" cy="1238838"/>
              </a:xfrm>
              <a:custGeom>
                <a:avLst/>
                <a:gdLst>
                  <a:gd name="connsiteX0" fmla="*/ 720165 w 5537201"/>
                  <a:gd name="connsiteY0" fmla="*/ 1023471 h 1226671"/>
                  <a:gd name="connsiteX1" fmla="*/ 1652495 w 5537201"/>
                  <a:gd name="connsiteY1" fmla="*/ 539376 h 1226671"/>
                  <a:gd name="connsiteX2" fmla="*/ 3804024 w 5537201"/>
                  <a:gd name="connsiteY2" fmla="*/ 611094 h 1226671"/>
                  <a:gd name="connsiteX3" fmla="*/ 4799106 w 5537201"/>
                  <a:gd name="connsiteY3" fmla="*/ 73212 h 1226671"/>
                  <a:gd name="connsiteX4" fmla="*/ 4852895 w 5537201"/>
                  <a:gd name="connsiteY4" fmla="*/ 1050365 h 1226671"/>
                  <a:gd name="connsiteX5" fmla="*/ 693271 w 5537201"/>
                  <a:gd name="connsiteY5" fmla="*/ 1131047 h 1226671"/>
                  <a:gd name="connsiteX6" fmla="*/ 720165 w 5537201"/>
                  <a:gd name="connsiteY6" fmla="*/ 1023471 h 1226671"/>
                  <a:gd name="connsiteX0" fmla="*/ 720165 w 5537201"/>
                  <a:gd name="connsiteY0" fmla="*/ 1023471 h 1226671"/>
                  <a:gd name="connsiteX1" fmla="*/ 1720777 w 5537201"/>
                  <a:gd name="connsiteY1" fmla="*/ 650607 h 1226671"/>
                  <a:gd name="connsiteX2" fmla="*/ 3804024 w 5537201"/>
                  <a:gd name="connsiteY2" fmla="*/ 611094 h 1226671"/>
                  <a:gd name="connsiteX3" fmla="*/ 4799106 w 5537201"/>
                  <a:gd name="connsiteY3" fmla="*/ 73212 h 1226671"/>
                  <a:gd name="connsiteX4" fmla="*/ 4852895 w 5537201"/>
                  <a:gd name="connsiteY4" fmla="*/ 1050365 h 1226671"/>
                  <a:gd name="connsiteX5" fmla="*/ 693271 w 5537201"/>
                  <a:gd name="connsiteY5" fmla="*/ 1131047 h 1226671"/>
                  <a:gd name="connsiteX6" fmla="*/ 720165 w 5537201"/>
                  <a:gd name="connsiteY6" fmla="*/ 1023471 h 1226671"/>
                  <a:gd name="connsiteX0" fmla="*/ 720165 w 5537201"/>
                  <a:gd name="connsiteY0" fmla="*/ 1023471 h 1226671"/>
                  <a:gd name="connsiteX1" fmla="*/ 1792785 w 5537201"/>
                  <a:gd name="connsiteY1" fmla="*/ 578599 h 1226671"/>
                  <a:gd name="connsiteX2" fmla="*/ 3804024 w 5537201"/>
                  <a:gd name="connsiteY2" fmla="*/ 611094 h 1226671"/>
                  <a:gd name="connsiteX3" fmla="*/ 4799106 w 5537201"/>
                  <a:gd name="connsiteY3" fmla="*/ 73212 h 1226671"/>
                  <a:gd name="connsiteX4" fmla="*/ 4852895 w 5537201"/>
                  <a:gd name="connsiteY4" fmla="*/ 1050365 h 1226671"/>
                  <a:gd name="connsiteX5" fmla="*/ 693271 w 5537201"/>
                  <a:gd name="connsiteY5" fmla="*/ 1131047 h 1226671"/>
                  <a:gd name="connsiteX6" fmla="*/ 720165 w 5537201"/>
                  <a:gd name="connsiteY6" fmla="*/ 1023471 h 1226671"/>
                  <a:gd name="connsiteX0" fmla="*/ 829446 w 5509966"/>
                  <a:gd name="connsiteY0" fmla="*/ 1082655 h 1226671"/>
                  <a:gd name="connsiteX1" fmla="*/ 1765550 w 5509966"/>
                  <a:gd name="connsiteY1" fmla="*/ 578599 h 1226671"/>
                  <a:gd name="connsiteX2" fmla="*/ 3776789 w 5509966"/>
                  <a:gd name="connsiteY2" fmla="*/ 611094 h 1226671"/>
                  <a:gd name="connsiteX3" fmla="*/ 4771871 w 5509966"/>
                  <a:gd name="connsiteY3" fmla="*/ 73212 h 1226671"/>
                  <a:gd name="connsiteX4" fmla="*/ 4825660 w 5509966"/>
                  <a:gd name="connsiteY4" fmla="*/ 1050365 h 1226671"/>
                  <a:gd name="connsiteX5" fmla="*/ 666036 w 5509966"/>
                  <a:gd name="connsiteY5" fmla="*/ 1131047 h 1226671"/>
                  <a:gd name="connsiteX6" fmla="*/ 829446 w 5509966"/>
                  <a:gd name="connsiteY6" fmla="*/ 1082655 h 1226671"/>
                  <a:gd name="connsiteX0" fmla="*/ 829446 w 5509966"/>
                  <a:gd name="connsiteY0" fmla="*/ 1082655 h 1226671"/>
                  <a:gd name="connsiteX1" fmla="*/ 1765550 w 5509966"/>
                  <a:gd name="connsiteY1" fmla="*/ 578599 h 1226671"/>
                  <a:gd name="connsiteX2" fmla="*/ 3776789 w 5509966"/>
                  <a:gd name="connsiteY2" fmla="*/ 611094 h 1226671"/>
                  <a:gd name="connsiteX3" fmla="*/ 4771871 w 5509966"/>
                  <a:gd name="connsiteY3" fmla="*/ 73212 h 1226671"/>
                  <a:gd name="connsiteX4" fmla="*/ 4825660 w 5509966"/>
                  <a:gd name="connsiteY4" fmla="*/ 1050365 h 1226671"/>
                  <a:gd name="connsiteX5" fmla="*/ 666036 w 5509966"/>
                  <a:gd name="connsiteY5" fmla="*/ 1131047 h 1226671"/>
                  <a:gd name="connsiteX6" fmla="*/ 829446 w 5509966"/>
                  <a:gd name="connsiteY6" fmla="*/ 1082655 h 1226671"/>
                  <a:gd name="connsiteX0" fmla="*/ 183252 w 4608512"/>
                  <a:gd name="connsiteY0" fmla="*/ 1082655 h 1230607"/>
                  <a:gd name="connsiteX1" fmla="*/ 1119356 w 4608512"/>
                  <a:gd name="connsiteY1" fmla="*/ 578599 h 1230607"/>
                  <a:gd name="connsiteX2" fmla="*/ 3130595 w 4608512"/>
                  <a:gd name="connsiteY2" fmla="*/ 611094 h 1230607"/>
                  <a:gd name="connsiteX3" fmla="*/ 4125677 w 4608512"/>
                  <a:gd name="connsiteY3" fmla="*/ 73212 h 1230607"/>
                  <a:gd name="connsiteX4" fmla="*/ 4179466 w 4608512"/>
                  <a:gd name="connsiteY4" fmla="*/ 1050365 h 1230607"/>
                  <a:gd name="connsiteX5" fmla="*/ 1551403 w 4608512"/>
                  <a:gd name="connsiteY5" fmla="*/ 1154663 h 1230607"/>
                  <a:gd name="connsiteX6" fmla="*/ 183252 w 4608512"/>
                  <a:gd name="connsiteY6" fmla="*/ 1082655 h 1230607"/>
                  <a:gd name="connsiteX0" fmla="*/ 183252 w 4608512"/>
                  <a:gd name="connsiteY0" fmla="*/ 1082655 h 1230607"/>
                  <a:gd name="connsiteX1" fmla="*/ 1407387 w 4608512"/>
                  <a:gd name="connsiteY1" fmla="*/ 578599 h 1230607"/>
                  <a:gd name="connsiteX2" fmla="*/ 3130595 w 4608512"/>
                  <a:gd name="connsiteY2" fmla="*/ 611094 h 1230607"/>
                  <a:gd name="connsiteX3" fmla="*/ 4125677 w 4608512"/>
                  <a:gd name="connsiteY3" fmla="*/ 73212 h 1230607"/>
                  <a:gd name="connsiteX4" fmla="*/ 4179466 w 4608512"/>
                  <a:gd name="connsiteY4" fmla="*/ 1050365 h 1230607"/>
                  <a:gd name="connsiteX5" fmla="*/ 1551403 w 4608512"/>
                  <a:gd name="connsiteY5" fmla="*/ 1154663 h 1230607"/>
                  <a:gd name="connsiteX6" fmla="*/ 183252 w 4608512"/>
                  <a:gd name="connsiteY6" fmla="*/ 1082655 h 1230607"/>
                  <a:gd name="connsiteX0" fmla="*/ 183252 w 4608512"/>
                  <a:gd name="connsiteY0" fmla="*/ 1088071 h 1236023"/>
                  <a:gd name="connsiteX1" fmla="*/ 1407387 w 4608512"/>
                  <a:gd name="connsiteY1" fmla="*/ 584015 h 1236023"/>
                  <a:gd name="connsiteX2" fmla="*/ 3279595 w 4608512"/>
                  <a:gd name="connsiteY2" fmla="*/ 584015 h 1236023"/>
                  <a:gd name="connsiteX3" fmla="*/ 4125677 w 4608512"/>
                  <a:gd name="connsiteY3" fmla="*/ 78628 h 1236023"/>
                  <a:gd name="connsiteX4" fmla="*/ 4179466 w 4608512"/>
                  <a:gd name="connsiteY4" fmla="*/ 1055781 h 1236023"/>
                  <a:gd name="connsiteX5" fmla="*/ 1551403 w 4608512"/>
                  <a:gd name="connsiteY5" fmla="*/ 1160079 h 1236023"/>
                  <a:gd name="connsiteX6" fmla="*/ 183252 w 4608512"/>
                  <a:gd name="connsiteY6" fmla="*/ 1088071 h 1236023"/>
                  <a:gd name="connsiteX0" fmla="*/ 183252 w 4608512"/>
                  <a:gd name="connsiteY0" fmla="*/ 1076069 h 1224021"/>
                  <a:gd name="connsiteX1" fmla="*/ 1407387 w 4608512"/>
                  <a:gd name="connsiteY1" fmla="*/ 572013 h 1224021"/>
                  <a:gd name="connsiteX2" fmla="*/ 3135579 w 4608512"/>
                  <a:gd name="connsiteY2" fmla="*/ 644021 h 1224021"/>
                  <a:gd name="connsiteX3" fmla="*/ 4125677 w 4608512"/>
                  <a:gd name="connsiteY3" fmla="*/ 66626 h 1224021"/>
                  <a:gd name="connsiteX4" fmla="*/ 4179466 w 4608512"/>
                  <a:gd name="connsiteY4" fmla="*/ 1043779 h 1224021"/>
                  <a:gd name="connsiteX5" fmla="*/ 1551403 w 4608512"/>
                  <a:gd name="connsiteY5" fmla="*/ 1148077 h 1224021"/>
                  <a:gd name="connsiteX6" fmla="*/ 183252 w 4608512"/>
                  <a:gd name="connsiteY6" fmla="*/ 1076069 h 1224021"/>
                  <a:gd name="connsiteX0" fmla="*/ 183252 w 4608512"/>
                  <a:gd name="connsiteY0" fmla="*/ 1076069 h 1224021"/>
                  <a:gd name="connsiteX1" fmla="*/ 1407387 w 4608512"/>
                  <a:gd name="connsiteY1" fmla="*/ 572013 h 1224021"/>
                  <a:gd name="connsiteX2" fmla="*/ 2991563 w 4608512"/>
                  <a:gd name="connsiteY2" fmla="*/ 644021 h 1224021"/>
                  <a:gd name="connsiteX3" fmla="*/ 4125677 w 4608512"/>
                  <a:gd name="connsiteY3" fmla="*/ 66626 h 1224021"/>
                  <a:gd name="connsiteX4" fmla="*/ 4179466 w 4608512"/>
                  <a:gd name="connsiteY4" fmla="*/ 1043779 h 1224021"/>
                  <a:gd name="connsiteX5" fmla="*/ 1551403 w 4608512"/>
                  <a:gd name="connsiteY5" fmla="*/ 1148077 h 1224021"/>
                  <a:gd name="connsiteX6" fmla="*/ 183252 w 4608512"/>
                  <a:gd name="connsiteY6" fmla="*/ 1076069 h 1224021"/>
                  <a:gd name="connsiteX0" fmla="*/ 183252 w 4647518"/>
                  <a:gd name="connsiteY0" fmla="*/ 1146746 h 1306477"/>
                  <a:gd name="connsiteX1" fmla="*/ 1407387 w 4647518"/>
                  <a:gd name="connsiteY1" fmla="*/ 642690 h 1306477"/>
                  <a:gd name="connsiteX2" fmla="*/ 2991563 w 4647518"/>
                  <a:gd name="connsiteY2" fmla="*/ 714698 h 1306477"/>
                  <a:gd name="connsiteX3" fmla="*/ 4359715 w 4647518"/>
                  <a:gd name="connsiteY3" fmla="*/ 66626 h 1306477"/>
                  <a:gd name="connsiteX4" fmla="*/ 4179466 w 4647518"/>
                  <a:gd name="connsiteY4" fmla="*/ 1114456 h 1306477"/>
                  <a:gd name="connsiteX5" fmla="*/ 1551403 w 4647518"/>
                  <a:gd name="connsiteY5" fmla="*/ 1218754 h 1306477"/>
                  <a:gd name="connsiteX6" fmla="*/ 183252 w 4647518"/>
                  <a:gd name="connsiteY6" fmla="*/ 1146746 h 1306477"/>
                  <a:gd name="connsiteX0" fmla="*/ 183252 w 4683522"/>
                  <a:gd name="connsiteY0" fmla="*/ 1152128 h 1275855"/>
                  <a:gd name="connsiteX1" fmla="*/ 1407387 w 4683522"/>
                  <a:gd name="connsiteY1" fmla="*/ 648072 h 1275855"/>
                  <a:gd name="connsiteX2" fmla="*/ 2991563 w 4683522"/>
                  <a:gd name="connsiteY2" fmla="*/ 720080 h 1275855"/>
                  <a:gd name="connsiteX3" fmla="*/ 4359715 w 4683522"/>
                  <a:gd name="connsiteY3" fmla="*/ 72008 h 1275855"/>
                  <a:gd name="connsiteX4" fmla="*/ 4575739 w 4683522"/>
                  <a:gd name="connsiteY4" fmla="*/ 288032 h 1275855"/>
                  <a:gd name="connsiteX5" fmla="*/ 4179466 w 4683522"/>
                  <a:gd name="connsiteY5" fmla="*/ 1119838 h 1275855"/>
                  <a:gd name="connsiteX6" fmla="*/ 1551403 w 4683522"/>
                  <a:gd name="connsiteY6" fmla="*/ 1224136 h 1275855"/>
                  <a:gd name="connsiteX7" fmla="*/ 183252 w 4683522"/>
                  <a:gd name="connsiteY7" fmla="*/ 1152128 h 1275855"/>
                  <a:gd name="connsiteX0" fmla="*/ 183252 w 4683522"/>
                  <a:gd name="connsiteY0" fmla="*/ 1152128 h 1275855"/>
                  <a:gd name="connsiteX1" fmla="*/ 1335379 w 4683522"/>
                  <a:gd name="connsiteY1" fmla="*/ 720080 h 1275855"/>
                  <a:gd name="connsiteX2" fmla="*/ 2991563 w 4683522"/>
                  <a:gd name="connsiteY2" fmla="*/ 720080 h 1275855"/>
                  <a:gd name="connsiteX3" fmla="*/ 4359715 w 4683522"/>
                  <a:gd name="connsiteY3" fmla="*/ 72008 h 1275855"/>
                  <a:gd name="connsiteX4" fmla="*/ 4575739 w 4683522"/>
                  <a:gd name="connsiteY4" fmla="*/ 288032 h 1275855"/>
                  <a:gd name="connsiteX5" fmla="*/ 4179466 w 4683522"/>
                  <a:gd name="connsiteY5" fmla="*/ 1119838 h 1275855"/>
                  <a:gd name="connsiteX6" fmla="*/ 1551403 w 4683522"/>
                  <a:gd name="connsiteY6" fmla="*/ 1224136 h 1275855"/>
                  <a:gd name="connsiteX7" fmla="*/ 183252 w 4683522"/>
                  <a:gd name="connsiteY7" fmla="*/ 1152128 h 1275855"/>
                  <a:gd name="connsiteX0" fmla="*/ 24451 w 4433445"/>
                  <a:gd name="connsiteY0" fmla="*/ 1102107 h 1180013"/>
                  <a:gd name="connsiteX1" fmla="*/ 778308 w 4433445"/>
                  <a:gd name="connsiteY1" fmla="*/ 723547 h 1180013"/>
                  <a:gd name="connsiteX2" fmla="*/ 2832762 w 4433445"/>
                  <a:gd name="connsiteY2" fmla="*/ 670059 h 1180013"/>
                  <a:gd name="connsiteX3" fmla="*/ 4200914 w 4433445"/>
                  <a:gd name="connsiteY3" fmla="*/ 21987 h 1180013"/>
                  <a:gd name="connsiteX4" fmla="*/ 4416938 w 4433445"/>
                  <a:gd name="connsiteY4" fmla="*/ 238011 h 1180013"/>
                  <a:gd name="connsiteX5" fmla="*/ 4020665 w 4433445"/>
                  <a:gd name="connsiteY5" fmla="*/ 1069817 h 1180013"/>
                  <a:gd name="connsiteX6" fmla="*/ 1392602 w 4433445"/>
                  <a:gd name="connsiteY6" fmla="*/ 1174115 h 1180013"/>
                  <a:gd name="connsiteX7" fmla="*/ 24451 w 4433445"/>
                  <a:gd name="connsiteY7" fmla="*/ 1102107 h 1180013"/>
                  <a:gd name="connsiteX0" fmla="*/ 24451 w 4433444"/>
                  <a:gd name="connsiteY0" fmla="*/ 1102107 h 1180013"/>
                  <a:gd name="connsiteX1" fmla="*/ 778308 w 4433444"/>
                  <a:gd name="connsiteY1" fmla="*/ 723547 h 1180013"/>
                  <a:gd name="connsiteX2" fmla="*/ 2832762 w 4433444"/>
                  <a:gd name="connsiteY2" fmla="*/ 670059 h 1180013"/>
                  <a:gd name="connsiteX3" fmla="*/ 4200914 w 4433444"/>
                  <a:gd name="connsiteY3" fmla="*/ 21987 h 1180013"/>
                  <a:gd name="connsiteX4" fmla="*/ 4416938 w 4433444"/>
                  <a:gd name="connsiteY4" fmla="*/ 238011 h 1180013"/>
                  <a:gd name="connsiteX5" fmla="*/ 4020665 w 4433444"/>
                  <a:gd name="connsiteY5" fmla="*/ 1069817 h 1180013"/>
                  <a:gd name="connsiteX6" fmla="*/ 1392602 w 4433444"/>
                  <a:gd name="connsiteY6" fmla="*/ 1174115 h 1180013"/>
                  <a:gd name="connsiteX7" fmla="*/ 24451 w 4433444"/>
                  <a:gd name="connsiteY7" fmla="*/ 1102107 h 1180013"/>
                  <a:gd name="connsiteX0" fmla="*/ 30407 w 4192044"/>
                  <a:gd name="connsiteY0" fmla="*/ 1198461 h 1237935"/>
                  <a:gd name="connsiteX1" fmla="*/ 536908 w 4192044"/>
                  <a:gd name="connsiteY1" fmla="*/ 723547 h 1237935"/>
                  <a:gd name="connsiteX2" fmla="*/ 2591362 w 4192044"/>
                  <a:gd name="connsiteY2" fmla="*/ 670059 h 1237935"/>
                  <a:gd name="connsiteX3" fmla="*/ 3959514 w 4192044"/>
                  <a:gd name="connsiteY3" fmla="*/ 21987 h 1237935"/>
                  <a:gd name="connsiteX4" fmla="*/ 4175538 w 4192044"/>
                  <a:gd name="connsiteY4" fmla="*/ 238011 h 1237935"/>
                  <a:gd name="connsiteX5" fmla="*/ 3779265 w 4192044"/>
                  <a:gd name="connsiteY5" fmla="*/ 1069817 h 1237935"/>
                  <a:gd name="connsiteX6" fmla="*/ 1151202 w 4192044"/>
                  <a:gd name="connsiteY6" fmla="*/ 1174115 h 1237935"/>
                  <a:gd name="connsiteX7" fmla="*/ 30407 w 4192044"/>
                  <a:gd name="connsiteY7" fmla="*/ 1198461 h 1237935"/>
                  <a:gd name="connsiteX0" fmla="*/ 30407 w 4192044"/>
                  <a:gd name="connsiteY0" fmla="*/ 1198461 h 1237935"/>
                  <a:gd name="connsiteX1" fmla="*/ 612055 w 4192044"/>
                  <a:gd name="connsiteY1" fmla="*/ 723267 h 1237935"/>
                  <a:gd name="connsiteX2" fmla="*/ 2591362 w 4192044"/>
                  <a:gd name="connsiteY2" fmla="*/ 670059 h 1237935"/>
                  <a:gd name="connsiteX3" fmla="*/ 3959514 w 4192044"/>
                  <a:gd name="connsiteY3" fmla="*/ 21987 h 1237935"/>
                  <a:gd name="connsiteX4" fmla="*/ 4175538 w 4192044"/>
                  <a:gd name="connsiteY4" fmla="*/ 238011 h 1237935"/>
                  <a:gd name="connsiteX5" fmla="*/ 3779265 w 4192044"/>
                  <a:gd name="connsiteY5" fmla="*/ 1069817 h 1237935"/>
                  <a:gd name="connsiteX6" fmla="*/ 1151202 w 4192044"/>
                  <a:gd name="connsiteY6" fmla="*/ 1174115 h 1237935"/>
                  <a:gd name="connsiteX7" fmla="*/ 30407 w 4192044"/>
                  <a:gd name="connsiteY7" fmla="*/ 1198461 h 1237935"/>
                  <a:gd name="connsiteX0" fmla="*/ 30407 w 4192044"/>
                  <a:gd name="connsiteY0" fmla="*/ 1198461 h 1237935"/>
                  <a:gd name="connsiteX1" fmla="*/ 612055 w 4192044"/>
                  <a:gd name="connsiteY1" fmla="*/ 723267 h 1237935"/>
                  <a:gd name="connsiteX2" fmla="*/ 2591362 w 4192044"/>
                  <a:gd name="connsiteY2" fmla="*/ 670059 h 1237935"/>
                  <a:gd name="connsiteX3" fmla="*/ 3959514 w 4192044"/>
                  <a:gd name="connsiteY3" fmla="*/ 21987 h 1237935"/>
                  <a:gd name="connsiteX4" fmla="*/ 4175538 w 4192044"/>
                  <a:gd name="connsiteY4" fmla="*/ 238011 h 1237935"/>
                  <a:gd name="connsiteX5" fmla="*/ 3779265 w 4192044"/>
                  <a:gd name="connsiteY5" fmla="*/ 1069817 h 1237935"/>
                  <a:gd name="connsiteX6" fmla="*/ 1151202 w 4192044"/>
                  <a:gd name="connsiteY6" fmla="*/ 1174115 h 1237935"/>
                  <a:gd name="connsiteX7" fmla="*/ 30407 w 4192044"/>
                  <a:gd name="connsiteY7" fmla="*/ 1198461 h 1237935"/>
                  <a:gd name="connsiteX0" fmla="*/ 30407 w 4192044"/>
                  <a:gd name="connsiteY0" fmla="*/ 1198461 h 1237935"/>
                  <a:gd name="connsiteX1" fmla="*/ 656338 w 4192044"/>
                  <a:gd name="connsiteY1" fmla="*/ 703944 h 1237935"/>
                  <a:gd name="connsiteX2" fmla="*/ 2591362 w 4192044"/>
                  <a:gd name="connsiteY2" fmla="*/ 670059 h 1237935"/>
                  <a:gd name="connsiteX3" fmla="*/ 3959514 w 4192044"/>
                  <a:gd name="connsiteY3" fmla="*/ 21987 h 1237935"/>
                  <a:gd name="connsiteX4" fmla="*/ 4175538 w 4192044"/>
                  <a:gd name="connsiteY4" fmla="*/ 238011 h 1237935"/>
                  <a:gd name="connsiteX5" fmla="*/ 3779265 w 4192044"/>
                  <a:gd name="connsiteY5" fmla="*/ 1069817 h 1237935"/>
                  <a:gd name="connsiteX6" fmla="*/ 1151202 w 4192044"/>
                  <a:gd name="connsiteY6" fmla="*/ 1174115 h 1237935"/>
                  <a:gd name="connsiteX7" fmla="*/ 30407 w 4192044"/>
                  <a:gd name="connsiteY7" fmla="*/ 1198461 h 12379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192044" h="1237935">
                    <a:moveTo>
                      <a:pt x="30407" y="1198461"/>
                    </a:moveTo>
                    <a:cubicBezTo>
                      <a:pt x="306754" y="1079492"/>
                      <a:pt x="242162" y="817087"/>
                      <a:pt x="656338" y="703944"/>
                    </a:cubicBezTo>
                    <a:cubicBezTo>
                      <a:pt x="1070514" y="590801"/>
                      <a:pt x="2040833" y="783718"/>
                      <a:pt x="2591362" y="670059"/>
                    </a:cubicBezTo>
                    <a:cubicBezTo>
                      <a:pt x="3141891" y="556400"/>
                      <a:pt x="3695485" y="93995"/>
                      <a:pt x="3959514" y="21987"/>
                    </a:cubicBezTo>
                    <a:cubicBezTo>
                      <a:pt x="4223543" y="-50021"/>
                      <a:pt x="4205579" y="63373"/>
                      <a:pt x="4175538" y="238011"/>
                    </a:cubicBezTo>
                    <a:cubicBezTo>
                      <a:pt x="4145497" y="412649"/>
                      <a:pt x="4283321" y="913800"/>
                      <a:pt x="3779265" y="1069817"/>
                    </a:cubicBezTo>
                    <a:cubicBezTo>
                      <a:pt x="3275209" y="1225834"/>
                      <a:pt x="1776012" y="1152674"/>
                      <a:pt x="1151202" y="1174115"/>
                    </a:cubicBezTo>
                    <a:cubicBezTo>
                      <a:pt x="526392" y="1195556"/>
                      <a:pt x="-152845" y="1290536"/>
                      <a:pt x="30407" y="1198461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bg1"/>
                  </a:gs>
                  <a:gs pos="92000">
                    <a:srgbClr val="FF0000"/>
                  </a:gs>
                </a:gsLst>
                <a:lin ang="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j-lt"/>
                </a:endParaRPr>
              </a:p>
            </p:txBody>
          </p:sp>
        </p:grpSp>
      </p:grpSp>
      <p:sp>
        <p:nvSpPr>
          <p:cNvPr id="13" name="Прямоугольник 12"/>
          <p:cNvSpPr/>
          <p:nvPr/>
        </p:nvSpPr>
        <p:spPr>
          <a:xfrm>
            <a:off x="0" y="0"/>
            <a:ext cx="9144000" cy="4046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8316000" y="0"/>
            <a:ext cx="828000" cy="828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Изображение 113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77972" y="152046"/>
            <a:ext cx="504056" cy="523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Прямоугольник 17"/>
          <p:cNvSpPr/>
          <p:nvPr/>
        </p:nvSpPr>
        <p:spPr>
          <a:xfrm>
            <a:off x="144016" y="404664"/>
            <a:ext cx="8316416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b="1" dirty="0">
                <a:solidFill>
                  <a:schemeClr val="tx2"/>
                </a:solidFill>
              </a:rPr>
              <a:t>Распределенная </a:t>
            </a:r>
            <a:r>
              <a:rPr lang="ru-RU" sz="2600" b="1" dirty="0" smtClean="0">
                <a:solidFill>
                  <a:schemeClr val="tx2"/>
                </a:solidFill>
              </a:rPr>
              <a:t>система хранения </a:t>
            </a:r>
            <a:r>
              <a:rPr lang="ru-RU" sz="2600" b="1" dirty="0" smtClean="0">
                <a:solidFill>
                  <a:schemeClr val="tx2"/>
                </a:solidFill>
              </a:rPr>
              <a:t>данных </a:t>
            </a:r>
            <a:r>
              <a:rPr lang="ru-RU" sz="2600" b="1" dirty="0">
                <a:solidFill>
                  <a:schemeClr val="tx2"/>
                </a:solidFill>
              </a:rPr>
              <a:t>ЕГИССО</a:t>
            </a:r>
          </a:p>
        </p:txBody>
      </p:sp>
      <p:sp>
        <p:nvSpPr>
          <p:cNvPr id="40" name="Скругленный прямоугольник 39"/>
          <p:cNvSpPr/>
          <p:nvPr/>
        </p:nvSpPr>
        <p:spPr>
          <a:xfrm rot="16200000">
            <a:off x="2483768" y="1916833"/>
            <a:ext cx="504056" cy="2376264"/>
          </a:xfrm>
          <a:prstGeom prst="roundRect">
            <a:avLst/>
          </a:prstGeom>
          <a:solidFill>
            <a:schemeClr val="accent1"/>
          </a:solidFill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Аналитическая подсистема  ЕГИССО </a:t>
            </a:r>
            <a:endParaRPr lang="ru-RU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827584" y="1412776"/>
            <a:ext cx="1872208" cy="57606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Аппарат Правительства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2843808" y="1412776"/>
            <a:ext cx="2088232" cy="57606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ФОИВ, региональные органы власти и др.</a:t>
            </a: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5292080" y="3429000"/>
            <a:ext cx="1872208" cy="2088232"/>
          </a:xfrm>
          <a:prstGeom prst="roundRect">
            <a:avLst>
              <a:gd name="adj" fmla="val 6566"/>
            </a:avLst>
          </a:prstGeom>
          <a:solidFill>
            <a:schemeClr val="accent1">
              <a:lumMod val="20000"/>
              <a:lumOff val="8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Информационные системы контрагентов, поставщиков данных</a:t>
            </a:r>
          </a:p>
        </p:txBody>
      </p:sp>
      <p:grpSp>
        <p:nvGrpSpPr>
          <p:cNvPr id="7" name="Группа 48"/>
          <p:cNvGrpSpPr/>
          <p:nvPr/>
        </p:nvGrpSpPr>
        <p:grpSpPr>
          <a:xfrm>
            <a:off x="1835696" y="1988840"/>
            <a:ext cx="1800200" cy="864096"/>
            <a:chOff x="1835696" y="1988840"/>
            <a:chExt cx="1800200" cy="648072"/>
          </a:xfrm>
        </p:grpSpPr>
        <p:cxnSp>
          <p:nvCxnSpPr>
            <p:cNvPr id="56" name="Прямая со стрелкой 55"/>
            <p:cNvCxnSpPr/>
            <p:nvPr/>
          </p:nvCxnSpPr>
          <p:spPr>
            <a:xfrm>
              <a:off x="1835696" y="1988840"/>
              <a:ext cx="0" cy="648072"/>
            </a:xfrm>
            <a:prstGeom prst="straightConnector1">
              <a:avLst/>
            </a:prstGeom>
            <a:ln w="38100">
              <a:solidFill>
                <a:srgbClr val="C00000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Прямая со стрелкой 57"/>
            <p:cNvCxnSpPr/>
            <p:nvPr/>
          </p:nvCxnSpPr>
          <p:spPr>
            <a:xfrm flipV="1">
              <a:off x="2051720" y="1988840"/>
              <a:ext cx="0" cy="648072"/>
            </a:xfrm>
            <a:prstGeom prst="straightConnector1">
              <a:avLst/>
            </a:prstGeom>
            <a:ln w="38100">
              <a:solidFill>
                <a:srgbClr val="C00000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Прямая со стрелкой 63"/>
            <p:cNvCxnSpPr/>
            <p:nvPr/>
          </p:nvCxnSpPr>
          <p:spPr>
            <a:xfrm>
              <a:off x="3419872" y="1988840"/>
              <a:ext cx="0" cy="648072"/>
            </a:xfrm>
            <a:prstGeom prst="straightConnector1">
              <a:avLst/>
            </a:prstGeom>
            <a:ln w="38100">
              <a:solidFill>
                <a:srgbClr val="C00000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Прямая со стрелкой 64"/>
            <p:cNvCxnSpPr/>
            <p:nvPr/>
          </p:nvCxnSpPr>
          <p:spPr>
            <a:xfrm flipV="1">
              <a:off x="3635896" y="1988840"/>
              <a:ext cx="0" cy="648072"/>
            </a:xfrm>
            <a:prstGeom prst="straightConnector1">
              <a:avLst/>
            </a:prstGeom>
            <a:ln w="38100">
              <a:solidFill>
                <a:srgbClr val="C00000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Группа 43"/>
          <p:cNvGrpSpPr/>
          <p:nvPr/>
        </p:nvGrpSpPr>
        <p:grpSpPr>
          <a:xfrm>
            <a:off x="2123728" y="3429000"/>
            <a:ext cx="1152128" cy="432048"/>
            <a:chOff x="2699792" y="3212976"/>
            <a:chExt cx="1152128" cy="360040"/>
          </a:xfrm>
        </p:grpSpPr>
        <p:sp>
          <p:nvSpPr>
            <p:cNvPr id="52" name="Двойная стрелка вверх/вниз 51"/>
            <p:cNvSpPr/>
            <p:nvPr/>
          </p:nvSpPr>
          <p:spPr>
            <a:xfrm>
              <a:off x="2699792" y="3212976"/>
              <a:ext cx="144016" cy="360040"/>
            </a:xfrm>
            <a:prstGeom prst="up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Двойная стрелка вверх/вниз 65"/>
            <p:cNvSpPr/>
            <p:nvPr/>
          </p:nvSpPr>
          <p:spPr>
            <a:xfrm>
              <a:off x="3203848" y="3212976"/>
              <a:ext cx="144016" cy="360040"/>
            </a:xfrm>
            <a:prstGeom prst="up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7" name="Двойная стрелка вверх/вниз 66"/>
            <p:cNvSpPr/>
            <p:nvPr/>
          </p:nvSpPr>
          <p:spPr>
            <a:xfrm>
              <a:off x="3707904" y="3212976"/>
              <a:ext cx="144016" cy="360040"/>
            </a:xfrm>
            <a:prstGeom prst="up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69" name="Двойная стрелка влево/вправо 68"/>
          <p:cNvSpPr/>
          <p:nvPr/>
        </p:nvSpPr>
        <p:spPr>
          <a:xfrm>
            <a:off x="3946401" y="4191124"/>
            <a:ext cx="1296144" cy="203944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2" name="Двойная стрелка влево/вправо 71"/>
          <p:cNvSpPr/>
          <p:nvPr/>
        </p:nvSpPr>
        <p:spPr>
          <a:xfrm>
            <a:off x="3946401" y="4623172"/>
            <a:ext cx="1296144" cy="203944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Двойная стрелка влево/вправо 72"/>
          <p:cNvSpPr/>
          <p:nvPr/>
        </p:nvSpPr>
        <p:spPr>
          <a:xfrm>
            <a:off x="3946401" y="5055220"/>
            <a:ext cx="1296144" cy="203944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TextBox 44"/>
          <p:cNvSpPr txBox="1"/>
          <p:nvPr/>
        </p:nvSpPr>
        <p:spPr>
          <a:xfrm>
            <a:off x="7020272" y="1412776"/>
            <a:ext cx="13681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400" b="1" dirty="0" smtClean="0">
                <a:solidFill>
                  <a:schemeClr val="accent6">
                    <a:lumMod val="75000"/>
                  </a:schemeClr>
                </a:solidFill>
              </a:rPr>
              <a:t>Потребители информации</a:t>
            </a:r>
            <a:endParaRPr lang="ru-RU" sz="1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971600" y="3414191"/>
            <a:ext cx="792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</a:rPr>
              <a:t>ПФР</a:t>
            </a:r>
            <a:endParaRPr lang="ru-RU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211960" y="2708920"/>
            <a:ext cx="12606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</a:rPr>
              <a:t>ЕГИССО</a:t>
            </a:r>
            <a:endParaRPr lang="ru-RU" sz="2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5148064" y="1412776"/>
            <a:ext cx="1872208" cy="57606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ГОСОБЛАКО</a:t>
            </a:r>
            <a:endParaRPr lang="ru-RU" sz="1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Овал 18"/>
          <p:cNvSpPr/>
          <p:nvPr/>
        </p:nvSpPr>
        <p:spPr>
          <a:xfrm>
            <a:off x="1043607" y="1251917"/>
            <a:ext cx="720080" cy="72008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835695" y="1196751"/>
            <a:ext cx="604867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Относительно </a:t>
            </a:r>
            <a:r>
              <a:rPr lang="ru-RU" sz="2400" dirty="0"/>
              <a:t>низкие издержки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на </a:t>
            </a:r>
            <a:r>
              <a:rPr lang="ru-RU" sz="2400" dirty="0"/>
              <a:t>построение инфраструктуры</a:t>
            </a:r>
          </a:p>
          <a:p>
            <a:pPr marL="177800" lvl="2" indent="-177800">
              <a:buFont typeface="Arial" pitchFamily="34" charset="0"/>
              <a:buChar char="•"/>
            </a:pPr>
            <a:r>
              <a:rPr lang="ru-RU" sz="2400" dirty="0" smtClean="0"/>
              <a:t>отсутствие </a:t>
            </a:r>
            <a:r>
              <a:rPr lang="ru-RU" sz="2400" dirty="0"/>
              <a:t>централизованного хранилища баз данных;</a:t>
            </a:r>
          </a:p>
          <a:p>
            <a:pPr marL="177800" lvl="2" indent="-177800">
              <a:buFont typeface="Arial" pitchFamily="34" charset="0"/>
              <a:buChar char="•"/>
            </a:pPr>
            <a:r>
              <a:rPr lang="ru-RU" sz="2400" dirty="0" smtClean="0"/>
              <a:t>доступ </a:t>
            </a:r>
            <a:r>
              <a:rPr lang="ru-RU" sz="2400" dirty="0"/>
              <a:t>к данным </a:t>
            </a:r>
            <a:r>
              <a:rPr lang="ru-RU" sz="2400" dirty="0" smtClean="0"/>
              <a:t>осуществляется </a:t>
            </a:r>
            <a:br>
              <a:rPr lang="ru-RU" sz="2400" dirty="0" smtClean="0"/>
            </a:br>
            <a:r>
              <a:rPr lang="ru-RU" sz="2400" dirty="0" smtClean="0"/>
              <a:t>с </a:t>
            </a:r>
            <a:r>
              <a:rPr lang="ru-RU" sz="2400" dirty="0"/>
              <a:t>помощью сервисов;</a:t>
            </a:r>
          </a:p>
          <a:p>
            <a:r>
              <a:rPr lang="ru-RU" sz="2400" dirty="0" smtClean="0"/>
              <a:t>Высокая </a:t>
            </a:r>
            <a:r>
              <a:rPr lang="ru-RU" sz="2400" dirty="0"/>
              <a:t>степень актуальности </a:t>
            </a:r>
            <a:r>
              <a:rPr lang="ru-RU" sz="2400" dirty="0" smtClean="0"/>
              <a:t>данных</a:t>
            </a:r>
            <a:endParaRPr lang="ru-RU" sz="2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835696" y="4470211"/>
            <a:ext cx="64807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dirty="0" smtClean="0"/>
              <a:t>Зависимость от каналов связи и доступности сервисов поставщиков данных.</a:t>
            </a:r>
            <a:endParaRPr lang="ru-RU" sz="2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097867" y="1124744"/>
            <a:ext cx="6115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dirty="0" smtClean="0">
                <a:solidFill>
                  <a:srgbClr val="C00000"/>
                </a:solidFill>
              </a:rPr>
              <a:t>+</a:t>
            </a:r>
            <a:endParaRPr lang="ru-RU" sz="5400" b="1" dirty="0">
              <a:solidFill>
                <a:srgbClr val="C00000"/>
              </a:solidFill>
            </a:endParaRPr>
          </a:p>
        </p:txBody>
      </p:sp>
      <p:grpSp>
        <p:nvGrpSpPr>
          <p:cNvPr id="2" name="Группа 185"/>
          <p:cNvGrpSpPr>
            <a:grpSpLocks/>
          </p:cNvGrpSpPr>
          <p:nvPr/>
        </p:nvGrpSpPr>
        <p:grpSpPr bwMode="auto">
          <a:xfrm>
            <a:off x="0" y="5032375"/>
            <a:ext cx="9990138" cy="2347913"/>
            <a:chOff x="0" y="5013820"/>
            <a:chExt cx="9989613" cy="2348157"/>
          </a:xfrm>
        </p:grpSpPr>
        <p:sp>
          <p:nvSpPr>
            <p:cNvPr id="9" name="Прямоугольник 8"/>
            <p:cNvSpPr>
              <a:spLocks noChangeArrowheads="1"/>
            </p:cNvSpPr>
            <p:nvPr/>
          </p:nvSpPr>
          <p:spPr bwMode="auto">
            <a:xfrm>
              <a:off x="0" y="5877510"/>
              <a:ext cx="9143519" cy="981177"/>
            </a:xfrm>
            <a:prstGeom prst="rect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95B3D7"/>
                </a:gs>
              </a:gsLst>
              <a:lin ang="5400000"/>
            </a:gradFill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  <a:extLst/>
          </p:spPr>
          <p:txBody>
            <a:bodyPr anchor="ctr"/>
            <a:lstStyle/>
            <a:p>
              <a:pPr algn="ctr">
                <a:defRPr/>
              </a:pPr>
              <a:endParaRPr lang="ru-RU">
                <a:solidFill>
                  <a:schemeClr val="lt1"/>
                </a:solidFill>
                <a:latin typeface="+mj-lt"/>
                <a:cs typeface="+mn-cs"/>
              </a:endParaRPr>
            </a:p>
          </p:txBody>
        </p:sp>
        <p:grpSp>
          <p:nvGrpSpPr>
            <p:cNvPr id="4" name="Группа 187"/>
            <p:cNvGrpSpPr>
              <a:grpSpLocks/>
            </p:cNvGrpSpPr>
            <p:nvPr/>
          </p:nvGrpSpPr>
          <p:grpSpPr bwMode="auto">
            <a:xfrm rot="-270325">
              <a:off x="6228025" y="5013820"/>
              <a:ext cx="3761588" cy="2348157"/>
              <a:chOff x="5940678" y="5240889"/>
              <a:chExt cx="4193110" cy="1970152"/>
            </a:xfrm>
          </p:grpSpPr>
          <p:sp>
            <p:nvSpPr>
              <p:cNvPr id="11" name="Полилиния 10"/>
              <p:cNvSpPr/>
              <p:nvPr/>
            </p:nvSpPr>
            <p:spPr>
              <a:xfrm>
                <a:off x="6292949" y="5235325"/>
                <a:ext cx="3452336" cy="1659776"/>
              </a:xfrm>
              <a:custGeom>
                <a:avLst/>
                <a:gdLst>
                  <a:gd name="connsiteX0" fmla="*/ 407894 w 3470835"/>
                  <a:gd name="connsiteY0" fmla="*/ 824752 h 1325282"/>
                  <a:gd name="connsiteX1" fmla="*/ 775447 w 3470835"/>
                  <a:gd name="connsiteY1" fmla="*/ 564776 h 1325282"/>
                  <a:gd name="connsiteX2" fmla="*/ 1994647 w 3470835"/>
                  <a:gd name="connsiteY2" fmla="*/ 663388 h 1325282"/>
                  <a:gd name="connsiteX3" fmla="*/ 2971800 w 3470835"/>
                  <a:gd name="connsiteY3" fmla="*/ 340658 h 1325282"/>
                  <a:gd name="connsiteX4" fmla="*/ 3195918 w 3470835"/>
                  <a:gd name="connsiteY4" fmla="*/ 53788 h 1325282"/>
                  <a:gd name="connsiteX5" fmla="*/ 3303494 w 3470835"/>
                  <a:gd name="connsiteY5" fmla="*/ 663388 h 1325282"/>
                  <a:gd name="connsiteX6" fmla="*/ 2191871 w 3470835"/>
                  <a:gd name="connsiteY6" fmla="*/ 1264023 h 1325282"/>
                  <a:gd name="connsiteX7" fmla="*/ 300318 w 3470835"/>
                  <a:gd name="connsiteY7" fmla="*/ 1030941 h 1325282"/>
                  <a:gd name="connsiteX8" fmla="*/ 407894 w 3470835"/>
                  <a:gd name="connsiteY8" fmla="*/ 824752 h 1325282"/>
                  <a:gd name="connsiteX0" fmla="*/ 407894 w 3313632"/>
                  <a:gd name="connsiteY0" fmla="*/ 855872 h 1325282"/>
                  <a:gd name="connsiteX1" fmla="*/ 775447 w 3313632"/>
                  <a:gd name="connsiteY1" fmla="*/ 595896 h 1325282"/>
                  <a:gd name="connsiteX2" fmla="*/ 1994647 w 3313632"/>
                  <a:gd name="connsiteY2" fmla="*/ 694508 h 1325282"/>
                  <a:gd name="connsiteX3" fmla="*/ 2971800 w 3313632"/>
                  <a:gd name="connsiteY3" fmla="*/ 371778 h 1325282"/>
                  <a:gd name="connsiteX4" fmla="*/ 3195918 w 3313632"/>
                  <a:gd name="connsiteY4" fmla="*/ 84908 h 1325282"/>
                  <a:gd name="connsiteX5" fmla="*/ 3146291 w 3313632"/>
                  <a:gd name="connsiteY5" fmla="*/ 881224 h 1325282"/>
                  <a:gd name="connsiteX6" fmla="*/ 2191871 w 3313632"/>
                  <a:gd name="connsiteY6" fmla="*/ 1295143 h 1325282"/>
                  <a:gd name="connsiteX7" fmla="*/ 300318 w 3313632"/>
                  <a:gd name="connsiteY7" fmla="*/ 1062061 h 1325282"/>
                  <a:gd name="connsiteX8" fmla="*/ 407894 w 3313632"/>
                  <a:gd name="connsiteY8" fmla="*/ 855872 h 1325282"/>
                  <a:gd name="connsiteX0" fmla="*/ 414043 w 3310643"/>
                  <a:gd name="connsiteY0" fmla="*/ 855872 h 1090289"/>
                  <a:gd name="connsiteX1" fmla="*/ 781596 w 3310643"/>
                  <a:gd name="connsiteY1" fmla="*/ 595896 h 1090289"/>
                  <a:gd name="connsiteX2" fmla="*/ 2000796 w 3310643"/>
                  <a:gd name="connsiteY2" fmla="*/ 694508 h 1090289"/>
                  <a:gd name="connsiteX3" fmla="*/ 2977949 w 3310643"/>
                  <a:gd name="connsiteY3" fmla="*/ 371778 h 1090289"/>
                  <a:gd name="connsiteX4" fmla="*/ 3202067 w 3310643"/>
                  <a:gd name="connsiteY4" fmla="*/ 84908 h 1090289"/>
                  <a:gd name="connsiteX5" fmla="*/ 3152440 w 3310643"/>
                  <a:gd name="connsiteY5" fmla="*/ 881224 h 1090289"/>
                  <a:gd name="connsiteX6" fmla="*/ 2252848 w 3310643"/>
                  <a:gd name="connsiteY6" fmla="*/ 1025240 h 1090289"/>
                  <a:gd name="connsiteX7" fmla="*/ 306467 w 3310643"/>
                  <a:gd name="connsiteY7" fmla="*/ 1062061 h 1090289"/>
                  <a:gd name="connsiteX8" fmla="*/ 414043 w 3310643"/>
                  <a:gd name="connsiteY8" fmla="*/ 855872 h 1090289"/>
                  <a:gd name="connsiteX0" fmla="*/ 123845 w 3020445"/>
                  <a:gd name="connsiteY0" fmla="*/ 855872 h 1125477"/>
                  <a:gd name="connsiteX1" fmla="*/ 491398 w 3020445"/>
                  <a:gd name="connsiteY1" fmla="*/ 595896 h 1125477"/>
                  <a:gd name="connsiteX2" fmla="*/ 1710598 w 3020445"/>
                  <a:gd name="connsiteY2" fmla="*/ 694508 h 1125477"/>
                  <a:gd name="connsiteX3" fmla="*/ 2687751 w 3020445"/>
                  <a:gd name="connsiteY3" fmla="*/ 371778 h 1125477"/>
                  <a:gd name="connsiteX4" fmla="*/ 2911869 w 3020445"/>
                  <a:gd name="connsiteY4" fmla="*/ 84908 h 1125477"/>
                  <a:gd name="connsiteX5" fmla="*/ 2862242 w 3020445"/>
                  <a:gd name="connsiteY5" fmla="*/ 881224 h 1125477"/>
                  <a:gd name="connsiteX6" fmla="*/ 1962650 w 3020445"/>
                  <a:gd name="connsiteY6" fmla="*/ 1025240 h 1125477"/>
                  <a:gd name="connsiteX7" fmla="*/ 306467 w 3020445"/>
                  <a:gd name="connsiteY7" fmla="*/ 1097249 h 1125477"/>
                  <a:gd name="connsiteX8" fmla="*/ 123845 w 3020445"/>
                  <a:gd name="connsiteY8" fmla="*/ 855872 h 1125477"/>
                  <a:gd name="connsiteX0" fmla="*/ 123845 w 3020445"/>
                  <a:gd name="connsiteY0" fmla="*/ 855872 h 1125477"/>
                  <a:gd name="connsiteX1" fmla="*/ 522491 w 3020445"/>
                  <a:gd name="connsiteY1" fmla="*/ 665201 h 1125477"/>
                  <a:gd name="connsiteX2" fmla="*/ 1710598 w 3020445"/>
                  <a:gd name="connsiteY2" fmla="*/ 694508 h 1125477"/>
                  <a:gd name="connsiteX3" fmla="*/ 2687751 w 3020445"/>
                  <a:gd name="connsiteY3" fmla="*/ 371778 h 1125477"/>
                  <a:gd name="connsiteX4" fmla="*/ 2911869 w 3020445"/>
                  <a:gd name="connsiteY4" fmla="*/ 84908 h 1125477"/>
                  <a:gd name="connsiteX5" fmla="*/ 2862242 w 3020445"/>
                  <a:gd name="connsiteY5" fmla="*/ 881224 h 1125477"/>
                  <a:gd name="connsiteX6" fmla="*/ 1962650 w 3020445"/>
                  <a:gd name="connsiteY6" fmla="*/ 1025240 h 1125477"/>
                  <a:gd name="connsiteX7" fmla="*/ 306467 w 3020445"/>
                  <a:gd name="connsiteY7" fmla="*/ 1097249 h 1125477"/>
                  <a:gd name="connsiteX8" fmla="*/ 123845 w 3020445"/>
                  <a:gd name="connsiteY8" fmla="*/ 855872 h 1125477"/>
                  <a:gd name="connsiteX0" fmla="*/ 123845 w 3030261"/>
                  <a:gd name="connsiteY0" fmla="*/ 1067667 h 1337272"/>
                  <a:gd name="connsiteX1" fmla="*/ 522491 w 3030261"/>
                  <a:gd name="connsiteY1" fmla="*/ 876996 h 1337272"/>
                  <a:gd name="connsiteX2" fmla="*/ 1710598 w 3030261"/>
                  <a:gd name="connsiteY2" fmla="*/ 906303 h 1337272"/>
                  <a:gd name="connsiteX3" fmla="*/ 2687751 w 3030261"/>
                  <a:gd name="connsiteY3" fmla="*/ 583573 h 1337272"/>
                  <a:gd name="connsiteX4" fmla="*/ 2970763 w 3030261"/>
                  <a:gd name="connsiteY4" fmla="*/ 84908 h 1337272"/>
                  <a:gd name="connsiteX5" fmla="*/ 2862242 w 3030261"/>
                  <a:gd name="connsiteY5" fmla="*/ 1093019 h 1337272"/>
                  <a:gd name="connsiteX6" fmla="*/ 1962650 w 3030261"/>
                  <a:gd name="connsiteY6" fmla="*/ 1237035 h 1337272"/>
                  <a:gd name="connsiteX7" fmla="*/ 306467 w 3030261"/>
                  <a:gd name="connsiteY7" fmla="*/ 1309044 h 1337272"/>
                  <a:gd name="connsiteX8" fmla="*/ 123845 w 3030261"/>
                  <a:gd name="connsiteY8" fmla="*/ 1067667 h 1337272"/>
                  <a:gd name="connsiteX0" fmla="*/ 123845 w 3030261"/>
                  <a:gd name="connsiteY0" fmla="*/ 1090771 h 1360376"/>
                  <a:gd name="connsiteX1" fmla="*/ 522491 w 3030261"/>
                  <a:gd name="connsiteY1" fmla="*/ 900100 h 1360376"/>
                  <a:gd name="connsiteX2" fmla="*/ 1710598 w 3030261"/>
                  <a:gd name="connsiteY2" fmla="*/ 929407 h 1360376"/>
                  <a:gd name="connsiteX3" fmla="*/ 2682731 w 3030261"/>
                  <a:gd name="connsiteY3" fmla="*/ 468052 h 1360376"/>
                  <a:gd name="connsiteX4" fmla="*/ 2970763 w 3030261"/>
                  <a:gd name="connsiteY4" fmla="*/ 108012 h 1360376"/>
                  <a:gd name="connsiteX5" fmla="*/ 2862242 w 3030261"/>
                  <a:gd name="connsiteY5" fmla="*/ 1116123 h 1360376"/>
                  <a:gd name="connsiteX6" fmla="*/ 1962650 w 3030261"/>
                  <a:gd name="connsiteY6" fmla="*/ 1260139 h 1360376"/>
                  <a:gd name="connsiteX7" fmla="*/ 306467 w 3030261"/>
                  <a:gd name="connsiteY7" fmla="*/ 1332148 h 1360376"/>
                  <a:gd name="connsiteX8" fmla="*/ 123845 w 3030261"/>
                  <a:gd name="connsiteY8" fmla="*/ 1090771 h 1360376"/>
                  <a:gd name="connsiteX0" fmla="*/ 123845 w 3030261"/>
                  <a:gd name="connsiteY0" fmla="*/ 1090771 h 1360376"/>
                  <a:gd name="connsiteX1" fmla="*/ 522491 w 3030261"/>
                  <a:gd name="connsiteY1" fmla="*/ 900100 h 1360376"/>
                  <a:gd name="connsiteX2" fmla="*/ 1944216 w 3030261"/>
                  <a:gd name="connsiteY2" fmla="*/ 900100 h 1360376"/>
                  <a:gd name="connsiteX3" fmla="*/ 2682731 w 3030261"/>
                  <a:gd name="connsiteY3" fmla="*/ 468052 h 1360376"/>
                  <a:gd name="connsiteX4" fmla="*/ 2970763 w 3030261"/>
                  <a:gd name="connsiteY4" fmla="*/ 108012 h 1360376"/>
                  <a:gd name="connsiteX5" fmla="*/ 2862242 w 3030261"/>
                  <a:gd name="connsiteY5" fmla="*/ 1116123 h 1360376"/>
                  <a:gd name="connsiteX6" fmla="*/ 1962650 w 3030261"/>
                  <a:gd name="connsiteY6" fmla="*/ 1260139 h 1360376"/>
                  <a:gd name="connsiteX7" fmla="*/ 306467 w 3030261"/>
                  <a:gd name="connsiteY7" fmla="*/ 1332148 h 1360376"/>
                  <a:gd name="connsiteX8" fmla="*/ 123845 w 3030261"/>
                  <a:gd name="connsiteY8" fmla="*/ 1090771 h 1360376"/>
                  <a:gd name="connsiteX0" fmla="*/ 3120 w 3314221"/>
                  <a:gd name="connsiteY0" fmla="*/ 1337190 h 1357906"/>
                  <a:gd name="connsiteX1" fmla="*/ 842800 w 3314221"/>
                  <a:gd name="connsiteY1" fmla="*/ 813149 h 1357906"/>
                  <a:gd name="connsiteX2" fmla="*/ 2264525 w 3314221"/>
                  <a:gd name="connsiteY2" fmla="*/ 813149 h 1357906"/>
                  <a:gd name="connsiteX3" fmla="*/ 3003040 w 3314221"/>
                  <a:gd name="connsiteY3" fmla="*/ 381101 h 1357906"/>
                  <a:gd name="connsiteX4" fmla="*/ 3291072 w 3314221"/>
                  <a:gd name="connsiteY4" fmla="*/ 21061 h 1357906"/>
                  <a:gd name="connsiteX5" fmla="*/ 3182551 w 3314221"/>
                  <a:gd name="connsiteY5" fmla="*/ 1029172 h 1357906"/>
                  <a:gd name="connsiteX6" fmla="*/ 2282959 w 3314221"/>
                  <a:gd name="connsiteY6" fmla="*/ 1173188 h 1357906"/>
                  <a:gd name="connsiteX7" fmla="*/ 626776 w 3314221"/>
                  <a:gd name="connsiteY7" fmla="*/ 1245197 h 1357906"/>
                  <a:gd name="connsiteX8" fmla="*/ 3120 w 3314221"/>
                  <a:gd name="connsiteY8" fmla="*/ 1337190 h 1357906"/>
                  <a:gd name="connsiteX0" fmla="*/ 20746 w 3331847"/>
                  <a:gd name="connsiteY0" fmla="*/ 1337190 h 1407166"/>
                  <a:gd name="connsiteX1" fmla="*/ 860426 w 3331847"/>
                  <a:gd name="connsiteY1" fmla="*/ 813149 h 1407166"/>
                  <a:gd name="connsiteX2" fmla="*/ 2282151 w 3331847"/>
                  <a:gd name="connsiteY2" fmla="*/ 813149 h 1407166"/>
                  <a:gd name="connsiteX3" fmla="*/ 3020666 w 3331847"/>
                  <a:gd name="connsiteY3" fmla="*/ 381101 h 1407166"/>
                  <a:gd name="connsiteX4" fmla="*/ 3308698 w 3331847"/>
                  <a:gd name="connsiteY4" fmla="*/ 21061 h 1407166"/>
                  <a:gd name="connsiteX5" fmla="*/ 3200177 w 3331847"/>
                  <a:gd name="connsiteY5" fmla="*/ 1029172 h 1407166"/>
                  <a:gd name="connsiteX6" fmla="*/ 2300585 w 3331847"/>
                  <a:gd name="connsiteY6" fmla="*/ 1173188 h 1407166"/>
                  <a:gd name="connsiteX7" fmla="*/ 644402 w 3331847"/>
                  <a:gd name="connsiteY7" fmla="*/ 1245197 h 1407166"/>
                  <a:gd name="connsiteX8" fmla="*/ 20746 w 3331847"/>
                  <a:gd name="connsiteY8" fmla="*/ 1337190 h 1407166"/>
                  <a:gd name="connsiteX0" fmla="*/ 20744 w 3331845"/>
                  <a:gd name="connsiteY0" fmla="*/ 1337190 h 1454007"/>
                  <a:gd name="connsiteX1" fmla="*/ 860424 w 3331845"/>
                  <a:gd name="connsiteY1" fmla="*/ 813149 h 1454007"/>
                  <a:gd name="connsiteX2" fmla="*/ 2282149 w 3331845"/>
                  <a:gd name="connsiteY2" fmla="*/ 813149 h 1454007"/>
                  <a:gd name="connsiteX3" fmla="*/ 3020664 w 3331845"/>
                  <a:gd name="connsiteY3" fmla="*/ 381101 h 1454007"/>
                  <a:gd name="connsiteX4" fmla="*/ 3308696 w 3331845"/>
                  <a:gd name="connsiteY4" fmla="*/ 21061 h 1454007"/>
                  <a:gd name="connsiteX5" fmla="*/ 3200175 w 3331845"/>
                  <a:gd name="connsiteY5" fmla="*/ 1029172 h 1454007"/>
                  <a:gd name="connsiteX6" fmla="*/ 2300583 w 3331845"/>
                  <a:gd name="connsiteY6" fmla="*/ 1173188 h 1454007"/>
                  <a:gd name="connsiteX7" fmla="*/ 644400 w 3331845"/>
                  <a:gd name="connsiteY7" fmla="*/ 1245197 h 1454007"/>
                  <a:gd name="connsiteX8" fmla="*/ 20744 w 3331845"/>
                  <a:gd name="connsiteY8" fmla="*/ 1337190 h 1454007"/>
                  <a:gd name="connsiteX0" fmla="*/ 20744 w 3331845"/>
                  <a:gd name="connsiteY0" fmla="*/ 1336374 h 1453191"/>
                  <a:gd name="connsiteX1" fmla="*/ 860424 w 3331845"/>
                  <a:gd name="connsiteY1" fmla="*/ 812333 h 1453191"/>
                  <a:gd name="connsiteX2" fmla="*/ 2303454 w 3331845"/>
                  <a:gd name="connsiteY2" fmla="*/ 704699 h 1453191"/>
                  <a:gd name="connsiteX3" fmla="*/ 3020664 w 3331845"/>
                  <a:gd name="connsiteY3" fmla="*/ 380285 h 1453191"/>
                  <a:gd name="connsiteX4" fmla="*/ 3308696 w 3331845"/>
                  <a:gd name="connsiteY4" fmla="*/ 20245 h 1453191"/>
                  <a:gd name="connsiteX5" fmla="*/ 3200175 w 3331845"/>
                  <a:gd name="connsiteY5" fmla="*/ 1028356 h 1453191"/>
                  <a:gd name="connsiteX6" fmla="*/ 2300583 w 3331845"/>
                  <a:gd name="connsiteY6" fmla="*/ 1172372 h 1453191"/>
                  <a:gd name="connsiteX7" fmla="*/ 644400 w 3331845"/>
                  <a:gd name="connsiteY7" fmla="*/ 1244381 h 1453191"/>
                  <a:gd name="connsiteX8" fmla="*/ 20744 w 3331845"/>
                  <a:gd name="connsiteY8" fmla="*/ 1336374 h 1453191"/>
                  <a:gd name="connsiteX0" fmla="*/ 18263 w 3404662"/>
                  <a:gd name="connsiteY0" fmla="*/ 1551399 h 1640205"/>
                  <a:gd name="connsiteX1" fmla="*/ 933241 w 3404662"/>
                  <a:gd name="connsiteY1" fmla="*/ 812333 h 1640205"/>
                  <a:gd name="connsiteX2" fmla="*/ 2376271 w 3404662"/>
                  <a:gd name="connsiteY2" fmla="*/ 704699 h 1640205"/>
                  <a:gd name="connsiteX3" fmla="*/ 3093481 w 3404662"/>
                  <a:gd name="connsiteY3" fmla="*/ 380285 h 1640205"/>
                  <a:gd name="connsiteX4" fmla="*/ 3381513 w 3404662"/>
                  <a:gd name="connsiteY4" fmla="*/ 20245 h 1640205"/>
                  <a:gd name="connsiteX5" fmla="*/ 3272992 w 3404662"/>
                  <a:gd name="connsiteY5" fmla="*/ 1028356 h 1640205"/>
                  <a:gd name="connsiteX6" fmla="*/ 2373400 w 3404662"/>
                  <a:gd name="connsiteY6" fmla="*/ 1172372 h 1640205"/>
                  <a:gd name="connsiteX7" fmla="*/ 717217 w 3404662"/>
                  <a:gd name="connsiteY7" fmla="*/ 1244381 h 1640205"/>
                  <a:gd name="connsiteX8" fmla="*/ 18263 w 3404662"/>
                  <a:gd name="connsiteY8" fmla="*/ 1551399 h 1640205"/>
                  <a:gd name="connsiteX0" fmla="*/ 17 w 3386416"/>
                  <a:gd name="connsiteY0" fmla="*/ 1551399 h 1591545"/>
                  <a:gd name="connsiteX1" fmla="*/ 914995 w 3386416"/>
                  <a:gd name="connsiteY1" fmla="*/ 812333 h 1591545"/>
                  <a:gd name="connsiteX2" fmla="*/ 2358025 w 3386416"/>
                  <a:gd name="connsiteY2" fmla="*/ 704699 h 1591545"/>
                  <a:gd name="connsiteX3" fmla="*/ 3075235 w 3386416"/>
                  <a:gd name="connsiteY3" fmla="*/ 380285 h 1591545"/>
                  <a:gd name="connsiteX4" fmla="*/ 3363267 w 3386416"/>
                  <a:gd name="connsiteY4" fmla="*/ 20245 h 1591545"/>
                  <a:gd name="connsiteX5" fmla="*/ 3254746 w 3386416"/>
                  <a:gd name="connsiteY5" fmla="*/ 1028356 h 1591545"/>
                  <a:gd name="connsiteX6" fmla="*/ 2355154 w 3386416"/>
                  <a:gd name="connsiteY6" fmla="*/ 1172372 h 1591545"/>
                  <a:gd name="connsiteX7" fmla="*/ 935552 w 3386416"/>
                  <a:gd name="connsiteY7" fmla="*/ 1459414 h 1591545"/>
                  <a:gd name="connsiteX8" fmla="*/ 17 w 3386416"/>
                  <a:gd name="connsiteY8" fmla="*/ 1551399 h 1591545"/>
                  <a:gd name="connsiteX0" fmla="*/ 604 w 3387003"/>
                  <a:gd name="connsiteY0" fmla="*/ 1551399 h 1588469"/>
                  <a:gd name="connsiteX1" fmla="*/ 1066092 w 3387003"/>
                  <a:gd name="connsiteY1" fmla="*/ 855293 h 1588469"/>
                  <a:gd name="connsiteX2" fmla="*/ 2358612 w 3387003"/>
                  <a:gd name="connsiteY2" fmla="*/ 704699 h 1588469"/>
                  <a:gd name="connsiteX3" fmla="*/ 3075822 w 3387003"/>
                  <a:gd name="connsiteY3" fmla="*/ 380285 h 1588469"/>
                  <a:gd name="connsiteX4" fmla="*/ 3363854 w 3387003"/>
                  <a:gd name="connsiteY4" fmla="*/ 20245 h 1588469"/>
                  <a:gd name="connsiteX5" fmla="*/ 3255333 w 3387003"/>
                  <a:gd name="connsiteY5" fmla="*/ 1028356 h 1588469"/>
                  <a:gd name="connsiteX6" fmla="*/ 2355741 w 3387003"/>
                  <a:gd name="connsiteY6" fmla="*/ 1172372 h 1588469"/>
                  <a:gd name="connsiteX7" fmla="*/ 936139 w 3387003"/>
                  <a:gd name="connsiteY7" fmla="*/ 1459414 h 1588469"/>
                  <a:gd name="connsiteX8" fmla="*/ 604 w 3387003"/>
                  <a:gd name="connsiteY8" fmla="*/ 1551399 h 1588469"/>
                  <a:gd name="connsiteX0" fmla="*/ 5931 w 3392330"/>
                  <a:gd name="connsiteY0" fmla="*/ 1551399 h 1579074"/>
                  <a:gd name="connsiteX1" fmla="*/ 567232 w 3392330"/>
                  <a:gd name="connsiteY1" fmla="*/ 987737 h 1579074"/>
                  <a:gd name="connsiteX2" fmla="*/ 1071419 w 3392330"/>
                  <a:gd name="connsiteY2" fmla="*/ 855293 h 1579074"/>
                  <a:gd name="connsiteX3" fmla="*/ 2363939 w 3392330"/>
                  <a:gd name="connsiteY3" fmla="*/ 704699 h 1579074"/>
                  <a:gd name="connsiteX4" fmla="*/ 3081149 w 3392330"/>
                  <a:gd name="connsiteY4" fmla="*/ 380285 h 1579074"/>
                  <a:gd name="connsiteX5" fmla="*/ 3369181 w 3392330"/>
                  <a:gd name="connsiteY5" fmla="*/ 20245 h 1579074"/>
                  <a:gd name="connsiteX6" fmla="*/ 3260660 w 3392330"/>
                  <a:gd name="connsiteY6" fmla="*/ 1028356 h 1579074"/>
                  <a:gd name="connsiteX7" fmla="*/ 2361068 w 3392330"/>
                  <a:gd name="connsiteY7" fmla="*/ 1172372 h 1579074"/>
                  <a:gd name="connsiteX8" fmla="*/ 941466 w 3392330"/>
                  <a:gd name="connsiteY8" fmla="*/ 1459414 h 1579074"/>
                  <a:gd name="connsiteX9" fmla="*/ 5931 w 3392330"/>
                  <a:gd name="connsiteY9" fmla="*/ 1551399 h 1579074"/>
                  <a:gd name="connsiteX0" fmla="*/ 5931 w 3392330"/>
                  <a:gd name="connsiteY0" fmla="*/ 1551399 h 1579074"/>
                  <a:gd name="connsiteX1" fmla="*/ 567232 w 3392330"/>
                  <a:gd name="connsiteY1" fmla="*/ 987737 h 1579074"/>
                  <a:gd name="connsiteX2" fmla="*/ 1071419 w 3392330"/>
                  <a:gd name="connsiteY2" fmla="*/ 855293 h 1579074"/>
                  <a:gd name="connsiteX3" fmla="*/ 2363939 w 3392330"/>
                  <a:gd name="connsiteY3" fmla="*/ 704699 h 1579074"/>
                  <a:gd name="connsiteX4" fmla="*/ 3081149 w 3392330"/>
                  <a:gd name="connsiteY4" fmla="*/ 380285 h 1579074"/>
                  <a:gd name="connsiteX5" fmla="*/ 3369181 w 3392330"/>
                  <a:gd name="connsiteY5" fmla="*/ 20245 h 1579074"/>
                  <a:gd name="connsiteX6" fmla="*/ 3260660 w 3392330"/>
                  <a:gd name="connsiteY6" fmla="*/ 1028356 h 1579074"/>
                  <a:gd name="connsiteX7" fmla="*/ 2361068 w 3392330"/>
                  <a:gd name="connsiteY7" fmla="*/ 1172372 h 1579074"/>
                  <a:gd name="connsiteX8" fmla="*/ 941466 w 3392330"/>
                  <a:gd name="connsiteY8" fmla="*/ 1459414 h 1579074"/>
                  <a:gd name="connsiteX9" fmla="*/ 5931 w 3392330"/>
                  <a:gd name="connsiteY9" fmla="*/ 1551399 h 1579074"/>
                  <a:gd name="connsiteX0" fmla="*/ 5931 w 3392330"/>
                  <a:gd name="connsiteY0" fmla="*/ 1551399 h 1579074"/>
                  <a:gd name="connsiteX1" fmla="*/ 567232 w 3392330"/>
                  <a:gd name="connsiteY1" fmla="*/ 987737 h 1579074"/>
                  <a:gd name="connsiteX2" fmla="*/ 1071419 w 3392330"/>
                  <a:gd name="connsiteY2" fmla="*/ 855293 h 1579074"/>
                  <a:gd name="connsiteX3" fmla="*/ 1449279 w 3392330"/>
                  <a:gd name="connsiteY3" fmla="*/ 890926 h 1579074"/>
                  <a:gd name="connsiteX4" fmla="*/ 2363939 w 3392330"/>
                  <a:gd name="connsiteY4" fmla="*/ 704699 h 1579074"/>
                  <a:gd name="connsiteX5" fmla="*/ 3081149 w 3392330"/>
                  <a:gd name="connsiteY5" fmla="*/ 380285 h 1579074"/>
                  <a:gd name="connsiteX6" fmla="*/ 3369181 w 3392330"/>
                  <a:gd name="connsiteY6" fmla="*/ 20245 h 1579074"/>
                  <a:gd name="connsiteX7" fmla="*/ 3260660 w 3392330"/>
                  <a:gd name="connsiteY7" fmla="*/ 1028356 h 1579074"/>
                  <a:gd name="connsiteX8" fmla="*/ 2361068 w 3392330"/>
                  <a:gd name="connsiteY8" fmla="*/ 1172372 h 1579074"/>
                  <a:gd name="connsiteX9" fmla="*/ 941466 w 3392330"/>
                  <a:gd name="connsiteY9" fmla="*/ 1459414 h 1579074"/>
                  <a:gd name="connsiteX10" fmla="*/ 5931 w 3392330"/>
                  <a:gd name="connsiteY10" fmla="*/ 1551399 h 1579074"/>
                  <a:gd name="connsiteX0" fmla="*/ 5931 w 3392330"/>
                  <a:gd name="connsiteY0" fmla="*/ 1551399 h 1579074"/>
                  <a:gd name="connsiteX1" fmla="*/ 567232 w 3392330"/>
                  <a:gd name="connsiteY1" fmla="*/ 987737 h 1579074"/>
                  <a:gd name="connsiteX2" fmla="*/ 1071419 w 3392330"/>
                  <a:gd name="connsiteY2" fmla="*/ 855293 h 1579074"/>
                  <a:gd name="connsiteX3" fmla="*/ 1739577 w 3392330"/>
                  <a:gd name="connsiteY3" fmla="*/ 880096 h 1579074"/>
                  <a:gd name="connsiteX4" fmla="*/ 2363939 w 3392330"/>
                  <a:gd name="connsiteY4" fmla="*/ 704699 h 1579074"/>
                  <a:gd name="connsiteX5" fmla="*/ 3081149 w 3392330"/>
                  <a:gd name="connsiteY5" fmla="*/ 380285 h 1579074"/>
                  <a:gd name="connsiteX6" fmla="*/ 3369181 w 3392330"/>
                  <a:gd name="connsiteY6" fmla="*/ 20245 h 1579074"/>
                  <a:gd name="connsiteX7" fmla="*/ 3260660 w 3392330"/>
                  <a:gd name="connsiteY7" fmla="*/ 1028356 h 1579074"/>
                  <a:gd name="connsiteX8" fmla="*/ 2361068 w 3392330"/>
                  <a:gd name="connsiteY8" fmla="*/ 1172372 h 1579074"/>
                  <a:gd name="connsiteX9" fmla="*/ 941466 w 3392330"/>
                  <a:gd name="connsiteY9" fmla="*/ 1459414 h 1579074"/>
                  <a:gd name="connsiteX10" fmla="*/ 5931 w 3392330"/>
                  <a:gd name="connsiteY10" fmla="*/ 1551399 h 1579074"/>
                  <a:gd name="connsiteX0" fmla="*/ 5931 w 3392330"/>
                  <a:gd name="connsiteY0" fmla="*/ 1551399 h 1579074"/>
                  <a:gd name="connsiteX1" fmla="*/ 567232 w 3392330"/>
                  <a:gd name="connsiteY1" fmla="*/ 987737 h 1579074"/>
                  <a:gd name="connsiteX2" fmla="*/ 1221915 w 3392330"/>
                  <a:gd name="connsiteY2" fmla="*/ 865980 h 1579074"/>
                  <a:gd name="connsiteX3" fmla="*/ 1739577 w 3392330"/>
                  <a:gd name="connsiteY3" fmla="*/ 880096 h 1579074"/>
                  <a:gd name="connsiteX4" fmla="*/ 2363939 w 3392330"/>
                  <a:gd name="connsiteY4" fmla="*/ 704699 h 1579074"/>
                  <a:gd name="connsiteX5" fmla="*/ 3081149 w 3392330"/>
                  <a:gd name="connsiteY5" fmla="*/ 380285 h 1579074"/>
                  <a:gd name="connsiteX6" fmla="*/ 3369181 w 3392330"/>
                  <a:gd name="connsiteY6" fmla="*/ 20245 h 1579074"/>
                  <a:gd name="connsiteX7" fmla="*/ 3260660 w 3392330"/>
                  <a:gd name="connsiteY7" fmla="*/ 1028356 h 1579074"/>
                  <a:gd name="connsiteX8" fmla="*/ 2361068 w 3392330"/>
                  <a:gd name="connsiteY8" fmla="*/ 1172372 h 1579074"/>
                  <a:gd name="connsiteX9" fmla="*/ 941466 w 3392330"/>
                  <a:gd name="connsiteY9" fmla="*/ 1459414 h 1579074"/>
                  <a:gd name="connsiteX10" fmla="*/ 5931 w 3392330"/>
                  <a:gd name="connsiteY10" fmla="*/ 1551399 h 1579074"/>
                  <a:gd name="connsiteX0" fmla="*/ 5931 w 3392330"/>
                  <a:gd name="connsiteY0" fmla="*/ 1551399 h 1579074"/>
                  <a:gd name="connsiteX1" fmla="*/ 567232 w 3392330"/>
                  <a:gd name="connsiteY1" fmla="*/ 987737 h 1579074"/>
                  <a:gd name="connsiteX2" fmla="*/ 1221915 w 3392330"/>
                  <a:gd name="connsiteY2" fmla="*/ 865980 h 1579074"/>
                  <a:gd name="connsiteX3" fmla="*/ 1846986 w 3392330"/>
                  <a:gd name="connsiteY3" fmla="*/ 880024 h 1579074"/>
                  <a:gd name="connsiteX4" fmla="*/ 2363939 w 3392330"/>
                  <a:gd name="connsiteY4" fmla="*/ 704699 h 1579074"/>
                  <a:gd name="connsiteX5" fmla="*/ 3081149 w 3392330"/>
                  <a:gd name="connsiteY5" fmla="*/ 380285 h 1579074"/>
                  <a:gd name="connsiteX6" fmla="*/ 3369181 w 3392330"/>
                  <a:gd name="connsiteY6" fmla="*/ 20245 h 1579074"/>
                  <a:gd name="connsiteX7" fmla="*/ 3260660 w 3392330"/>
                  <a:gd name="connsiteY7" fmla="*/ 1028356 h 1579074"/>
                  <a:gd name="connsiteX8" fmla="*/ 2361068 w 3392330"/>
                  <a:gd name="connsiteY8" fmla="*/ 1172372 h 1579074"/>
                  <a:gd name="connsiteX9" fmla="*/ 941466 w 3392330"/>
                  <a:gd name="connsiteY9" fmla="*/ 1459414 h 1579074"/>
                  <a:gd name="connsiteX10" fmla="*/ 5931 w 3392330"/>
                  <a:gd name="connsiteY10" fmla="*/ 1551399 h 1579074"/>
                  <a:gd name="connsiteX0" fmla="*/ 5931 w 3392330"/>
                  <a:gd name="connsiteY0" fmla="*/ 1551636 h 1579311"/>
                  <a:gd name="connsiteX1" fmla="*/ 567232 w 3392330"/>
                  <a:gd name="connsiteY1" fmla="*/ 987974 h 1579311"/>
                  <a:gd name="connsiteX2" fmla="*/ 1221915 w 3392330"/>
                  <a:gd name="connsiteY2" fmla="*/ 866217 h 1579311"/>
                  <a:gd name="connsiteX3" fmla="*/ 1846986 w 3392330"/>
                  <a:gd name="connsiteY3" fmla="*/ 880261 h 1579311"/>
                  <a:gd name="connsiteX4" fmla="*/ 2471290 w 3392330"/>
                  <a:gd name="connsiteY4" fmla="*/ 737148 h 1579311"/>
                  <a:gd name="connsiteX5" fmla="*/ 3081149 w 3392330"/>
                  <a:gd name="connsiteY5" fmla="*/ 380522 h 1579311"/>
                  <a:gd name="connsiteX6" fmla="*/ 3369181 w 3392330"/>
                  <a:gd name="connsiteY6" fmla="*/ 20482 h 1579311"/>
                  <a:gd name="connsiteX7" fmla="*/ 3260660 w 3392330"/>
                  <a:gd name="connsiteY7" fmla="*/ 1028593 h 1579311"/>
                  <a:gd name="connsiteX8" fmla="*/ 2361068 w 3392330"/>
                  <a:gd name="connsiteY8" fmla="*/ 1172609 h 1579311"/>
                  <a:gd name="connsiteX9" fmla="*/ 941466 w 3392330"/>
                  <a:gd name="connsiteY9" fmla="*/ 1459651 h 1579311"/>
                  <a:gd name="connsiteX10" fmla="*/ 5931 w 3392330"/>
                  <a:gd name="connsiteY10" fmla="*/ 1551636 h 1579311"/>
                  <a:gd name="connsiteX0" fmla="*/ 4864 w 3391263"/>
                  <a:gd name="connsiteY0" fmla="*/ 1551636 h 1579094"/>
                  <a:gd name="connsiteX1" fmla="*/ 594686 w 3391263"/>
                  <a:gd name="connsiteY1" fmla="*/ 991067 h 1579094"/>
                  <a:gd name="connsiteX2" fmla="*/ 1220848 w 3391263"/>
                  <a:gd name="connsiteY2" fmla="*/ 866217 h 1579094"/>
                  <a:gd name="connsiteX3" fmla="*/ 1845919 w 3391263"/>
                  <a:gd name="connsiteY3" fmla="*/ 880261 h 1579094"/>
                  <a:gd name="connsiteX4" fmla="*/ 2470223 w 3391263"/>
                  <a:gd name="connsiteY4" fmla="*/ 737148 h 1579094"/>
                  <a:gd name="connsiteX5" fmla="*/ 3080082 w 3391263"/>
                  <a:gd name="connsiteY5" fmla="*/ 380522 h 1579094"/>
                  <a:gd name="connsiteX6" fmla="*/ 3368114 w 3391263"/>
                  <a:gd name="connsiteY6" fmla="*/ 20482 h 1579094"/>
                  <a:gd name="connsiteX7" fmla="*/ 3259593 w 3391263"/>
                  <a:gd name="connsiteY7" fmla="*/ 1028593 h 1579094"/>
                  <a:gd name="connsiteX8" fmla="*/ 2360001 w 3391263"/>
                  <a:gd name="connsiteY8" fmla="*/ 1172609 h 1579094"/>
                  <a:gd name="connsiteX9" fmla="*/ 940399 w 3391263"/>
                  <a:gd name="connsiteY9" fmla="*/ 1459651 h 1579094"/>
                  <a:gd name="connsiteX10" fmla="*/ 4864 w 3391263"/>
                  <a:gd name="connsiteY10" fmla="*/ 1551636 h 1579094"/>
                  <a:gd name="connsiteX0" fmla="*/ 4864 w 3391263"/>
                  <a:gd name="connsiteY0" fmla="*/ 1551636 h 1579094"/>
                  <a:gd name="connsiteX1" fmla="*/ 594686 w 3391263"/>
                  <a:gd name="connsiteY1" fmla="*/ 991067 h 1579094"/>
                  <a:gd name="connsiteX2" fmla="*/ 1220848 w 3391263"/>
                  <a:gd name="connsiteY2" fmla="*/ 866217 h 1579094"/>
                  <a:gd name="connsiteX3" fmla="*/ 1845919 w 3391263"/>
                  <a:gd name="connsiteY3" fmla="*/ 880261 h 1579094"/>
                  <a:gd name="connsiteX4" fmla="*/ 2470223 w 3391263"/>
                  <a:gd name="connsiteY4" fmla="*/ 737148 h 1579094"/>
                  <a:gd name="connsiteX5" fmla="*/ 3080082 w 3391263"/>
                  <a:gd name="connsiteY5" fmla="*/ 380522 h 1579094"/>
                  <a:gd name="connsiteX6" fmla="*/ 3368114 w 3391263"/>
                  <a:gd name="connsiteY6" fmla="*/ 20482 h 1579094"/>
                  <a:gd name="connsiteX7" fmla="*/ 3259593 w 3391263"/>
                  <a:gd name="connsiteY7" fmla="*/ 1028593 h 1579094"/>
                  <a:gd name="connsiteX8" fmla="*/ 2360001 w 3391263"/>
                  <a:gd name="connsiteY8" fmla="*/ 1172609 h 1579094"/>
                  <a:gd name="connsiteX9" fmla="*/ 940399 w 3391263"/>
                  <a:gd name="connsiteY9" fmla="*/ 1459651 h 1579094"/>
                  <a:gd name="connsiteX10" fmla="*/ 4864 w 3391263"/>
                  <a:gd name="connsiteY10" fmla="*/ 1551636 h 1579094"/>
                  <a:gd name="connsiteX0" fmla="*/ 5527 w 3391926"/>
                  <a:gd name="connsiteY0" fmla="*/ 1551636 h 1579094"/>
                  <a:gd name="connsiteX1" fmla="*/ 595349 w 3391926"/>
                  <a:gd name="connsiteY1" fmla="*/ 991067 h 1579094"/>
                  <a:gd name="connsiteX2" fmla="*/ 1221511 w 3391926"/>
                  <a:gd name="connsiteY2" fmla="*/ 866217 h 1579094"/>
                  <a:gd name="connsiteX3" fmla="*/ 1846582 w 3391926"/>
                  <a:gd name="connsiteY3" fmla="*/ 880261 h 1579094"/>
                  <a:gd name="connsiteX4" fmla="*/ 2470886 w 3391926"/>
                  <a:gd name="connsiteY4" fmla="*/ 737148 h 1579094"/>
                  <a:gd name="connsiteX5" fmla="*/ 3080745 w 3391926"/>
                  <a:gd name="connsiteY5" fmla="*/ 380522 h 1579094"/>
                  <a:gd name="connsiteX6" fmla="*/ 3368777 w 3391926"/>
                  <a:gd name="connsiteY6" fmla="*/ 20482 h 1579094"/>
                  <a:gd name="connsiteX7" fmla="*/ 3260256 w 3391926"/>
                  <a:gd name="connsiteY7" fmla="*/ 1028593 h 1579094"/>
                  <a:gd name="connsiteX8" fmla="*/ 2360664 w 3391926"/>
                  <a:gd name="connsiteY8" fmla="*/ 1172609 h 1579094"/>
                  <a:gd name="connsiteX9" fmla="*/ 941062 w 3391926"/>
                  <a:gd name="connsiteY9" fmla="*/ 1459651 h 1579094"/>
                  <a:gd name="connsiteX10" fmla="*/ 5527 w 3391926"/>
                  <a:gd name="connsiteY10" fmla="*/ 1551636 h 1579094"/>
                  <a:gd name="connsiteX0" fmla="*/ 4912 w 3448456"/>
                  <a:gd name="connsiteY0" fmla="*/ 1646750 h 1665495"/>
                  <a:gd name="connsiteX1" fmla="*/ 651879 w 3448456"/>
                  <a:gd name="connsiteY1" fmla="*/ 991067 h 1665495"/>
                  <a:gd name="connsiteX2" fmla="*/ 1278041 w 3448456"/>
                  <a:gd name="connsiteY2" fmla="*/ 866217 h 1665495"/>
                  <a:gd name="connsiteX3" fmla="*/ 1903112 w 3448456"/>
                  <a:gd name="connsiteY3" fmla="*/ 880261 h 1665495"/>
                  <a:gd name="connsiteX4" fmla="*/ 2527416 w 3448456"/>
                  <a:gd name="connsiteY4" fmla="*/ 737148 h 1665495"/>
                  <a:gd name="connsiteX5" fmla="*/ 3137275 w 3448456"/>
                  <a:gd name="connsiteY5" fmla="*/ 380522 h 1665495"/>
                  <a:gd name="connsiteX6" fmla="*/ 3425307 w 3448456"/>
                  <a:gd name="connsiteY6" fmla="*/ 20482 h 1665495"/>
                  <a:gd name="connsiteX7" fmla="*/ 3316786 w 3448456"/>
                  <a:gd name="connsiteY7" fmla="*/ 1028593 h 1665495"/>
                  <a:gd name="connsiteX8" fmla="*/ 2417194 w 3448456"/>
                  <a:gd name="connsiteY8" fmla="*/ 1172609 h 1665495"/>
                  <a:gd name="connsiteX9" fmla="*/ 997592 w 3448456"/>
                  <a:gd name="connsiteY9" fmla="*/ 1459651 h 1665495"/>
                  <a:gd name="connsiteX10" fmla="*/ 4912 w 3448456"/>
                  <a:gd name="connsiteY10" fmla="*/ 1646750 h 1665495"/>
                  <a:gd name="connsiteX0" fmla="*/ 9194 w 3452738"/>
                  <a:gd name="connsiteY0" fmla="*/ 1646750 h 1661190"/>
                  <a:gd name="connsiteX1" fmla="*/ 560860 w 3452738"/>
                  <a:gd name="connsiteY1" fmla="*/ 1067179 h 1661190"/>
                  <a:gd name="connsiteX2" fmla="*/ 1282323 w 3452738"/>
                  <a:gd name="connsiteY2" fmla="*/ 866217 h 1661190"/>
                  <a:gd name="connsiteX3" fmla="*/ 1907394 w 3452738"/>
                  <a:gd name="connsiteY3" fmla="*/ 880261 h 1661190"/>
                  <a:gd name="connsiteX4" fmla="*/ 2531698 w 3452738"/>
                  <a:gd name="connsiteY4" fmla="*/ 737148 h 1661190"/>
                  <a:gd name="connsiteX5" fmla="*/ 3141557 w 3452738"/>
                  <a:gd name="connsiteY5" fmla="*/ 380522 h 1661190"/>
                  <a:gd name="connsiteX6" fmla="*/ 3429589 w 3452738"/>
                  <a:gd name="connsiteY6" fmla="*/ 20482 h 1661190"/>
                  <a:gd name="connsiteX7" fmla="*/ 3321068 w 3452738"/>
                  <a:gd name="connsiteY7" fmla="*/ 1028593 h 1661190"/>
                  <a:gd name="connsiteX8" fmla="*/ 2421476 w 3452738"/>
                  <a:gd name="connsiteY8" fmla="*/ 1172609 h 1661190"/>
                  <a:gd name="connsiteX9" fmla="*/ 1001874 w 3452738"/>
                  <a:gd name="connsiteY9" fmla="*/ 1459651 h 1661190"/>
                  <a:gd name="connsiteX10" fmla="*/ 9194 w 3452738"/>
                  <a:gd name="connsiteY10" fmla="*/ 1646750 h 1661190"/>
                  <a:gd name="connsiteX0" fmla="*/ 9194 w 3452738"/>
                  <a:gd name="connsiteY0" fmla="*/ 1646750 h 1661190"/>
                  <a:gd name="connsiteX1" fmla="*/ 560860 w 3452738"/>
                  <a:gd name="connsiteY1" fmla="*/ 1067179 h 1661190"/>
                  <a:gd name="connsiteX2" fmla="*/ 1282323 w 3452738"/>
                  <a:gd name="connsiteY2" fmla="*/ 866217 h 1661190"/>
                  <a:gd name="connsiteX3" fmla="*/ 1907394 w 3452738"/>
                  <a:gd name="connsiteY3" fmla="*/ 880261 h 1661190"/>
                  <a:gd name="connsiteX4" fmla="*/ 2531698 w 3452738"/>
                  <a:gd name="connsiteY4" fmla="*/ 737148 h 1661190"/>
                  <a:gd name="connsiteX5" fmla="*/ 3141557 w 3452738"/>
                  <a:gd name="connsiteY5" fmla="*/ 380522 h 1661190"/>
                  <a:gd name="connsiteX6" fmla="*/ 3429589 w 3452738"/>
                  <a:gd name="connsiteY6" fmla="*/ 20482 h 1661190"/>
                  <a:gd name="connsiteX7" fmla="*/ 3321068 w 3452738"/>
                  <a:gd name="connsiteY7" fmla="*/ 1028593 h 1661190"/>
                  <a:gd name="connsiteX8" fmla="*/ 2421476 w 3452738"/>
                  <a:gd name="connsiteY8" fmla="*/ 1172609 h 1661190"/>
                  <a:gd name="connsiteX9" fmla="*/ 1001874 w 3452738"/>
                  <a:gd name="connsiteY9" fmla="*/ 1459651 h 1661190"/>
                  <a:gd name="connsiteX10" fmla="*/ 9194 w 3452738"/>
                  <a:gd name="connsiteY10" fmla="*/ 1646750 h 1661190"/>
                  <a:gd name="connsiteX0" fmla="*/ 9194 w 3452738"/>
                  <a:gd name="connsiteY0" fmla="*/ 1646750 h 1661190"/>
                  <a:gd name="connsiteX1" fmla="*/ 560860 w 3452738"/>
                  <a:gd name="connsiteY1" fmla="*/ 1067179 h 1661190"/>
                  <a:gd name="connsiteX2" fmla="*/ 1282323 w 3452738"/>
                  <a:gd name="connsiteY2" fmla="*/ 866217 h 1661190"/>
                  <a:gd name="connsiteX3" fmla="*/ 1907394 w 3452738"/>
                  <a:gd name="connsiteY3" fmla="*/ 880261 h 1661190"/>
                  <a:gd name="connsiteX4" fmla="*/ 2531698 w 3452738"/>
                  <a:gd name="connsiteY4" fmla="*/ 737148 h 1661190"/>
                  <a:gd name="connsiteX5" fmla="*/ 3141557 w 3452738"/>
                  <a:gd name="connsiteY5" fmla="*/ 380522 h 1661190"/>
                  <a:gd name="connsiteX6" fmla="*/ 3429589 w 3452738"/>
                  <a:gd name="connsiteY6" fmla="*/ 20482 h 1661190"/>
                  <a:gd name="connsiteX7" fmla="*/ 3321068 w 3452738"/>
                  <a:gd name="connsiteY7" fmla="*/ 1028593 h 1661190"/>
                  <a:gd name="connsiteX8" fmla="*/ 2421476 w 3452738"/>
                  <a:gd name="connsiteY8" fmla="*/ 1172609 h 1661190"/>
                  <a:gd name="connsiteX9" fmla="*/ 1001874 w 3452738"/>
                  <a:gd name="connsiteY9" fmla="*/ 1459651 h 1661190"/>
                  <a:gd name="connsiteX10" fmla="*/ 9194 w 3452738"/>
                  <a:gd name="connsiteY10" fmla="*/ 1646750 h 1661190"/>
                  <a:gd name="connsiteX0" fmla="*/ 9194 w 3452738"/>
                  <a:gd name="connsiteY0" fmla="*/ 1646750 h 1661190"/>
                  <a:gd name="connsiteX1" fmla="*/ 560860 w 3452738"/>
                  <a:gd name="connsiteY1" fmla="*/ 1067179 h 1661190"/>
                  <a:gd name="connsiteX2" fmla="*/ 1272682 w 3452738"/>
                  <a:gd name="connsiteY2" fmla="*/ 897893 h 1661190"/>
                  <a:gd name="connsiteX3" fmla="*/ 1907394 w 3452738"/>
                  <a:gd name="connsiteY3" fmla="*/ 880261 h 1661190"/>
                  <a:gd name="connsiteX4" fmla="*/ 2531698 w 3452738"/>
                  <a:gd name="connsiteY4" fmla="*/ 737148 h 1661190"/>
                  <a:gd name="connsiteX5" fmla="*/ 3141557 w 3452738"/>
                  <a:gd name="connsiteY5" fmla="*/ 380522 h 1661190"/>
                  <a:gd name="connsiteX6" fmla="*/ 3429589 w 3452738"/>
                  <a:gd name="connsiteY6" fmla="*/ 20482 h 1661190"/>
                  <a:gd name="connsiteX7" fmla="*/ 3321068 w 3452738"/>
                  <a:gd name="connsiteY7" fmla="*/ 1028593 h 1661190"/>
                  <a:gd name="connsiteX8" fmla="*/ 2421476 w 3452738"/>
                  <a:gd name="connsiteY8" fmla="*/ 1172609 h 1661190"/>
                  <a:gd name="connsiteX9" fmla="*/ 1001874 w 3452738"/>
                  <a:gd name="connsiteY9" fmla="*/ 1459651 h 1661190"/>
                  <a:gd name="connsiteX10" fmla="*/ 9194 w 3452738"/>
                  <a:gd name="connsiteY10" fmla="*/ 1646750 h 1661190"/>
                  <a:gd name="connsiteX0" fmla="*/ 9194 w 3452738"/>
                  <a:gd name="connsiteY0" fmla="*/ 1646750 h 1661190"/>
                  <a:gd name="connsiteX1" fmla="*/ 560860 w 3452738"/>
                  <a:gd name="connsiteY1" fmla="*/ 1067179 h 1661190"/>
                  <a:gd name="connsiteX2" fmla="*/ 1272682 w 3452738"/>
                  <a:gd name="connsiteY2" fmla="*/ 897893 h 1661190"/>
                  <a:gd name="connsiteX3" fmla="*/ 1977064 w 3452738"/>
                  <a:gd name="connsiteY3" fmla="*/ 927809 h 1661190"/>
                  <a:gd name="connsiteX4" fmla="*/ 2531698 w 3452738"/>
                  <a:gd name="connsiteY4" fmla="*/ 737148 h 1661190"/>
                  <a:gd name="connsiteX5" fmla="*/ 3141557 w 3452738"/>
                  <a:gd name="connsiteY5" fmla="*/ 380522 h 1661190"/>
                  <a:gd name="connsiteX6" fmla="*/ 3429589 w 3452738"/>
                  <a:gd name="connsiteY6" fmla="*/ 20482 h 1661190"/>
                  <a:gd name="connsiteX7" fmla="*/ 3321068 w 3452738"/>
                  <a:gd name="connsiteY7" fmla="*/ 1028593 h 1661190"/>
                  <a:gd name="connsiteX8" fmla="*/ 2421476 w 3452738"/>
                  <a:gd name="connsiteY8" fmla="*/ 1172609 h 1661190"/>
                  <a:gd name="connsiteX9" fmla="*/ 1001874 w 3452738"/>
                  <a:gd name="connsiteY9" fmla="*/ 1459651 h 1661190"/>
                  <a:gd name="connsiteX10" fmla="*/ 9194 w 3452738"/>
                  <a:gd name="connsiteY10" fmla="*/ 1646750 h 1661190"/>
                  <a:gd name="connsiteX0" fmla="*/ 9194 w 3452738"/>
                  <a:gd name="connsiteY0" fmla="*/ 1646750 h 1661190"/>
                  <a:gd name="connsiteX1" fmla="*/ 560860 w 3452738"/>
                  <a:gd name="connsiteY1" fmla="*/ 1067179 h 1661190"/>
                  <a:gd name="connsiteX2" fmla="*/ 1272682 w 3452738"/>
                  <a:gd name="connsiteY2" fmla="*/ 897893 h 1661190"/>
                  <a:gd name="connsiteX3" fmla="*/ 1977064 w 3452738"/>
                  <a:gd name="connsiteY3" fmla="*/ 927809 h 1661190"/>
                  <a:gd name="connsiteX4" fmla="*/ 2531698 w 3452738"/>
                  <a:gd name="connsiteY4" fmla="*/ 737148 h 1661190"/>
                  <a:gd name="connsiteX5" fmla="*/ 3141557 w 3452738"/>
                  <a:gd name="connsiteY5" fmla="*/ 380522 h 1661190"/>
                  <a:gd name="connsiteX6" fmla="*/ 3429589 w 3452738"/>
                  <a:gd name="connsiteY6" fmla="*/ 20482 h 1661190"/>
                  <a:gd name="connsiteX7" fmla="*/ 3321068 w 3452738"/>
                  <a:gd name="connsiteY7" fmla="*/ 1028593 h 1661190"/>
                  <a:gd name="connsiteX8" fmla="*/ 2421476 w 3452738"/>
                  <a:gd name="connsiteY8" fmla="*/ 1172609 h 1661190"/>
                  <a:gd name="connsiteX9" fmla="*/ 1001874 w 3452738"/>
                  <a:gd name="connsiteY9" fmla="*/ 1459651 h 1661190"/>
                  <a:gd name="connsiteX10" fmla="*/ 9194 w 3452738"/>
                  <a:gd name="connsiteY10" fmla="*/ 1646750 h 1661190"/>
                  <a:gd name="connsiteX0" fmla="*/ 9194 w 3452738"/>
                  <a:gd name="connsiteY0" fmla="*/ 1645603 h 1660043"/>
                  <a:gd name="connsiteX1" fmla="*/ 560860 w 3452738"/>
                  <a:gd name="connsiteY1" fmla="*/ 1066032 h 1660043"/>
                  <a:gd name="connsiteX2" fmla="*/ 1272682 w 3452738"/>
                  <a:gd name="connsiteY2" fmla="*/ 896746 h 1660043"/>
                  <a:gd name="connsiteX3" fmla="*/ 1977064 w 3452738"/>
                  <a:gd name="connsiteY3" fmla="*/ 926662 h 1660043"/>
                  <a:gd name="connsiteX4" fmla="*/ 2842589 w 3452738"/>
                  <a:gd name="connsiteY4" fmla="*/ 574029 h 1660043"/>
                  <a:gd name="connsiteX5" fmla="*/ 3141557 w 3452738"/>
                  <a:gd name="connsiteY5" fmla="*/ 379375 h 1660043"/>
                  <a:gd name="connsiteX6" fmla="*/ 3429589 w 3452738"/>
                  <a:gd name="connsiteY6" fmla="*/ 19335 h 1660043"/>
                  <a:gd name="connsiteX7" fmla="*/ 3321068 w 3452738"/>
                  <a:gd name="connsiteY7" fmla="*/ 1027446 h 1660043"/>
                  <a:gd name="connsiteX8" fmla="*/ 2421476 w 3452738"/>
                  <a:gd name="connsiteY8" fmla="*/ 1171462 h 1660043"/>
                  <a:gd name="connsiteX9" fmla="*/ 1001874 w 3452738"/>
                  <a:gd name="connsiteY9" fmla="*/ 1458504 h 1660043"/>
                  <a:gd name="connsiteX10" fmla="*/ 9194 w 3452738"/>
                  <a:gd name="connsiteY10" fmla="*/ 1645603 h 1660043"/>
                  <a:gd name="connsiteX0" fmla="*/ 9194 w 3452738"/>
                  <a:gd name="connsiteY0" fmla="*/ 1645603 h 1660043"/>
                  <a:gd name="connsiteX1" fmla="*/ 560860 w 3452738"/>
                  <a:gd name="connsiteY1" fmla="*/ 1066032 h 1660043"/>
                  <a:gd name="connsiteX2" fmla="*/ 1272682 w 3452738"/>
                  <a:gd name="connsiteY2" fmla="*/ 896746 h 1660043"/>
                  <a:gd name="connsiteX3" fmla="*/ 1977064 w 3452738"/>
                  <a:gd name="connsiteY3" fmla="*/ 926662 h 1660043"/>
                  <a:gd name="connsiteX4" fmla="*/ 2842589 w 3452738"/>
                  <a:gd name="connsiteY4" fmla="*/ 574029 h 1660043"/>
                  <a:gd name="connsiteX5" fmla="*/ 3141557 w 3452738"/>
                  <a:gd name="connsiteY5" fmla="*/ 379375 h 1660043"/>
                  <a:gd name="connsiteX6" fmla="*/ 3429589 w 3452738"/>
                  <a:gd name="connsiteY6" fmla="*/ 19335 h 1660043"/>
                  <a:gd name="connsiteX7" fmla="*/ 3321068 w 3452738"/>
                  <a:gd name="connsiteY7" fmla="*/ 1027446 h 1660043"/>
                  <a:gd name="connsiteX8" fmla="*/ 2421476 w 3452738"/>
                  <a:gd name="connsiteY8" fmla="*/ 1171462 h 1660043"/>
                  <a:gd name="connsiteX9" fmla="*/ 1001874 w 3452738"/>
                  <a:gd name="connsiteY9" fmla="*/ 1458504 h 1660043"/>
                  <a:gd name="connsiteX10" fmla="*/ 9194 w 3452738"/>
                  <a:gd name="connsiteY10" fmla="*/ 1645603 h 1660043"/>
                  <a:gd name="connsiteX0" fmla="*/ 9194 w 3452738"/>
                  <a:gd name="connsiteY0" fmla="*/ 1645603 h 1660043"/>
                  <a:gd name="connsiteX1" fmla="*/ 560860 w 3452738"/>
                  <a:gd name="connsiteY1" fmla="*/ 1066032 h 1660043"/>
                  <a:gd name="connsiteX2" fmla="*/ 1272682 w 3452738"/>
                  <a:gd name="connsiteY2" fmla="*/ 896746 h 1660043"/>
                  <a:gd name="connsiteX3" fmla="*/ 1977064 w 3452738"/>
                  <a:gd name="connsiteY3" fmla="*/ 926662 h 1660043"/>
                  <a:gd name="connsiteX4" fmla="*/ 2842589 w 3452738"/>
                  <a:gd name="connsiteY4" fmla="*/ 574029 h 1660043"/>
                  <a:gd name="connsiteX5" fmla="*/ 3141557 w 3452738"/>
                  <a:gd name="connsiteY5" fmla="*/ 379375 h 1660043"/>
                  <a:gd name="connsiteX6" fmla="*/ 3429589 w 3452738"/>
                  <a:gd name="connsiteY6" fmla="*/ 19335 h 1660043"/>
                  <a:gd name="connsiteX7" fmla="*/ 3321068 w 3452738"/>
                  <a:gd name="connsiteY7" fmla="*/ 1027446 h 1660043"/>
                  <a:gd name="connsiteX8" fmla="*/ 2421476 w 3452738"/>
                  <a:gd name="connsiteY8" fmla="*/ 1171462 h 1660043"/>
                  <a:gd name="connsiteX9" fmla="*/ 1001874 w 3452738"/>
                  <a:gd name="connsiteY9" fmla="*/ 1458504 h 1660043"/>
                  <a:gd name="connsiteX10" fmla="*/ 9194 w 3452738"/>
                  <a:gd name="connsiteY10" fmla="*/ 1645603 h 1660043"/>
                  <a:gd name="connsiteX0" fmla="*/ 9194 w 3452738"/>
                  <a:gd name="connsiteY0" fmla="*/ 1645603 h 1660043"/>
                  <a:gd name="connsiteX1" fmla="*/ 560860 w 3452738"/>
                  <a:gd name="connsiteY1" fmla="*/ 1066032 h 1660043"/>
                  <a:gd name="connsiteX2" fmla="*/ 1250343 w 3452738"/>
                  <a:gd name="connsiteY2" fmla="*/ 937944 h 1660043"/>
                  <a:gd name="connsiteX3" fmla="*/ 1977064 w 3452738"/>
                  <a:gd name="connsiteY3" fmla="*/ 926662 h 1660043"/>
                  <a:gd name="connsiteX4" fmla="*/ 2842589 w 3452738"/>
                  <a:gd name="connsiteY4" fmla="*/ 574029 h 1660043"/>
                  <a:gd name="connsiteX5" fmla="*/ 3141557 w 3452738"/>
                  <a:gd name="connsiteY5" fmla="*/ 379375 h 1660043"/>
                  <a:gd name="connsiteX6" fmla="*/ 3429589 w 3452738"/>
                  <a:gd name="connsiteY6" fmla="*/ 19335 h 1660043"/>
                  <a:gd name="connsiteX7" fmla="*/ 3321068 w 3452738"/>
                  <a:gd name="connsiteY7" fmla="*/ 1027446 h 1660043"/>
                  <a:gd name="connsiteX8" fmla="*/ 2421476 w 3452738"/>
                  <a:gd name="connsiteY8" fmla="*/ 1171462 h 1660043"/>
                  <a:gd name="connsiteX9" fmla="*/ 1001874 w 3452738"/>
                  <a:gd name="connsiteY9" fmla="*/ 1458504 h 1660043"/>
                  <a:gd name="connsiteX10" fmla="*/ 9194 w 3452738"/>
                  <a:gd name="connsiteY10" fmla="*/ 1645603 h 1660043"/>
                  <a:gd name="connsiteX0" fmla="*/ 9194 w 3452738"/>
                  <a:gd name="connsiteY0" fmla="*/ 1645603 h 1660043"/>
                  <a:gd name="connsiteX1" fmla="*/ 560860 w 3452738"/>
                  <a:gd name="connsiteY1" fmla="*/ 1066032 h 1660043"/>
                  <a:gd name="connsiteX2" fmla="*/ 1250343 w 3452738"/>
                  <a:gd name="connsiteY2" fmla="*/ 937944 h 1660043"/>
                  <a:gd name="connsiteX3" fmla="*/ 2049903 w 3452738"/>
                  <a:gd name="connsiteY3" fmla="*/ 885314 h 1660043"/>
                  <a:gd name="connsiteX4" fmla="*/ 2842589 w 3452738"/>
                  <a:gd name="connsiteY4" fmla="*/ 574029 h 1660043"/>
                  <a:gd name="connsiteX5" fmla="*/ 3141557 w 3452738"/>
                  <a:gd name="connsiteY5" fmla="*/ 379375 h 1660043"/>
                  <a:gd name="connsiteX6" fmla="*/ 3429589 w 3452738"/>
                  <a:gd name="connsiteY6" fmla="*/ 19335 h 1660043"/>
                  <a:gd name="connsiteX7" fmla="*/ 3321068 w 3452738"/>
                  <a:gd name="connsiteY7" fmla="*/ 1027446 h 1660043"/>
                  <a:gd name="connsiteX8" fmla="*/ 2421476 w 3452738"/>
                  <a:gd name="connsiteY8" fmla="*/ 1171462 h 1660043"/>
                  <a:gd name="connsiteX9" fmla="*/ 1001874 w 3452738"/>
                  <a:gd name="connsiteY9" fmla="*/ 1458504 h 1660043"/>
                  <a:gd name="connsiteX10" fmla="*/ 9194 w 3452738"/>
                  <a:gd name="connsiteY10" fmla="*/ 1645603 h 1660043"/>
                  <a:gd name="connsiteX0" fmla="*/ 9194 w 3452738"/>
                  <a:gd name="connsiteY0" fmla="*/ 1645603 h 1660043"/>
                  <a:gd name="connsiteX1" fmla="*/ 560860 w 3452738"/>
                  <a:gd name="connsiteY1" fmla="*/ 1066032 h 1660043"/>
                  <a:gd name="connsiteX2" fmla="*/ 1250343 w 3452738"/>
                  <a:gd name="connsiteY2" fmla="*/ 937944 h 1660043"/>
                  <a:gd name="connsiteX3" fmla="*/ 2049903 w 3452738"/>
                  <a:gd name="connsiteY3" fmla="*/ 885314 h 1660043"/>
                  <a:gd name="connsiteX4" fmla="*/ 2842589 w 3452738"/>
                  <a:gd name="connsiteY4" fmla="*/ 574029 h 1660043"/>
                  <a:gd name="connsiteX5" fmla="*/ 3141557 w 3452738"/>
                  <a:gd name="connsiteY5" fmla="*/ 379375 h 1660043"/>
                  <a:gd name="connsiteX6" fmla="*/ 3429589 w 3452738"/>
                  <a:gd name="connsiteY6" fmla="*/ 19335 h 1660043"/>
                  <a:gd name="connsiteX7" fmla="*/ 3321068 w 3452738"/>
                  <a:gd name="connsiteY7" fmla="*/ 1027446 h 1660043"/>
                  <a:gd name="connsiteX8" fmla="*/ 2421476 w 3452738"/>
                  <a:gd name="connsiteY8" fmla="*/ 1171462 h 1660043"/>
                  <a:gd name="connsiteX9" fmla="*/ 1001874 w 3452738"/>
                  <a:gd name="connsiteY9" fmla="*/ 1458504 h 1660043"/>
                  <a:gd name="connsiteX10" fmla="*/ 9194 w 3452738"/>
                  <a:gd name="connsiteY10" fmla="*/ 1645603 h 1660043"/>
                  <a:gd name="connsiteX0" fmla="*/ 9194 w 3452738"/>
                  <a:gd name="connsiteY0" fmla="*/ 1645603 h 1660043"/>
                  <a:gd name="connsiteX1" fmla="*/ 560860 w 3452738"/>
                  <a:gd name="connsiteY1" fmla="*/ 1066032 h 1660043"/>
                  <a:gd name="connsiteX2" fmla="*/ 1250343 w 3452738"/>
                  <a:gd name="connsiteY2" fmla="*/ 937944 h 1660043"/>
                  <a:gd name="connsiteX3" fmla="*/ 2049903 w 3452738"/>
                  <a:gd name="connsiteY3" fmla="*/ 885314 h 1660043"/>
                  <a:gd name="connsiteX4" fmla="*/ 2842589 w 3452738"/>
                  <a:gd name="connsiteY4" fmla="*/ 574029 h 1660043"/>
                  <a:gd name="connsiteX5" fmla="*/ 3141557 w 3452738"/>
                  <a:gd name="connsiteY5" fmla="*/ 379375 h 1660043"/>
                  <a:gd name="connsiteX6" fmla="*/ 3429589 w 3452738"/>
                  <a:gd name="connsiteY6" fmla="*/ 19335 h 1660043"/>
                  <a:gd name="connsiteX7" fmla="*/ 3321068 w 3452738"/>
                  <a:gd name="connsiteY7" fmla="*/ 1027446 h 1660043"/>
                  <a:gd name="connsiteX8" fmla="*/ 2421476 w 3452738"/>
                  <a:gd name="connsiteY8" fmla="*/ 1171462 h 1660043"/>
                  <a:gd name="connsiteX9" fmla="*/ 1001874 w 3452738"/>
                  <a:gd name="connsiteY9" fmla="*/ 1458504 h 1660043"/>
                  <a:gd name="connsiteX10" fmla="*/ 9194 w 3452738"/>
                  <a:gd name="connsiteY10" fmla="*/ 1645603 h 16600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452738" h="1660043">
                    <a:moveTo>
                      <a:pt x="9194" y="1645603"/>
                    </a:moveTo>
                    <a:cubicBezTo>
                      <a:pt x="-64308" y="1580191"/>
                      <a:pt x="319747" y="1181959"/>
                      <a:pt x="560860" y="1066032"/>
                    </a:cubicBezTo>
                    <a:cubicBezTo>
                      <a:pt x="808146" y="899065"/>
                      <a:pt x="1002305" y="926867"/>
                      <a:pt x="1250343" y="937944"/>
                    </a:cubicBezTo>
                    <a:cubicBezTo>
                      <a:pt x="1498381" y="949021"/>
                      <a:pt x="1830658" y="970434"/>
                      <a:pt x="2049903" y="885314"/>
                    </a:cubicBezTo>
                    <a:cubicBezTo>
                      <a:pt x="2265323" y="860215"/>
                      <a:pt x="2660647" y="658352"/>
                      <a:pt x="2842589" y="574029"/>
                    </a:cubicBezTo>
                    <a:cubicBezTo>
                      <a:pt x="3024531" y="489706"/>
                      <a:pt x="3043724" y="471824"/>
                      <a:pt x="3141557" y="379375"/>
                    </a:cubicBezTo>
                    <a:cubicBezTo>
                      <a:pt x="3239390" y="286926"/>
                      <a:pt x="3399671" y="-88677"/>
                      <a:pt x="3429589" y="19335"/>
                    </a:cubicBezTo>
                    <a:cubicBezTo>
                      <a:pt x="3459507" y="127347"/>
                      <a:pt x="3489087" y="835425"/>
                      <a:pt x="3321068" y="1027446"/>
                    </a:cubicBezTo>
                    <a:cubicBezTo>
                      <a:pt x="3153049" y="1219467"/>
                      <a:pt x="2847438" y="1135458"/>
                      <a:pt x="2421476" y="1171462"/>
                    </a:cubicBezTo>
                    <a:cubicBezTo>
                      <a:pt x="1995514" y="1207466"/>
                      <a:pt x="1403921" y="1379481"/>
                      <a:pt x="1001874" y="1458504"/>
                    </a:cubicBezTo>
                    <a:cubicBezTo>
                      <a:pt x="599827" y="1537528"/>
                      <a:pt x="82696" y="1711015"/>
                      <a:pt x="9194" y="164560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j-lt"/>
                </a:endParaRPr>
              </a:p>
            </p:txBody>
          </p:sp>
          <p:sp>
            <p:nvSpPr>
              <p:cNvPr id="12" name="Полилиния 11"/>
              <p:cNvSpPr/>
              <p:nvPr/>
            </p:nvSpPr>
            <p:spPr>
              <a:xfrm>
                <a:off x="6277402" y="5512297"/>
                <a:ext cx="3376247" cy="1366718"/>
              </a:xfrm>
              <a:custGeom>
                <a:avLst/>
                <a:gdLst>
                  <a:gd name="connsiteX0" fmla="*/ 407894 w 3470835"/>
                  <a:gd name="connsiteY0" fmla="*/ 824752 h 1325282"/>
                  <a:gd name="connsiteX1" fmla="*/ 775447 w 3470835"/>
                  <a:gd name="connsiteY1" fmla="*/ 564776 h 1325282"/>
                  <a:gd name="connsiteX2" fmla="*/ 1994647 w 3470835"/>
                  <a:gd name="connsiteY2" fmla="*/ 663388 h 1325282"/>
                  <a:gd name="connsiteX3" fmla="*/ 2971800 w 3470835"/>
                  <a:gd name="connsiteY3" fmla="*/ 340658 h 1325282"/>
                  <a:gd name="connsiteX4" fmla="*/ 3195918 w 3470835"/>
                  <a:gd name="connsiteY4" fmla="*/ 53788 h 1325282"/>
                  <a:gd name="connsiteX5" fmla="*/ 3303494 w 3470835"/>
                  <a:gd name="connsiteY5" fmla="*/ 663388 h 1325282"/>
                  <a:gd name="connsiteX6" fmla="*/ 2191871 w 3470835"/>
                  <a:gd name="connsiteY6" fmla="*/ 1264023 h 1325282"/>
                  <a:gd name="connsiteX7" fmla="*/ 300318 w 3470835"/>
                  <a:gd name="connsiteY7" fmla="*/ 1030941 h 1325282"/>
                  <a:gd name="connsiteX8" fmla="*/ 407894 w 3470835"/>
                  <a:gd name="connsiteY8" fmla="*/ 824752 h 1325282"/>
                  <a:gd name="connsiteX0" fmla="*/ 407894 w 3313632"/>
                  <a:gd name="connsiteY0" fmla="*/ 855872 h 1325282"/>
                  <a:gd name="connsiteX1" fmla="*/ 775447 w 3313632"/>
                  <a:gd name="connsiteY1" fmla="*/ 595896 h 1325282"/>
                  <a:gd name="connsiteX2" fmla="*/ 1994647 w 3313632"/>
                  <a:gd name="connsiteY2" fmla="*/ 694508 h 1325282"/>
                  <a:gd name="connsiteX3" fmla="*/ 2971800 w 3313632"/>
                  <a:gd name="connsiteY3" fmla="*/ 371778 h 1325282"/>
                  <a:gd name="connsiteX4" fmla="*/ 3195918 w 3313632"/>
                  <a:gd name="connsiteY4" fmla="*/ 84908 h 1325282"/>
                  <a:gd name="connsiteX5" fmla="*/ 3146291 w 3313632"/>
                  <a:gd name="connsiteY5" fmla="*/ 881224 h 1325282"/>
                  <a:gd name="connsiteX6" fmla="*/ 2191871 w 3313632"/>
                  <a:gd name="connsiteY6" fmla="*/ 1295143 h 1325282"/>
                  <a:gd name="connsiteX7" fmla="*/ 300318 w 3313632"/>
                  <a:gd name="connsiteY7" fmla="*/ 1062061 h 1325282"/>
                  <a:gd name="connsiteX8" fmla="*/ 407894 w 3313632"/>
                  <a:gd name="connsiteY8" fmla="*/ 855872 h 1325282"/>
                  <a:gd name="connsiteX0" fmla="*/ 414043 w 3310643"/>
                  <a:gd name="connsiteY0" fmla="*/ 855872 h 1090289"/>
                  <a:gd name="connsiteX1" fmla="*/ 781596 w 3310643"/>
                  <a:gd name="connsiteY1" fmla="*/ 595896 h 1090289"/>
                  <a:gd name="connsiteX2" fmla="*/ 2000796 w 3310643"/>
                  <a:gd name="connsiteY2" fmla="*/ 694508 h 1090289"/>
                  <a:gd name="connsiteX3" fmla="*/ 2977949 w 3310643"/>
                  <a:gd name="connsiteY3" fmla="*/ 371778 h 1090289"/>
                  <a:gd name="connsiteX4" fmla="*/ 3202067 w 3310643"/>
                  <a:gd name="connsiteY4" fmla="*/ 84908 h 1090289"/>
                  <a:gd name="connsiteX5" fmla="*/ 3152440 w 3310643"/>
                  <a:gd name="connsiteY5" fmla="*/ 881224 h 1090289"/>
                  <a:gd name="connsiteX6" fmla="*/ 2252848 w 3310643"/>
                  <a:gd name="connsiteY6" fmla="*/ 1025240 h 1090289"/>
                  <a:gd name="connsiteX7" fmla="*/ 306467 w 3310643"/>
                  <a:gd name="connsiteY7" fmla="*/ 1062061 h 1090289"/>
                  <a:gd name="connsiteX8" fmla="*/ 414043 w 3310643"/>
                  <a:gd name="connsiteY8" fmla="*/ 855872 h 1090289"/>
                  <a:gd name="connsiteX0" fmla="*/ 123845 w 3020445"/>
                  <a:gd name="connsiteY0" fmla="*/ 855872 h 1125477"/>
                  <a:gd name="connsiteX1" fmla="*/ 491398 w 3020445"/>
                  <a:gd name="connsiteY1" fmla="*/ 595896 h 1125477"/>
                  <a:gd name="connsiteX2" fmla="*/ 1710598 w 3020445"/>
                  <a:gd name="connsiteY2" fmla="*/ 694508 h 1125477"/>
                  <a:gd name="connsiteX3" fmla="*/ 2687751 w 3020445"/>
                  <a:gd name="connsiteY3" fmla="*/ 371778 h 1125477"/>
                  <a:gd name="connsiteX4" fmla="*/ 2911869 w 3020445"/>
                  <a:gd name="connsiteY4" fmla="*/ 84908 h 1125477"/>
                  <a:gd name="connsiteX5" fmla="*/ 2862242 w 3020445"/>
                  <a:gd name="connsiteY5" fmla="*/ 881224 h 1125477"/>
                  <a:gd name="connsiteX6" fmla="*/ 1962650 w 3020445"/>
                  <a:gd name="connsiteY6" fmla="*/ 1025240 h 1125477"/>
                  <a:gd name="connsiteX7" fmla="*/ 306467 w 3020445"/>
                  <a:gd name="connsiteY7" fmla="*/ 1097249 h 1125477"/>
                  <a:gd name="connsiteX8" fmla="*/ 123845 w 3020445"/>
                  <a:gd name="connsiteY8" fmla="*/ 855872 h 1125477"/>
                  <a:gd name="connsiteX0" fmla="*/ 123845 w 3020445"/>
                  <a:gd name="connsiteY0" fmla="*/ 855872 h 1125477"/>
                  <a:gd name="connsiteX1" fmla="*/ 522491 w 3020445"/>
                  <a:gd name="connsiteY1" fmla="*/ 665201 h 1125477"/>
                  <a:gd name="connsiteX2" fmla="*/ 1710598 w 3020445"/>
                  <a:gd name="connsiteY2" fmla="*/ 694508 h 1125477"/>
                  <a:gd name="connsiteX3" fmla="*/ 2687751 w 3020445"/>
                  <a:gd name="connsiteY3" fmla="*/ 371778 h 1125477"/>
                  <a:gd name="connsiteX4" fmla="*/ 2911869 w 3020445"/>
                  <a:gd name="connsiteY4" fmla="*/ 84908 h 1125477"/>
                  <a:gd name="connsiteX5" fmla="*/ 2862242 w 3020445"/>
                  <a:gd name="connsiteY5" fmla="*/ 881224 h 1125477"/>
                  <a:gd name="connsiteX6" fmla="*/ 1962650 w 3020445"/>
                  <a:gd name="connsiteY6" fmla="*/ 1025240 h 1125477"/>
                  <a:gd name="connsiteX7" fmla="*/ 306467 w 3020445"/>
                  <a:gd name="connsiteY7" fmla="*/ 1097249 h 1125477"/>
                  <a:gd name="connsiteX8" fmla="*/ 123845 w 3020445"/>
                  <a:gd name="connsiteY8" fmla="*/ 855872 h 1125477"/>
                  <a:gd name="connsiteX0" fmla="*/ 123845 w 3030261"/>
                  <a:gd name="connsiteY0" fmla="*/ 1067667 h 1337272"/>
                  <a:gd name="connsiteX1" fmla="*/ 522491 w 3030261"/>
                  <a:gd name="connsiteY1" fmla="*/ 876996 h 1337272"/>
                  <a:gd name="connsiteX2" fmla="*/ 1710598 w 3030261"/>
                  <a:gd name="connsiteY2" fmla="*/ 906303 h 1337272"/>
                  <a:gd name="connsiteX3" fmla="*/ 2687751 w 3030261"/>
                  <a:gd name="connsiteY3" fmla="*/ 583573 h 1337272"/>
                  <a:gd name="connsiteX4" fmla="*/ 2970763 w 3030261"/>
                  <a:gd name="connsiteY4" fmla="*/ 84908 h 1337272"/>
                  <a:gd name="connsiteX5" fmla="*/ 2862242 w 3030261"/>
                  <a:gd name="connsiteY5" fmla="*/ 1093019 h 1337272"/>
                  <a:gd name="connsiteX6" fmla="*/ 1962650 w 3030261"/>
                  <a:gd name="connsiteY6" fmla="*/ 1237035 h 1337272"/>
                  <a:gd name="connsiteX7" fmla="*/ 306467 w 3030261"/>
                  <a:gd name="connsiteY7" fmla="*/ 1309044 h 1337272"/>
                  <a:gd name="connsiteX8" fmla="*/ 123845 w 3030261"/>
                  <a:gd name="connsiteY8" fmla="*/ 1067667 h 1337272"/>
                  <a:gd name="connsiteX0" fmla="*/ 123845 w 3030261"/>
                  <a:gd name="connsiteY0" fmla="*/ 1090771 h 1360376"/>
                  <a:gd name="connsiteX1" fmla="*/ 522491 w 3030261"/>
                  <a:gd name="connsiteY1" fmla="*/ 900100 h 1360376"/>
                  <a:gd name="connsiteX2" fmla="*/ 1710598 w 3030261"/>
                  <a:gd name="connsiteY2" fmla="*/ 929407 h 1360376"/>
                  <a:gd name="connsiteX3" fmla="*/ 2682731 w 3030261"/>
                  <a:gd name="connsiteY3" fmla="*/ 468052 h 1360376"/>
                  <a:gd name="connsiteX4" fmla="*/ 2970763 w 3030261"/>
                  <a:gd name="connsiteY4" fmla="*/ 108012 h 1360376"/>
                  <a:gd name="connsiteX5" fmla="*/ 2862242 w 3030261"/>
                  <a:gd name="connsiteY5" fmla="*/ 1116123 h 1360376"/>
                  <a:gd name="connsiteX6" fmla="*/ 1962650 w 3030261"/>
                  <a:gd name="connsiteY6" fmla="*/ 1260139 h 1360376"/>
                  <a:gd name="connsiteX7" fmla="*/ 306467 w 3030261"/>
                  <a:gd name="connsiteY7" fmla="*/ 1332148 h 1360376"/>
                  <a:gd name="connsiteX8" fmla="*/ 123845 w 3030261"/>
                  <a:gd name="connsiteY8" fmla="*/ 1090771 h 1360376"/>
                  <a:gd name="connsiteX0" fmla="*/ 123845 w 3030261"/>
                  <a:gd name="connsiteY0" fmla="*/ 1090771 h 1360376"/>
                  <a:gd name="connsiteX1" fmla="*/ 522491 w 3030261"/>
                  <a:gd name="connsiteY1" fmla="*/ 900100 h 1360376"/>
                  <a:gd name="connsiteX2" fmla="*/ 1944216 w 3030261"/>
                  <a:gd name="connsiteY2" fmla="*/ 900100 h 1360376"/>
                  <a:gd name="connsiteX3" fmla="*/ 2682731 w 3030261"/>
                  <a:gd name="connsiteY3" fmla="*/ 468052 h 1360376"/>
                  <a:gd name="connsiteX4" fmla="*/ 2970763 w 3030261"/>
                  <a:gd name="connsiteY4" fmla="*/ 108012 h 1360376"/>
                  <a:gd name="connsiteX5" fmla="*/ 2862242 w 3030261"/>
                  <a:gd name="connsiteY5" fmla="*/ 1116123 h 1360376"/>
                  <a:gd name="connsiteX6" fmla="*/ 1962650 w 3030261"/>
                  <a:gd name="connsiteY6" fmla="*/ 1260139 h 1360376"/>
                  <a:gd name="connsiteX7" fmla="*/ 306467 w 3030261"/>
                  <a:gd name="connsiteY7" fmla="*/ 1332148 h 1360376"/>
                  <a:gd name="connsiteX8" fmla="*/ 123845 w 3030261"/>
                  <a:gd name="connsiteY8" fmla="*/ 1090771 h 1360376"/>
                  <a:gd name="connsiteX0" fmla="*/ 3120 w 3314221"/>
                  <a:gd name="connsiteY0" fmla="*/ 1337190 h 1357906"/>
                  <a:gd name="connsiteX1" fmla="*/ 842800 w 3314221"/>
                  <a:gd name="connsiteY1" fmla="*/ 813149 h 1357906"/>
                  <a:gd name="connsiteX2" fmla="*/ 2264525 w 3314221"/>
                  <a:gd name="connsiteY2" fmla="*/ 813149 h 1357906"/>
                  <a:gd name="connsiteX3" fmla="*/ 3003040 w 3314221"/>
                  <a:gd name="connsiteY3" fmla="*/ 381101 h 1357906"/>
                  <a:gd name="connsiteX4" fmla="*/ 3291072 w 3314221"/>
                  <a:gd name="connsiteY4" fmla="*/ 21061 h 1357906"/>
                  <a:gd name="connsiteX5" fmla="*/ 3182551 w 3314221"/>
                  <a:gd name="connsiteY5" fmla="*/ 1029172 h 1357906"/>
                  <a:gd name="connsiteX6" fmla="*/ 2282959 w 3314221"/>
                  <a:gd name="connsiteY6" fmla="*/ 1173188 h 1357906"/>
                  <a:gd name="connsiteX7" fmla="*/ 626776 w 3314221"/>
                  <a:gd name="connsiteY7" fmla="*/ 1245197 h 1357906"/>
                  <a:gd name="connsiteX8" fmla="*/ 3120 w 3314221"/>
                  <a:gd name="connsiteY8" fmla="*/ 1337190 h 1357906"/>
                  <a:gd name="connsiteX0" fmla="*/ 20746 w 3331847"/>
                  <a:gd name="connsiteY0" fmla="*/ 1337190 h 1407166"/>
                  <a:gd name="connsiteX1" fmla="*/ 860426 w 3331847"/>
                  <a:gd name="connsiteY1" fmla="*/ 813149 h 1407166"/>
                  <a:gd name="connsiteX2" fmla="*/ 2282151 w 3331847"/>
                  <a:gd name="connsiteY2" fmla="*/ 813149 h 1407166"/>
                  <a:gd name="connsiteX3" fmla="*/ 3020666 w 3331847"/>
                  <a:gd name="connsiteY3" fmla="*/ 381101 h 1407166"/>
                  <a:gd name="connsiteX4" fmla="*/ 3308698 w 3331847"/>
                  <a:gd name="connsiteY4" fmla="*/ 21061 h 1407166"/>
                  <a:gd name="connsiteX5" fmla="*/ 3200177 w 3331847"/>
                  <a:gd name="connsiteY5" fmla="*/ 1029172 h 1407166"/>
                  <a:gd name="connsiteX6" fmla="*/ 2300585 w 3331847"/>
                  <a:gd name="connsiteY6" fmla="*/ 1173188 h 1407166"/>
                  <a:gd name="connsiteX7" fmla="*/ 644402 w 3331847"/>
                  <a:gd name="connsiteY7" fmla="*/ 1245197 h 1407166"/>
                  <a:gd name="connsiteX8" fmla="*/ 20746 w 3331847"/>
                  <a:gd name="connsiteY8" fmla="*/ 1337190 h 1407166"/>
                  <a:gd name="connsiteX0" fmla="*/ 20744 w 3331845"/>
                  <a:gd name="connsiteY0" fmla="*/ 1337190 h 1454007"/>
                  <a:gd name="connsiteX1" fmla="*/ 860424 w 3331845"/>
                  <a:gd name="connsiteY1" fmla="*/ 813149 h 1454007"/>
                  <a:gd name="connsiteX2" fmla="*/ 2282149 w 3331845"/>
                  <a:gd name="connsiteY2" fmla="*/ 813149 h 1454007"/>
                  <a:gd name="connsiteX3" fmla="*/ 3020664 w 3331845"/>
                  <a:gd name="connsiteY3" fmla="*/ 381101 h 1454007"/>
                  <a:gd name="connsiteX4" fmla="*/ 3308696 w 3331845"/>
                  <a:gd name="connsiteY4" fmla="*/ 21061 h 1454007"/>
                  <a:gd name="connsiteX5" fmla="*/ 3200175 w 3331845"/>
                  <a:gd name="connsiteY5" fmla="*/ 1029172 h 1454007"/>
                  <a:gd name="connsiteX6" fmla="*/ 2300583 w 3331845"/>
                  <a:gd name="connsiteY6" fmla="*/ 1173188 h 1454007"/>
                  <a:gd name="connsiteX7" fmla="*/ 644400 w 3331845"/>
                  <a:gd name="connsiteY7" fmla="*/ 1245197 h 1454007"/>
                  <a:gd name="connsiteX8" fmla="*/ 20744 w 3331845"/>
                  <a:gd name="connsiteY8" fmla="*/ 1337190 h 1454007"/>
                  <a:gd name="connsiteX0" fmla="*/ 19004 w 3380902"/>
                  <a:gd name="connsiteY0" fmla="*/ 1349779 h 1464475"/>
                  <a:gd name="connsiteX1" fmla="*/ 909481 w 3380902"/>
                  <a:gd name="connsiteY1" fmla="*/ 813149 h 1464475"/>
                  <a:gd name="connsiteX2" fmla="*/ 2331206 w 3380902"/>
                  <a:gd name="connsiteY2" fmla="*/ 813149 h 1464475"/>
                  <a:gd name="connsiteX3" fmla="*/ 3069721 w 3380902"/>
                  <a:gd name="connsiteY3" fmla="*/ 381101 h 1464475"/>
                  <a:gd name="connsiteX4" fmla="*/ 3357753 w 3380902"/>
                  <a:gd name="connsiteY4" fmla="*/ 21061 h 1464475"/>
                  <a:gd name="connsiteX5" fmla="*/ 3249232 w 3380902"/>
                  <a:gd name="connsiteY5" fmla="*/ 1029172 h 1464475"/>
                  <a:gd name="connsiteX6" fmla="*/ 2349640 w 3380902"/>
                  <a:gd name="connsiteY6" fmla="*/ 1173188 h 1464475"/>
                  <a:gd name="connsiteX7" fmla="*/ 693457 w 3380902"/>
                  <a:gd name="connsiteY7" fmla="*/ 1245197 h 1464475"/>
                  <a:gd name="connsiteX8" fmla="*/ 19004 w 3380902"/>
                  <a:gd name="connsiteY8" fmla="*/ 1349779 h 1464475"/>
                  <a:gd name="connsiteX0" fmla="*/ 19004 w 3380902"/>
                  <a:gd name="connsiteY0" fmla="*/ 1349779 h 1464475"/>
                  <a:gd name="connsiteX1" fmla="*/ 909481 w 3380902"/>
                  <a:gd name="connsiteY1" fmla="*/ 813149 h 1464475"/>
                  <a:gd name="connsiteX2" fmla="*/ 2331206 w 3380902"/>
                  <a:gd name="connsiteY2" fmla="*/ 813149 h 1464475"/>
                  <a:gd name="connsiteX3" fmla="*/ 3069721 w 3380902"/>
                  <a:gd name="connsiteY3" fmla="*/ 381101 h 1464475"/>
                  <a:gd name="connsiteX4" fmla="*/ 3357753 w 3380902"/>
                  <a:gd name="connsiteY4" fmla="*/ 21061 h 1464475"/>
                  <a:gd name="connsiteX5" fmla="*/ 3249232 w 3380902"/>
                  <a:gd name="connsiteY5" fmla="*/ 1029172 h 1464475"/>
                  <a:gd name="connsiteX6" fmla="*/ 2349640 w 3380902"/>
                  <a:gd name="connsiteY6" fmla="*/ 1173188 h 1464475"/>
                  <a:gd name="connsiteX7" fmla="*/ 693457 w 3380902"/>
                  <a:gd name="connsiteY7" fmla="*/ 1245197 h 1464475"/>
                  <a:gd name="connsiteX8" fmla="*/ 19004 w 3380902"/>
                  <a:gd name="connsiteY8" fmla="*/ 1349779 h 1464475"/>
                  <a:gd name="connsiteX0" fmla="*/ 5001 w 3366899"/>
                  <a:gd name="connsiteY0" fmla="*/ 1349779 h 1368611"/>
                  <a:gd name="connsiteX1" fmla="*/ 981112 w 3366899"/>
                  <a:gd name="connsiteY1" fmla="*/ 825781 h 1368611"/>
                  <a:gd name="connsiteX2" fmla="*/ 2317203 w 3366899"/>
                  <a:gd name="connsiteY2" fmla="*/ 813149 h 1368611"/>
                  <a:gd name="connsiteX3" fmla="*/ 3055718 w 3366899"/>
                  <a:gd name="connsiteY3" fmla="*/ 381101 h 1368611"/>
                  <a:gd name="connsiteX4" fmla="*/ 3343750 w 3366899"/>
                  <a:gd name="connsiteY4" fmla="*/ 21061 h 1368611"/>
                  <a:gd name="connsiteX5" fmla="*/ 3235229 w 3366899"/>
                  <a:gd name="connsiteY5" fmla="*/ 1029172 h 1368611"/>
                  <a:gd name="connsiteX6" fmla="*/ 2335637 w 3366899"/>
                  <a:gd name="connsiteY6" fmla="*/ 1173188 h 1368611"/>
                  <a:gd name="connsiteX7" fmla="*/ 679454 w 3366899"/>
                  <a:gd name="connsiteY7" fmla="*/ 1245197 h 1368611"/>
                  <a:gd name="connsiteX8" fmla="*/ 5001 w 3366899"/>
                  <a:gd name="connsiteY8" fmla="*/ 1349779 h 1368611"/>
                  <a:gd name="connsiteX0" fmla="*/ 5001 w 3366899"/>
                  <a:gd name="connsiteY0" fmla="*/ 1349779 h 1368611"/>
                  <a:gd name="connsiteX1" fmla="*/ 981112 w 3366899"/>
                  <a:gd name="connsiteY1" fmla="*/ 825781 h 1368611"/>
                  <a:gd name="connsiteX2" fmla="*/ 2317203 w 3366899"/>
                  <a:gd name="connsiteY2" fmla="*/ 813149 h 1368611"/>
                  <a:gd name="connsiteX3" fmla="*/ 3055718 w 3366899"/>
                  <a:gd name="connsiteY3" fmla="*/ 381101 h 1368611"/>
                  <a:gd name="connsiteX4" fmla="*/ 3343750 w 3366899"/>
                  <a:gd name="connsiteY4" fmla="*/ 21061 h 1368611"/>
                  <a:gd name="connsiteX5" fmla="*/ 3235229 w 3366899"/>
                  <a:gd name="connsiteY5" fmla="*/ 1029172 h 1368611"/>
                  <a:gd name="connsiteX6" fmla="*/ 2335637 w 3366899"/>
                  <a:gd name="connsiteY6" fmla="*/ 1173188 h 1368611"/>
                  <a:gd name="connsiteX7" fmla="*/ 679454 w 3366899"/>
                  <a:gd name="connsiteY7" fmla="*/ 1245197 h 1368611"/>
                  <a:gd name="connsiteX8" fmla="*/ 5001 w 3366899"/>
                  <a:gd name="connsiteY8" fmla="*/ 1349779 h 1368611"/>
                  <a:gd name="connsiteX0" fmla="*/ 4814 w 3366712"/>
                  <a:gd name="connsiteY0" fmla="*/ 1349779 h 1366069"/>
                  <a:gd name="connsiteX1" fmla="*/ 974486 w 3366712"/>
                  <a:gd name="connsiteY1" fmla="*/ 866984 h 1366069"/>
                  <a:gd name="connsiteX2" fmla="*/ 2317016 w 3366712"/>
                  <a:gd name="connsiteY2" fmla="*/ 813149 h 1366069"/>
                  <a:gd name="connsiteX3" fmla="*/ 3055531 w 3366712"/>
                  <a:gd name="connsiteY3" fmla="*/ 381101 h 1366069"/>
                  <a:gd name="connsiteX4" fmla="*/ 3343563 w 3366712"/>
                  <a:gd name="connsiteY4" fmla="*/ 21061 h 1366069"/>
                  <a:gd name="connsiteX5" fmla="*/ 3235042 w 3366712"/>
                  <a:gd name="connsiteY5" fmla="*/ 1029172 h 1366069"/>
                  <a:gd name="connsiteX6" fmla="*/ 2335450 w 3366712"/>
                  <a:gd name="connsiteY6" fmla="*/ 1173188 h 1366069"/>
                  <a:gd name="connsiteX7" fmla="*/ 679267 w 3366712"/>
                  <a:gd name="connsiteY7" fmla="*/ 1245197 h 1366069"/>
                  <a:gd name="connsiteX8" fmla="*/ 4814 w 3366712"/>
                  <a:gd name="connsiteY8" fmla="*/ 1349779 h 1366069"/>
                  <a:gd name="connsiteX0" fmla="*/ 4452 w 3366350"/>
                  <a:gd name="connsiteY0" fmla="*/ 1349779 h 1367633"/>
                  <a:gd name="connsiteX1" fmla="*/ 961336 w 3366350"/>
                  <a:gd name="connsiteY1" fmla="*/ 841514 h 1367633"/>
                  <a:gd name="connsiteX2" fmla="*/ 2316654 w 3366350"/>
                  <a:gd name="connsiteY2" fmla="*/ 813149 h 1367633"/>
                  <a:gd name="connsiteX3" fmla="*/ 3055169 w 3366350"/>
                  <a:gd name="connsiteY3" fmla="*/ 381101 h 1367633"/>
                  <a:gd name="connsiteX4" fmla="*/ 3343201 w 3366350"/>
                  <a:gd name="connsiteY4" fmla="*/ 21061 h 1367633"/>
                  <a:gd name="connsiteX5" fmla="*/ 3234680 w 3366350"/>
                  <a:gd name="connsiteY5" fmla="*/ 1029172 h 1367633"/>
                  <a:gd name="connsiteX6" fmla="*/ 2335088 w 3366350"/>
                  <a:gd name="connsiteY6" fmla="*/ 1173188 h 1367633"/>
                  <a:gd name="connsiteX7" fmla="*/ 678905 w 3366350"/>
                  <a:gd name="connsiteY7" fmla="*/ 1245197 h 1367633"/>
                  <a:gd name="connsiteX8" fmla="*/ 4452 w 3366350"/>
                  <a:gd name="connsiteY8" fmla="*/ 1349779 h 1367633"/>
                  <a:gd name="connsiteX0" fmla="*/ 4362 w 3366260"/>
                  <a:gd name="connsiteY0" fmla="*/ 1349779 h 1366271"/>
                  <a:gd name="connsiteX1" fmla="*/ 957984 w 3366260"/>
                  <a:gd name="connsiteY1" fmla="*/ 863668 h 1366271"/>
                  <a:gd name="connsiteX2" fmla="*/ 2316564 w 3366260"/>
                  <a:gd name="connsiteY2" fmla="*/ 813149 h 1366271"/>
                  <a:gd name="connsiteX3" fmla="*/ 3055079 w 3366260"/>
                  <a:gd name="connsiteY3" fmla="*/ 381101 h 1366271"/>
                  <a:gd name="connsiteX4" fmla="*/ 3343111 w 3366260"/>
                  <a:gd name="connsiteY4" fmla="*/ 21061 h 1366271"/>
                  <a:gd name="connsiteX5" fmla="*/ 3234590 w 3366260"/>
                  <a:gd name="connsiteY5" fmla="*/ 1029172 h 1366271"/>
                  <a:gd name="connsiteX6" fmla="*/ 2334998 w 3366260"/>
                  <a:gd name="connsiteY6" fmla="*/ 1173188 h 1366271"/>
                  <a:gd name="connsiteX7" fmla="*/ 678815 w 3366260"/>
                  <a:gd name="connsiteY7" fmla="*/ 1245197 h 1366271"/>
                  <a:gd name="connsiteX8" fmla="*/ 4362 w 3366260"/>
                  <a:gd name="connsiteY8" fmla="*/ 1349779 h 13662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366260" h="1366271">
                    <a:moveTo>
                      <a:pt x="4362" y="1349779"/>
                    </a:moveTo>
                    <a:cubicBezTo>
                      <a:pt x="50890" y="1286191"/>
                      <a:pt x="261561" y="803883"/>
                      <a:pt x="957984" y="863668"/>
                    </a:cubicBezTo>
                    <a:cubicBezTo>
                      <a:pt x="1654407" y="923453"/>
                      <a:pt x="1967048" y="893577"/>
                      <a:pt x="2316564" y="813149"/>
                    </a:cubicBezTo>
                    <a:cubicBezTo>
                      <a:pt x="2666080" y="732721"/>
                      <a:pt x="2883988" y="513116"/>
                      <a:pt x="3055079" y="381101"/>
                    </a:cubicBezTo>
                    <a:cubicBezTo>
                      <a:pt x="3226170" y="249086"/>
                      <a:pt x="3313193" y="-86951"/>
                      <a:pt x="3343111" y="21061"/>
                    </a:cubicBezTo>
                    <a:cubicBezTo>
                      <a:pt x="3373029" y="129073"/>
                      <a:pt x="3402609" y="837151"/>
                      <a:pt x="3234590" y="1029172"/>
                    </a:cubicBezTo>
                    <a:cubicBezTo>
                      <a:pt x="3066571" y="1221193"/>
                      <a:pt x="2760960" y="1137184"/>
                      <a:pt x="2334998" y="1173188"/>
                    </a:cubicBezTo>
                    <a:cubicBezTo>
                      <a:pt x="1909036" y="1209192"/>
                      <a:pt x="1067254" y="1215765"/>
                      <a:pt x="678815" y="1245197"/>
                    </a:cubicBezTo>
                    <a:cubicBezTo>
                      <a:pt x="290376" y="1274629"/>
                      <a:pt x="-42166" y="1413367"/>
                      <a:pt x="4362" y="134977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bg1"/>
                  </a:gs>
                  <a:gs pos="80000">
                    <a:schemeClr val="accent1">
                      <a:lumMod val="75000"/>
                    </a:schemeClr>
                  </a:gs>
                </a:gsLst>
                <a:lin ang="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j-lt"/>
                </a:endParaRPr>
              </a:p>
            </p:txBody>
          </p:sp>
          <p:sp>
            <p:nvSpPr>
              <p:cNvPr id="13" name="Полилиния 12"/>
              <p:cNvSpPr/>
              <p:nvPr/>
            </p:nvSpPr>
            <p:spPr>
              <a:xfrm>
                <a:off x="5930369" y="5970072"/>
                <a:ext cx="4193767" cy="1238838"/>
              </a:xfrm>
              <a:custGeom>
                <a:avLst/>
                <a:gdLst>
                  <a:gd name="connsiteX0" fmla="*/ 720165 w 5537201"/>
                  <a:gd name="connsiteY0" fmla="*/ 1023471 h 1226671"/>
                  <a:gd name="connsiteX1" fmla="*/ 1652495 w 5537201"/>
                  <a:gd name="connsiteY1" fmla="*/ 539376 h 1226671"/>
                  <a:gd name="connsiteX2" fmla="*/ 3804024 w 5537201"/>
                  <a:gd name="connsiteY2" fmla="*/ 611094 h 1226671"/>
                  <a:gd name="connsiteX3" fmla="*/ 4799106 w 5537201"/>
                  <a:gd name="connsiteY3" fmla="*/ 73212 h 1226671"/>
                  <a:gd name="connsiteX4" fmla="*/ 4852895 w 5537201"/>
                  <a:gd name="connsiteY4" fmla="*/ 1050365 h 1226671"/>
                  <a:gd name="connsiteX5" fmla="*/ 693271 w 5537201"/>
                  <a:gd name="connsiteY5" fmla="*/ 1131047 h 1226671"/>
                  <a:gd name="connsiteX6" fmla="*/ 720165 w 5537201"/>
                  <a:gd name="connsiteY6" fmla="*/ 1023471 h 1226671"/>
                  <a:gd name="connsiteX0" fmla="*/ 720165 w 5537201"/>
                  <a:gd name="connsiteY0" fmla="*/ 1023471 h 1226671"/>
                  <a:gd name="connsiteX1" fmla="*/ 1720777 w 5537201"/>
                  <a:gd name="connsiteY1" fmla="*/ 650607 h 1226671"/>
                  <a:gd name="connsiteX2" fmla="*/ 3804024 w 5537201"/>
                  <a:gd name="connsiteY2" fmla="*/ 611094 h 1226671"/>
                  <a:gd name="connsiteX3" fmla="*/ 4799106 w 5537201"/>
                  <a:gd name="connsiteY3" fmla="*/ 73212 h 1226671"/>
                  <a:gd name="connsiteX4" fmla="*/ 4852895 w 5537201"/>
                  <a:gd name="connsiteY4" fmla="*/ 1050365 h 1226671"/>
                  <a:gd name="connsiteX5" fmla="*/ 693271 w 5537201"/>
                  <a:gd name="connsiteY5" fmla="*/ 1131047 h 1226671"/>
                  <a:gd name="connsiteX6" fmla="*/ 720165 w 5537201"/>
                  <a:gd name="connsiteY6" fmla="*/ 1023471 h 1226671"/>
                  <a:gd name="connsiteX0" fmla="*/ 720165 w 5537201"/>
                  <a:gd name="connsiteY0" fmla="*/ 1023471 h 1226671"/>
                  <a:gd name="connsiteX1" fmla="*/ 1792785 w 5537201"/>
                  <a:gd name="connsiteY1" fmla="*/ 578599 h 1226671"/>
                  <a:gd name="connsiteX2" fmla="*/ 3804024 w 5537201"/>
                  <a:gd name="connsiteY2" fmla="*/ 611094 h 1226671"/>
                  <a:gd name="connsiteX3" fmla="*/ 4799106 w 5537201"/>
                  <a:gd name="connsiteY3" fmla="*/ 73212 h 1226671"/>
                  <a:gd name="connsiteX4" fmla="*/ 4852895 w 5537201"/>
                  <a:gd name="connsiteY4" fmla="*/ 1050365 h 1226671"/>
                  <a:gd name="connsiteX5" fmla="*/ 693271 w 5537201"/>
                  <a:gd name="connsiteY5" fmla="*/ 1131047 h 1226671"/>
                  <a:gd name="connsiteX6" fmla="*/ 720165 w 5537201"/>
                  <a:gd name="connsiteY6" fmla="*/ 1023471 h 1226671"/>
                  <a:gd name="connsiteX0" fmla="*/ 829446 w 5509966"/>
                  <a:gd name="connsiteY0" fmla="*/ 1082655 h 1226671"/>
                  <a:gd name="connsiteX1" fmla="*/ 1765550 w 5509966"/>
                  <a:gd name="connsiteY1" fmla="*/ 578599 h 1226671"/>
                  <a:gd name="connsiteX2" fmla="*/ 3776789 w 5509966"/>
                  <a:gd name="connsiteY2" fmla="*/ 611094 h 1226671"/>
                  <a:gd name="connsiteX3" fmla="*/ 4771871 w 5509966"/>
                  <a:gd name="connsiteY3" fmla="*/ 73212 h 1226671"/>
                  <a:gd name="connsiteX4" fmla="*/ 4825660 w 5509966"/>
                  <a:gd name="connsiteY4" fmla="*/ 1050365 h 1226671"/>
                  <a:gd name="connsiteX5" fmla="*/ 666036 w 5509966"/>
                  <a:gd name="connsiteY5" fmla="*/ 1131047 h 1226671"/>
                  <a:gd name="connsiteX6" fmla="*/ 829446 w 5509966"/>
                  <a:gd name="connsiteY6" fmla="*/ 1082655 h 1226671"/>
                  <a:gd name="connsiteX0" fmla="*/ 829446 w 5509966"/>
                  <a:gd name="connsiteY0" fmla="*/ 1082655 h 1226671"/>
                  <a:gd name="connsiteX1" fmla="*/ 1765550 w 5509966"/>
                  <a:gd name="connsiteY1" fmla="*/ 578599 h 1226671"/>
                  <a:gd name="connsiteX2" fmla="*/ 3776789 w 5509966"/>
                  <a:gd name="connsiteY2" fmla="*/ 611094 h 1226671"/>
                  <a:gd name="connsiteX3" fmla="*/ 4771871 w 5509966"/>
                  <a:gd name="connsiteY3" fmla="*/ 73212 h 1226671"/>
                  <a:gd name="connsiteX4" fmla="*/ 4825660 w 5509966"/>
                  <a:gd name="connsiteY4" fmla="*/ 1050365 h 1226671"/>
                  <a:gd name="connsiteX5" fmla="*/ 666036 w 5509966"/>
                  <a:gd name="connsiteY5" fmla="*/ 1131047 h 1226671"/>
                  <a:gd name="connsiteX6" fmla="*/ 829446 w 5509966"/>
                  <a:gd name="connsiteY6" fmla="*/ 1082655 h 1226671"/>
                  <a:gd name="connsiteX0" fmla="*/ 183252 w 4608512"/>
                  <a:gd name="connsiteY0" fmla="*/ 1082655 h 1230607"/>
                  <a:gd name="connsiteX1" fmla="*/ 1119356 w 4608512"/>
                  <a:gd name="connsiteY1" fmla="*/ 578599 h 1230607"/>
                  <a:gd name="connsiteX2" fmla="*/ 3130595 w 4608512"/>
                  <a:gd name="connsiteY2" fmla="*/ 611094 h 1230607"/>
                  <a:gd name="connsiteX3" fmla="*/ 4125677 w 4608512"/>
                  <a:gd name="connsiteY3" fmla="*/ 73212 h 1230607"/>
                  <a:gd name="connsiteX4" fmla="*/ 4179466 w 4608512"/>
                  <a:gd name="connsiteY4" fmla="*/ 1050365 h 1230607"/>
                  <a:gd name="connsiteX5" fmla="*/ 1551403 w 4608512"/>
                  <a:gd name="connsiteY5" fmla="*/ 1154663 h 1230607"/>
                  <a:gd name="connsiteX6" fmla="*/ 183252 w 4608512"/>
                  <a:gd name="connsiteY6" fmla="*/ 1082655 h 1230607"/>
                  <a:gd name="connsiteX0" fmla="*/ 183252 w 4608512"/>
                  <a:gd name="connsiteY0" fmla="*/ 1082655 h 1230607"/>
                  <a:gd name="connsiteX1" fmla="*/ 1407387 w 4608512"/>
                  <a:gd name="connsiteY1" fmla="*/ 578599 h 1230607"/>
                  <a:gd name="connsiteX2" fmla="*/ 3130595 w 4608512"/>
                  <a:gd name="connsiteY2" fmla="*/ 611094 h 1230607"/>
                  <a:gd name="connsiteX3" fmla="*/ 4125677 w 4608512"/>
                  <a:gd name="connsiteY3" fmla="*/ 73212 h 1230607"/>
                  <a:gd name="connsiteX4" fmla="*/ 4179466 w 4608512"/>
                  <a:gd name="connsiteY4" fmla="*/ 1050365 h 1230607"/>
                  <a:gd name="connsiteX5" fmla="*/ 1551403 w 4608512"/>
                  <a:gd name="connsiteY5" fmla="*/ 1154663 h 1230607"/>
                  <a:gd name="connsiteX6" fmla="*/ 183252 w 4608512"/>
                  <a:gd name="connsiteY6" fmla="*/ 1082655 h 1230607"/>
                  <a:gd name="connsiteX0" fmla="*/ 183252 w 4608512"/>
                  <a:gd name="connsiteY0" fmla="*/ 1088071 h 1236023"/>
                  <a:gd name="connsiteX1" fmla="*/ 1407387 w 4608512"/>
                  <a:gd name="connsiteY1" fmla="*/ 584015 h 1236023"/>
                  <a:gd name="connsiteX2" fmla="*/ 3279595 w 4608512"/>
                  <a:gd name="connsiteY2" fmla="*/ 584015 h 1236023"/>
                  <a:gd name="connsiteX3" fmla="*/ 4125677 w 4608512"/>
                  <a:gd name="connsiteY3" fmla="*/ 78628 h 1236023"/>
                  <a:gd name="connsiteX4" fmla="*/ 4179466 w 4608512"/>
                  <a:gd name="connsiteY4" fmla="*/ 1055781 h 1236023"/>
                  <a:gd name="connsiteX5" fmla="*/ 1551403 w 4608512"/>
                  <a:gd name="connsiteY5" fmla="*/ 1160079 h 1236023"/>
                  <a:gd name="connsiteX6" fmla="*/ 183252 w 4608512"/>
                  <a:gd name="connsiteY6" fmla="*/ 1088071 h 1236023"/>
                  <a:gd name="connsiteX0" fmla="*/ 183252 w 4608512"/>
                  <a:gd name="connsiteY0" fmla="*/ 1076069 h 1224021"/>
                  <a:gd name="connsiteX1" fmla="*/ 1407387 w 4608512"/>
                  <a:gd name="connsiteY1" fmla="*/ 572013 h 1224021"/>
                  <a:gd name="connsiteX2" fmla="*/ 3135579 w 4608512"/>
                  <a:gd name="connsiteY2" fmla="*/ 644021 h 1224021"/>
                  <a:gd name="connsiteX3" fmla="*/ 4125677 w 4608512"/>
                  <a:gd name="connsiteY3" fmla="*/ 66626 h 1224021"/>
                  <a:gd name="connsiteX4" fmla="*/ 4179466 w 4608512"/>
                  <a:gd name="connsiteY4" fmla="*/ 1043779 h 1224021"/>
                  <a:gd name="connsiteX5" fmla="*/ 1551403 w 4608512"/>
                  <a:gd name="connsiteY5" fmla="*/ 1148077 h 1224021"/>
                  <a:gd name="connsiteX6" fmla="*/ 183252 w 4608512"/>
                  <a:gd name="connsiteY6" fmla="*/ 1076069 h 1224021"/>
                  <a:gd name="connsiteX0" fmla="*/ 183252 w 4608512"/>
                  <a:gd name="connsiteY0" fmla="*/ 1076069 h 1224021"/>
                  <a:gd name="connsiteX1" fmla="*/ 1407387 w 4608512"/>
                  <a:gd name="connsiteY1" fmla="*/ 572013 h 1224021"/>
                  <a:gd name="connsiteX2" fmla="*/ 2991563 w 4608512"/>
                  <a:gd name="connsiteY2" fmla="*/ 644021 h 1224021"/>
                  <a:gd name="connsiteX3" fmla="*/ 4125677 w 4608512"/>
                  <a:gd name="connsiteY3" fmla="*/ 66626 h 1224021"/>
                  <a:gd name="connsiteX4" fmla="*/ 4179466 w 4608512"/>
                  <a:gd name="connsiteY4" fmla="*/ 1043779 h 1224021"/>
                  <a:gd name="connsiteX5" fmla="*/ 1551403 w 4608512"/>
                  <a:gd name="connsiteY5" fmla="*/ 1148077 h 1224021"/>
                  <a:gd name="connsiteX6" fmla="*/ 183252 w 4608512"/>
                  <a:gd name="connsiteY6" fmla="*/ 1076069 h 1224021"/>
                  <a:gd name="connsiteX0" fmla="*/ 183252 w 4647518"/>
                  <a:gd name="connsiteY0" fmla="*/ 1146746 h 1306477"/>
                  <a:gd name="connsiteX1" fmla="*/ 1407387 w 4647518"/>
                  <a:gd name="connsiteY1" fmla="*/ 642690 h 1306477"/>
                  <a:gd name="connsiteX2" fmla="*/ 2991563 w 4647518"/>
                  <a:gd name="connsiteY2" fmla="*/ 714698 h 1306477"/>
                  <a:gd name="connsiteX3" fmla="*/ 4359715 w 4647518"/>
                  <a:gd name="connsiteY3" fmla="*/ 66626 h 1306477"/>
                  <a:gd name="connsiteX4" fmla="*/ 4179466 w 4647518"/>
                  <a:gd name="connsiteY4" fmla="*/ 1114456 h 1306477"/>
                  <a:gd name="connsiteX5" fmla="*/ 1551403 w 4647518"/>
                  <a:gd name="connsiteY5" fmla="*/ 1218754 h 1306477"/>
                  <a:gd name="connsiteX6" fmla="*/ 183252 w 4647518"/>
                  <a:gd name="connsiteY6" fmla="*/ 1146746 h 1306477"/>
                  <a:gd name="connsiteX0" fmla="*/ 183252 w 4683522"/>
                  <a:gd name="connsiteY0" fmla="*/ 1152128 h 1275855"/>
                  <a:gd name="connsiteX1" fmla="*/ 1407387 w 4683522"/>
                  <a:gd name="connsiteY1" fmla="*/ 648072 h 1275855"/>
                  <a:gd name="connsiteX2" fmla="*/ 2991563 w 4683522"/>
                  <a:gd name="connsiteY2" fmla="*/ 720080 h 1275855"/>
                  <a:gd name="connsiteX3" fmla="*/ 4359715 w 4683522"/>
                  <a:gd name="connsiteY3" fmla="*/ 72008 h 1275855"/>
                  <a:gd name="connsiteX4" fmla="*/ 4575739 w 4683522"/>
                  <a:gd name="connsiteY4" fmla="*/ 288032 h 1275855"/>
                  <a:gd name="connsiteX5" fmla="*/ 4179466 w 4683522"/>
                  <a:gd name="connsiteY5" fmla="*/ 1119838 h 1275855"/>
                  <a:gd name="connsiteX6" fmla="*/ 1551403 w 4683522"/>
                  <a:gd name="connsiteY6" fmla="*/ 1224136 h 1275855"/>
                  <a:gd name="connsiteX7" fmla="*/ 183252 w 4683522"/>
                  <a:gd name="connsiteY7" fmla="*/ 1152128 h 1275855"/>
                  <a:gd name="connsiteX0" fmla="*/ 183252 w 4683522"/>
                  <a:gd name="connsiteY0" fmla="*/ 1152128 h 1275855"/>
                  <a:gd name="connsiteX1" fmla="*/ 1335379 w 4683522"/>
                  <a:gd name="connsiteY1" fmla="*/ 720080 h 1275855"/>
                  <a:gd name="connsiteX2" fmla="*/ 2991563 w 4683522"/>
                  <a:gd name="connsiteY2" fmla="*/ 720080 h 1275855"/>
                  <a:gd name="connsiteX3" fmla="*/ 4359715 w 4683522"/>
                  <a:gd name="connsiteY3" fmla="*/ 72008 h 1275855"/>
                  <a:gd name="connsiteX4" fmla="*/ 4575739 w 4683522"/>
                  <a:gd name="connsiteY4" fmla="*/ 288032 h 1275855"/>
                  <a:gd name="connsiteX5" fmla="*/ 4179466 w 4683522"/>
                  <a:gd name="connsiteY5" fmla="*/ 1119838 h 1275855"/>
                  <a:gd name="connsiteX6" fmla="*/ 1551403 w 4683522"/>
                  <a:gd name="connsiteY6" fmla="*/ 1224136 h 1275855"/>
                  <a:gd name="connsiteX7" fmla="*/ 183252 w 4683522"/>
                  <a:gd name="connsiteY7" fmla="*/ 1152128 h 1275855"/>
                  <a:gd name="connsiteX0" fmla="*/ 24451 w 4433445"/>
                  <a:gd name="connsiteY0" fmla="*/ 1102107 h 1180013"/>
                  <a:gd name="connsiteX1" fmla="*/ 778308 w 4433445"/>
                  <a:gd name="connsiteY1" fmla="*/ 723547 h 1180013"/>
                  <a:gd name="connsiteX2" fmla="*/ 2832762 w 4433445"/>
                  <a:gd name="connsiteY2" fmla="*/ 670059 h 1180013"/>
                  <a:gd name="connsiteX3" fmla="*/ 4200914 w 4433445"/>
                  <a:gd name="connsiteY3" fmla="*/ 21987 h 1180013"/>
                  <a:gd name="connsiteX4" fmla="*/ 4416938 w 4433445"/>
                  <a:gd name="connsiteY4" fmla="*/ 238011 h 1180013"/>
                  <a:gd name="connsiteX5" fmla="*/ 4020665 w 4433445"/>
                  <a:gd name="connsiteY5" fmla="*/ 1069817 h 1180013"/>
                  <a:gd name="connsiteX6" fmla="*/ 1392602 w 4433445"/>
                  <a:gd name="connsiteY6" fmla="*/ 1174115 h 1180013"/>
                  <a:gd name="connsiteX7" fmla="*/ 24451 w 4433445"/>
                  <a:gd name="connsiteY7" fmla="*/ 1102107 h 1180013"/>
                  <a:gd name="connsiteX0" fmla="*/ 24451 w 4433444"/>
                  <a:gd name="connsiteY0" fmla="*/ 1102107 h 1180013"/>
                  <a:gd name="connsiteX1" fmla="*/ 778308 w 4433444"/>
                  <a:gd name="connsiteY1" fmla="*/ 723547 h 1180013"/>
                  <a:gd name="connsiteX2" fmla="*/ 2832762 w 4433444"/>
                  <a:gd name="connsiteY2" fmla="*/ 670059 h 1180013"/>
                  <a:gd name="connsiteX3" fmla="*/ 4200914 w 4433444"/>
                  <a:gd name="connsiteY3" fmla="*/ 21987 h 1180013"/>
                  <a:gd name="connsiteX4" fmla="*/ 4416938 w 4433444"/>
                  <a:gd name="connsiteY4" fmla="*/ 238011 h 1180013"/>
                  <a:gd name="connsiteX5" fmla="*/ 4020665 w 4433444"/>
                  <a:gd name="connsiteY5" fmla="*/ 1069817 h 1180013"/>
                  <a:gd name="connsiteX6" fmla="*/ 1392602 w 4433444"/>
                  <a:gd name="connsiteY6" fmla="*/ 1174115 h 1180013"/>
                  <a:gd name="connsiteX7" fmla="*/ 24451 w 4433444"/>
                  <a:gd name="connsiteY7" fmla="*/ 1102107 h 1180013"/>
                  <a:gd name="connsiteX0" fmla="*/ 30407 w 4192044"/>
                  <a:gd name="connsiteY0" fmla="*/ 1198461 h 1237935"/>
                  <a:gd name="connsiteX1" fmla="*/ 536908 w 4192044"/>
                  <a:gd name="connsiteY1" fmla="*/ 723547 h 1237935"/>
                  <a:gd name="connsiteX2" fmla="*/ 2591362 w 4192044"/>
                  <a:gd name="connsiteY2" fmla="*/ 670059 h 1237935"/>
                  <a:gd name="connsiteX3" fmla="*/ 3959514 w 4192044"/>
                  <a:gd name="connsiteY3" fmla="*/ 21987 h 1237935"/>
                  <a:gd name="connsiteX4" fmla="*/ 4175538 w 4192044"/>
                  <a:gd name="connsiteY4" fmla="*/ 238011 h 1237935"/>
                  <a:gd name="connsiteX5" fmla="*/ 3779265 w 4192044"/>
                  <a:gd name="connsiteY5" fmla="*/ 1069817 h 1237935"/>
                  <a:gd name="connsiteX6" fmla="*/ 1151202 w 4192044"/>
                  <a:gd name="connsiteY6" fmla="*/ 1174115 h 1237935"/>
                  <a:gd name="connsiteX7" fmla="*/ 30407 w 4192044"/>
                  <a:gd name="connsiteY7" fmla="*/ 1198461 h 1237935"/>
                  <a:gd name="connsiteX0" fmla="*/ 30407 w 4192044"/>
                  <a:gd name="connsiteY0" fmla="*/ 1198461 h 1237935"/>
                  <a:gd name="connsiteX1" fmla="*/ 612055 w 4192044"/>
                  <a:gd name="connsiteY1" fmla="*/ 723267 h 1237935"/>
                  <a:gd name="connsiteX2" fmla="*/ 2591362 w 4192044"/>
                  <a:gd name="connsiteY2" fmla="*/ 670059 h 1237935"/>
                  <a:gd name="connsiteX3" fmla="*/ 3959514 w 4192044"/>
                  <a:gd name="connsiteY3" fmla="*/ 21987 h 1237935"/>
                  <a:gd name="connsiteX4" fmla="*/ 4175538 w 4192044"/>
                  <a:gd name="connsiteY4" fmla="*/ 238011 h 1237935"/>
                  <a:gd name="connsiteX5" fmla="*/ 3779265 w 4192044"/>
                  <a:gd name="connsiteY5" fmla="*/ 1069817 h 1237935"/>
                  <a:gd name="connsiteX6" fmla="*/ 1151202 w 4192044"/>
                  <a:gd name="connsiteY6" fmla="*/ 1174115 h 1237935"/>
                  <a:gd name="connsiteX7" fmla="*/ 30407 w 4192044"/>
                  <a:gd name="connsiteY7" fmla="*/ 1198461 h 1237935"/>
                  <a:gd name="connsiteX0" fmla="*/ 30407 w 4192044"/>
                  <a:gd name="connsiteY0" fmla="*/ 1198461 h 1237935"/>
                  <a:gd name="connsiteX1" fmla="*/ 612055 w 4192044"/>
                  <a:gd name="connsiteY1" fmla="*/ 723267 h 1237935"/>
                  <a:gd name="connsiteX2" fmla="*/ 2591362 w 4192044"/>
                  <a:gd name="connsiteY2" fmla="*/ 670059 h 1237935"/>
                  <a:gd name="connsiteX3" fmla="*/ 3959514 w 4192044"/>
                  <a:gd name="connsiteY3" fmla="*/ 21987 h 1237935"/>
                  <a:gd name="connsiteX4" fmla="*/ 4175538 w 4192044"/>
                  <a:gd name="connsiteY4" fmla="*/ 238011 h 1237935"/>
                  <a:gd name="connsiteX5" fmla="*/ 3779265 w 4192044"/>
                  <a:gd name="connsiteY5" fmla="*/ 1069817 h 1237935"/>
                  <a:gd name="connsiteX6" fmla="*/ 1151202 w 4192044"/>
                  <a:gd name="connsiteY6" fmla="*/ 1174115 h 1237935"/>
                  <a:gd name="connsiteX7" fmla="*/ 30407 w 4192044"/>
                  <a:gd name="connsiteY7" fmla="*/ 1198461 h 1237935"/>
                  <a:gd name="connsiteX0" fmla="*/ 30407 w 4192044"/>
                  <a:gd name="connsiteY0" fmla="*/ 1198461 h 1237935"/>
                  <a:gd name="connsiteX1" fmla="*/ 656338 w 4192044"/>
                  <a:gd name="connsiteY1" fmla="*/ 703944 h 1237935"/>
                  <a:gd name="connsiteX2" fmla="*/ 2591362 w 4192044"/>
                  <a:gd name="connsiteY2" fmla="*/ 670059 h 1237935"/>
                  <a:gd name="connsiteX3" fmla="*/ 3959514 w 4192044"/>
                  <a:gd name="connsiteY3" fmla="*/ 21987 h 1237935"/>
                  <a:gd name="connsiteX4" fmla="*/ 4175538 w 4192044"/>
                  <a:gd name="connsiteY4" fmla="*/ 238011 h 1237935"/>
                  <a:gd name="connsiteX5" fmla="*/ 3779265 w 4192044"/>
                  <a:gd name="connsiteY5" fmla="*/ 1069817 h 1237935"/>
                  <a:gd name="connsiteX6" fmla="*/ 1151202 w 4192044"/>
                  <a:gd name="connsiteY6" fmla="*/ 1174115 h 1237935"/>
                  <a:gd name="connsiteX7" fmla="*/ 30407 w 4192044"/>
                  <a:gd name="connsiteY7" fmla="*/ 1198461 h 12379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192044" h="1237935">
                    <a:moveTo>
                      <a:pt x="30407" y="1198461"/>
                    </a:moveTo>
                    <a:cubicBezTo>
                      <a:pt x="306754" y="1079492"/>
                      <a:pt x="242162" y="817087"/>
                      <a:pt x="656338" y="703944"/>
                    </a:cubicBezTo>
                    <a:cubicBezTo>
                      <a:pt x="1070514" y="590801"/>
                      <a:pt x="2040833" y="783718"/>
                      <a:pt x="2591362" y="670059"/>
                    </a:cubicBezTo>
                    <a:cubicBezTo>
                      <a:pt x="3141891" y="556400"/>
                      <a:pt x="3695485" y="93995"/>
                      <a:pt x="3959514" y="21987"/>
                    </a:cubicBezTo>
                    <a:cubicBezTo>
                      <a:pt x="4223543" y="-50021"/>
                      <a:pt x="4205579" y="63373"/>
                      <a:pt x="4175538" y="238011"/>
                    </a:cubicBezTo>
                    <a:cubicBezTo>
                      <a:pt x="4145497" y="412649"/>
                      <a:pt x="4283321" y="913800"/>
                      <a:pt x="3779265" y="1069817"/>
                    </a:cubicBezTo>
                    <a:cubicBezTo>
                      <a:pt x="3275209" y="1225834"/>
                      <a:pt x="1776012" y="1152674"/>
                      <a:pt x="1151202" y="1174115"/>
                    </a:cubicBezTo>
                    <a:cubicBezTo>
                      <a:pt x="526392" y="1195556"/>
                      <a:pt x="-152845" y="1290536"/>
                      <a:pt x="30407" y="1198461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bg1"/>
                  </a:gs>
                  <a:gs pos="92000">
                    <a:srgbClr val="FF0000"/>
                  </a:gs>
                </a:gsLst>
                <a:lin ang="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j-lt"/>
                </a:endParaRPr>
              </a:p>
            </p:txBody>
          </p:sp>
        </p:grpSp>
      </p:grpSp>
      <p:sp>
        <p:nvSpPr>
          <p:cNvPr id="14" name="Прямоугольник 13"/>
          <p:cNvSpPr/>
          <p:nvPr/>
        </p:nvSpPr>
        <p:spPr>
          <a:xfrm>
            <a:off x="0" y="0"/>
            <a:ext cx="9144000" cy="4046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8316000" y="0"/>
            <a:ext cx="828000" cy="828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Изображение 11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77972" y="152046"/>
            <a:ext cx="504056" cy="523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Прямоугольник 17"/>
          <p:cNvSpPr/>
          <p:nvPr/>
        </p:nvSpPr>
        <p:spPr>
          <a:xfrm>
            <a:off x="144016" y="404664"/>
            <a:ext cx="8316416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b="1" dirty="0">
                <a:solidFill>
                  <a:schemeClr val="tx2"/>
                </a:solidFill>
              </a:rPr>
              <a:t>Распределенная схема потоков данных ЕГИССО</a:t>
            </a:r>
          </a:p>
        </p:txBody>
      </p:sp>
      <p:sp>
        <p:nvSpPr>
          <p:cNvPr id="20" name="Овал 19"/>
          <p:cNvSpPr/>
          <p:nvPr/>
        </p:nvSpPr>
        <p:spPr>
          <a:xfrm>
            <a:off x="1043607" y="4505051"/>
            <a:ext cx="720080" cy="72008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1097867" y="4377878"/>
            <a:ext cx="6115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dirty="0" smtClean="0">
                <a:solidFill>
                  <a:srgbClr val="C00000"/>
                </a:solidFill>
              </a:rPr>
              <a:t>–</a:t>
            </a:r>
            <a:endParaRPr lang="ru-RU" sz="54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85"/>
          <p:cNvGrpSpPr>
            <a:grpSpLocks/>
          </p:cNvGrpSpPr>
          <p:nvPr/>
        </p:nvGrpSpPr>
        <p:grpSpPr bwMode="auto">
          <a:xfrm>
            <a:off x="0" y="5032375"/>
            <a:ext cx="9990138" cy="2347913"/>
            <a:chOff x="0" y="5013820"/>
            <a:chExt cx="9989613" cy="2348157"/>
          </a:xfrm>
        </p:grpSpPr>
        <p:sp>
          <p:nvSpPr>
            <p:cNvPr id="8" name="Прямоугольник 7"/>
            <p:cNvSpPr>
              <a:spLocks noChangeArrowheads="1"/>
            </p:cNvSpPr>
            <p:nvPr/>
          </p:nvSpPr>
          <p:spPr bwMode="auto">
            <a:xfrm>
              <a:off x="0" y="5877510"/>
              <a:ext cx="9143519" cy="981177"/>
            </a:xfrm>
            <a:prstGeom prst="rect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95B3D7"/>
                </a:gs>
              </a:gsLst>
              <a:lin ang="5400000"/>
            </a:gradFill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  <a:extLst/>
          </p:spPr>
          <p:txBody>
            <a:bodyPr anchor="ctr"/>
            <a:lstStyle/>
            <a:p>
              <a:pPr algn="ctr">
                <a:defRPr/>
              </a:pPr>
              <a:endParaRPr lang="ru-RU">
                <a:solidFill>
                  <a:schemeClr val="lt1"/>
                </a:solidFill>
                <a:latin typeface="+mj-lt"/>
                <a:cs typeface="+mn-cs"/>
              </a:endParaRPr>
            </a:p>
          </p:txBody>
        </p:sp>
        <p:grpSp>
          <p:nvGrpSpPr>
            <p:cNvPr id="3" name="Группа 187"/>
            <p:cNvGrpSpPr>
              <a:grpSpLocks/>
            </p:cNvGrpSpPr>
            <p:nvPr/>
          </p:nvGrpSpPr>
          <p:grpSpPr bwMode="auto">
            <a:xfrm rot="-270325">
              <a:off x="6228025" y="5013820"/>
              <a:ext cx="3761588" cy="2348157"/>
              <a:chOff x="5940678" y="5240889"/>
              <a:chExt cx="4193110" cy="1970152"/>
            </a:xfrm>
          </p:grpSpPr>
          <p:sp>
            <p:nvSpPr>
              <p:cNvPr id="10" name="Полилиния 9"/>
              <p:cNvSpPr/>
              <p:nvPr/>
            </p:nvSpPr>
            <p:spPr>
              <a:xfrm>
                <a:off x="6292949" y="5235325"/>
                <a:ext cx="3452336" cy="1659776"/>
              </a:xfrm>
              <a:custGeom>
                <a:avLst/>
                <a:gdLst>
                  <a:gd name="connsiteX0" fmla="*/ 407894 w 3470835"/>
                  <a:gd name="connsiteY0" fmla="*/ 824752 h 1325282"/>
                  <a:gd name="connsiteX1" fmla="*/ 775447 w 3470835"/>
                  <a:gd name="connsiteY1" fmla="*/ 564776 h 1325282"/>
                  <a:gd name="connsiteX2" fmla="*/ 1994647 w 3470835"/>
                  <a:gd name="connsiteY2" fmla="*/ 663388 h 1325282"/>
                  <a:gd name="connsiteX3" fmla="*/ 2971800 w 3470835"/>
                  <a:gd name="connsiteY3" fmla="*/ 340658 h 1325282"/>
                  <a:gd name="connsiteX4" fmla="*/ 3195918 w 3470835"/>
                  <a:gd name="connsiteY4" fmla="*/ 53788 h 1325282"/>
                  <a:gd name="connsiteX5" fmla="*/ 3303494 w 3470835"/>
                  <a:gd name="connsiteY5" fmla="*/ 663388 h 1325282"/>
                  <a:gd name="connsiteX6" fmla="*/ 2191871 w 3470835"/>
                  <a:gd name="connsiteY6" fmla="*/ 1264023 h 1325282"/>
                  <a:gd name="connsiteX7" fmla="*/ 300318 w 3470835"/>
                  <a:gd name="connsiteY7" fmla="*/ 1030941 h 1325282"/>
                  <a:gd name="connsiteX8" fmla="*/ 407894 w 3470835"/>
                  <a:gd name="connsiteY8" fmla="*/ 824752 h 1325282"/>
                  <a:gd name="connsiteX0" fmla="*/ 407894 w 3313632"/>
                  <a:gd name="connsiteY0" fmla="*/ 855872 h 1325282"/>
                  <a:gd name="connsiteX1" fmla="*/ 775447 w 3313632"/>
                  <a:gd name="connsiteY1" fmla="*/ 595896 h 1325282"/>
                  <a:gd name="connsiteX2" fmla="*/ 1994647 w 3313632"/>
                  <a:gd name="connsiteY2" fmla="*/ 694508 h 1325282"/>
                  <a:gd name="connsiteX3" fmla="*/ 2971800 w 3313632"/>
                  <a:gd name="connsiteY3" fmla="*/ 371778 h 1325282"/>
                  <a:gd name="connsiteX4" fmla="*/ 3195918 w 3313632"/>
                  <a:gd name="connsiteY4" fmla="*/ 84908 h 1325282"/>
                  <a:gd name="connsiteX5" fmla="*/ 3146291 w 3313632"/>
                  <a:gd name="connsiteY5" fmla="*/ 881224 h 1325282"/>
                  <a:gd name="connsiteX6" fmla="*/ 2191871 w 3313632"/>
                  <a:gd name="connsiteY6" fmla="*/ 1295143 h 1325282"/>
                  <a:gd name="connsiteX7" fmla="*/ 300318 w 3313632"/>
                  <a:gd name="connsiteY7" fmla="*/ 1062061 h 1325282"/>
                  <a:gd name="connsiteX8" fmla="*/ 407894 w 3313632"/>
                  <a:gd name="connsiteY8" fmla="*/ 855872 h 1325282"/>
                  <a:gd name="connsiteX0" fmla="*/ 414043 w 3310643"/>
                  <a:gd name="connsiteY0" fmla="*/ 855872 h 1090289"/>
                  <a:gd name="connsiteX1" fmla="*/ 781596 w 3310643"/>
                  <a:gd name="connsiteY1" fmla="*/ 595896 h 1090289"/>
                  <a:gd name="connsiteX2" fmla="*/ 2000796 w 3310643"/>
                  <a:gd name="connsiteY2" fmla="*/ 694508 h 1090289"/>
                  <a:gd name="connsiteX3" fmla="*/ 2977949 w 3310643"/>
                  <a:gd name="connsiteY3" fmla="*/ 371778 h 1090289"/>
                  <a:gd name="connsiteX4" fmla="*/ 3202067 w 3310643"/>
                  <a:gd name="connsiteY4" fmla="*/ 84908 h 1090289"/>
                  <a:gd name="connsiteX5" fmla="*/ 3152440 w 3310643"/>
                  <a:gd name="connsiteY5" fmla="*/ 881224 h 1090289"/>
                  <a:gd name="connsiteX6" fmla="*/ 2252848 w 3310643"/>
                  <a:gd name="connsiteY6" fmla="*/ 1025240 h 1090289"/>
                  <a:gd name="connsiteX7" fmla="*/ 306467 w 3310643"/>
                  <a:gd name="connsiteY7" fmla="*/ 1062061 h 1090289"/>
                  <a:gd name="connsiteX8" fmla="*/ 414043 w 3310643"/>
                  <a:gd name="connsiteY8" fmla="*/ 855872 h 1090289"/>
                  <a:gd name="connsiteX0" fmla="*/ 123845 w 3020445"/>
                  <a:gd name="connsiteY0" fmla="*/ 855872 h 1125477"/>
                  <a:gd name="connsiteX1" fmla="*/ 491398 w 3020445"/>
                  <a:gd name="connsiteY1" fmla="*/ 595896 h 1125477"/>
                  <a:gd name="connsiteX2" fmla="*/ 1710598 w 3020445"/>
                  <a:gd name="connsiteY2" fmla="*/ 694508 h 1125477"/>
                  <a:gd name="connsiteX3" fmla="*/ 2687751 w 3020445"/>
                  <a:gd name="connsiteY3" fmla="*/ 371778 h 1125477"/>
                  <a:gd name="connsiteX4" fmla="*/ 2911869 w 3020445"/>
                  <a:gd name="connsiteY4" fmla="*/ 84908 h 1125477"/>
                  <a:gd name="connsiteX5" fmla="*/ 2862242 w 3020445"/>
                  <a:gd name="connsiteY5" fmla="*/ 881224 h 1125477"/>
                  <a:gd name="connsiteX6" fmla="*/ 1962650 w 3020445"/>
                  <a:gd name="connsiteY6" fmla="*/ 1025240 h 1125477"/>
                  <a:gd name="connsiteX7" fmla="*/ 306467 w 3020445"/>
                  <a:gd name="connsiteY7" fmla="*/ 1097249 h 1125477"/>
                  <a:gd name="connsiteX8" fmla="*/ 123845 w 3020445"/>
                  <a:gd name="connsiteY8" fmla="*/ 855872 h 1125477"/>
                  <a:gd name="connsiteX0" fmla="*/ 123845 w 3020445"/>
                  <a:gd name="connsiteY0" fmla="*/ 855872 h 1125477"/>
                  <a:gd name="connsiteX1" fmla="*/ 522491 w 3020445"/>
                  <a:gd name="connsiteY1" fmla="*/ 665201 h 1125477"/>
                  <a:gd name="connsiteX2" fmla="*/ 1710598 w 3020445"/>
                  <a:gd name="connsiteY2" fmla="*/ 694508 h 1125477"/>
                  <a:gd name="connsiteX3" fmla="*/ 2687751 w 3020445"/>
                  <a:gd name="connsiteY3" fmla="*/ 371778 h 1125477"/>
                  <a:gd name="connsiteX4" fmla="*/ 2911869 w 3020445"/>
                  <a:gd name="connsiteY4" fmla="*/ 84908 h 1125477"/>
                  <a:gd name="connsiteX5" fmla="*/ 2862242 w 3020445"/>
                  <a:gd name="connsiteY5" fmla="*/ 881224 h 1125477"/>
                  <a:gd name="connsiteX6" fmla="*/ 1962650 w 3020445"/>
                  <a:gd name="connsiteY6" fmla="*/ 1025240 h 1125477"/>
                  <a:gd name="connsiteX7" fmla="*/ 306467 w 3020445"/>
                  <a:gd name="connsiteY7" fmla="*/ 1097249 h 1125477"/>
                  <a:gd name="connsiteX8" fmla="*/ 123845 w 3020445"/>
                  <a:gd name="connsiteY8" fmla="*/ 855872 h 1125477"/>
                  <a:gd name="connsiteX0" fmla="*/ 123845 w 3030261"/>
                  <a:gd name="connsiteY0" fmla="*/ 1067667 h 1337272"/>
                  <a:gd name="connsiteX1" fmla="*/ 522491 w 3030261"/>
                  <a:gd name="connsiteY1" fmla="*/ 876996 h 1337272"/>
                  <a:gd name="connsiteX2" fmla="*/ 1710598 w 3030261"/>
                  <a:gd name="connsiteY2" fmla="*/ 906303 h 1337272"/>
                  <a:gd name="connsiteX3" fmla="*/ 2687751 w 3030261"/>
                  <a:gd name="connsiteY3" fmla="*/ 583573 h 1337272"/>
                  <a:gd name="connsiteX4" fmla="*/ 2970763 w 3030261"/>
                  <a:gd name="connsiteY4" fmla="*/ 84908 h 1337272"/>
                  <a:gd name="connsiteX5" fmla="*/ 2862242 w 3030261"/>
                  <a:gd name="connsiteY5" fmla="*/ 1093019 h 1337272"/>
                  <a:gd name="connsiteX6" fmla="*/ 1962650 w 3030261"/>
                  <a:gd name="connsiteY6" fmla="*/ 1237035 h 1337272"/>
                  <a:gd name="connsiteX7" fmla="*/ 306467 w 3030261"/>
                  <a:gd name="connsiteY7" fmla="*/ 1309044 h 1337272"/>
                  <a:gd name="connsiteX8" fmla="*/ 123845 w 3030261"/>
                  <a:gd name="connsiteY8" fmla="*/ 1067667 h 1337272"/>
                  <a:gd name="connsiteX0" fmla="*/ 123845 w 3030261"/>
                  <a:gd name="connsiteY0" fmla="*/ 1090771 h 1360376"/>
                  <a:gd name="connsiteX1" fmla="*/ 522491 w 3030261"/>
                  <a:gd name="connsiteY1" fmla="*/ 900100 h 1360376"/>
                  <a:gd name="connsiteX2" fmla="*/ 1710598 w 3030261"/>
                  <a:gd name="connsiteY2" fmla="*/ 929407 h 1360376"/>
                  <a:gd name="connsiteX3" fmla="*/ 2682731 w 3030261"/>
                  <a:gd name="connsiteY3" fmla="*/ 468052 h 1360376"/>
                  <a:gd name="connsiteX4" fmla="*/ 2970763 w 3030261"/>
                  <a:gd name="connsiteY4" fmla="*/ 108012 h 1360376"/>
                  <a:gd name="connsiteX5" fmla="*/ 2862242 w 3030261"/>
                  <a:gd name="connsiteY5" fmla="*/ 1116123 h 1360376"/>
                  <a:gd name="connsiteX6" fmla="*/ 1962650 w 3030261"/>
                  <a:gd name="connsiteY6" fmla="*/ 1260139 h 1360376"/>
                  <a:gd name="connsiteX7" fmla="*/ 306467 w 3030261"/>
                  <a:gd name="connsiteY7" fmla="*/ 1332148 h 1360376"/>
                  <a:gd name="connsiteX8" fmla="*/ 123845 w 3030261"/>
                  <a:gd name="connsiteY8" fmla="*/ 1090771 h 1360376"/>
                  <a:gd name="connsiteX0" fmla="*/ 123845 w 3030261"/>
                  <a:gd name="connsiteY0" fmla="*/ 1090771 h 1360376"/>
                  <a:gd name="connsiteX1" fmla="*/ 522491 w 3030261"/>
                  <a:gd name="connsiteY1" fmla="*/ 900100 h 1360376"/>
                  <a:gd name="connsiteX2" fmla="*/ 1944216 w 3030261"/>
                  <a:gd name="connsiteY2" fmla="*/ 900100 h 1360376"/>
                  <a:gd name="connsiteX3" fmla="*/ 2682731 w 3030261"/>
                  <a:gd name="connsiteY3" fmla="*/ 468052 h 1360376"/>
                  <a:gd name="connsiteX4" fmla="*/ 2970763 w 3030261"/>
                  <a:gd name="connsiteY4" fmla="*/ 108012 h 1360376"/>
                  <a:gd name="connsiteX5" fmla="*/ 2862242 w 3030261"/>
                  <a:gd name="connsiteY5" fmla="*/ 1116123 h 1360376"/>
                  <a:gd name="connsiteX6" fmla="*/ 1962650 w 3030261"/>
                  <a:gd name="connsiteY6" fmla="*/ 1260139 h 1360376"/>
                  <a:gd name="connsiteX7" fmla="*/ 306467 w 3030261"/>
                  <a:gd name="connsiteY7" fmla="*/ 1332148 h 1360376"/>
                  <a:gd name="connsiteX8" fmla="*/ 123845 w 3030261"/>
                  <a:gd name="connsiteY8" fmla="*/ 1090771 h 1360376"/>
                  <a:gd name="connsiteX0" fmla="*/ 3120 w 3314221"/>
                  <a:gd name="connsiteY0" fmla="*/ 1337190 h 1357906"/>
                  <a:gd name="connsiteX1" fmla="*/ 842800 w 3314221"/>
                  <a:gd name="connsiteY1" fmla="*/ 813149 h 1357906"/>
                  <a:gd name="connsiteX2" fmla="*/ 2264525 w 3314221"/>
                  <a:gd name="connsiteY2" fmla="*/ 813149 h 1357906"/>
                  <a:gd name="connsiteX3" fmla="*/ 3003040 w 3314221"/>
                  <a:gd name="connsiteY3" fmla="*/ 381101 h 1357906"/>
                  <a:gd name="connsiteX4" fmla="*/ 3291072 w 3314221"/>
                  <a:gd name="connsiteY4" fmla="*/ 21061 h 1357906"/>
                  <a:gd name="connsiteX5" fmla="*/ 3182551 w 3314221"/>
                  <a:gd name="connsiteY5" fmla="*/ 1029172 h 1357906"/>
                  <a:gd name="connsiteX6" fmla="*/ 2282959 w 3314221"/>
                  <a:gd name="connsiteY6" fmla="*/ 1173188 h 1357906"/>
                  <a:gd name="connsiteX7" fmla="*/ 626776 w 3314221"/>
                  <a:gd name="connsiteY7" fmla="*/ 1245197 h 1357906"/>
                  <a:gd name="connsiteX8" fmla="*/ 3120 w 3314221"/>
                  <a:gd name="connsiteY8" fmla="*/ 1337190 h 1357906"/>
                  <a:gd name="connsiteX0" fmla="*/ 20746 w 3331847"/>
                  <a:gd name="connsiteY0" fmla="*/ 1337190 h 1407166"/>
                  <a:gd name="connsiteX1" fmla="*/ 860426 w 3331847"/>
                  <a:gd name="connsiteY1" fmla="*/ 813149 h 1407166"/>
                  <a:gd name="connsiteX2" fmla="*/ 2282151 w 3331847"/>
                  <a:gd name="connsiteY2" fmla="*/ 813149 h 1407166"/>
                  <a:gd name="connsiteX3" fmla="*/ 3020666 w 3331847"/>
                  <a:gd name="connsiteY3" fmla="*/ 381101 h 1407166"/>
                  <a:gd name="connsiteX4" fmla="*/ 3308698 w 3331847"/>
                  <a:gd name="connsiteY4" fmla="*/ 21061 h 1407166"/>
                  <a:gd name="connsiteX5" fmla="*/ 3200177 w 3331847"/>
                  <a:gd name="connsiteY5" fmla="*/ 1029172 h 1407166"/>
                  <a:gd name="connsiteX6" fmla="*/ 2300585 w 3331847"/>
                  <a:gd name="connsiteY6" fmla="*/ 1173188 h 1407166"/>
                  <a:gd name="connsiteX7" fmla="*/ 644402 w 3331847"/>
                  <a:gd name="connsiteY7" fmla="*/ 1245197 h 1407166"/>
                  <a:gd name="connsiteX8" fmla="*/ 20746 w 3331847"/>
                  <a:gd name="connsiteY8" fmla="*/ 1337190 h 1407166"/>
                  <a:gd name="connsiteX0" fmla="*/ 20744 w 3331845"/>
                  <a:gd name="connsiteY0" fmla="*/ 1337190 h 1454007"/>
                  <a:gd name="connsiteX1" fmla="*/ 860424 w 3331845"/>
                  <a:gd name="connsiteY1" fmla="*/ 813149 h 1454007"/>
                  <a:gd name="connsiteX2" fmla="*/ 2282149 w 3331845"/>
                  <a:gd name="connsiteY2" fmla="*/ 813149 h 1454007"/>
                  <a:gd name="connsiteX3" fmla="*/ 3020664 w 3331845"/>
                  <a:gd name="connsiteY3" fmla="*/ 381101 h 1454007"/>
                  <a:gd name="connsiteX4" fmla="*/ 3308696 w 3331845"/>
                  <a:gd name="connsiteY4" fmla="*/ 21061 h 1454007"/>
                  <a:gd name="connsiteX5" fmla="*/ 3200175 w 3331845"/>
                  <a:gd name="connsiteY5" fmla="*/ 1029172 h 1454007"/>
                  <a:gd name="connsiteX6" fmla="*/ 2300583 w 3331845"/>
                  <a:gd name="connsiteY6" fmla="*/ 1173188 h 1454007"/>
                  <a:gd name="connsiteX7" fmla="*/ 644400 w 3331845"/>
                  <a:gd name="connsiteY7" fmla="*/ 1245197 h 1454007"/>
                  <a:gd name="connsiteX8" fmla="*/ 20744 w 3331845"/>
                  <a:gd name="connsiteY8" fmla="*/ 1337190 h 1454007"/>
                  <a:gd name="connsiteX0" fmla="*/ 20744 w 3331845"/>
                  <a:gd name="connsiteY0" fmla="*/ 1336374 h 1453191"/>
                  <a:gd name="connsiteX1" fmla="*/ 860424 w 3331845"/>
                  <a:gd name="connsiteY1" fmla="*/ 812333 h 1453191"/>
                  <a:gd name="connsiteX2" fmla="*/ 2303454 w 3331845"/>
                  <a:gd name="connsiteY2" fmla="*/ 704699 h 1453191"/>
                  <a:gd name="connsiteX3" fmla="*/ 3020664 w 3331845"/>
                  <a:gd name="connsiteY3" fmla="*/ 380285 h 1453191"/>
                  <a:gd name="connsiteX4" fmla="*/ 3308696 w 3331845"/>
                  <a:gd name="connsiteY4" fmla="*/ 20245 h 1453191"/>
                  <a:gd name="connsiteX5" fmla="*/ 3200175 w 3331845"/>
                  <a:gd name="connsiteY5" fmla="*/ 1028356 h 1453191"/>
                  <a:gd name="connsiteX6" fmla="*/ 2300583 w 3331845"/>
                  <a:gd name="connsiteY6" fmla="*/ 1172372 h 1453191"/>
                  <a:gd name="connsiteX7" fmla="*/ 644400 w 3331845"/>
                  <a:gd name="connsiteY7" fmla="*/ 1244381 h 1453191"/>
                  <a:gd name="connsiteX8" fmla="*/ 20744 w 3331845"/>
                  <a:gd name="connsiteY8" fmla="*/ 1336374 h 1453191"/>
                  <a:gd name="connsiteX0" fmla="*/ 18263 w 3404662"/>
                  <a:gd name="connsiteY0" fmla="*/ 1551399 h 1640205"/>
                  <a:gd name="connsiteX1" fmla="*/ 933241 w 3404662"/>
                  <a:gd name="connsiteY1" fmla="*/ 812333 h 1640205"/>
                  <a:gd name="connsiteX2" fmla="*/ 2376271 w 3404662"/>
                  <a:gd name="connsiteY2" fmla="*/ 704699 h 1640205"/>
                  <a:gd name="connsiteX3" fmla="*/ 3093481 w 3404662"/>
                  <a:gd name="connsiteY3" fmla="*/ 380285 h 1640205"/>
                  <a:gd name="connsiteX4" fmla="*/ 3381513 w 3404662"/>
                  <a:gd name="connsiteY4" fmla="*/ 20245 h 1640205"/>
                  <a:gd name="connsiteX5" fmla="*/ 3272992 w 3404662"/>
                  <a:gd name="connsiteY5" fmla="*/ 1028356 h 1640205"/>
                  <a:gd name="connsiteX6" fmla="*/ 2373400 w 3404662"/>
                  <a:gd name="connsiteY6" fmla="*/ 1172372 h 1640205"/>
                  <a:gd name="connsiteX7" fmla="*/ 717217 w 3404662"/>
                  <a:gd name="connsiteY7" fmla="*/ 1244381 h 1640205"/>
                  <a:gd name="connsiteX8" fmla="*/ 18263 w 3404662"/>
                  <a:gd name="connsiteY8" fmla="*/ 1551399 h 1640205"/>
                  <a:gd name="connsiteX0" fmla="*/ 17 w 3386416"/>
                  <a:gd name="connsiteY0" fmla="*/ 1551399 h 1591545"/>
                  <a:gd name="connsiteX1" fmla="*/ 914995 w 3386416"/>
                  <a:gd name="connsiteY1" fmla="*/ 812333 h 1591545"/>
                  <a:gd name="connsiteX2" fmla="*/ 2358025 w 3386416"/>
                  <a:gd name="connsiteY2" fmla="*/ 704699 h 1591545"/>
                  <a:gd name="connsiteX3" fmla="*/ 3075235 w 3386416"/>
                  <a:gd name="connsiteY3" fmla="*/ 380285 h 1591545"/>
                  <a:gd name="connsiteX4" fmla="*/ 3363267 w 3386416"/>
                  <a:gd name="connsiteY4" fmla="*/ 20245 h 1591545"/>
                  <a:gd name="connsiteX5" fmla="*/ 3254746 w 3386416"/>
                  <a:gd name="connsiteY5" fmla="*/ 1028356 h 1591545"/>
                  <a:gd name="connsiteX6" fmla="*/ 2355154 w 3386416"/>
                  <a:gd name="connsiteY6" fmla="*/ 1172372 h 1591545"/>
                  <a:gd name="connsiteX7" fmla="*/ 935552 w 3386416"/>
                  <a:gd name="connsiteY7" fmla="*/ 1459414 h 1591545"/>
                  <a:gd name="connsiteX8" fmla="*/ 17 w 3386416"/>
                  <a:gd name="connsiteY8" fmla="*/ 1551399 h 1591545"/>
                  <a:gd name="connsiteX0" fmla="*/ 604 w 3387003"/>
                  <a:gd name="connsiteY0" fmla="*/ 1551399 h 1588469"/>
                  <a:gd name="connsiteX1" fmla="*/ 1066092 w 3387003"/>
                  <a:gd name="connsiteY1" fmla="*/ 855293 h 1588469"/>
                  <a:gd name="connsiteX2" fmla="*/ 2358612 w 3387003"/>
                  <a:gd name="connsiteY2" fmla="*/ 704699 h 1588469"/>
                  <a:gd name="connsiteX3" fmla="*/ 3075822 w 3387003"/>
                  <a:gd name="connsiteY3" fmla="*/ 380285 h 1588469"/>
                  <a:gd name="connsiteX4" fmla="*/ 3363854 w 3387003"/>
                  <a:gd name="connsiteY4" fmla="*/ 20245 h 1588469"/>
                  <a:gd name="connsiteX5" fmla="*/ 3255333 w 3387003"/>
                  <a:gd name="connsiteY5" fmla="*/ 1028356 h 1588469"/>
                  <a:gd name="connsiteX6" fmla="*/ 2355741 w 3387003"/>
                  <a:gd name="connsiteY6" fmla="*/ 1172372 h 1588469"/>
                  <a:gd name="connsiteX7" fmla="*/ 936139 w 3387003"/>
                  <a:gd name="connsiteY7" fmla="*/ 1459414 h 1588469"/>
                  <a:gd name="connsiteX8" fmla="*/ 604 w 3387003"/>
                  <a:gd name="connsiteY8" fmla="*/ 1551399 h 1588469"/>
                  <a:gd name="connsiteX0" fmla="*/ 5931 w 3392330"/>
                  <a:gd name="connsiteY0" fmla="*/ 1551399 h 1579074"/>
                  <a:gd name="connsiteX1" fmla="*/ 567232 w 3392330"/>
                  <a:gd name="connsiteY1" fmla="*/ 987737 h 1579074"/>
                  <a:gd name="connsiteX2" fmla="*/ 1071419 w 3392330"/>
                  <a:gd name="connsiteY2" fmla="*/ 855293 h 1579074"/>
                  <a:gd name="connsiteX3" fmla="*/ 2363939 w 3392330"/>
                  <a:gd name="connsiteY3" fmla="*/ 704699 h 1579074"/>
                  <a:gd name="connsiteX4" fmla="*/ 3081149 w 3392330"/>
                  <a:gd name="connsiteY4" fmla="*/ 380285 h 1579074"/>
                  <a:gd name="connsiteX5" fmla="*/ 3369181 w 3392330"/>
                  <a:gd name="connsiteY5" fmla="*/ 20245 h 1579074"/>
                  <a:gd name="connsiteX6" fmla="*/ 3260660 w 3392330"/>
                  <a:gd name="connsiteY6" fmla="*/ 1028356 h 1579074"/>
                  <a:gd name="connsiteX7" fmla="*/ 2361068 w 3392330"/>
                  <a:gd name="connsiteY7" fmla="*/ 1172372 h 1579074"/>
                  <a:gd name="connsiteX8" fmla="*/ 941466 w 3392330"/>
                  <a:gd name="connsiteY8" fmla="*/ 1459414 h 1579074"/>
                  <a:gd name="connsiteX9" fmla="*/ 5931 w 3392330"/>
                  <a:gd name="connsiteY9" fmla="*/ 1551399 h 1579074"/>
                  <a:gd name="connsiteX0" fmla="*/ 5931 w 3392330"/>
                  <a:gd name="connsiteY0" fmla="*/ 1551399 h 1579074"/>
                  <a:gd name="connsiteX1" fmla="*/ 567232 w 3392330"/>
                  <a:gd name="connsiteY1" fmla="*/ 987737 h 1579074"/>
                  <a:gd name="connsiteX2" fmla="*/ 1071419 w 3392330"/>
                  <a:gd name="connsiteY2" fmla="*/ 855293 h 1579074"/>
                  <a:gd name="connsiteX3" fmla="*/ 2363939 w 3392330"/>
                  <a:gd name="connsiteY3" fmla="*/ 704699 h 1579074"/>
                  <a:gd name="connsiteX4" fmla="*/ 3081149 w 3392330"/>
                  <a:gd name="connsiteY4" fmla="*/ 380285 h 1579074"/>
                  <a:gd name="connsiteX5" fmla="*/ 3369181 w 3392330"/>
                  <a:gd name="connsiteY5" fmla="*/ 20245 h 1579074"/>
                  <a:gd name="connsiteX6" fmla="*/ 3260660 w 3392330"/>
                  <a:gd name="connsiteY6" fmla="*/ 1028356 h 1579074"/>
                  <a:gd name="connsiteX7" fmla="*/ 2361068 w 3392330"/>
                  <a:gd name="connsiteY7" fmla="*/ 1172372 h 1579074"/>
                  <a:gd name="connsiteX8" fmla="*/ 941466 w 3392330"/>
                  <a:gd name="connsiteY8" fmla="*/ 1459414 h 1579074"/>
                  <a:gd name="connsiteX9" fmla="*/ 5931 w 3392330"/>
                  <a:gd name="connsiteY9" fmla="*/ 1551399 h 1579074"/>
                  <a:gd name="connsiteX0" fmla="*/ 5931 w 3392330"/>
                  <a:gd name="connsiteY0" fmla="*/ 1551399 h 1579074"/>
                  <a:gd name="connsiteX1" fmla="*/ 567232 w 3392330"/>
                  <a:gd name="connsiteY1" fmla="*/ 987737 h 1579074"/>
                  <a:gd name="connsiteX2" fmla="*/ 1071419 w 3392330"/>
                  <a:gd name="connsiteY2" fmla="*/ 855293 h 1579074"/>
                  <a:gd name="connsiteX3" fmla="*/ 1449279 w 3392330"/>
                  <a:gd name="connsiteY3" fmla="*/ 890926 h 1579074"/>
                  <a:gd name="connsiteX4" fmla="*/ 2363939 w 3392330"/>
                  <a:gd name="connsiteY4" fmla="*/ 704699 h 1579074"/>
                  <a:gd name="connsiteX5" fmla="*/ 3081149 w 3392330"/>
                  <a:gd name="connsiteY5" fmla="*/ 380285 h 1579074"/>
                  <a:gd name="connsiteX6" fmla="*/ 3369181 w 3392330"/>
                  <a:gd name="connsiteY6" fmla="*/ 20245 h 1579074"/>
                  <a:gd name="connsiteX7" fmla="*/ 3260660 w 3392330"/>
                  <a:gd name="connsiteY7" fmla="*/ 1028356 h 1579074"/>
                  <a:gd name="connsiteX8" fmla="*/ 2361068 w 3392330"/>
                  <a:gd name="connsiteY8" fmla="*/ 1172372 h 1579074"/>
                  <a:gd name="connsiteX9" fmla="*/ 941466 w 3392330"/>
                  <a:gd name="connsiteY9" fmla="*/ 1459414 h 1579074"/>
                  <a:gd name="connsiteX10" fmla="*/ 5931 w 3392330"/>
                  <a:gd name="connsiteY10" fmla="*/ 1551399 h 1579074"/>
                  <a:gd name="connsiteX0" fmla="*/ 5931 w 3392330"/>
                  <a:gd name="connsiteY0" fmla="*/ 1551399 h 1579074"/>
                  <a:gd name="connsiteX1" fmla="*/ 567232 w 3392330"/>
                  <a:gd name="connsiteY1" fmla="*/ 987737 h 1579074"/>
                  <a:gd name="connsiteX2" fmla="*/ 1071419 w 3392330"/>
                  <a:gd name="connsiteY2" fmla="*/ 855293 h 1579074"/>
                  <a:gd name="connsiteX3" fmla="*/ 1739577 w 3392330"/>
                  <a:gd name="connsiteY3" fmla="*/ 880096 h 1579074"/>
                  <a:gd name="connsiteX4" fmla="*/ 2363939 w 3392330"/>
                  <a:gd name="connsiteY4" fmla="*/ 704699 h 1579074"/>
                  <a:gd name="connsiteX5" fmla="*/ 3081149 w 3392330"/>
                  <a:gd name="connsiteY5" fmla="*/ 380285 h 1579074"/>
                  <a:gd name="connsiteX6" fmla="*/ 3369181 w 3392330"/>
                  <a:gd name="connsiteY6" fmla="*/ 20245 h 1579074"/>
                  <a:gd name="connsiteX7" fmla="*/ 3260660 w 3392330"/>
                  <a:gd name="connsiteY7" fmla="*/ 1028356 h 1579074"/>
                  <a:gd name="connsiteX8" fmla="*/ 2361068 w 3392330"/>
                  <a:gd name="connsiteY8" fmla="*/ 1172372 h 1579074"/>
                  <a:gd name="connsiteX9" fmla="*/ 941466 w 3392330"/>
                  <a:gd name="connsiteY9" fmla="*/ 1459414 h 1579074"/>
                  <a:gd name="connsiteX10" fmla="*/ 5931 w 3392330"/>
                  <a:gd name="connsiteY10" fmla="*/ 1551399 h 1579074"/>
                  <a:gd name="connsiteX0" fmla="*/ 5931 w 3392330"/>
                  <a:gd name="connsiteY0" fmla="*/ 1551399 h 1579074"/>
                  <a:gd name="connsiteX1" fmla="*/ 567232 w 3392330"/>
                  <a:gd name="connsiteY1" fmla="*/ 987737 h 1579074"/>
                  <a:gd name="connsiteX2" fmla="*/ 1221915 w 3392330"/>
                  <a:gd name="connsiteY2" fmla="*/ 865980 h 1579074"/>
                  <a:gd name="connsiteX3" fmla="*/ 1739577 w 3392330"/>
                  <a:gd name="connsiteY3" fmla="*/ 880096 h 1579074"/>
                  <a:gd name="connsiteX4" fmla="*/ 2363939 w 3392330"/>
                  <a:gd name="connsiteY4" fmla="*/ 704699 h 1579074"/>
                  <a:gd name="connsiteX5" fmla="*/ 3081149 w 3392330"/>
                  <a:gd name="connsiteY5" fmla="*/ 380285 h 1579074"/>
                  <a:gd name="connsiteX6" fmla="*/ 3369181 w 3392330"/>
                  <a:gd name="connsiteY6" fmla="*/ 20245 h 1579074"/>
                  <a:gd name="connsiteX7" fmla="*/ 3260660 w 3392330"/>
                  <a:gd name="connsiteY7" fmla="*/ 1028356 h 1579074"/>
                  <a:gd name="connsiteX8" fmla="*/ 2361068 w 3392330"/>
                  <a:gd name="connsiteY8" fmla="*/ 1172372 h 1579074"/>
                  <a:gd name="connsiteX9" fmla="*/ 941466 w 3392330"/>
                  <a:gd name="connsiteY9" fmla="*/ 1459414 h 1579074"/>
                  <a:gd name="connsiteX10" fmla="*/ 5931 w 3392330"/>
                  <a:gd name="connsiteY10" fmla="*/ 1551399 h 1579074"/>
                  <a:gd name="connsiteX0" fmla="*/ 5931 w 3392330"/>
                  <a:gd name="connsiteY0" fmla="*/ 1551399 h 1579074"/>
                  <a:gd name="connsiteX1" fmla="*/ 567232 w 3392330"/>
                  <a:gd name="connsiteY1" fmla="*/ 987737 h 1579074"/>
                  <a:gd name="connsiteX2" fmla="*/ 1221915 w 3392330"/>
                  <a:gd name="connsiteY2" fmla="*/ 865980 h 1579074"/>
                  <a:gd name="connsiteX3" fmla="*/ 1846986 w 3392330"/>
                  <a:gd name="connsiteY3" fmla="*/ 880024 h 1579074"/>
                  <a:gd name="connsiteX4" fmla="*/ 2363939 w 3392330"/>
                  <a:gd name="connsiteY4" fmla="*/ 704699 h 1579074"/>
                  <a:gd name="connsiteX5" fmla="*/ 3081149 w 3392330"/>
                  <a:gd name="connsiteY5" fmla="*/ 380285 h 1579074"/>
                  <a:gd name="connsiteX6" fmla="*/ 3369181 w 3392330"/>
                  <a:gd name="connsiteY6" fmla="*/ 20245 h 1579074"/>
                  <a:gd name="connsiteX7" fmla="*/ 3260660 w 3392330"/>
                  <a:gd name="connsiteY7" fmla="*/ 1028356 h 1579074"/>
                  <a:gd name="connsiteX8" fmla="*/ 2361068 w 3392330"/>
                  <a:gd name="connsiteY8" fmla="*/ 1172372 h 1579074"/>
                  <a:gd name="connsiteX9" fmla="*/ 941466 w 3392330"/>
                  <a:gd name="connsiteY9" fmla="*/ 1459414 h 1579074"/>
                  <a:gd name="connsiteX10" fmla="*/ 5931 w 3392330"/>
                  <a:gd name="connsiteY10" fmla="*/ 1551399 h 1579074"/>
                  <a:gd name="connsiteX0" fmla="*/ 5931 w 3392330"/>
                  <a:gd name="connsiteY0" fmla="*/ 1551636 h 1579311"/>
                  <a:gd name="connsiteX1" fmla="*/ 567232 w 3392330"/>
                  <a:gd name="connsiteY1" fmla="*/ 987974 h 1579311"/>
                  <a:gd name="connsiteX2" fmla="*/ 1221915 w 3392330"/>
                  <a:gd name="connsiteY2" fmla="*/ 866217 h 1579311"/>
                  <a:gd name="connsiteX3" fmla="*/ 1846986 w 3392330"/>
                  <a:gd name="connsiteY3" fmla="*/ 880261 h 1579311"/>
                  <a:gd name="connsiteX4" fmla="*/ 2471290 w 3392330"/>
                  <a:gd name="connsiteY4" fmla="*/ 737148 h 1579311"/>
                  <a:gd name="connsiteX5" fmla="*/ 3081149 w 3392330"/>
                  <a:gd name="connsiteY5" fmla="*/ 380522 h 1579311"/>
                  <a:gd name="connsiteX6" fmla="*/ 3369181 w 3392330"/>
                  <a:gd name="connsiteY6" fmla="*/ 20482 h 1579311"/>
                  <a:gd name="connsiteX7" fmla="*/ 3260660 w 3392330"/>
                  <a:gd name="connsiteY7" fmla="*/ 1028593 h 1579311"/>
                  <a:gd name="connsiteX8" fmla="*/ 2361068 w 3392330"/>
                  <a:gd name="connsiteY8" fmla="*/ 1172609 h 1579311"/>
                  <a:gd name="connsiteX9" fmla="*/ 941466 w 3392330"/>
                  <a:gd name="connsiteY9" fmla="*/ 1459651 h 1579311"/>
                  <a:gd name="connsiteX10" fmla="*/ 5931 w 3392330"/>
                  <a:gd name="connsiteY10" fmla="*/ 1551636 h 1579311"/>
                  <a:gd name="connsiteX0" fmla="*/ 4864 w 3391263"/>
                  <a:gd name="connsiteY0" fmla="*/ 1551636 h 1579094"/>
                  <a:gd name="connsiteX1" fmla="*/ 594686 w 3391263"/>
                  <a:gd name="connsiteY1" fmla="*/ 991067 h 1579094"/>
                  <a:gd name="connsiteX2" fmla="*/ 1220848 w 3391263"/>
                  <a:gd name="connsiteY2" fmla="*/ 866217 h 1579094"/>
                  <a:gd name="connsiteX3" fmla="*/ 1845919 w 3391263"/>
                  <a:gd name="connsiteY3" fmla="*/ 880261 h 1579094"/>
                  <a:gd name="connsiteX4" fmla="*/ 2470223 w 3391263"/>
                  <a:gd name="connsiteY4" fmla="*/ 737148 h 1579094"/>
                  <a:gd name="connsiteX5" fmla="*/ 3080082 w 3391263"/>
                  <a:gd name="connsiteY5" fmla="*/ 380522 h 1579094"/>
                  <a:gd name="connsiteX6" fmla="*/ 3368114 w 3391263"/>
                  <a:gd name="connsiteY6" fmla="*/ 20482 h 1579094"/>
                  <a:gd name="connsiteX7" fmla="*/ 3259593 w 3391263"/>
                  <a:gd name="connsiteY7" fmla="*/ 1028593 h 1579094"/>
                  <a:gd name="connsiteX8" fmla="*/ 2360001 w 3391263"/>
                  <a:gd name="connsiteY8" fmla="*/ 1172609 h 1579094"/>
                  <a:gd name="connsiteX9" fmla="*/ 940399 w 3391263"/>
                  <a:gd name="connsiteY9" fmla="*/ 1459651 h 1579094"/>
                  <a:gd name="connsiteX10" fmla="*/ 4864 w 3391263"/>
                  <a:gd name="connsiteY10" fmla="*/ 1551636 h 1579094"/>
                  <a:gd name="connsiteX0" fmla="*/ 4864 w 3391263"/>
                  <a:gd name="connsiteY0" fmla="*/ 1551636 h 1579094"/>
                  <a:gd name="connsiteX1" fmla="*/ 594686 w 3391263"/>
                  <a:gd name="connsiteY1" fmla="*/ 991067 h 1579094"/>
                  <a:gd name="connsiteX2" fmla="*/ 1220848 w 3391263"/>
                  <a:gd name="connsiteY2" fmla="*/ 866217 h 1579094"/>
                  <a:gd name="connsiteX3" fmla="*/ 1845919 w 3391263"/>
                  <a:gd name="connsiteY3" fmla="*/ 880261 h 1579094"/>
                  <a:gd name="connsiteX4" fmla="*/ 2470223 w 3391263"/>
                  <a:gd name="connsiteY4" fmla="*/ 737148 h 1579094"/>
                  <a:gd name="connsiteX5" fmla="*/ 3080082 w 3391263"/>
                  <a:gd name="connsiteY5" fmla="*/ 380522 h 1579094"/>
                  <a:gd name="connsiteX6" fmla="*/ 3368114 w 3391263"/>
                  <a:gd name="connsiteY6" fmla="*/ 20482 h 1579094"/>
                  <a:gd name="connsiteX7" fmla="*/ 3259593 w 3391263"/>
                  <a:gd name="connsiteY7" fmla="*/ 1028593 h 1579094"/>
                  <a:gd name="connsiteX8" fmla="*/ 2360001 w 3391263"/>
                  <a:gd name="connsiteY8" fmla="*/ 1172609 h 1579094"/>
                  <a:gd name="connsiteX9" fmla="*/ 940399 w 3391263"/>
                  <a:gd name="connsiteY9" fmla="*/ 1459651 h 1579094"/>
                  <a:gd name="connsiteX10" fmla="*/ 4864 w 3391263"/>
                  <a:gd name="connsiteY10" fmla="*/ 1551636 h 1579094"/>
                  <a:gd name="connsiteX0" fmla="*/ 5527 w 3391926"/>
                  <a:gd name="connsiteY0" fmla="*/ 1551636 h 1579094"/>
                  <a:gd name="connsiteX1" fmla="*/ 595349 w 3391926"/>
                  <a:gd name="connsiteY1" fmla="*/ 991067 h 1579094"/>
                  <a:gd name="connsiteX2" fmla="*/ 1221511 w 3391926"/>
                  <a:gd name="connsiteY2" fmla="*/ 866217 h 1579094"/>
                  <a:gd name="connsiteX3" fmla="*/ 1846582 w 3391926"/>
                  <a:gd name="connsiteY3" fmla="*/ 880261 h 1579094"/>
                  <a:gd name="connsiteX4" fmla="*/ 2470886 w 3391926"/>
                  <a:gd name="connsiteY4" fmla="*/ 737148 h 1579094"/>
                  <a:gd name="connsiteX5" fmla="*/ 3080745 w 3391926"/>
                  <a:gd name="connsiteY5" fmla="*/ 380522 h 1579094"/>
                  <a:gd name="connsiteX6" fmla="*/ 3368777 w 3391926"/>
                  <a:gd name="connsiteY6" fmla="*/ 20482 h 1579094"/>
                  <a:gd name="connsiteX7" fmla="*/ 3260256 w 3391926"/>
                  <a:gd name="connsiteY7" fmla="*/ 1028593 h 1579094"/>
                  <a:gd name="connsiteX8" fmla="*/ 2360664 w 3391926"/>
                  <a:gd name="connsiteY8" fmla="*/ 1172609 h 1579094"/>
                  <a:gd name="connsiteX9" fmla="*/ 941062 w 3391926"/>
                  <a:gd name="connsiteY9" fmla="*/ 1459651 h 1579094"/>
                  <a:gd name="connsiteX10" fmla="*/ 5527 w 3391926"/>
                  <a:gd name="connsiteY10" fmla="*/ 1551636 h 1579094"/>
                  <a:gd name="connsiteX0" fmla="*/ 4912 w 3448456"/>
                  <a:gd name="connsiteY0" fmla="*/ 1646750 h 1665495"/>
                  <a:gd name="connsiteX1" fmla="*/ 651879 w 3448456"/>
                  <a:gd name="connsiteY1" fmla="*/ 991067 h 1665495"/>
                  <a:gd name="connsiteX2" fmla="*/ 1278041 w 3448456"/>
                  <a:gd name="connsiteY2" fmla="*/ 866217 h 1665495"/>
                  <a:gd name="connsiteX3" fmla="*/ 1903112 w 3448456"/>
                  <a:gd name="connsiteY3" fmla="*/ 880261 h 1665495"/>
                  <a:gd name="connsiteX4" fmla="*/ 2527416 w 3448456"/>
                  <a:gd name="connsiteY4" fmla="*/ 737148 h 1665495"/>
                  <a:gd name="connsiteX5" fmla="*/ 3137275 w 3448456"/>
                  <a:gd name="connsiteY5" fmla="*/ 380522 h 1665495"/>
                  <a:gd name="connsiteX6" fmla="*/ 3425307 w 3448456"/>
                  <a:gd name="connsiteY6" fmla="*/ 20482 h 1665495"/>
                  <a:gd name="connsiteX7" fmla="*/ 3316786 w 3448456"/>
                  <a:gd name="connsiteY7" fmla="*/ 1028593 h 1665495"/>
                  <a:gd name="connsiteX8" fmla="*/ 2417194 w 3448456"/>
                  <a:gd name="connsiteY8" fmla="*/ 1172609 h 1665495"/>
                  <a:gd name="connsiteX9" fmla="*/ 997592 w 3448456"/>
                  <a:gd name="connsiteY9" fmla="*/ 1459651 h 1665495"/>
                  <a:gd name="connsiteX10" fmla="*/ 4912 w 3448456"/>
                  <a:gd name="connsiteY10" fmla="*/ 1646750 h 1665495"/>
                  <a:gd name="connsiteX0" fmla="*/ 9194 w 3452738"/>
                  <a:gd name="connsiteY0" fmla="*/ 1646750 h 1661190"/>
                  <a:gd name="connsiteX1" fmla="*/ 560860 w 3452738"/>
                  <a:gd name="connsiteY1" fmla="*/ 1067179 h 1661190"/>
                  <a:gd name="connsiteX2" fmla="*/ 1282323 w 3452738"/>
                  <a:gd name="connsiteY2" fmla="*/ 866217 h 1661190"/>
                  <a:gd name="connsiteX3" fmla="*/ 1907394 w 3452738"/>
                  <a:gd name="connsiteY3" fmla="*/ 880261 h 1661190"/>
                  <a:gd name="connsiteX4" fmla="*/ 2531698 w 3452738"/>
                  <a:gd name="connsiteY4" fmla="*/ 737148 h 1661190"/>
                  <a:gd name="connsiteX5" fmla="*/ 3141557 w 3452738"/>
                  <a:gd name="connsiteY5" fmla="*/ 380522 h 1661190"/>
                  <a:gd name="connsiteX6" fmla="*/ 3429589 w 3452738"/>
                  <a:gd name="connsiteY6" fmla="*/ 20482 h 1661190"/>
                  <a:gd name="connsiteX7" fmla="*/ 3321068 w 3452738"/>
                  <a:gd name="connsiteY7" fmla="*/ 1028593 h 1661190"/>
                  <a:gd name="connsiteX8" fmla="*/ 2421476 w 3452738"/>
                  <a:gd name="connsiteY8" fmla="*/ 1172609 h 1661190"/>
                  <a:gd name="connsiteX9" fmla="*/ 1001874 w 3452738"/>
                  <a:gd name="connsiteY9" fmla="*/ 1459651 h 1661190"/>
                  <a:gd name="connsiteX10" fmla="*/ 9194 w 3452738"/>
                  <a:gd name="connsiteY10" fmla="*/ 1646750 h 1661190"/>
                  <a:gd name="connsiteX0" fmla="*/ 9194 w 3452738"/>
                  <a:gd name="connsiteY0" fmla="*/ 1646750 h 1661190"/>
                  <a:gd name="connsiteX1" fmla="*/ 560860 w 3452738"/>
                  <a:gd name="connsiteY1" fmla="*/ 1067179 h 1661190"/>
                  <a:gd name="connsiteX2" fmla="*/ 1282323 w 3452738"/>
                  <a:gd name="connsiteY2" fmla="*/ 866217 h 1661190"/>
                  <a:gd name="connsiteX3" fmla="*/ 1907394 w 3452738"/>
                  <a:gd name="connsiteY3" fmla="*/ 880261 h 1661190"/>
                  <a:gd name="connsiteX4" fmla="*/ 2531698 w 3452738"/>
                  <a:gd name="connsiteY4" fmla="*/ 737148 h 1661190"/>
                  <a:gd name="connsiteX5" fmla="*/ 3141557 w 3452738"/>
                  <a:gd name="connsiteY5" fmla="*/ 380522 h 1661190"/>
                  <a:gd name="connsiteX6" fmla="*/ 3429589 w 3452738"/>
                  <a:gd name="connsiteY6" fmla="*/ 20482 h 1661190"/>
                  <a:gd name="connsiteX7" fmla="*/ 3321068 w 3452738"/>
                  <a:gd name="connsiteY7" fmla="*/ 1028593 h 1661190"/>
                  <a:gd name="connsiteX8" fmla="*/ 2421476 w 3452738"/>
                  <a:gd name="connsiteY8" fmla="*/ 1172609 h 1661190"/>
                  <a:gd name="connsiteX9" fmla="*/ 1001874 w 3452738"/>
                  <a:gd name="connsiteY9" fmla="*/ 1459651 h 1661190"/>
                  <a:gd name="connsiteX10" fmla="*/ 9194 w 3452738"/>
                  <a:gd name="connsiteY10" fmla="*/ 1646750 h 1661190"/>
                  <a:gd name="connsiteX0" fmla="*/ 9194 w 3452738"/>
                  <a:gd name="connsiteY0" fmla="*/ 1646750 h 1661190"/>
                  <a:gd name="connsiteX1" fmla="*/ 560860 w 3452738"/>
                  <a:gd name="connsiteY1" fmla="*/ 1067179 h 1661190"/>
                  <a:gd name="connsiteX2" fmla="*/ 1282323 w 3452738"/>
                  <a:gd name="connsiteY2" fmla="*/ 866217 h 1661190"/>
                  <a:gd name="connsiteX3" fmla="*/ 1907394 w 3452738"/>
                  <a:gd name="connsiteY3" fmla="*/ 880261 h 1661190"/>
                  <a:gd name="connsiteX4" fmla="*/ 2531698 w 3452738"/>
                  <a:gd name="connsiteY4" fmla="*/ 737148 h 1661190"/>
                  <a:gd name="connsiteX5" fmla="*/ 3141557 w 3452738"/>
                  <a:gd name="connsiteY5" fmla="*/ 380522 h 1661190"/>
                  <a:gd name="connsiteX6" fmla="*/ 3429589 w 3452738"/>
                  <a:gd name="connsiteY6" fmla="*/ 20482 h 1661190"/>
                  <a:gd name="connsiteX7" fmla="*/ 3321068 w 3452738"/>
                  <a:gd name="connsiteY7" fmla="*/ 1028593 h 1661190"/>
                  <a:gd name="connsiteX8" fmla="*/ 2421476 w 3452738"/>
                  <a:gd name="connsiteY8" fmla="*/ 1172609 h 1661190"/>
                  <a:gd name="connsiteX9" fmla="*/ 1001874 w 3452738"/>
                  <a:gd name="connsiteY9" fmla="*/ 1459651 h 1661190"/>
                  <a:gd name="connsiteX10" fmla="*/ 9194 w 3452738"/>
                  <a:gd name="connsiteY10" fmla="*/ 1646750 h 1661190"/>
                  <a:gd name="connsiteX0" fmla="*/ 9194 w 3452738"/>
                  <a:gd name="connsiteY0" fmla="*/ 1646750 h 1661190"/>
                  <a:gd name="connsiteX1" fmla="*/ 560860 w 3452738"/>
                  <a:gd name="connsiteY1" fmla="*/ 1067179 h 1661190"/>
                  <a:gd name="connsiteX2" fmla="*/ 1272682 w 3452738"/>
                  <a:gd name="connsiteY2" fmla="*/ 897893 h 1661190"/>
                  <a:gd name="connsiteX3" fmla="*/ 1907394 w 3452738"/>
                  <a:gd name="connsiteY3" fmla="*/ 880261 h 1661190"/>
                  <a:gd name="connsiteX4" fmla="*/ 2531698 w 3452738"/>
                  <a:gd name="connsiteY4" fmla="*/ 737148 h 1661190"/>
                  <a:gd name="connsiteX5" fmla="*/ 3141557 w 3452738"/>
                  <a:gd name="connsiteY5" fmla="*/ 380522 h 1661190"/>
                  <a:gd name="connsiteX6" fmla="*/ 3429589 w 3452738"/>
                  <a:gd name="connsiteY6" fmla="*/ 20482 h 1661190"/>
                  <a:gd name="connsiteX7" fmla="*/ 3321068 w 3452738"/>
                  <a:gd name="connsiteY7" fmla="*/ 1028593 h 1661190"/>
                  <a:gd name="connsiteX8" fmla="*/ 2421476 w 3452738"/>
                  <a:gd name="connsiteY8" fmla="*/ 1172609 h 1661190"/>
                  <a:gd name="connsiteX9" fmla="*/ 1001874 w 3452738"/>
                  <a:gd name="connsiteY9" fmla="*/ 1459651 h 1661190"/>
                  <a:gd name="connsiteX10" fmla="*/ 9194 w 3452738"/>
                  <a:gd name="connsiteY10" fmla="*/ 1646750 h 1661190"/>
                  <a:gd name="connsiteX0" fmla="*/ 9194 w 3452738"/>
                  <a:gd name="connsiteY0" fmla="*/ 1646750 h 1661190"/>
                  <a:gd name="connsiteX1" fmla="*/ 560860 w 3452738"/>
                  <a:gd name="connsiteY1" fmla="*/ 1067179 h 1661190"/>
                  <a:gd name="connsiteX2" fmla="*/ 1272682 w 3452738"/>
                  <a:gd name="connsiteY2" fmla="*/ 897893 h 1661190"/>
                  <a:gd name="connsiteX3" fmla="*/ 1977064 w 3452738"/>
                  <a:gd name="connsiteY3" fmla="*/ 927809 h 1661190"/>
                  <a:gd name="connsiteX4" fmla="*/ 2531698 w 3452738"/>
                  <a:gd name="connsiteY4" fmla="*/ 737148 h 1661190"/>
                  <a:gd name="connsiteX5" fmla="*/ 3141557 w 3452738"/>
                  <a:gd name="connsiteY5" fmla="*/ 380522 h 1661190"/>
                  <a:gd name="connsiteX6" fmla="*/ 3429589 w 3452738"/>
                  <a:gd name="connsiteY6" fmla="*/ 20482 h 1661190"/>
                  <a:gd name="connsiteX7" fmla="*/ 3321068 w 3452738"/>
                  <a:gd name="connsiteY7" fmla="*/ 1028593 h 1661190"/>
                  <a:gd name="connsiteX8" fmla="*/ 2421476 w 3452738"/>
                  <a:gd name="connsiteY8" fmla="*/ 1172609 h 1661190"/>
                  <a:gd name="connsiteX9" fmla="*/ 1001874 w 3452738"/>
                  <a:gd name="connsiteY9" fmla="*/ 1459651 h 1661190"/>
                  <a:gd name="connsiteX10" fmla="*/ 9194 w 3452738"/>
                  <a:gd name="connsiteY10" fmla="*/ 1646750 h 1661190"/>
                  <a:gd name="connsiteX0" fmla="*/ 9194 w 3452738"/>
                  <a:gd name="connsiteY0" fmla="*/ 1646750 h 1661190"/>
                  <a:gd name="connsiteX1" fmla="*/ 560860 w 3452738"/>
                  <a:gd name="connsiteY1" fmla="*/ 1067179 h 1661190"/>
                  <a:gd name="connsiteX2" fmla="*/ 1272682 w 3452738"/>
                  <a:gd name="connsiteY2" fmla="*/ 897893 h 1661190"/>
                  <a:gd name="connsiteX3" fmla="*/ 1977064 w 3452738"/>
                  <a:gd name="connsiteY3" fmla="*/ 927809 h 1661190"/>
                  <a:gd name="connsiteX4" fmla="*/ 2531698 w 3452738"/>
                  <a:gd name="connsiteY4" fmla="*/ 737148 h 1661190"/>
                  <a:gd name="connsiteX5" fmla="*/ 3141557 w 3452738"/>
                  <a:gd name="connsiteY5" fmla="*/ 380522 h 1661190"/>
                  <a:gd name="connsiteX6" fmla="*/ 3429589 w 3452738"/>
                  <a:gd name="connsiteY6" fmla="*/ 20482 h 1661190"/>
                  <a:gd name="connsiteX7" fmla="*/ 3321068 w 3452738"/>
                  <a:gd name="connsiteY7" fmla="*/ 1028593 h 1661190"/>
                  <a:gd name="connsiteX8" fmla="*/ 2421476 w 3452738"/>
                  <a:gd name="connsiteY8" fmla="*/ 1172609 h 1661190"/>
                  <a:gd name="connsiteX9" fmla="*/ 1001874 w 3452738"/>
                  <a:gd name="connsiteY9" fmla="*/ 1459651 h 1661190"/>
                  <a:gd name="connsiteX10" fmla="*/ 9194 w 3452738"/>
                  <a:gd name="connsiteY10" fmla="*/ 1646750 h 1661190"/>
                  <a:gd name="connsiteX0" fmla="*/ 9194 w 3452738"/>
                  <a:gd name="connsiteY0" fmla="*/ 1645603 h 1660043"/>
                  <a:gd name="connsiteX1" fmla="*/ 560860 w 3452738"/>
                  <a:gd name="connsiteY1" fmla="*/ 1066032 h 1660043"/>
                  <a:gd name="connsiteX2" fmla="*/ 1272682 w 3452738"/>
                  <a:gd name="connsiteY2" fmla="*/ 896746 h 1660043"/>
                  <a:gd name="connsiteX3" fmla="*/ 1977064 w 3452738"/>
                  <a:gd name="connsiteY3" fmla="*/ 926662 h 1660043"/>
                  <a:gd name="connsiteX4" fmla="*/ 2842589 w 3452738"/>
                  <a:gd name="connsiteY4" fmla="*/ 574029 h 1660043"/>
                  <a:gd name="connsiteX5" fmla="*/ 3141557 w 3452738"/>
                  <a:gd name="connsiteY5" fmla="*/ 379375 h 1660043"/>
                  <a:gd name="connsiteX6" fmla="*/ 3429589 w 3452738"/>
                  <a:gd name="connsiteY6" fmla="*/ 19335 h 1660043"/>
                  <a:gd name="connsiteX7" fmla="*/ 3321068 w 3452738"/>
                  <a:gd name="connsiteY7" fmla="*/ 1027446 h 1660043"/>
                  <a:gd name="connsiteX8" fmla="*/ 2421476 w 3452738"/>
                  <a:gd name="connsiteY8" fmla="*/ 1171462 h 1660043"/>
                  <a:gd name="connsiteX9" fmla="*/ 1001874 w 3452738"/>
                  <a:gd name="connsiteY9" fmla="*/ 1458504 h 1660043"/>
                  <a:gd name="connsiteX10" fmla="*/ 9194 w 3452738"/>
                  <a:gd name="connsiteY10" fmla="*/ 1645603 h 1660043"/>
                  <a:gd name="connsiteX0" fmla="*/ 9194 w 3452738"/>
                  <a:gd name="connsiteY0" fmla="*/ 1645603 h 1660043"/>
                  <a:gd name="connsiteX1" fmla="*/ 560860 w 3452738"/>
                  <a:gd name="connsiteY1" fmla="*/ 1066032 h 1660043"/>
                  <a:gd name="connsiteX2" fmla="*/ 1272682 w 3452738"/>
                  <a:gd name="connsiteY2" fmla="*/ 896746 h 1660043"/>
                  <a:gd name="connsiteX3" fmla="*/ 1977064 w 3452738"/>
                  <a:gd name="connsiteY3" fmla="*/ 926662 h 1660043"/>
                  <a:gd name="connsiteX4" fmla="*/ 2842589 w 3452738"/>
                  <a:gd name="connsiteY4" fmla="*/ 574029 h 1660043"/>
                  <a:gd name="connsiteX5" fmla="*/ 3141557 w 3452738"/>
                  <a:gd name="connsiteY5" fmla="*/ 379375 h 1660043"/>
                  <a:gd name="connsiteX6" fmla="*/ 3429589 w 3452738"/>
                  <a:gd name="connsiteY6" fmla="*/ 19335 h 1660043"/>
                  <a:gd name="connsiteX7" fmla="*/ 3321068 w 3452738"/>
                  <a:gd name="connsiteY7" fmla="*/ 1027446 h 1660043"/>
                  <a:gd name="connsiteX8" fmla="*/ 2421476 w 3452738"/>
                  <a:gd name="connsiteY8" fmla="*/ 1171462 h 1660043"/>
                  <a:gd name="connsiteX9" fmla="*/ 1001874 w 3452738"/>
                  <a:gd name="connsiteY9" fmla="*/ 1458504 h 1660043"/>
                  <a:gd name="connsiteX10" fmla="*/ 9194 w 3452738"/>
                  <a:gd name="connsiteY10" fmla="*/ 1645603 h 1660043"/>
                  <a:gd name="connsiteX0" fmla="*/ 9194 w 3452738"/>
                  <a:gd name="connsiteY0" fmla="*/ 1645603 h 1660043"/>
                  <a:gd name="connsiteX1" fmla="*/ 560860 w 3452738"/>
                  <a:gd name="connsiteY1" fmla="*/ 1066032 h 1660043"/>
                  <a:gd name="connsiteX2" fmla="*/ 1272682 w 3452738"/>
                  <a:gd name="connsiteY2" fmla="*/ 896746 h 1660043"/>
                  <a:gd name="connsiteX3" fmla="*/ 1977064 w 3452738"/>
                  <a:gd name="connsiteY3" fmla="*/ 926662 h 1660043"/>
                  <a:gd name="connsiteX4" fmla="*/ 2842589 w 3452738"/>
                  <a:gd name="connsiteY4" fmla="*/ 574029 h 1660043"/>
                  <a:gd name="connsiteX5" fmla="*/ 3141557 w 3452738"/>
                  <a:gd name="connsiteY5" fmla="*/ 379375 h 1660043"/>
                  <a:gd name="connsiteX6" fmla="*/ 3429589 w 3452738"/>
                  <a:gd name="connsiteY6" fmla="*/ 19335 h 1660043"/>
                  <a:gd name="connsiteX7" fmla="*/ 3321068 w 3452738"/>
                  <a:gd name="connsiteY7" fmla="*/ 1027446 h 1660043"/>
                  <a:gd name="connsiteX8" fmla="*/ 2421476 w 3452738"/>
                  <a:gd name="connsiteY8" fmla="*/ 1171462 h 1660043"/>
                  <a:gd name="connsiteX9" fmla="*/ 1001874 w 3452738"/>
                  <a:gd name="connsiteY9" fmla="*/ 1458504 h 1660043"/>
                  <a:gd name="connsiteX10" fmla="*/ 9194 w 3452738"/>
                  <a:gd name="connsiteY10" fmla="*/ 1645603 h 1660043"/>
                  <a:gd name="connsiteX0" fmla="*/ 9194 w 3452738"/>
                  <a:gd name="connsiteY0" fmla="*/ 1645603 h 1660043"/>
                  <a:gd name="connsiteX1" fmla="*/ 560860 w 3452738"/>
                  <a:gd name="connsiteY1" fmla="*/ 1066032 h 1660043"/>
                  <a:gd name="connsiteX2" fmla="*/ 1250343 w 3452738"/>
                  <a:gd name="connsiteY2" fmla="*/ 937944 h 1660043"/>
                  <a:gd name="connsiteX3" fmla="*/ 1977064 w 3452738"/>
                  <a:gd name="connsiteY3" fmla="*/ 926662 h 1660043"/>
                  <a:gd name="connsiteX4" fmla="*/ 2842589 w 3452738"/>
                  <a:gd name="connsiteY4" fmla="*/ 574029 h 1660043"/>
                  <a:gd name="connsiteX5" fmla="*/ 3141557 w 3452738"/>
                  <a:gd name="connsiteY5" fmla="*/ 379375 h 1660043"/>
                  <a:gd name="connsiteX6" fmla="*/ 3429589 w 3452738"/>
                  <a:gd name="connsiteY6" fmla="*/ 19335 h 1660043"/>
                  <a:gd name="connsiteX7" fmla="*/ 3321068 w 3452738"/>
                  <a:gd name="connsiteY7" fmla="*/ 1027446 h 1660043"/>
                  <a:gd name="connsiteX8" fmla="*/ 2421476 w 3452738"/>
                  <a:gd name="connsiteY8" fmla="*/ 1171462 h 1660043"/>
                  <a:gd name="connsiteX9" fmla="*/ 1001874 w 3452738"/>
                  <a:gd name="connsiteY9" fmla="*/ 1458504 h 1660043"/>
                  <a:gd name="connsiteX10" fmla="*/ 9194 w 3452738"/>
                  <a:gd name="connsiteY10" fmla="*/ 1645603 h 1660043"/>
                  <a:gd name="connsiteX0" fmla="*/ 9194 w 3452738"/>
                  <a:gd name="connsiteY0" fmla="*/ 1645603 h 1660043"/>
                  <a:gd name="connsiteX1" fmla="*/ 560860 w 3452738"/>
                  <a:gd name="connsiteY1" fmla="*/ 1066032 h 1660043"/>
                  <a:gd name="connsiteX2" fmla="*/ 1250343 w 3452738"/>
                  <a:gd name="connsiteY2" fmla="*/ 937944 h 1660043"/>
                  <a:gd name="connsiteX3" fmla="*/ 2049903 w 3452738"/>
                  <a:gd name="connsiteY3" fmla="*/ 885314 h 1660043"/>
                  <a:gd name="connsiteX4" fmla="*/ 2842589 w 3452738"/>
                  <a:gd name="connsiteY4" fmla="*/ 574029 h 1660043"/>
                  <a:gd name="connsiteX5" fmla="*/ 3141557 w 3452738"/>
                  <a:gd name="connsiteY5" fmla="*/ 379375 h 1660043"/>
                  <a:gd name="connsiteX6" fmla="*/ 3429589 w 3452738"/>
                  <a:gd name="connsiteY6" fmla="*/ 19335 h 1660043"/>
                  <a:gd name="connsiteX7" fmla="*/ 3321068 w 3452738"/>
                  <a:gd name="connsiteY7" fmla="*/ 1027446 h 1660043"/>
                  <a:gd name="connsiteX8" fmla="*/ 2421476 w 3452738"/>
                  <a:gd name="connsiteY8" fmla="*/ 1171462 h 1660043"/>
                  <a:gd name="connsiteX9" fmla="*/ 1001874 w 3452738"/>
                  <a:gd name="connsiteY9" fmla="*/ 1458504 h 1660043"/>
                  <a:gd name="connsiteX10" fmla="*/ 9194 w 3452738"/>
                  <a:gd name="connsiteY10" fmla="*/ 1645603 h 1660043"/>
                  <a:gd name="connsiteX0" fmla="*/ 9194 w 3452738"/>
                  <a:gd name="connsiteY0" fmla="*/ 1645603 h 1660043"/>
                  <a:gd name="connsiteX1" fmla="*/ 560860 w 3452738"/>
                  <a:gd name="connsiteY1" fmla="*/ 1066032 h 1660043"/>
                  <a:gd name="connsiteX2" fmla="*/ 1250343 w 3452738"/>
                  <a:gd name="connsiteY2" fmla="*/ 937944 h 1660043"/>
                  <a:gd name="connsiteX3" fmla="*/ 2049903 w 3452738"/>
                  <a:gd name="connsiteY3" fmla="*/ 885314 h 1660043"/>
                  <a:gd name="connsiteX4" fmla="*/ 2842589 w 3452738"/>
                  <a:gd name="connsiteY4" fmla="*/ 574029 h 1660043"/>
                  <a:gd name="connsiteX5" fmla="*/ 3141557 w 3452738"/>
                  <a:gd name="connsiteY5" fmla="*/ 379375 h 1660043"/>
                  <a:gd name="connsiteX6" fmla="*/ 3429589 w 3452738"/>
                  <a:gd name="connsiteY6" fmla="*/ 19335 h 1660043"/>
                  <a:gd name="connsiteX7" fmla="*/ 3321068 w 3452738"/>
                  <a:gd name="connsiteY7" fmla="*/ 1027446 h 1660043"/>
                  <a:gd name="connsiteX8" fmla="*/ 2421476 w 3452738"/>
                  <a:gd name="connsiteY8" fmla="*/ 1171462 h 1660043"/>
                  <a:gd name="connsiteX9" fmla="*/ 1001874 w 3452738"/>
                  <a:gd name="connsiteY9" fmla="*/ 1458504 h 1660043"/>
                  <a:gd name="connsiteX10" fmla="*/ 9194 w 3452738"/>
                  <a:gd name="connsiteY10" fmla="*/ 1645603 h 1660043"/>
                  <a:gd name="connsiteX0" fmla="*/ 9194 w 3452738"/>
                  <a:gd name="connsiteY0" fmla="*/ 1645603 h 1660043"/>
                  <a:gd name="connsiteX1" fmla="*/ 560860 w 3452738"/>
                  <a:gd name="connsiteY1" fmla="*/ 1066032 h 1660043"/>
                  <a:gd name="connsiteX2" fmla="*/ 1250343 w 3452738"/>
                  <a:gd name="connsiteY2" fmla="*/ 937944 h 1660043"/>
                  <a:gd name="connsiteX3" fmla="*/ 2049903 w 3452738"/>
                  <a:gd name="connsiteY3" fmla="*/ 885314 h 1660043"/>
                  <a:gd name="connsiteX4" fmla="*/ 2842589 w 3452738"/>
                  <a:gd name="connsiteY4" fmla="*/ 574029 h 1660043"/>
                  <a:gd name="connsiteX5" fmla="*/ 3141557 w 3452738"/>
                  <a:gd name="connsiteY5" fmla="*/ 379375 h 1660043"/>
                  <a:gd name="connsiteX6" fmla="*/ 3429589 w 3452738"/>
                  <a:gd name="connsiteY6" fmla="*/ 19335 h 1660043"/>
                  <a:gd name="connsiteX7" fmla="*/ 3321068 w 3452738"/>
                  <a:gd name="connsiteY7" fmla="*/ 1027446 h 1660043"/>
                  <a:gd name="connsiteX8" fmla="*/ 2421476 w 3452738"/>
                  <a:gd name="connsiteY8" fmla="*/ 1171462 h 1660043"/>
                  <a:gd name="connsiteX9" fmla="*/ 1001874 w 3452738"/>
                  <a:gd name="connsiteY9" fmla="*/ 1458504 h 1660043"/>
                  <a:gd name="connsiteX10" fmla="*/ 9194 w 3452738"/>
                  <a:gd name="connsiteY10" fmla="*/ 1645603 h 16600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452738" h="1660043">
                    <a:moveTo>
                      <a:pt x="9194" y="1645603"/>
                    </a:moveTo>
                    <a:cubicBezTo>
                      <a:pt x="-64308" y="1580191"/>
                      <a:pt x="319747" y="1181959"/>
                      <a:pt x="560860" y="1066032"/>
                    </a:cubicBezTo>
                    <a:cubicBezTo>
                      <a:pt x="808146" y="899065"/>
                      <a:pt x="1002305" y="926867"/>
                      <a:pt x="1250343" y="937944"/>
                    </a:cubicBezTo>
                    <a:cubicBezTo>
                      <a:pt x="1498381" y="949021"/>
                      <a:pt x="1830658" y="970434"/>
                      <a:pt x="2049903" y="885314"/>
                    </a:cubicBezTo>
                    <a:cubicBezTo>
                      <a:pt x="2265323" y="860215"/>
                      <a:pt x="2660647" y="658352"/>
                      <a:pt x="2842589" y="574029"/>
                    </a:cubicBezTo>
                    <a:cubicBezTo>
                      <a:pt x="3024531" y="489706"/>
                      <a:pt x="3043724" y="471824"/>
                      <a:pt x="3141557" y="379375"/>
                    </a:cubicBezTo>
                    <a:cubicBezTo>
                      <a:pt x="3239390" y="286926"/>
                      <a:pt x="3399671" y="-88677"/>
                      <a:pt x="3429589" y="19335"/>
                    </a:cubicBezTo>
                    <a:cubicBezTo>
                      <a:pt x="3459507" y="127347"/>
                      <a:pt x="3489087" y="835425"/>
                      <a:pt x="3321068" y="1027446"/>
                    </a:cubicBezTo>
                    <a:cubicBezTo>
                      <a:pt x="3153049" y="1219467"/>
                      <a:pt x="2847438" y="1135458"/>
                      <a:pt x="2421476" y="1171462"/>
                    </a:cubicBezTo>
                    <a:cubicBezTo>
                      <a:pt x="1995514" y="1207466"/>
                      <a:pt x="1403921" y="1379481"/>
                      <a:pt x="1001874" y="1458504"/>
                    </a:cubicBezTo>
                    <a:cubicBezTo>
                      <a:pt x="599827" y="1537528"/>
                      <a:pt x="82696" y="1711015"/>
                      <a:pt x="9194" y="164560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j-lt"/>
                </a:endParaRPr>
              </a:p>
            </p:txBody>
          </p:sp>
          <p:sp>
            <p:nvSpPr>
              <p:cNvPr id="11" name="Полилиния 10"/>
              <p:cNvSpPr/>
              <p:nvPr/>
            </p:nvSpPr>
            <p:spPr>
              <a:xfrm>
                <a:off x="6277402" y="5512297"/>
                <a:ext cx="3376247" cy="1366718"/>
              </a:xfrm>
              <a:custGeom>
                <a:avLst/>
                <a:gdLst>
                  <a:gd name="connsiteX0" fmla="*/ 407894 w 3470835"/>
                  <a:gd name="connsiteY0" fmla="*/ 824752 h 1325282"/>
                  <a:gd name="connsiteX1" fmla="*/ 775447 w 3470835"/>
                  <a:gd name="connsiteY1" fmla="*/ 564776 h 1325282"/>
                  <a:gd name="connsiteX2" fmla="*/ 1994647 w 3470835"/>
                  <a:gd name="connsiteY2" fmla="*/ 663388 h 1325282"/>
                  <a:gd name="connsiteX3" fmla="*/ 2971800 w 3470835"/>
                  <a:gd name="connsiteY3" fmla="*/ 340658 h 1325282"/>
                  <a:gd name="connsiteX4" fmla="*/ 3195918 w 3470835"/>
                  <a:gd name="connsiteY4" fmla="*/ 53788 h 1325282"/>
                  <a:gd name="connsiteX5" fmla="*/ 3303494 w 3470835"/>
                  <a:gd name="connsiteY5" fmla="*/ 663388 h 1325282"/>
                  <a:gd name="connsiteX6" fmla="*/ 2191871 w 3470835"/>
                  <a:gd name="connsiteY6" fmla="*/ 1264023 h 1325282"/>
                  <a:gd name="connsiteX7" fmla="*/ 300318 w 3470835"/>
                  <a:gd name="connsiteY7" fmla="*/ 1030941 h 1325282"/>
                  <a:gd name="connsiteX8" fmla="*/ 407894 w 3470835"/>
                  <a:gd name="connsiteY8" fmla="*/ 824752 h 1325282"/>
                  <a:gd name="connsiteX0" fmla="*/ 407894 w 3313632"/>
                  <a:gd name="connsiteY0" fmla="*/ 855872 h 1325282"/>
                  <a:gd name="connsiteX1" fmla="*/ 775447 w 3313632"/>
                  <a:gd name="connsiteY1" fmla="*/ 595896 h 1325282"/>
                  <a:gd name="connsiteX2" fmla="*/ 1994647 w 3313632"/>
                  <a:gd name="connsiteY2" fmla="*/ 694508 h 1325282"/>
                  <a:gd name="connsiteX3" fmla="*/ 2971800 w 3313632"/>
                  <a:gd name="connsiteY3" fmla="*/ 371778 h 1325282"/>
                  <a:gd name="connsiteX4" fmla="*/ 3195918 w 3313632"/>
                  <a:gd name="connsiteY4" fmla="*/ 84908 h 1325282"/>
                  <a:gd name="connsiteX5" fmla="*/ 3146291 w 3313632"/>
                  <a:gd name="connsiteY5" fmla="*/ 881224 h 1325282"/>
                  <a:gd name="connsiteX6" fmla="*/ 2191871 w 3313632"/>
                  <a:gd name="connsiteY6" fmla="*/ 1295143 h 1325282"/>
                  <a:gd name="connsiteX7" fmla="*/ 300318 w 3313632"/>
                  <a:gd name="connsiteY7" fmla="*/ 1062061 h 1325282"/>
                  <a:gd name="connsiteX8" fmla="*/ 407894 w 3313632"/>
                  <a:gd name="connsiteY8" fmla="*/ 855872 h 1325282"/>
                  <a:gd name="connsiteX0" fmla="*/ 414043 w 3310643"/>
                  <a:gd name="connsiteY0" fmla="*/ 855872 h 1090289"/>
                  <a:gd name="connsiteX1" fmla="*/ 781596 w 3310643"/>
                  <a:gd name="connsiteY1" fmla="*/ 595896 h 1090289"/>
                  <a:gd name="connsiteX2" fmla="*/ 2000796 w 3310643"/>
                  <a:gd name="connsiteY2" fmla="*/ 694508 h 1090289"/>
                  <a:gd name="connsiteX3" fmla="*/ 2977949 w 3310643"/>
                  <a:gd name="connsiteY3" fmla="*/ 371778 h 1090289"/>
                  <a:gd name="connsiteX4" fmla="*/ 3202067 w 3310643"/>
                  <a:gd name="connsiteY4" fmla="*/ 84908 h 1090289"/>
                  <a:gd name="connsiteX5" fmla="*/ 3152440 w 3310643"/>
                  <a:gd name="connsiteY5" fmla="*/ 881224 h 1090289"/>
                  <a:gd name="connsiteX6" fmla="*/ 2252848 w 3310643"/>
                  <a:gd name="connsiteY6" fmla="*/ 1025240 h 1090289"/>
                  <a:gd name="connsiteX7" fmla="*/ 306467 w 3310643"/>
                  <a:gd name="connsiteY7" fmla="*/ 1062061 h 1090289"/>
                  <a:gd name="connsiteX8" fmla="*/ 414043 w 3310643"/>
                  <a:gd name="connsiteY8" fmla="*/ 855872 h 1090289"/>
                  <a:gd name="connsiteX0" fmla="*/ 123845 w 3020445"/>
                  <a:gd name="connsiteY0" fmla="*/ 855872 h 1125477"/>
                  <a:gd name="connsiteX1" fmla="*/ 491398 w 3020445"/>
                  <a:gd name="connsiteY1" fmla="*/ 595896 h 1125477"/>
                  <a:gd name="connsiteX2" fmla="*/ 1710598 w 3020445"/>
                  <a:gd name="connsiteY2" fmla="*/ 694508 h 1125477"/>
                  <a:gd name="connsiteX3" fmla="*/ 2687751 w 3020445"/>
                  <a:gd name="connsiteY3" fmla="*/ 371778 h 1125477"/>
                  <a:gd name="connsiteX4" fmla="*/ 2911869 w 3020445"/>
                  <a:gd name="connsiteY4" fmla="*/ 84908 h 1125477"/>
                  <a:gd name="connsiteX5" fmla="*/ 2862242 w 3020445"/>
                  <a:gd name="connsiteY5" fmla="*/ 881224 h 1125477"/>
                  <a:gd name="connsiteX6" fmla="*/ 1962650 w 3020445"/>
                  <a:gd name="connsiteY6" fmla="*/ 1025240 h 1125477"/>
                  <a:gd name="connsiteX7" fmla="*/ 306467 w 3020445"/>
                  <a:gd name="connsiteY7" fmla="*/ 1097249 h 1125477"/>
                  <a:gd name="connsiteX8" fmla="*/ 123845 w 3020445"/>
                  <a:gd name="connsiteY8" fmla="*/ 855872 h 1125477"/>
                  <a:gd name="connsiteX0" fmla="*/ 123845 w 3020445"/>
                  <a:gd name="connsiteY0" fmla="*/ 855872 h 1125477"/>
                  <a:gd name="connsiteX1" fmla="*/ 522491 w 3020445"/>
                  <a:gd name="connsiteY1" fmla="*/ 665201 h 1125477"/>
                  <a:gd name="connsiteX2" fmla="*/ 1710598 w 3020445"/>
                  <a:gd name="connsiteY2" fmla="*/ 694508 h 1125477"/>
                  <a:gd name="connsiteX3" fmla="*/ 2687751 w 3020445"/>
                  <a:gd name="connsiteY3" fmla="*/ 371778 h 1125477"/>
                  <a:gd name="connsiteX4" fmla="*/ 2911869 w 3020445"/>
                  <a:gd name="connsiteY4" fmla="*/ 84908 h 1125477"/>
                  <a:gd name="connsiteX5" fmla="*/ 2862242 w 3020445"/>
                  <a:gd name="connsiteY5" fmla="*/ 881224 h 1125477"/>
                  <a:gd name="connsiteX6" fmla="*/ 1962650 w 3020445"/>
                  <a:gd name="connsiteY6" fmla="*/ 1025240 h 1125477"/>
                  <a:gd name="connsiteX7" fmla="*/ 306467 w 3020445"/>
                  <a:gd name="connsiteY7" fmla="*/ 1097249 h 1125477"/>
                  <a:gd name="connsiteX8" fmla="*/ 123845 w 3020445"/>
                  <a:gd name="connsiteY8" fmla="*/ 855872 h 1125477"/>
                  <a:gd name="connsiteX0" fmla="*/ 123845 w 3030261"/>
                  <a:gd name="connsiteY0" fmla="*/ 1067667 h 1337272"/>
                  <a:gd name="connsiteX1" fmla="*/ 522491 w 3030261"/>
                  <a:gd name="connsiteY1" fmla="*/ 876996 h 1337272"/>
                  <a:gd name="connsiteX2" fmla="*/ 1710598 w 3030261"/>
                  <a:gd name="connsiteY2" fmla="*/ 906303 h 1337272"/>
                  <a:gd name="connsiteX3" fmla="*/ 2687751 w 3030261"/>
                  <a:gd name="connsiteY3" fmla="*/ 583573 h 1337272"/>
                  <a:gd name="connsiteX4" fmla="*/ 2970763 w 3030261"/>
                  <a:gd name="connsiteY4" fmla="*/ 84908 h 1337272"/>
                  <a:gd name="connsiteX5" fmla="*/ 2862242 w 3030261"/>
                  <a:gd name="connsiteY5" fmla="*/ 1093019 h 1337272"/>
                  <a:gd name="connsiteX6" fmla="*/ 1962650 w 3030261"/>
                  <a:gd name="connsiteY6" fmla="*/ 1237035 h 1337272"/>
                  <a:gd name="connsiteX7" fmla="*/ 306467 w 3030261"/>
                  <a:gd name="connsiteY7" fmla="*/ 1309044 h 1337272"/>
                  <a:gd name="connsiteX8" fmla="*/ 123845 w 3030261"/>
                  <a:gd name="connsiteY8" fmla="*/ 1067667 h 1337272"/>
                  <a:gd name="connsiteX0" fmla="*/ 123845 w 3030261"/>
                  <a:gd name="connsiteY0" fmla="*/ 1090771 h 1360376"/>
                  <a:gd name="connsiteX1" fmla="*/ 522491 w 3030261"/>
                  <a:gd name="connsiteY1" fmla="*/ 900100 h 1360376"/>
                  <a:gd name="connsiteX2" fmla="*/ 1710598 w 3030261"/>
                  <a:gd name="connsiteY2" fmla="*/ 929407 h 1360376"/>
                  <a:gd name="connsiteX3" fmla="*/ 2682731 w 3030261"/>
                  <a:gd name="connsiteY3" fmla="*/ 468052 h 1360376"/>
                  <a:gd name="connsiteX4" fmla="*/ 2970763 w 3030261"/>
                  <a:gd name="connsiteY4" fmla="*/ 108012 h 1360376"/>
                  <a:gd name="connsiteX5" fmla="*/ 2862242 w 3030261"/>
                  <a:gd name="connsiteY5" fmla="*/ 1116123 h 1360376"/>
                  <a:gd name="connsiteX6" fmla="*/ 1962650 w 3030261"/>
                  <a:gd name="connsiteY6" fmla="*/ 1260139 h 1360376"/>
                  <a:gd name="connsiteX7" fmla="*/ 306467 w 3030261"/>
                  <a:gd name="connsiteY7" fmla="*/ 1332148 h 1360376"/>
                  <a:gd name="connsiteX8" fmla="*/ 123845 w 3030261"/>
                  <a:gd name="connsiteY8" fmla="*/ 1090771 h 1360376"/>
                  <a:gd name="connsiteX0" fmla="*/ 123845 w 3030261"/>
                  <a:gd name="connsiteY0" fmla="*/ 1090771 h 1360376"/>
                  <a:gd name="connsiteX1" fmla="*/ 522491 w 3030261"/>
                  <a:gd name="connsiteY1" fmla="*/ 900100 h 1360376"/>
                  <a:gd name="connsiteX2" fmla="*/ 1944216 w 3030261"/>
                  <a:gd name="connsiteY2" fmla="*/ 900100 h 1360376"/>
                  <a:gd name="connsiteX3" fmla="*/ 2682731 w 3030261"/>
                  <a:gd name="connsiteY3" fmla="*/ 468052 h 1360376"/>
                  <a:gd name="connsiteX4" fmla="*/ 2970763 w 3030261"/>
                  <a:gd name="connsiteY4" fmla="*/ 108012 h 1360376"/>
                  <a:gd name="connsiteX5" fmla="*/ 2862242 w 3030261"/>
                  <a:gd name="connsiteY5" fmla="*/ 1116123 h 1360376"/>
                  <a:gd name="connsiteX6" fmla="*/ 1962650 w 3030261"/>
                  <a:gd name="connsiteY6" fmla="*/ 1260139 h 1360376"/>
                  <a:gd name="connsiteX7" fmla="*/ 306467 w 3030261"/>
                  <a:gd name="connsiteY7" fmla="*/ 1332148 h 1360376"/>
                  <a:gd name="connsiteX8" fmla="*/ 123845 w 3030261"/>
                  <a:gd name="connsiteY8" fmla="*/ 1090771 h 1360376"/>
                  <a:gd name="connsiteX0" fmla="*/ 3120 w 3314221"/>
                  <a:gd name="connsiteY0" fmla="*/ 1337190 h 1357906"/>
                  <a:gd name="connsiteX1" fmla="*/ 842800 w 3314221"/>
                  <a:gd name="connsiteY1" fmla="*/ 813149 h 1357906"/>
                  <a:gd name="connsiteX2" fmla="*/ 2264525 w 3314221"/>
                  <a:gd name="connsiteY2" fmla="*/ 813149 h 1357906"/>
                  <a:gd name="connsiteX3" fmla="*/ 3003040 w 3314221"/>
                  <a:gd name="connsiteY3" fmla="*/ 381101 h 1357906"/>
                  <a:gd name="connsiteX4" fmla="*/ 3291072 w 3314221"/>
                  <a:gd name="connsiteY4" fmla="*/ 21061 h 1357906"/>
                  <a:gd name="connsiteX5" fmla="*/ 3182551 w 3314221"/>
                  <a:gd name="connsiteY5" fmla="*/ 1029172 h 1357906"/>
                  <a:gd name="connsiteX6" fmla="*/ 2282959 w 3314221"/>
                  <a:gd name="connsiteY6" fmla="*/ 1173188 h 1357906"/>
                  <a:gd name="connsiteX7" fmla="*/ 626776 w 3314221"/>
                  <a:gd name="connsiteY7" fmla="*/ 1245197 h 1357906"/>
                  <a:gd name="connsiteX8" fmla="*/ 3120 w 3314221"/>
                  <a:gd name="connsiteY8" fmla="*/ 1337190 h 1357906"/>
                  <a:gd name="connsiteX0" fmla="*/ 20746 w 3331847"/>
                  <a:gd name="connsiteY0" fmla="*/ 1337190 h 1407166"/>
                  <a:gd name="connsiteX1" fmla="*/ 860426 w 3331847"/>
                  <a:gd name="connsiteY1" fmla="*/ 813149 h 1407166"/>
                  <a:gd name="connsiteX2" fmla="*/ 2282151 w 3331847"/>
                  <a:gd name="connsiteY2" fmla="*/ 813149 h 1407166"/>
                  <a:gd name="connsiteX3" fmla="*/ 3020666 w 3331847"/>
                  <a:gd name="connsiteY3" fmla="*/ 381101 h 1407166"/>
                  <a:gd name="connsiteX4" fmla="*/ 3308698 w 3331847"/>
                  <a:gd name="connsiteY4" fmla="*/ 21061 h 1407166"/>
                  <a:gd name="connsiteX5" fmla="*/ 3200177 w 3331847"/>
                  <a:gd name="connsiteY5" fmla="*/ 1029172 h 1407166"/>
                  <a:gd name="connsiteX6" fmla="*/ 2300585 w 3331847"/>
                  <a:gd name="connsiteY6" fmla="*/ 1173188 h 1407166"/>
                  <a:gd name="connsiteX7" fmla="*/ 644402 w 3331847"/>
                  <a:gd name="connsiteY7" fmla="*/ 1245197 h 1407166"/>
                  <a:gd name="connsiteX8" fmla="*/ 20746 w 3331847"/>
                  <a:gd name="connsiteY8" fmla="*/ 1337190 h 1407166"/>
                  <a:gd name="connsiteX0" fmla="*/ 20744 w 3331845"/>
                  <a:gd name="connsiteY0" fmla="*/ 1337190 h 1454007"/>
                  <a:gd name="connsiteX1" fmla="*/ 860424 w 3331845"/>
                  <a:gd name="connsiteY1" fmla="*/ 813149 h 1454007"/>
                  <a:gd name="connsiteX2" fmla="*/ 2282149 w 3331845"/>
                  <a:gd name="connsiteY2" fmla="*/ 813149 h 1454007"/>
                  <a:gd name="connsiteX3" fmla="*/ 3020664 w 3331845"/>
                  <a:gd name="connsiteY3" fmla="*/ 381101 h 1454007"/>
                  <a:gd name="connsiteX4" fmla="*/ 3308696 w 3331845"/>
                  <a:gd name="connsiteY4" fmla="*/ 21061 h 1454007"/>
                  <a:gd name="connsiteX5" fmla="*/ 3200175 w 3331845"/>
                  <a:gd name="connsiteY5" fmla="*/ 1029172 h 1454007"/>
                  <a:gd name="connsiteX6" fmla="*/ 2300583 w 3331845"/>
                  <a:gd name="connsiteY6" fmla="*/ 1173188 h 1454007"/>
                  <a:gd name="connsiteX7" fmla="*/ 644400 w 3331845"/>
                  <a:gd name="connsiteY7" fmla="*/ 1245197 h 1454007"/>
                  <a:gd name="connsiteX8" fmla="*/ 20744 w 3331845"/>
                  <a:gd name="connsiteY8" fmla="*/ 1337190 h 1454007"/>
                  <a:gd name="connsiteX0" fmla="*/ 19004 w 3380902"/>
                  <a:gd name="connsiteY0" fmla="*/ 1349779 h 1464475"/>
                  <a:gd name="connsiteX1" fmla="*/ 909481 w 3380902"/>
                  <a:gd name="connsiteY1" fmla="*/ 813149 h 1464475"/>
                  <a:gd name="connsiteX2" fmla="*/ 2331206 w 3380902"/>
                  <a:gd name="connsiteY2" fmla="*/ 813149 h 1464475"/>
                  <a:gd name="connsiteX3" fmla="*/ 3069721 w 3380902"/>
                  <a:gd name="connsiteY3" fmla="*/ 381101 h 1464475"/>
                  <a:gd name="connsiteX4" fmla="*/ 3357753 w 3380902"/>
                  <a:gd name="connsiteY4" fmla="*/ 21061 h 1464475"/>
                  <a:gd name="connsiteX5" fmla="*/ 3249232 w 3380902"/>
                  <a:gd name="connsiteY5" fmla="*/ 1029172 h 1464475"/>
                  <a:gd name="connsiteX6" fmla="*/ 2349640 w 3380902"/>
                  <a:gd name="connsiteY6" fmla="*/ 1173188 h 1464475"/>
                  <a:gd name="connsiteX7" fmla="*/ 693457 w 3380902"/>
                  <a:gd name="connsiteY7" fmla="*/ 1245197 h 1464475"/>
                  <a:gd name="connsiteX8" fmla="*/ 19004 w 3380902"/>
                  <a:gd name="connsiteY8" fmla="*/ 1349779 h 1464475"/>
                  <a:gd name="connsiteX0" fmla="*/ 19004 w 3380902"/>
                  <a:gd name="connsiteY0" fmla="*/ 1349779 h 1464475"/>
                  <a:gd name="connsiteX1" fmla="*/ 909481 w 3380902"/>
                  <a:gd name="connsiteY1" fmla="*/ 813149 h 1464475"/>
                  <a:gd name="connsiteX2" fmla="*/ 2331206 w 3380902"/>
                  <a:gd name="connsiteY2" fmla="*/ 813149 h 1464475"/>
                  <a:gd name="connsiteX3" fmla="*/ 3069721 w 3380902"/>
                  <a:gd name="connsiteY3" fmla="*/ 381101 h 1464475"/>
                  <a:gd name="connsiteX4" fmla="*/ 3357753 w 3380902"/>
                  <a:gd name="connsiteY4" fmla="*/ 21061 h 1464475"/>
                  <a:gd name="connsiteX5" fmla="*/ 3249232 w 3380902"/>
                  <a:gd name="connsiteY5" fmla="*/ 1029172 h 1464475"/>
                  <a:gd name="connsiteX6" fmla="*/ 2349640 w 3380902"/>
                  <a:gd name="connsiteY6" fmla="*/ 1173188 h 1464475"/>
                  <a:gd name="connsiteX7" fmla="*/ 693457 w 3380902"/>
                  <a:gd name="connsiteY7" fmla="*/ 1245197 h 1464475"/>
                  <a:gd name="connsiteX8" fmla="*/ 19004 w 3380902"/>
                  <a:gd name="connsiteY8" fmla="*/ 1349779 h 1464475"/>
                  <a:gd name="connsiteX0" fmla="*/ 5001 w 3366899"/>
                  <a:gd name="connsiteY0" fmla="*/ 1349779 h 1368611"/>
                  <a:gd name="connsiteX1" fmla="*/ 981112 w 3366899"/>
                  <a:gd name="connsiteY1" fmla="*/ 825781 h 1368611"/>
                  <a:gd name="connsiteX2" fmla="*/ 2317203 w 3366899"/>
                  <a:gd name="connsiteY2" fmla="*/ 813149 h 1368611"/>
                  <a:gd name="connsiteX3" fmla="*/ 3055718 w 3366899"/>
                  <a:gd name="connsiteY3" fmla="*/ 381101 h 1368611"/>
                  <a:gd name="connsiteX4" fmla="*/ 3343750 w 3366899"/>
                  <a:gd name="connsiteY4" fmla="*/ 21061 h 1368611"/>
                  <a:gd name="connsiteX5" fmla="*/ 3235229 w 3366899"/>
                  <a:gd name="connsiteY5" fmla="*/ 1029172 h 1368611"/>
                  <a:gd name="connsiteX6" fmla="*/ 2335637 w 3366899"/>
                  <a:gd name="connsiteY6" fmla="*/ 1173188 h 1368611"/>
                  <a:gd name="connsiteX7" fmla="*/ 679454 w 3366899"/>
                  <a:gd name="connsiteY7" fmla="*/ 1245197 h 1368611"/>
                  <a:gd name="connsiteX8" fmla="*/ 5001 w 3366899"/>
                  <a:gd name="connsiteY8" fmla="*/ 1349779 h 1368611"/>
                  <a:gd name="connsiteX0" fmla="*/ 5001 w 3366899"/>
                  <a:gd name="connsiteY0" fmla="*/ 1349779 h 1368611"/>
                  <a:gd name="connsiteX1" fmla="*/ 981112 w 3366899"/>
                  <a:gd name="connsiteY1" fmla="*/ 825781 h 1368611"/>
                  <a:gd name="connsiteX2" fmla="*/ 2317203 w 3366899"/>
                  <a:gd name="connsiteY2" fmla="*/ 813149 h 1368611"/>
                  <a:gd name="connsiteX3" fmla="*/ 3055718 w 3366899"/>
                  <a:gd name="connsiteY3" fmla="*/ 381101 h 1368611"/>
                  <a:gd name="connsiteX4" fmla="*/ 3343750 w 3366899"/>
                  <a:gd name="connsiteY4" fmla="*/ 21061 h 1368611"/>
                  <a:gd name="connsiteX5" fmla="*/ 3235229 w 3366899"/>
                  <a:gd name="connsiteY5" fmla="*/ 1029172 h 1368611"/>
                  <a:gd name="connsiteX6" fmla="*/ 2335637 w 3366899"/>
                  <a:gd name="connsiteY6" fmla="*/ 1173188 h 1368611"/>
                  <a:gd name="connsiteX7" fmla="*/ 679454 w 3366899"/>
                  <a:gd name="connsiteY7" fmla="*/ 1245197 h 1368611"/>
                  <a:gd name="connsiteX8" fmla="*/ 5001 w 3366899"/>
                  <a:gd name="connsiteY8" fmla="*/ 1349779 h 1368611"/>
                  <a:gd name="connsiteX0" fmla="*/ 4814 w 3366712"/>
                  <a:gd name="connsiteY0" fmla="*/ 1349779 h 1366069"/>
                  <a:gd name="connsiteX1" fmla="*/ 974486 w 3366712"/>
                  <a:gd name="connsiteY1" fmla="*/ 866984 h 1366069"/>
                  <a:gd name="connsiteX2" fmla="*/ 2317016 w 3366712"/>
                  <a:gd name="connsiteY2" fmla="*/ 813149 h 1366069"/>
                  <a:gd name="connsiteX3" fmla="*/ 3055531 w 3366712"/>
                  <a:gd name="connsiteY3" fmla="*/ 381101 h 1366069"/>
                  <a:gd name="connsiteX4" fmla="*/ 3343563 w 3366712"/>
                  <a:gd name="connsiteY4" fmla="*/ 21061 h 1366069"/>
                  <a:gd name="connsiteX5" fmla="*/ 3235042 w 3366712"/>
                  <a:gd name="connsiteY5" fmla="*/ 1029172 h 1366069"/>
                  <a:gd name="connsiteX6" fmla="*/ 2335450 w 3366712"/>
                  <a:gd name="connsiteY6" fmla="*/ 1173188 h 1366069"/>
                  <a:gd name="connsiteX7" fmla="*/ 679267 w 3366712"/>
                  <a:gd name="connsiteY7" fmla="*/ 1245197 h 1366069"/>
                  <a:gd name="connsiteX8" fmla="*/ 4814 w 3366712"/>
                  <a:gd name="connsiteY8" fmla="*/ 1349779 h 1366069"/>
                  <a:gd name="connsiteX0" fmla="*/ 4452 w 3366350"/>
                  <a:gd name="connsiteY0" fmla="*/ 1349779 h 1367633"/>
                  <a:gd name="connsiteX1" fmla="*/ 961336 w 3366350"/>
                  <a:gd name="connsiteY1" fmla="*/ 841514 h 1367633"/>
                  <a:gd name="connsiteX2" fmla="*/ 2316654 w 3366350"/>
                  <a:gd name="connsiteY2" fmla="*/ 813149 h 1367633"/>
                  <a:gd name="connsiteX3" fmla="*/ 3055169 w 3366350"/>
                  <a:gd name="connsiteY3" fmla="*/ 381101 h 1367633"/>
                  <a:gd name="connsiteX4" fmla="*/ 3343201 w 3366350"/>
                  <a:gd name="connsiteY4" fmla="*/ 21061 h 1367633"/>
                  <a:gd name="connsiteX5" fmla="*/ 3234680 w 3366350"/>
                  <a:gd name="connsiteY5" fmla="*/ 1029172 h 1367633"/>
                  <a:gd name="connsiteX6" fmla="*/ 2335088 w 3366350"/>
                  <a:gd name="connsiteY6" fmla="*/ 1173188 h 1367633"/>
                  <a:gd name="connsiteX7" fmla="*/ 678905 w 3366350"/>
                  <a:gd name="connsiteY7" fmla="*/ 1245197 h 1367633"/>
                  <a:gd name="connsiteX8" fmla="*/ 4452 w 3366350"/>
                  <a:gd name="connsiteY8" fmla="*/ 1349779 h 1367633"/>
                  <a:gd name="connsiteX0" fmla="*/ 4362 w 3366260"/>
                  <a:gd name="connsiteY0" fmla="*/ 1349779 h 1366271"/>
                  <a:gd name="connsiteX1" fmla="*/ 957984 w 3366260"/>
                  <a:gd name="connsiteY1" fmla="*/ 863668 h 1366271"/>
                  <a:gd name="connsiteX2" fmla="*/ 2316564 w 3366260"/>
                  <a:gd name="connsiteY2" fmla="*/ 813149 h 1366271"/>
                  <a:gd name="connsiteX3" fmla="*/ 3055079 w 3366260"/>
                  <a:gd name="connsiteY3" fmla="*/ 381101 h 1366271"/>
                  <a:gd name="connsiteX4" fmla="*/ 3343111 w 3366260"/>
                  <a:gd name="connsiteY4" fmla="*/ 21061 h 1366271"/>
                  <a:gd name="connsiteX5" fmla="*/ 3234590 w 3366260"/>
                  <a:gd name="connsiteY5" fmla="*/ 1029172 h 1366271"/>
                  <a:gd name="connsiteX6" fmla="*/ 2334998 w 3366260"/>
                  <a:gd name="connsiteY6" fmla="*/ 1173188 h 1366271"/>
                  <a:gd name="connsiteX7" fmla="*/ 678815 w 3366260"/>
                  <a:gd name="connsiteY7" fmla="*/ 1245197 h 1366271"/>
                  <a:gd name="connsiteX8" fmla="*/ 4362 w 3366260"/>
                  <a:gd name="connsiteY8" fmla="*/ 1349779 h 13662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366260" h="1366271">
                    <a:moveTo>
                      <a:pt x="4362" y="1349779"/>
                    </a:moveTo>
                    <a:cubicBezTo>
                      <a:pt x="50890" y="1286191"/>
                      <a:pt x="261561" y="803883"/>
                      <a:pt x="957984" y="863668"/>
                    </a:cubicBezTo>
                    <a:cubicBezTo>
                      <a:pt x="1654407" y="923453"/>
                      <a:pt x="1967048" y="893577"/>
                      <a:pt x="2316564" y="813149"/>
                    </a:cubicBezTo>
                    <a:cubicBezTo>
                      <a:pt x="2666080" y="732721"/>
                      <a:pt x="2883988" y="513116"/>
                      <a:pt x="3055079" y="381101"/>
                    </a:cubicBezTo>
                    <a:cubicBezTo>
                      <a:pt x="3226170" y="249086"/>
                      <a:pt x="3313193" y="-86951"/>
                      <a:pt x="3343111" y="21061"/>
                    </a:cubicBezTo>
                    <a:cubicBezTo>
                      <a:pt x="3373029" y="129073"/>
                      <a:pt x="3402609" y="837151"/>
                      <a:pt x="3234590" y="1029172"/>
                    </a:cubicBezTo>
                    <a:cubicBezTo>
                      <a:pt x="3066571" y="1221193"/>
                      <a:pt x="2760960" y="1137184"/>
                      <a:pt x="2334998" y="1173188"/>
                    </a:cubicBezTo>
                    <a:cubicBezTo>
                      <a:pt x="1909036" y="1209192"/>
                      <a:pt x="1067254" y="1215765"/>
                      <a:pt x="678815" y="1245197"/>
                    </a:cubicBezTo>
                    <a:cubicBezTo>
                      <a:pt x="290376" y="1274629"/>
                      <a:pt x="-42166" y="1413367"/>
                      <a:pt x="4362" y="134977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bg1"/>
                  </a:gs>
                  <a:gs pos="80000">
                    <a:schemeClr val="accent1">
                      <a:lumMod val="75000"/>
                    </a:schemeClr>
                  </a:gs>
                </a:gsLst>
                <a:lin ang="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j-lt"/>
                </a:endParaRPr>
              </a:p>
            </p:txBody>
          </p:sp>
          <p:sp>
            <p:nvSpPr>
              <p:cNvPr id="12" name="Полилиния 11"/>
              <p:cNvSpPr/>
              <p:nvPr/>
            </p:nvSpPr>
            <p:spPr>
              <a:xfrm>
                <a:off x="5930369" y="5970072"/>
                <a:ext cx="4193767" cy="1238838"/>
              </a:xfrm>
              <a:custGeom>
                <a:avLst/>
                <a:gdLst>
                  <a:gd name="connsiteX0" fmla="*/ 720165 w 5537201"/>
                  <a:gd name="connsiteY0" fmla="*/ 1023471 h 1226671"/>
                  <a:gd name="connsiteX1" fmla="*/ 1652495 w 5537201"/>
                  <a:gd name="connsiteY1" fmla="*/ 539376 h 1226671"/>
                  <a:gd name="connsiteX2" fmla="*/ 3804024 w 5537201"/>
                  <a:gd name="connsiteY2" fmla="*/ 611094 h 1226671"/>
                  <a:gd name="connsiteX3" fmla="*/ 4799106 w 5537201"/>
                  <a:gd name="connsiteY3" fmla="*/ 73212 h 1226671"/>
                  <a:gd name="connsiteX4" fmla="*/ 4852895 w 5537201"/>
                  <a:gd name="connsiteY4" fmla="*/ 1050365 h 1226671"/>
                  <a:gd name="connsiteX5" fmla="*/ 693271 w 5537201"/>
                  <a:gd name="connsiteY5" fmla="*/ 1131047 h 1226671"/>
                  <a:gd name="connsiteX6" fmla="*/ 720165 w 5537201"/>
                  <a:gd name="connsiteY6" fmla="*/ 1023471 h 1226671"/>
                  <a:gd name="connsiteX0" fmla="*/ 720165 w 5537201"/>
                  <a:gd name="connsiteY0" fmla="*/ 1023471 h 1226671"/>
                  <a:gd name="connsiteX1" fmla="*/ 1720777 w 5537201"/>
                  <a:gd name="connsiteY1" fmla="*/ 650607 h 1226671"/>
                  <a:gd name="connsiteX2" fmla="*/ 3804024 w 5537201"/>
                  <a:gd name="connsiteY2" fmla="*/ 611094 h 1226671"/>
                  <a:gd name="connsiteX3" fmla="*/ 4799106 w 5537201"/>
                  <a:gd name="connsiteY3" fmla="*/ 73212 h 1226671"/>
                  <a:gd name="connsiteX4" fmla="*/ 4852895 w 5537201"/>
                  <a:gd name="connsiteY4" fmla="*/ 1050365 h 1226671"/>
                  <a:gd name="connsiteX5" fmla="*/ 693271 w 5537201"/>
                  <a:gd name="connsiteY5" fmla="*/ 1131047 h 1226671"/>
                  <a:gd name="connsiteX6" fmla="*/ 720165 w 5537201"/>
                  <a:gd name="connsiteY6" fmla="*/ 1023471 h 1226671"/>
                  <a:gd name="connsiteX0" fmla="*/ 720165 w 5537201"/>
                  <a:gd name="connsiteY0" fmla="*/ 1023471 h 1226671"/>
                  <a:gd name="connsiteX1" fmla="*/ 1792785 w 5537201"/>
                  <a:gd name="connsiteY1" fmla="*/ 578599 h 1226671"/>
                  <a:gd name="connsiteX2" fmla="*/ 3804024 w 5537201"/>
                  <a:gd name="connsiteY2" fmla="*/ 611094 h 1226671"/>
                  <a:gd name="connsiteX3" fmla="*/ 4799106 w 5537201"/>
                  <a:gd name="connsiteY3" fmla="*/ 73212 h 1226671"/>
                  <a:gd name="connsiteX4" fmla="*/ 4852895 w 5537201"/>
                  <a:gd name="connsiteY4" fmla="*/ 1050365 h 1226671"/>
                  <a:gd name="connsiteX5" fmla="*/ 693271 w 5537201"/>
                  <a:gd name="connsiteY5" fmla="*/ 1131047 h 1226671"/>
                  <a:gd name="connsiteX6" fmla="*/ 720165 w 5537201"/>
                  <a:gd name="connsiteY6" fmla="*/ 1023471 h 1226671"/>
                  <a:gd name="connsiteX0" fmla="*/ 829446 w 5509966"/>
                  <a:gd name="connsiteY0" fmla="*/ 1082655 h 1226671"/>
                  <a:gd name="connsiteX1" fmla="*/ 1765550 w 5509966"/>
                  <a:gd name="connsiteY1" fmla="*/ 578599 h 1226671"/>
                  <a:gd name="connsiteX2" fmla="*/ 3776789 w 5509966"/>
                  <a:gd name="connsiteY2" fmla="*/ 611094 h 1226671"/>
                  <a:gd name="connsiteX3" fmla="*/ 4771871 w 5509966"/>
                  <a:gd name="connsiteY3" fmla="*/ 73212 h 1226671"/>
                  <a:gd name="connsiteX4" fmla="*/ 4825660 w 5509966"/>
                  <a:gd name="connsiteY4" fmla="*/ 1050365 h 1226671"/>
                  <a:gd name="connsiteX5" fmla="*/ 666036 w 5509966"/>
                  <a:gd name="connsiteY5" fmla="*/ 1131047 h 1226671"/>
                  <a:gd name="connsiteX6" fmla="*/ 829446 w 5509966"/>
                  <a:gd name="connsiteY6" fmla="*/ 1082655 h 1226671"/>
                  <a:gd name="connsiteX0" fmla="*/ 829446 w 5509966"/>
                  <a:gd name="connsiteY0" fmla="*/ 1082655 h 1226671"/>
                  <a:gd name="connsiteX1" fmla="*/ 1765550 w 5509966"/>
                  <a:gd name="connsiteY1" fmla="*/ 578599 h 1226671"/>
                  <a:gd name="connsiteX2" fmla="*/ 3776789 w 5509966"/>
                  <a:gd name="connsiteY2" fmla="*/ 611094 h 1226671"/>
                  <a:gd name="connsiteX3" fmla="*/ 4771871 w 5509966"/>
                  <a:gd name="connsiteY3" fmla="*/ 73212 h 1226671"/>
                  <a:gd name="connsiteX4" fmla="*/ 4825660 w 5509966"/>
                  <a:gd name="connsiteY4" fmla="*/ 1050365 h 1226671"/>
                  <a:gd name="connsiteX5" fmla="*/ 666036 w 5509966"/>
                  <a:gd name="connsiteY5" fmla="*/ 1131047 h 1226671"/>
                  <a:gd name="connsiteX6" fmla="*/ 829446 w 5509966"/>
                  <a:gd name="connsiteY6" fmla="*/ 1082655 h 1226671"/>
                  <a:gd name="connsiteX0" fmla="*/ 183252 w 4608512"/>
                  <a:gd name="connsiteY0" fmla="*/ 1082655 h 1230607"/>
                  <a:gd name="connsiteX1" fmla="*/ 1119356 w 4608512"/>
                  <a:gd name="connsiteY1" fmla="*/ 578599 h 1230607"/>
                  <a:gd name="connsiteX2" fmla="*/ 3130595 w 4608512"/>
                  <a:gd name="connsiteY2" fmla="*/ 611094 h 1230607"/>
                  <a:gd name="connsiteX3" fmla="*/ 4125677 w 4608512"/>
                  <a:gd name="connsiteY3" fmla="*/ 73212 h 1230607"/>
                  <a:gd name="connsiteX4" fmla="*/ 4179466 w 4608512"/>
                  <a:gd name="connsiteY4" fmla="*/ 1050365 h 1230607"/>
                  <a:gd name="connsiteX5" fmla="*/ 1551403 w 4608512"/>
                  <a:gd name="connsiteY5" fmla="*/ 1154663 h 1230607"/>
                  <a:gd name="connsiteX6" fmla="*/ 183252 w 4608512"/>
                  <a:gd name="connsiteY6" fmla="*/ 1082655 h 1230607"/>
                  <a:gd name="connsiteX0" fmla="*/ 183252 w 4608512"/>
                  <a:gd name="connsiteY0" fmla="*/ 1082655 h 1230607"/>
                  <a:gd name="connsiteX1" fmla="*/ 1407387 w 4608512"/>
                  <a:gd name="connsiteY1" fmla="*/ 578599 h 1230607"/>
                  <a:gd name="connsiteX2" fmla="*/ 3130595 w 4608512"/>
                  <a:gd name="connsiteY2" fmla="*/ 611094 h 1230607"/>
                  <a:gd name="connsiteX3" fmla="*/ 4125677 w 4608512"/>
                  <a:gd name="connsiteY3" fmla="*/ 73212 h 1230607"/>
                  <a:gd name="connsiteX4" fmla="*/ 4179466 w 4608512"/>
                  <a:gd name="connsiteY4" fmla="*/ 1050365 h 1230607"/>
                  <a:gd name="connsiteX5" fmla="*/ 1551403 w 4608512"/>
                  <a:gd name="connsiteY5" fmla="*/ 1154663 h 1230607"/>
                  <a:gd name="connsiteX6" fmla="*/ 183252 w 4608512"/>
                  <a:gd name="connsiteY6" fmla="*/ 1082655 h 1230607"/>
                  <a:gd name="connsiteX0" fmla="*/ 183252 w 4608512"/>
                  <a:gd name="connsiteY0" fmla="*/ 1088071 h 1236023"/>
                  <a:gd name="connsiteX1" fmla="*/ 1407387 w 4608512"/>
                  <a:gd name="connsiteY1" fmla="*/ 584015 h 1236023"/>
                  <a:gd name="connsiteX2" fmla="*/ 3279595 w 4608512"/>
                  <a:gd name="connsiteY2" fmla="*/ 584015 h 1236023"/>
                  <a:gd name="connsiteX3" fmla="*/ 4125677 w 4608512"/>
                  <a:gd name="connsiteY3" fmla="*/ 78628 h 1236023"/>
                  <a:gd name="connsiteX4" fmla="*/ 4179466 w 4608512"/>
                  <a:gd name="connsiteY4" fmla="*/ 1055781 h 1236023"/>
                  <a:gd name="connsiteX5" fmla="*/ 1551403 w 4608512"/>
                  <a:gd name="connsiteY5" fmla="*/ 1160079 h 1236023"/>
                  <a:gd name="connsiteX6" fmla="*/ 183252 w 4608512"/>
                  <a:gd name="connsiteY6" fmla="*/ 1088071 h 1236023"/>
                  <a:gd name="connsiteX0" fmla="*/ 183252 w 4608512"/>
                  <a:gd name="connsiteY0" fmla="*/ 1076069 h 1224021"/>
                  <a:gd name="connsiteX1" fmla="*/ 1407387 w 4608512"/>
                  <a:gd name="connsiteY1" fmla="*/ 572013 h 1224021"/>
                  <a:gd name="connsiteX2" fmla="*/ 3135579 w 4608512"/>
                  <a:gd name="connsiteY2" fmla="*/ 644021 h 1224021"/>
                  <a:gd name="connsiteX3" fmla="*/ 4125677 w 4608512"/>
                  <a:gd name="connsiteY3" fmla="*/ 66626 h 1224021"/>
                  <a:gd name="connsiteX4" fmla="*/ 4179466 w 4608512"/>
                  <a:gd name="connsiteY4" fmla="*/ 1043779 h 1224021"/>
                  <a:gd name="connsiteX5" fmla="*/ 1551403 w 4608512"/>
                  <a:gd name="connsiteY5" fmla="*/ 1148077 h 1224021"/>
                  <a:gd name="connsiteX6" fmla="*/ 183252 w 4608512"/>
                  <a:gd name="connsiteY6" fmla="*/ 1076069 h 1224021"/>
                  <a:gd name="connsiteX0" fmla="*/ 183252 w 4608512"/>
                  <a:gd name="connsiteY0" fmla="*/ 1076069 h 1224021"/>
                  <a:gd name="connsiteX1" fmla="*/ 1407387 w 4608512"/>
                  <a:gd name="connsiteY1" fmla="*/ 572013 h 1224021"/>
                  <a:gd name="connsiteX2" fmla="*/ 2991563 w 4608512"/>
                  <a:gd name="connsiteY2" fmla="*/ 644021 h 1224021"/>
                  <a:gd name="connsiteX3" fmla="*/ 4125677 w 4608512"/>
                  <a:gd name="connsiteY3" fmla="*/ 66626 h 1224021"/>
                  <a:gd name="connsiteX4" fmla="*/ 4179466 w 4608512"/>
                  <a:gd name="connsiteY4" fmla="*/ 1043779 h 1224021"/>
                  <a:gd name="connsiteX5" fmla="*/ 1551403 w 4608512"/>
                  <a:gd name="connsiteY5" fmla="*/ 1148077 h 1224021"/>
                  <a:gd name="connsiteX6" fmla="*/ 183252 w 4608512"/>
                  <a:gd name="connsiteY6" fmla="*/ 1076069 h 1224021"/>
                  <a:gd name="connsiteX0" fmla="*/ 183252 w 4647518"/>
                  <a:gd name="connsiteY0" fmla="*/ 1146746 h 1306477"/>
                  <a:gd name="connsiteX1" fmla="*/ 1407387 w 4647518"/>
                  <a:gd name="connsiteY1" fmla="*/ 642690 h 1306477"/>
                  <a:gd name="connsiteX2" fmla="*/ 2991563 w 4647518"/>
                  <a:gd name="connsiteY2" fmla="*/ 714698 h 1306477"/>
                  <a:gd name="connsiteX3" fmla="*/ 4359715 w 4647518"/>
                  <a:gd name="connsiteY3" fmla="*/ 66626 h 1306477"/>
                  <a:gd name="connsiteX4" fmla="*/ 4179466 w 4647518"/>
                  <a:gd name="connsiteY4" fmla="*/ 1114456 h 1306477"/>
                  <a:gd name="connsiteX5" fmla="*/ 1551403 w 4647518"/>
                  <a:gd name="connsiteY5" fmla="*/ 1218754 h 1306477"/>
                  <a:gd name="connsiteX6" fmla="*/ 183252 w 4647518"/>
                  <a:gd name="connsiteY6" fmla="*/ 1146746 h 1306477"/>
                  <a:gd name="connsiteX0" fmla="*/ 183252 w 4683522"/>
                  <a:gd name="connsiteY0" fmla="*/ 1152128 h 1275855"/>
                  <a:gd name="connsiteX1" fmla="*/ 1407387 w 4683522"/>
                  <a:gd name="connsiteY1" fmla="*/ 648072 h 1275855"/>
                  <a:gd name="connsiteX2" fmla="*/ 2991563 w 4683522"/>
                  <a:gd name="connsiteY2" fmla="*/ 720080 h 1275855"/>
                  <a:gd name="connsiteX3" fmla="*/ 4359715 w 4683522"/>
                  <a:gd name="connsiteY3" fmla="*/ 72008 h 1275855"/>
                  <a:gd name="connsiteX4" fmla="*/ 4575739 w 4683522"/>
                  <a:gd name="connsiteY4" fmla="*/ 288032 h 1275855"/>
                  <a:gd name="connsiteX5" fmla="*/ 4179466 w 4683522"/>
                  <a:gd name="connsiteY5" fmla="*/ 1119838 h 1275855"/>
                  <a:gd name="connsiteX6" fmla="*/ 1551403 w 4683522"/>
                  <a:gd name="connsiteY6" fmla="*/ 1224136 h 1275855"/>
                  <a:gd name="connsiteX7" fmla="*/ 183252 w 4683522"/>
                  <a:gd name="connsiteY7" fmla="*/ 1152128 h 1275855"/>
                  <a:gd name="connsiteX0" fmla="*/ 183252 w 4683522"/>
                  <a:gd name="connsiteY0" fmla="*/ 1152128 h 1275855"/>
                  <a:gd name="connsiteX1" fmla="*/ 1335379 w 4683522"/>
                  <a:gd name="connsiteY1" fmla="*/ 720080 h 1275855"/>
                  <a:gd name="connsiteX2" fmla="*/ 2991563 w 4683522"/>
                  <a:gd name="connsiteY2" fmla="*/ 720080 h 1275855"/>
                  <a:gd name="connsiteX3" fmla="*/ 4359715 w 4683522"/>
                  <a:gd name="connsiteY3" fmla="*/ 72008 h 1275855"/>
                  <a:gd name="connsiteX4" fmla="*/ 4575739 w 4683522"/>
                  <a:gd name="connsiteY4" fmla="*/ 288032 h 1275855"/>
                  <a:gd name="connsiteX5" fmla="*/ 4179466 w 4683522"/>
                  <a:gd name="connsiteY5" fmla="*/ 1119838 h 1275855"/>
                  <a:gd name="connsiteX6" fmla="*/ 1551403 w 4683522"/>
                  <a:gd name="connsiteY6" fmla="*/ 1224136 h 1275855"/>
                  <a:gd name="connsiteX7" fmla="*/ 183252 w 4683522"/>
                  <a:gd name="connsiteY7" fmla="*/ 1152128 h 1275855"/>
                  <a:gd name="connsiteX0" fmla="*/ 24451 w 4433445"/>
                  <a:gd name="connsiteY0" fmla="*/ 1102107 h 1180013"/>
                  <a:gd name="connsiteX1" fmla="*/ 778308 w 4433445"/>
                  <a:gd name="connsiteY1" fmla="*/ 723547 h 1180013"/>
                  <a:gd name="connsiteX2" fmla="*/ 2832762 w 4433445"/>
                  <a:gd name="connsiteY2" fmla="*/ 670059 h 1180013"/>
                  <a:gd name="connsiteX3" fmla="*/ 4200914 w 4433445"/>
                  <a:gd name="connsiteY3" fmla="*/ 21987 h 1180013"/>
                  <a:gd name="connsiteX4" fmla="*/ 4416938 w 4433445"/>
                  <a:gd name="connsiteY4" fmla="*/ 238011 h 1180013"/>
                  <a:gd name="connsiteX5" fmla="*/ 4020665 w 4433445"/>
                  <a:gd name="connsiteY5" fmla="*/ 1069817 h 1180013"/>
                  <a:gd name="connsiteX6" fmla="*/ 1392602 w 4433445"/>
                  <a:gd name="connsiteY6" fmla="*/ 1174115 h 1180013"/>
                  <a:gd name="connsiteX7" fmla="*/ 24451 w 4433445"/>
                  <a:gd name="connsiteY7" fmla="*/ 1102107 h 1180013"/>
                  <a:gd name="connsiteX0" fmla="*/ 24451 w 4433444"/>
                  <a:gd name="connsiteY0" fmla="*/ 1102107 h 1180013"/>
                  <a:gd name="connsiteX1" fmla="*/ 778308 w 4433444"/>
                  <a:gd name="connsiteY1" fmla="*/ 723547 h 1180013"/>
                  <a:gd name="connsiteX2" fmla="*/ 2832762 w 4433444"/>
                  <a:gd name="connsiteY2" fmla="*/ 670059 h 1180013"/>
                  <a:gd name="connsiteX3" fmla="*/ 4200914 w 4433444"/>
                  <a:gd name="connsiteY3" fmla="*/ 21987 h 1180013"/>
                  <a:gd name="connsiteX4" fmla="*/ 4416938 w 4433444"/>
                  <a:gd name="connsiteY4" fmla="*/ 238011 h 1180013"/>
                  <a:gd name="connsiteX5" fmla="*/ 4020665 w 4433444"/>
                  <a:gd name="connsiteY5" fmla="*/ 1069817 h 1180013"/>
                  <a:gd name="connsiteX6" fmla="*/ 1392602 w 4433444"/>
                  <a:gd name="connsiteY6" fmla="*/ 1174115 h 1180013"/>
                  <a:gd name="connsiteX7" fmla="*/ 24451 w 4433444"/>
                  <a:gd name="connsiteY7" fmla="*/ 1102107 h 1180013"/>
                  <a:gd name="connsiteX0" fmla="*/ 30407 w 4192044"/>
                  <a:gd name="connsiteY0" fmla="*/ 1198461 h 1237935"/>
                  <a:gd name="connsiteX1" fmla="*/ 536908 w 4192044"/>
                  <a:gd name="connsiteY1" fmla="*/ 723547 h 1237935"/>
                  <a:gd name="connsiteX2" fmla="*/ 2591362 w 4192044"/>
                  <a:gd name="connsiteY2" fmla="*/ 670059 h 1237935"/>
                  <a:gd name="connsiteX3" fmla="*/ 3959514 w 4192044"/>
                  <a:gd name="connsiteY3" fmla="*/ 21987 h 1237935"/>
                  <a:gd name="connsiteX4" fmla="*/ 4175538 w 4192044"/>
                  <a:gd name="connsiteY4" fmla="*/ 238011 h 1237935"/>
                  <a:gd name="connsiteX5" fmla="*/ 3779265 w 4192044"/>
                  <a:gd name="connsiteY5" fmla="*/ 1069817 h 1237935"/>
                  <a:gd name="connsiteX6" fmla="*/ 1151202 w 4192044"/>
                  <a:gd name="connsiteY6" fmla="*/ 1174115 h 1237935"/>
                  <a:gd name="connsiteX7" fmla="*/ 30407 w 4192044"/>
                  <a:gd name="connsiteY7" fmla="*/ 1198461 h 1237935"/>
                  <a:gd name="connsiteX0" fmla="*/ 30407 w 4192044"/>
                  <a:gd name="connsiteY0" fmla="*/ 1198461 h 1237935"/>
                  <a:gd name="connsiteX1" fmla="*/ 612055 w 4192044"/>
                  <a:gd name="connsiteY1" fmla="*/ 723267 h 1237935"/>
                  <a:gd name="connsiteX2" fmla="*/ 2591362 w 4192044"/>
                  <a:gd name="connsiteY2" fmla="*/ 670059 h 1237935"/>
                  <a:gd name="connsiteX3" fmla="*/ 3959514 w 4192044"/>
                  <a:gd name="connsiteY3" fmla="*/ 21987 h 1237935"/>
                  <a:gd name="connsiteX4" fmla="*/ 4175538 w 4192044"/>
                  <a:gd name="connsiteY4" fmla="*/ 238011 h 1237935"/>
                  <a:gd name="connsiteX5" fmla="*/ 3779265 w 4192044"/>
                  <a:gd name="connsiteY5" fmla="*/ 1069817 h 1237935"/>
                  <a:gd name="connsiteX6" fmla="*/ 1151202 w 4192044"/>
                  <a:gd name="connsiteY6" fmla="*/ 1174115 h 1237935"/>
                  <a:gd name="connsiteX7" fmla="*/ 30407 w 4192044"/>
                  <a:gd name="connsiteY7" fmla="*/ 1198461 h 1237935"/>
                  <a:gd name="connsiteX0" fmla="*/ 30407 w 4192044"/>
                  <a:gd name="connsiteY0" fmla="*/ 1198461 h 1237935"/>
                  <a:gd name="connsiteX1" fmla="*/ 612055 w 4192044"/>
                  <a:gd name="connsiteY1" fmla="*/ 723267 h 1237935"/>
                  <a:gd name="connsiteX2" fmla="*/ 2591362 w 4192044"/>
                  <a:gd name="connsiteY2" fmla="*/ 670059 h 1237935"/>
                  <a:gd name="connsiteX3" fmla="*/ 3959514 w 4192044"/>
                  <a:gd name="connsiteY3" fmla="*/ 21987 h 1237935"/>
                  <a:gd name="connsiteX4" fmla="*/ 4175538 w 4192044"/>
                  <a:gd name="connsiteY4" fmla="*/ 238011 h 1237935"/>
                  <a:gd name="connsiteX5" fmla="*/ 3779265 w 4192044"/>
                  <a:gd name="connsiteY5" fmla="*/ 1069817 h 1237935"/>
                  <a:gd name="connsiteX6" fmla="*/ 1151202 w 4192044"/>
                  <a:gd name="connsiteY6" fmla="*/ 1174115 h 1237935"/>
                  <a:gd name="connsiteX7" fmla="*/ 30407 w 4192044"/>
                  <a:gd name="connsiteY7" fmla="*/ 1198461 h 1237935"/>
                  <a:gd name="connsiteX0" fmla="*/ 30407 w 4192044"/>
                  <a:gd name="connsiteY0" fmla="*/ 1198461 h 1237935"/>
                  <a:gd name="connsiteX1" fmla="*/ 656338 w 4192044"/>
                  <a:gd name="connsiteY1" fmla="*/ 703944 h 1237935"/>
                  <a:gd name="connsiteX2" fmla="*/ 2591362 w 4192044"/>
                  <a:gd name="connsiteY2" fmla="*/ 670059 h 1237935"/>
                  <a:gd name="connsiteX3" fmla="*/ 3959514 w 4192044"/>
                  <a:gd name="connsiteY3" fmla="*/ 21987 h 1237935"/>
                  <a:gd name="connsiteX4" fmla="*/ 4175538 w 4192044"/>
                  <a:gd name="connsiteY4" fmla="*/ 238011 h 1237935"/>
                  <a:gd name="connsiteX5" fmla="*/ 3779265 w 4192044"/>
                  <a:gd name="connsiteY5" fmla="*/ 1069817 h 1237935"/>
                  <a:gd name="connsiteX6" fmla="*/ 1151202 w 4192044"/>
                  <a:gd name="connsiteY6" fmla="*/ 1174115 h 1237935"/>
                  <a:gd name="connsiteX7" fmla="*/ 30407 w 4192044"/>
                  <a:gd name="connsiteY7" fmla="*/ 1198461 h 12379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192044" h="1237935">
                    <a:moveTo>
                      <a:pt x="30407" y="1198461"/>
                    </a:moveTo>
                    <a:cubicBezTo>
                      <a:pt x="306754" y="1079492"/>
                      <a:pt x="242162" y="817087"/>
                      <a:pt x="656338" y="703944"/>
                    </a:cubicBezTo>
                    <a:cubicBezTo>
                      <a:pt x="1070514" y="590801"/>
                      <a:pt x="2040833" y="783718"/>
                      <a:pt x="2591362" y="670059"/>
                    </a:cubicBezTo>
                    <a:cubicBezTo>
                      <a:pt x="3141891" y="556400"/>
                      <a:pt x="3695485" y="93995"/>
                      <a:pt x="3959514" y="21987"/>
                    </a:cubicBezTo>
                    <a:cubicBezTo>
                      <a:pt x="4223543" y="-50021"/>
                      <a:pt x="4205579" y="63373"/>
                      <a:pt x="4175538" y="238011"/>
                    </a:cubicBezTo>
                    <a:cubicBezTo>
                      <a:pt x="4145497" y="412649"/>
                      <a:pt x="4283321" y="913800"/>
                      <a:pt x="3779265" y="1069817"/>
                    </a:cubicBezTo>
                    <a:cubicBezTo>
                      <a:pt x="3275209" y="1225834"/>
                      <a:pt x="1776012" y="1152674"/>
                      <a:pt x="1151202" y="1174115"/>
                    </a:cubicBezTo>
                    <a:cubicBezTo>
                      <a:pt x="526392" y="1195556"/>
                      <a:pt x="-152845" y="1290536"/>
                      <a:pt x="30407" y="1198461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bg1"/>
                  </a:gs>
                  <a:gs pos="92000">
                    <a:srgbClr val="FF0000"/>
                  </a:gs>
                </a:gsLst>
                <a:lin ang="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j-lt"/>
                </a:endParaRPr>
              </a:p>
            </p:txBody>
          </p:sp>
        </p:grpSp>
      </p:grpSp>
      <p:sp>
        <p:nvSpPr>
          <p:cNvPr id="13" name="Прямоугольник 12"/>
          <p:cNvSpPr/>
          <p:nvPr/>
        </p:nvSpPr>
        <p:spPr>
          <a:xfrm>
            <a:off x="0" y="0"/>
            <a:ext cx="9144000" cy="4046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8316000" y="0"/>
            <a:ext cx="828000" cy="828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Изображение 11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77972" y="152046"/>
            <a:ext cx="504056" cy="523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" name="Скругленный прямоугольник 42"/>
          <p:cNvSpPr/>
          <p:nvPr/>
        </p:nvSpPr>
        <p:spPr>
          <a:xfrm>
            <a:off x="5580112" y="3140968"/>
            <a:ext cx="1872208" cy="2088232"/>
          </a:xfrm>
          <a:prstGeom prst="roundRect">
            <a:avLst>
              <a:gd name="adj" fmla="val 6566"/>
            </a:avLst>
          </a:prstGeom>
          <a:solidFill>
            <a:schemeClr val="accent1">
              <a:lumMod val="20000"/>
              <a:lumOff val="8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 smtClean="0">
              <a:solidFill>
                <a:schemeClr val="tx1"/>
              </a:solidFill>
            </a:endParaRP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5436096" y="3284984"/>
            <a:ext cx="1872208" cy="2088232"/>
          </a:xfrm>
          <a:prstGeom prst="roundRect">
            <a:avLst>
              <a:gd name="adj" fmla="val 6566"/>
            </a:avLst>
          </a:prstGeom>
          <a:solidFill>
            <a:schemeClr val="accent1">
              <a:lumMod val="20000"/>
              <a:lumOff val="8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 smtClean="0">
              <a:solidFill>
                <a:schemeClr val="tx1"/>
              </a:solidFill>
            </a:endParaRP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683568" y="1268760"/>
            <a:ext cx="7776864" cy="936104"/>
          </a:xfrm>
          <a:prstGeom prst="roundRect">
            <a:avLst>
              <a:gd name="adj" fmla="val 21811"/>
            </a:avLst>
          </a:prstGeom>
          <a:noFill/>
          <a:ln w="25400" cmpd="sng">
            <a:solidFill>
              <a:schemeClr val="accent6"/>
            </a:solidFill>
            <a:prstDash val="dash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899592" y="2636912"/>
            <a:ext cx="3816424" cy="2952328"/>
          </a:xfrm>
          <a:prstGeom prst="roundRect">
            <a:avLst>
              <a:gd name="adj" fmla="val 6986"/>
            </a:avLst>
          </a:prstGeom>
          <a:solidFill>
            <a:schemeClr val="accent6">
              <a:lumMod val="20000"/>
              <a:lumOff val="80000"/>
            </a:schemeClr>
          </a:solidFill>
          <a:ln w="19050" cmpd="sng">
            <a:solidFill>
              <a:schemeClr val="accent6"/>
            </a:solidFill>
            <a:prstDash val="dash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1547664" y="3933056"/>
            <a:ext cx="2376264" cy="1512168"/>
          </a:xfrm>
          <a:prstGeom prst="roundRect">
            <a:avLst>
              <a:gd name="adj" fmla="val 8971"/>
            </a:avLst>
          </a:prstGeom>
          <a:solidFill>
            <a:schemeClr val="accent5">
              <a:lumMod val="75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ЕХД</a:t>
            </a:r>
            <a:endParaRPr lang="ru-RU" sz="1400" b="1" dirty="0" smtClean="0">
              <a:solidFill>
                <a:schemeClr val="bg1"/>
              </a:solidFill>
            </a:endParaRPr>
          </a:p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Единое централизованное хранилище копий без данных поставщиков информации</a:t>
            </a:r>
          </a:p>
        </p:txBody>
      </p:sp>
      <p:pic>
        <p:nvPicPr>
          <p:cNvPr id="62" name="Picture 5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547664" y="4005064"/>
            <a:ext cx="764689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  <a:reflection blurRad="6350" stA="52000" endA="300" endPos="35000" dir="5400000" sy="-100000" algn="bl" rotWithShape="0"/>
          </a:effectLst>
        </p:spPr>
      </p:pic>
      <p:sp>
        <p:nvSpPr>
          <p:cNvPr id="68" name="Скругленный прямоугольник 67"/>
          <p:cNvSpPr/>
          <p:nvPr/>
        </p:nvSpPr>
        <p:spPr>
          <a:xfrm rot="16200000">
            <a:off x="2483768" y="1916833"/>
            <a:ext cx="504056" cy="2376264"/>
          </a:xfrm>
          <a:prstGeom prst="roundRect">
            <a:avLst/>
          </a:prstGeom>
          <a:solidFill>
            <a:schemeClr val="accent1"/>
          </a:solidFill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Аналитическая подсистема  ЕГИССО </a:t>
            </a:r>
            <a:endParaRPr lang="ru-RU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2" name="Скругленный прямоугольник 71"/>
          <p:cNvSpPr/>
          <p:nvPr/>
        </p:nvSpPr>
        <p:spPr>
          <a:xfrm>
            <a:off x="755576" y="1412776"/>
            <a:ext cx="1872208" cy="57606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Аппарат Правительства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73" name="Скругленный прямоугольник 72"/>
          <p:cNvSpPr/>
          <p:nvPr/>
        </p:nvSpPr>
        <p:spPr>
          <a:xfrm>
            <a:off x="2771800" y="1412776"/>
            <a:ext cx="2088232" cy="57606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ФОИВ, региональные органы власти и др.</a:t>
            </a:r>
          </a:p>
        </p:txBody>
      </p:sp>
      <p:sp>
        <p:nvSpPr>
          <p:cNvPr id="74" name="Скругленный прямоугольник 73"/>
          <p:cNvSpPr/>
          <p:nvPr/>
        </p:nvSpPr>
        <p:spPr>
          <a:xfrm>
            <a:off x="5292080" y="3429000"/>
            <a:ext cx="1872208" cy="2088232"/>
          </a:xfrm>
          <a:prstGeom prst="roundRect">
            <a:avLst>
              <a:gd name="adj" fmla="val 6566"/>
            </a:avLst>
          </a:prstGeom>
          <a:solidFill>
            <a:schemeClr val="accent1">
              <a:lumMod val="20000"/>
              <a:lumOff val="8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Информационные системы контрагентов, поставщиков данных</a:t>
            </a:r>
          </a:p>
        </p:txBody>
      </p:sp>
      <p:grpSp>
        <p:nvGrpSpPr>
          <p:cNvPr id="4" name="Группа 74"/>
          <p:cNvGrpSpPr/>
          <p:nvPr/>
        </p:nvGrpSpPr>
        <p:grpSpPr>
          <a:xfrm>
            <a:off x="1835696" y="1988840"/>
            <a:ext cx="1800200" cy="864096"/>
            <a:chOff x="1835696" y="1988840"/>
            <a:chExt cx="1800200" cy="648072"/>
          </a:xfrm>
        </p:grpSpPr>
        <p:cxnSp>
          <p:nvCxnSpPr>
            <p:cNvPr id="76" name="Прямая со стрелкой 75"/>
            <p:cNvCxnSpPr/>
            <p:nvPr/>
          </p:nvCxnSpPr>
          <p:spPr>
            <a:xfrm>
              <a:off x="1835696" y="1988840"/>
              <a:ext cx="0" cy="648072"/>
            </a:xfrm>
            <a:prstGeom prst="straightConnector1">
              <a:avLst/>
            </a:prstGeom>
            <a:ln w="38100">
              <a:solidFill>
                <a:srgbClr val="C00000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Прямая со стрелкой 76"/>
            <p:cNvCxnSpPr/>
            <p:nvPr/>
          </p:nvCxnSpPr>
          <p:spPr>
            <a:xfrm flipV="1">
              <a:off x="2051720" y="1988840"/>
              <a:ext cx="0" cy="648072"/>
            </a:xfrm>
            <a:prstGeom prst="straightConnector1">
              <a:avLst/>
            </a:prstGeom>
            <a:ln w="38100">
              <a:solidFill>
                <a:srgbClr val="C00000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Прямая со стрелкой 77"/>
            <p:cNvCxnSpPr/>
            <p:nvPr/>
          </p:nvCxnSpPr>
          <p:spPr>
            <a:xfrm>
              <a:off x="3419872" y="1988840"/>
              <a:ext cx="0" cy="648072"/>
            </a:xfrm>
            <a:prstGeom prst="straightConnector1">
              <a:avLst/>
            </a:prstGeom>
            <a:ln w="38100">
              <a:solidFill>
                <a:srgbClr val="C00000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Прямая со стрелкой 84"/>
            <p:cNvCxnSpPr/>
            <p:nvPr/>
          </p:nvCxnSpPr>
          <p:spPr>
            <a:xfrm flipV="1">
              <a:off x="3635896" y="1988840"/>
              <a:ext cx="0" cy="648072"/>
            </a:xfrm>
            <a:prstGeom prst="straightConnector1">
              <a:avLst/>
            </a:prstGeom>
            <a:ln w="38100">
              <a:solidFill>
                <a:srgbClr val="C00000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Группа 85"/>
          <p:cNvGrpSpPr/>
          <p:nvPr/>
        </p:nvGrpSpPr>
        <p:grpSpPr>
          <a:xfrm>
            <a:off x="2123728" y="3429000"/>
            <a:ext cx="1152128" cy="432048"/>
            <a:chOff x="2699792" y="3212976"/>
            <a:chExt cx="1152128" cy="360040"/>
          </a:xfrm>
        </p:grpSpPr>
        <p:sp>
          <p:nvSpPr>
            <p:cNvPr id="87" name="Двойная стрелка вверх/вниз 86"/>
            <p:cNvSpPr/>
            <p:nvPr/>
          </p:nvSpPr>
          <p:spPr>
            <a:xfrm>
              <a:off x="2699792" y="3212976"/>
              <a:ext cx="144016" cy="360040"/>
            </a:xfrm>
            <a:prstGeom prst="up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8" name="Двойная стрелка вверх/вниз 87"/>
            <p:cNvSpPr/>
            <p:nvPr/>
          </p:nvSpPr>
          <p:spPr>
            <a:xfrm>
              <a:off x="3203848" y="3212976"/>
              <a:ext cx="144016" cy="360040"/>
            </a:xfrm>
            <a:prstGeom prst="up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9" name="Двойная стрелка вверх/вниз 88"/>
            <p:cNvSpPr/>
            <p:nvPr/>
          </p:nvSpPr>
          <p:spPr>
            <a:xfrm>
              <a:off x="3707904" y="3212976"/>
              <a:ext cx="144016" cy="360040"/>
            </a:xfrm>
            <a:prstGeom prst="up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93" name="TextBox 92"/>
          <p:cNvSpPr txBox="1"/>
          <p:nvPr/>
        </p:nvSpPr>
        <p:spPr>
          <a:xfrm>
            <a:off x="7020272" y="1484784"/>
            <a:ext cx="1296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b="1" dirty="0" smtClean="0">
                <a:solidFill>
                  <a:schemeClr val="accent6">
                    <a:lumMod val="75000"/>
                  </a:schemeClr>
                </a:solidFill>
              </a:rPr>
              <a:t>Потребители информации</a:t>
            </a:r>
            <a:endParaRPr lang="ru-RU" sz="12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971600" y="3414191"/>
            <a:ext cx="7920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</a:rPr>
              <a:t>ПФР</a:t>
            </a:r>
            <a:endParaRPr lang="ru-RU" sz="2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grpSp>
        <p:nvGrpSpPr>
          <p:cNvPr id="6" name="Группа 103"/>
          <p:cNvGrpSpPr/>
          <p:nvPr/>
        </p:nvGrpSpPr>
        <p:grpSpPr>
          <a:xfrm>
            <a:off x="3923928" y="4365104"/>
            <a:ext cx="1355082" cy="576064"/>
            <a:chOff x="3923928" y="4293096"/>
            <a:chExt cx="1440160" cy="576064"/>
          </a:xfrm>
        </p:grpSpPr>
        <p:cxnSp>
          <p:nvCxnSpPr>
            <p:cNvPr id="99" name="Прямая со стрелкой 98"/>
            <p:cNvCxnSpPr/>
            <p:nvPr/>
          </p:nvCxnSpPr>
          <p:spPr>
            <a:xfrm rot="16200000">
              <a:off x="4644008" y="3861048"/>
              <a:ext cx="0" cy="1440160"/>
            </a:xfrm>
            <a:prstGeom prst="straightConnector1">
              <a:avLst/>
            </a:prstGeom>
            <a:ln w="38100">
              <a:solidFill>
                <a:schemeClr val="tx2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Прямая со стрелкой 100"/>
            <p:cNvCxnSpPr/>
            <p:nvPr/>
          </p:nvCxnSpPr>
          <p:spPr>
            <a:xfrm rot="16200000">
              <a:off x="4644008" y="4149080"/>
              <a:ext cx="0" cy="1440160"/>
            </a:xfrm>
            <a:prstGeom prst="straightConnector1">
              <a:avLst/>
            </a:prstGeom>
            <a:ln w="38100">
              <a:solidFill>
                <a:schemeClr val="tx2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Прямая со стрелкой 102"/>
            <p:cNvCxnSpPr/>
            <p:nvPr/>
          </p:nvCxnSpPr>
          <p:spPr>
            <a:xfrm rot="16200000">
              <a:off x="4644008" y="3573016"/>
              <a:ext cx="0" cy="1440160"/>
            </a:xfrm>
            <a:prstGeom prst="straightConnector1">
              <a:avLst/>
            </a:prstGeom>
            <a:ln w="38100">
              <a:solidFill>
                <a:schemeClr val="tx2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5" name="Прямоугольник 104"/>
          <p:cNvSpPr/>
          <p:nvPr/>
        </p:nvSpPr>
        <p:spPr>
          <a:xfrm>
            <a:off x="144016" y="434106"/>
            <a:ext cx="7812360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2400" b="1" dirty="0" smtClean="0">
                <a:solidFill>
                  <a:schemeClr val="tx2"/>
                </a:solidFill>
              </a:rPr>
              <a:t>Централизованная схема хранения с использованием  единого хранилища данных</a:t>
            </a:r>
            <a:endParaRPr lang="ru-RU" sz="2400" b="1" dirty="0">
              <a:solidFill>
                <a:schemeClr val="tx2"/>
              </a:solidFill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5004048" y="1412776"/>
            <a:ext cx="1872208" cy="57606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ГОСОБЛАКО</a:t>
            </a:r>
            <a:endParaRPr lang="ru-RU" sz="1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85"/>
          <p:cNvGrpSpPr>
            <a:grpSpLocks/>
          </p:cNvGrpSpPr>
          <p:nvPr/>
        </p:nvGrpSpPr>
        <p:grpSpPr bwMode="auto">
          <a:xfrm>
            <a:off x="0" y="5032375"/>
            <a:ext cx="9990138" cy="2347913"/>
            <a:chOff x="0" y="5013820"/>
            <a:chExt cx="9989613" cy="2348157"/>
          </a:xfrm>
        </p:grpSpPr>
        <p:sp>
          <p:nvSpPr>
            <p:cNvPr id="9" name="Прямоугольник 8"/>
            <p:cNvSpPr>
              <a:spLocks noChangeArrowheads="1"/>
            </p:cNvSpPr>
            <p:nvPr/>
          </p:nvSpPr>
          <p:spPr bwMode="auto">
            <a:xfrm>
              <a:off x="0" y="5877510"/>
              <a:ext cx="9143519" cy="981177"/>
            </a:xfrm>
            <a:prstGeom prst="rect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95B3D7"/>
                </a:gs>
              </a:gsLst>
              <a:lin ang="5400000"/>
            </a:gradFill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  <a:extLst/>
          </p:spPr>
          <p:txBody>
            <a:bodyPr anchor="ctr"/>
            <a:lstStyle/>
            <a:p>
              <a:pPr algn="ctr">
                <a:defRPr/>
              </a:pPr>
              <a:endParaRPr lang="ru-RU">
                <a:solidFill>
                  <a:schemeClr val="lt1"/>
                </a:solidFill>
                <a:latin typeface="+mj-lt"/>
                <a:cs typeface="+mn-cs"/>
              </a:endParaRPr>
            </a:p>
          </p:txBody>
        </p:sp>
        <p:grpSp>
          <p:nvGrpSpPr>
            <p:cNvPr id="3" name="Группа 187"/>
            <p:cNvGrpSpPr>
              <a:grpSpLocks/>
            </p:cNvGrpSpPr>
            <p:nvPr/>
          </p:nvGrpSpPr>
          <p:grpSpPr bwMode="auto">
            <a:xfrm rot="-270325">
              <a:off x="6228025" y="5013820"/>
              <a:ext cx="3761588" cy="2348157"/>
              <a:chOff x="5940678" y="5240889"/>
              <a:chExt cx="4193110" cy="1970152"/>
            </a:xfrm>
          </p:grpSpPr>
          <p:sp>
            <p:nvSpPr>
              <p:cNvPr id="11" name="Полилиния 10"/>
              <p:cNvSpPr/>
              <p:nvPr/>
            </p:nvSpPr>
            <p:spPr>
              <a:xfrm>
                <a:off x="6292949" y="5235325"/>
                <a:ext cx="3452336" cy="1659776"/>
              </a:xfrm>
              <a:custGeom>
                <a:avLst/>
                <a:gdLst>
                  <a:gd name="connsiteX0" fmla="*/ 407894 w 3470835"/>
                  <a:gd name="connsiteY0" fmla="*/ 824752 h 1325282"/>
                  <a:gd name="connsiteX1" fmla="*/ 775447 w 3470835"/>
                  <a:gd name="connsiteY1" fmla="*/ 564776 h 1325282"/>
                  <a:gd name="connsiteX2" fmla="*/ 1994647 w 3470835"/>
                  <a:gd name="connsiteY2" fmla="*/ 663388 h 1325282"/>
                  <a:gd name="connsiteX3" fmla="*/ 2971800 w 3470835"/>
                  <a:gd name="connsiteY3" fmla="*/ 340658 h 1325282"/>
                  <a:gd name="connsiteX4" fmla="*/ 3195918 w 3470835"/>
                  <a:gd name="connsiteY4" fmla="*/ 53788 h 1325282"/>
                  <a:gd name="connsiteX5" fmla="*/ 3303494 w 3470835"/>
                  <a:gd name="connsiteY5" fmla="*/ 663388 h 1325282"/>
                  <a:gd name="connsiteX6" fmla="*/ 2191871 w 3470835"/>
                  <a:gd name="connsiteY6" fmla="*/ 1264023 h 1325282"/>
                  <a:gd name="connsiteX7" fmla="*/ 300318 w 3470835"/>
                  <a:gd name="connsiteY7" fmla="*/ 1030941 h 1325282"/>
                  <a:gd name="connsiteX8" fmla="*/ 407894 w 3470835"/>
                  <a:gd name="connsiteY8" fmla="*/ 824752 h 1325282"/>
                  <a:gd name="connsiteX0" fmla="*/ 407894 w 3313632"/>
                  <a:gd name="connsiteY0" fmla="*/ 855872 h 1325282"/>
                  <a:gd name="connsiteX1" fmla="*/ 775447 w 3313632"/>
                  <a:gd name="connsiteY1" fmla="*/ 595896 h 1325282"/>
                  <a:gd name="connsiteX2" fmla="*/ 1994647 w 3313632"/>
                  <a:gd name="connsiteY2" fmla="*/ 694508 h 1325282"/>
                  <a:gd name="connsiteX3" fmla="*/ 2971800 w 3313632"/>
                  <a:gd name="connsiteY3" fmla="*/ 371778 h 1325282"/>
                  <a:gd name="connsiteX4" fmla="*/ 3195918 w 3313632"/>
                  <a:gd name="connsiteY4" fmla="*/ 84908 h 1325282"/>
                  <a:gd name="connsiteX5" fmla="*/ 3146291 w 3313632"/>
                  <a:gd name="connsiteY5" fmla="*/ 881224 h 1325282"/>
                  <a:gd name="connsiteX6" fmla="*/ 2191871 w 3313632"/>
                  <a:gd name="connsiteY6" fmla="*/ 1295143 h 1325282"/>
                  <a:gd name="connsiteX7" fmla="*/ 300318 w 3313632"/>
                  <a:gd name="connsiteY7" fmla="*/ 1062061 h 1325282"/>
                  <a:gd name="connsiteX8" fmla="*/ 407894 w 3313632"/>
                  <a:gd name="connsiteY8" fmla="*/ 855872 h 1325282"/>
                  <a:gd name="connsiteX0" fmla="*/ 414043 w 3310643"/>
                  <a:gd name="connsiteY0" fmla="*/ 855872 h 1090289"/>
                  <a:gd name="connsiteX1" fmla="*/ 781596 w 3310643"/>
                  <a:gd name="connsiteY1" fmla="*/ 595896 h 1090289"/>
                  <a:gd name="connsiteX2" fmla="*/ 2000796 w 3310643"/>
                  <a:gd name="connsiteY2" fmla="*/ 694508 h 1090289"/>
                  <a:gd name="connsiteX3" fmla="*/ 2977949 w 3310643"/>
                  <a:gd name="connsiteY3" fmla="*/ 371778 h 1090289"/>
                  <a:gd name="connsiteX4" fmla="*/ 3202067 w 3310643"/>
                  <a:gd name="connsiteY4" fmla="*/ 84908 h 1090289"/>
                  <a:gd name="connsiteX5" fmla="*/ 3152440 w 3310643"/>
                  <a:gd name="connsiteY5" fmla="*/ 881224 h 1090289"/>
                  <a:gd name="connsiteX6" fmla="*/ 2252848 w 3310643"/>
                  <a:gd name="connsiteY6" fmla="*/ 1025240 h 1090289"/>
                  <a:gd name="connsiteX7" fmla="*/ 306467 w 3310643"/>
                  <a:gd name="connsiteY7" fmla="*/ 1062061 h 1090289"/>
                  <a:gd name="connsiteX8" fmla="*/ 414043 w 3310643"/>
                  <a:gd name="connsiteY8" fmla="*/ 855872 h 1090289"/>
                  <a:gd name="connsiteX0" fmla="*/ 123845 w 3020445"/>
                  <a:gd name="connsiteY0" fmla="*/ 855872 h 1125477"/>
                  <a:gd name="connsiteX1" fmla="*/ 491398 w 3020445"/>
                  <a:gd name="connsiteY1" fmla="*/ 595896 h 1125477"/>
                  <a:gd name="connsiteX2" fmla="*/ 1710598 w 3020445"/>
                  <a:gd name="connsiteY2" fmla="*/ 694508 h 1125477"/>
                  <a:gd name="connsiteX3" fmla="*/ 2687751 w 3020445"/>
                  <a:gd name="connsiteY3" fmla="*/ 371778 h 1125477"/>
                  <a:gd name="connsiteX4" fmla="*/ 2911869 w 3020445"/>
                  <a:gd name="connsiteY4" fmla="*/ 84908 h 1125477"/>
                  <a:gd name="connsiteX5" fmla="*/ 2862242 w 3020445"/>
                  <a:gd name="connsiteY5" fmla="*/ 881224 h 1125477"/>
                  <a:gd name="connsiteX6" fmla="*/ 1962650 w 3020445"/>
                  <a:gd name="connsiteY6" fmla="*/ 1025240 h 1125477"/>
                  <a:gd name="connsiteX7" fmla="*/ 306467 w 3020445"/>
                  <a:gd name="connsiteY7" fmla="*/ 1097249 h 1125477"/>
                  <a:gd name="connsiteX8" fmla="*/ 123845 w 3020445"/>
                  <a:gd name="connsiteY8" fmla="*/ 855872 h 1125477"/>
                  <a:gd name="connsiteX0" fmla="*/ 123845 w 3020445"/>
                  <a:gd name="connsiteY0" fmla="*/ 855872 h 1125477"/>
                  <a:gd name="connsiteX1" fmla="*/ 522491 w 3020445"/>
                  <a:gd name="connsiteY1" fmla="*/ 665201 h 1125477"/>
                  <a:gd name="connsiteX2" fmla="*/ 1710598 w 3020445"/>
                  <a:gd name="connsiteY2" fmla="*/ 694508 h 1125477"/>
                  <a:gd name="connsiteX3" fmla="*/ 2687751 w 3020445"/>
                  <a:gd name="connsiteY3" fmla="*/ 371778 h 1125477"/>
                  <a:gd name="connsiteX4" fmla="*/ 2911869 w 3020445"/>
                  <a:gd name="connsiteY4" fmla="*/ 84908 h 1125477"/>
                  <a:gd name="connsiteX5" fmla="*/ 2862242 w 3020445"/>
                  <a:gd name="connsiteY5" fmla="*/ 881224 h 1125477"/>
                  <a:gd name="connsiteX6" fmla="*/ 1962650 w 3020445"/>
                  <a:gd name="connsiteY6" fmla="*/ 1025240 h 1125477"/>
                  <a:gd name="connsiteX7" fmla="*/ 306467 w 3020445"/>
                  <a:gd name="connsiteY7" fmla="*/ 1097249 h 1125477"/>
                  <a:gd name="connsiteX8" fmla="*/ 123845 w 3020445"/>
                  <a:gd name="connsiteY8" fmla="*/ 855872 h 1125477"/>
                  <a:gd name="connsiteX0" fmla="*/ 123845 w 3030261"/>
                  <a:gd name="connsiteY0" fmla="*/ 1067667 h 1337272"/>
                  <a:gd name="connsiteX1" fmla="*/ 522491 w 3030261"/>
                  <a:gd name="connsiteY1" fmla="*/ 876996 h 1337272"/>
                  <a:gd name="connsiteX2" fmla="*/ 1710598 w 3030261"/>
                  <a:gd name="connsiteY2" fmla="*/ 906303 h 1337272"/>
                  <a:gd name="connsiteX3" fmla="*/ 2687751 w 3030261"/>
                  <a:gd name="connsiteY3" fmla="*/ 583573 h 1337272"/>
                  <a:gd name="connsiteX4" fmla="*/ 2970763 w 3030261"/>
                  <a:gd name="connsiteY4" fmla="*/ 84908 h 1337272"/>
                  <a:gd name="connsiteX5" fmla="*/ 2862242 w 3030261"/>
                  <a:gd name="connsiteY5" fmla="*/ 1093019 h 1337272"/>
                  <a:gd name="connsiteX6" fmla="*/ 1962650 w 3030261"/>
                  <a:gd name="connsiteY6" fmla="*/ 1237035 h 1337272"/>
                  <a:gd name="connsiteX7" fmla="*/ 306467 w 3030261"/>
                  <a:gd name="connsiteY7" fmla="*/ 1309044 h 1337272"/>
                  <a:gd name="connsiteX8" fmla="*/ 123845 w 3030261"/>
                  <a:gd name="connsiteY8" fmla="*/ 1067667 h 1337272"/>
                  <a:gd name="connsiteX0" fmla="*/ 123845 w 3030261"/>
                  <a:gd name="connsiteY0" fmla="*/ 1090771 h 1360376"/>
                  <a:gd name="connsiteX1" fmla="*/ 522491 w 3030261"/>
                  <a:gd name="connsiteY1" fmla="*/ 900100 h 1360376"/>
                  <a:gd name="connsiteX2" fmla="*/ 1710598 w 3030261"/>
                  <a:gd name="connsiteY2" fmla="*/ 929407 h 1360376"/>
                  <a:gd name="connsiteX3" fmla="*/ 2682731 w 3030261"/>
                  <a:gd name="connsiteY3" fmla="*/ 468052 h 1360376"/>
                  <a:gd name="connsiteX4" fmla="*/ 2970763 w 3030261"/>
                  <a:gd name="connsiteY4" fmla="*/ 108012 h 1360376"/>
                  <a:gd name="connsiteX5" fmla="*/ 2862242 w 3030261"/>
                  <a:gd name="connsiteY5" fmla="*/ 1116123 h 1360376"/>
                  <a:gd name="connsiteX6" fmla="*/ 1962650 w 3030261"/>
                  <a:gd name="connsiteY6" fmla="*/ 1260139 h 1360376"/>
                  <a:gd name="connsiteX7" fmla="*/ 306467 w 3030261"/>
                  <a:gd name="connsiteY7" fmla="*/ 1332148 h 1360376"/>
                  <a:gd name="connsiteX8" fmla="*/ 123845 w 3030261"/>
                  <a:gd name="connsiteY8" fmla="*/ 1090771 h 1360376"/>
                  <a:gd name="connsiteX0" fmla="*/ 123845 w 3030261"/>
                  <a:gd name="connsiteY0" fmla="*/ 1090771 h 1360376"/>
                  <a:gd name="connsiteX1" fmla="*/ 522491 w 3030261"/>
                  <a:gd name="connsiteY1" fmla="*/ 900100 h 1360376"/>
                  <a:gd name="connsiteX2" fmla="*/ 1944216 w 3030261"/>
                  <a:gd name="connsiteY2" fmla="*/ 900100 h 1360376"/>
                  <a:gd name="connsiteX3" fmla="*/ 2682731 w 3030261"/>
                  <a:gd name="connsiteY3" fmla="*/ 468052 h 1360376"/>
                  <a:gd name="connsiteX4" fmla="*/ 2970763 w 3030261"/>
                  <a:gd name="connsiteY4" fmla="*/ 108012 h 1360376"/>
                  <a:gd name="connsiteX5" fmla="*/ 2862242 w 3030261"/>
                  <a:gd name="connsiteY5" fmla="*/ 1116123 h 1360376"/>
                  <a:gd name="connsiteX6" fmla="*/ 1962650 w 3030261"/>
                  <a:gd name="connsiteY6" fmla="*/ 1260139 h 1360376"/>
                  <a:gd name="connsiteX7" fmla="*/ 306467 w 3030261"/>
                  <a:gd name="connsiteY7" fmla="*/ 1332148 h 1360376"/>
                  <a:gd name="connsiteX8" fmla="*/ 123845 w 3030261"/>
                  <a:gd name="connsiteY8" fmla="*/ 1090771 h 1360376"/>
                  <a:gd name="connsiteX0" fmla="*/ 3120 w 3314221"/>
                  <a:gd name="connsiteY0" fmla="*/ 1337190 h 1357906"/>
                  <a:gd name="connsiteX1" fmla="*/ 842800 w 3314221"/>
                  <a:gd name="connsiteY1" fmla="*/ 813149 h 1357906"/>
                  <a:gd name="connsiteX2" fmla="*/ 2264525 w 3314221"/>
                  <a:gd name="connsiteY2" fmla="*/ 813149 h 1357906"/>
                  <a:gd name="connsiteX3" fmla="*/ 3003040 w 3314221"/>
                  <a:gd name="connsiteY3" fmla="*/ 381101 h 1357906"/>
                  <a:gd name="connsiteX4" fmla="*/ 3291072 w 3314221"/>
                  <a:gd name="connsiteY4" fmla="*/ 21061 h 1357906"/>
                  <a:gd name="connsiteX5" fmla="*/ 3182551 w 3314221"/>
                  <a:gd name="connsiteY5" fmla="*/ 1029172 h 1357906"/>
                  <a:gd name="connsiteX6" fmla="*/ 2282959 w 3314221"/>
                  <a:gd name="connsiteY6" fmla="*/ 1173188 h 1357906"/>
                  <a:gd name="connsiteX7" fmla="*/ 626776 w 3314221"/>
                  <a:gd name="connsiteY7" fmla="*/ 1245197 h 1357906"/>
                  <a:gd name="connsiteX8" fmla="*/ 3120 w 3314221"/>
                  <a:gd name="connsiteY8" fmla="*/ 1337190 h 1357906"/>
                  <a:gd name="connsiteX0" fmla="*/ 20746 w 3331847"/>
                  <a:gd name="connsiteY0" fmla="*/ 1337190 h 1407166"/>
                  <a:gd name="connsiteX1" fmla="*/ 860426 w 3331847"/>
                  <a:gd name="connsiteY1" fmla="*/ 813149 h 1407166"/>
                  <a:gd name="connsiteX2" fmla="*/ 2282151 w 3331847"/>
                  <a:gd name="connsiteY2" fmla="*/ 813149 h 1407166"/>
                  <a:gd name="connsiteX3" fmla="*/ 3020666 w 3331847"/>
                  <a:gd name="connsiteY3" fmla="*/ 381101 h 1407166"/>
                  <a:gd name="connsiteX4" fmla="*/ 3308698 w 3331847"/>
                  <a:gd name="connsiteY4" fmla="*/ 21061 h 1407166"/>
                  <a:gd name="connsiteX5" fmla="*/ 3200177 w 3331847"/>
                  <a:gd name="connsiteY5" fmla="*/ 1029172 h 1407166"/>
                  <a:gd name="connsiteX6" fmla="*/ 2300585 w 3331847"/>
                  <a:gd name="connsiteY6" fmla="*/ 1173188 h 1407166"/>
                  <a:gd name="connsiteX7" fmla="*/ 644402 w 3331847"/>
                  <a:gd name="connsiteY7" fmla="*/ 1245197 h 1407166"/>
                  <a:gd name="connsiteX8" fmla="*/ 20746 w 3331847"/>
                  <a:gd name="connsiteY8" fmla="*/ 1337190 h 1407166"/>
                  <a:gd name="connsiteX0" fmla="*/ 20744 w 3331845"/>
                  <a:gd name="connsiteY0" fmla="*/ 1337190 h 1454007"/>
                  <a:gd name="connsiteX1" fmla="*/ 860424 w 3331845"/>
                  <a:gd name="connsiteY1" fmla="*/ 813149 h 1454007"/>
                  <a:gd name="connsiteX2" fmla="*/ 2282149 w 3331845"/>
                  <a:gd name="connsiteY2" fmla="*/ 813149 h 1454007"/>
                  <a:gd name="connsiteX3" fmla="*/ 3020664 w 3331845"/>
                  <a:gd name="connsiteY3" fmla="*/ 381101 h 1454007"/>
                  <a:gd name="connsiteX4" fmla="*/ 3308696 w 3331845"/>
                  <a:gd name="connsiteY4" fmla="*/ 21061 h 1454007"/>
                  <a:gd name="connsiteX5" fmla="*/ 3200175 w 3331845"/>
                  <a:gd name="connsiteY5" fmla="*/ 1029172 h 1454007"/>
                  <a:gd name="connsiteX6" fmla="*/ 2300583 w 3331845"/>
                  <a:gd name="connsiteY6" fmla="*/ 1173188 h 1454007"/>
                  <a:gd name="connsiteX7" fmla="*/ 644400 w 3331845"/>
                  <a:gd name="connsiteY7" fmla="*/ 1245197 h 1454007"/>
                  <a:gd name="connsiteX8" fmla="*/ 20744 w 3331845"/>
                  <a:gd name="connsiteY8" fmla="*/ 1337190 h 1454007"/>
                  <a:gd name="connsiteX0" fmla="*/ 20744 w 3331845"/>
                  <a:gd name="connsiteY0" fmla="*/ 1336374 h 1453191"/>
                  <a:gd name="connsiteX1" fmla="*/ 860424 w 3331845"/>
                  <a:gd name="connsiteY1" fmla="*/ 812333 h 1453191"/>
                  <a:gd name="connsiteX2" fmla="*/ 2303454 w 3331845"/>
                  <a:gd name="connsiteY2" fmla="*/ 704699 h 1453191"/>
                  <a:gd name="connsiteX3" fmla="*/ 3020664 w 3331845"/>
                  <a:gd name="connsiteY3" fmla="*/ 380285 h 1453191"/>
                  <a:gd name="connsiteX4" fmla="*/ 3308696 w 3331845"/>
                  <a:gd name="connsiteY4" fmla="*/ 20245 h 1453191"/>
                  <a:gd name="connsiteX5" fmla="*/ 3200175 w 3331845"/>
                  <a:gd name="connsiteY5" fmla="*/ 1028356 h 1453191"/>
                  <a:gd name="connsiteX6" fmla="*/ 2300583 w 3331845"/>
                  <a:gd name="connsiteY6" fmla="*/ 1172372 h 1453191"/>
                  <a:gd name="connsiteX7" fmla="*/ 644400 w 3331845"/>
                  <a:gd name="connsiteY7" fmla="*/ 1244381 h 1453191"/>
                  <a:gd name="connsiteX8" fmla="*/ 20744 w 3331845"/>
                  <a:gd name="connsiteY8" fmla="*/ 1336374 h 1453191"/>
                  <a:gd name="connsiteX0" fmla="*/ 18263 w 3404662"/>
                  <a:gd name="connsiteY0" fmla="*/ 1551399 h 1640205"/>
                  <a:gd name="connsiteX1" fmla="*/ 933241 w 3404662"/>
                  <a:gd name="connsiteY1" fmla="*/ 812333 h 1640205"/>
                  <a:gd name="connsiteX2" fmla="*/ 2376271 w 3404662"/>
                  <a:gd name="connsiteY2" fmla="*/ 704699 h 1640205"/>
                  <a:gd name="connsiteX3" fmla="*/ 3093481 w 3404662"/>
                  <a:gd name="connsiteY3" fmla="*/ 380285 h 1640205"/>
                  <a:gd name="connsiteX4" fmla="*/ 3381513 w 3404662"/>
                  <a:gd name="connsiteY4" fmla="*/ 20245 h 1640205"/>
                  <a:gd name="connsiteX5" fmla="*/ 3272992 w 3404662"/>
                  <a:gd name="connsiteY5" fmla="*/ 1028356 h 1640205"/>
                  <a:gd name="connsiteX6" fmla="*/ 2373400 w 3404662"/>
                  <a:gd name="connsiteY6" fmla="*/ 1172372 h 1640205"/>
                  <a:gd name="connsiteX7" fmla="*/ 717217 w 3404662"/>
                  <a:gd name="connsiteY7" fmla="*/ 1244381 h 1640205"/>
                  <a:gd name="connsiteX8" fmla="*/ 18263 w 3404662"/>
                  <a:gd name="connsiteY8" fmla="*/ 1551399 h 1640205"/>
                  <a:gd name="connsiteX0" fmla="*/ 17 w 3386416"/>
                  <a:gd name="connsiteY0" fmla="*/ 1551399 h 1591545"/>
                  <a:gd name="connsiteX1" fmla="*/ 914995 w 3386416"/>
                  <a:gd name="connsiteY1" fmla="*/ 812333 h 1591545"/>
                  <a:gd name="connsiteX2" fmla="*/ 2358025 w 3386416"/>
                  <a:gd name="connsiteY2" fmla="*/ 704699 h 1591545"/>
                  <a:gd name="connsiteX3" fmla="*/ 3075235 w 3386416"/>
                  <a:gd name="connsiteY3" fmla="*/ 380285 h 1591545"/>
                  <a:gd name="connsiteX4" fmla="*/ 3363267 w 3386416"/>
                  <a:gd name="connsiteY4" fmla="*/ 20245 h 1591545"/>
                  <a:gd name="connsiteX5" fmla="*/ 3254746 w 3386416"/>
                  <a:gd name="connsiteY5" fmla="*/ 1028356 h 1591545"/>
                  <a:gd name="connsiteX6" fmla="*/ 2355154 w 3386416"/>
                  <a:gd name="connsiteY6" fmla="*/ 1172372 h 1591545"/>
                  <a:gd name="connsiteX7" fmla="*/ 935552 w 3386416"/>
                  <a:gd name="connsiteY7" fmla="*/ 1459414 h 1591545"/>
                  <a:gd name="connsiteX8" fmla="*/ 17 w 3386416"/>
                  <a:gd name="connsiteY8" fmla="*/ 1551399 h 1591545"/>
                  <a:gd name="connsiteX0" fmla="*/ 604 w 3387003"/>
                  <a:gd name="connsiteY0" fmla="*/ 1551399 h 1588469"/>
                  <a:gd name="connsiteX1" fmla="*/ 1066092 w 3387003"/>
                  <a:gd name="connsiteY1" fmla="*/ 855293 h 1588469"/>
                  <a:gd name="connsiteX2" fmla="*/ 2358612 w 3387003"/>
                  <a:gd name="connsiteY2" fmla="*/ 704699 h 1588469"/>
                  <a:gd name="connsiteX3" fmla="*/ 3075822 w 3387003"/>
                  <a:gd name="connsiteY3" fmla="*/ 380285 h 1588469"/>
                  <a:gd name="connsiteX4" fmla="*/ 3363854 w 3387003"/>
                  <a:gd name="connsiteY4" fmla="*/ 20245 h 1588469"/>
                  <a:gd name="connsiteX5" fmla="*/ 3255333 w 3387003"/>
                  <a:gd name="connsiteY5" fmla="*/ 1028356 h 1588469"/>
                  <a:gd name="connsiteX6" fmla="*/ 2355741 w 3387003"/>
                  <a:gd name="connsiteY6" fmla="*/ 1172372 h 1588469"/>
                  <a:gd name="connsiteX7" fmla="*/ 936139 w 3387003"/>
                  <a:gd name="connsiteY7" fmla="*/ 1459414 h 1588469"/>
                  <a:gd name="connsiteX8" fmla="*/ 604 w 3387003"/>
                  <a:gd name="connsiteY8" fmla="*/ 1551399 h 1588469"/>
                  <a:gd name="connsiteX0" fmla="*/ 5931 w 3392330"/>
                  <a:gd name="connsiteY0" fmla="*/ 1551399 h 1579074"/>
                  <a:gd name="connsiteX1" fmla="*/ 567232 w 3392330"/>
                  <a:gd name="connsiteY1" fmla="*/ 987737 h 1579074"/>
                  <a:gd name="connsiteX2" fmla="*/ 1071419 w 3392330"/>
                  <a:gd name="connsiteY2" fmla="*/ 855293 h 1579074"/>
                  <a:gd name="connsiteX3" fmla="*/ 2363939 w 3392330"/>
                  <a:gd name="connsiteY3" fmla="*/ 704699 h 1579074"/>
                  <a:gd name="connsiteX4" fmla="*/ 3081149 w 3392330"/>
                  <a:gd name="connsiteY4" fmla="*/ 380285 h 1579074"/>
                  <a:gd name="connsiteX5" fmla="*/ 3369181 w 3392330"/>
                  <a:gd name="connsiteY5" fmla="*/ 20245 h 1579074"/>
                  <a:gd name="connsiteX6" fmla="*/ 3260660 w 3392330"/>
                  <a:gd name="connsiteY6" fmla="*/ 1028356 h 1579074"/>
                  <a:gd name="connsiteX7" fmla="*/ 2361068 w 3392330"/>
                  <a:gd name="connsiteY7" fmla="*/ 1172372 h 1579074"/>
                  <a:gd name="connsiteX8" fmla="*/ 941466 w 3392330"/>
                  <a:gd name="connsiteY8" fmla="*/ 1459414 h 1579074"/>
                  <a:gd name="connsiteX9" fmla="*/ 5931 w 3392330"/>
                  <a:gd name="connsiteY9" fmla="*/ 1551399 h 1579074"/>
                  <a:gd name="connsiteX0" fmla="*/ 5931 w 3392330"/>
                  <a:gd name="connsiteY0" fmla="*/ 1551399 h 1579074"/>
                  <a:gd name="connsiteX1" fmla="*/ 567232 w 3392330"/>
                  <a:gd name="connsiteY1" fmla="*/ 987737 h 1579074"/>
                  <a:gd name="connsiteX2" fmla="*/ 1071419 w 3392330"/>
                  <a:gd name="connsiteY2" fmla="*/ 855293 h 1579074"/>
                  <a:gd name="connsiteX3" fmla="*/ 2363939 w 3392330"/>
                  <a:gd name="connsiteY3" fmla="*/ 704699 h 1579074"/>
                  <a:gd name="connsiteX4" fmla="*/ 3081149 w 3392330"/>
                  <a:gd name="connsiteY4" fmla="*/ 380285 h 1579074"/>
                  <a:gd name="connsiteX5" fmla="*/ 3369181 w 3392330"/>
                  <a:gd name="connsiteY5" fmla="*/ 20245 h 1579074"/>
                  <a:gd name="connsiteX6" fmla="*/ 3260660 w 3392330"/>
                  <a:gd name="connsiteY6" fmla="*/ 1028356 h 1579074"/>
                  <a:gd name="connsiteX7" fmla="*/ 2361068 w 3392330"/>
                  <a:gd name="connsiteY7" fmla="*/ 1172372 h 1579074"/>
                  <a:gd name="connsiteX8" fmla="*/ 941466 w 3392330"/>
                  <a:gd name="connsiteY8" fmla="*/ 1459414 h 1579074"/>
                  <a:gd name="connsiteX9" fmla="*/ 5931 w 3392330"/>
                  <a:gd name="connsiteY9" fmla="*/ 1551399 h 1579074"/>
                  <a:gd name="connsiteX0" fmla="*/ 5931 w 3392330"/>
                  <a:gd name="connsiteY0" fmla="*/ 1551399 h 1579074"/>
                  <a:gd name="connsiteX1" fmla="*/ 567232 w 3392330"/>
                  <a:gd name="connsiteY1" fmla="*/ 987737 h 1579074"/>
                  <a:gd name="connsiteX2" fmla="*/ 1071419 w 3392330"/>
                  <a:gd name="connsiteY2" fmla="*/ 855293 h 1579074"/>
                  <a:gd name="connsiteX3" fmla="*/ 1449279 w 3392330"/>
                  <a:gd name="connsiteY3" fmla="*/ 890926 h 1579074"/>
                  <a:gd name="connsiteX4" fmla="*/ 2363939 w 3392330"/>
                  <a:gd name="connsiteY4" fmla="*/ 704699 h 1579074"/>
                  <a:gd name="connsiteX5" fmla="*/ 3081149 w 3392330"/>
                  <a:gd name="connsiteY5" fmla="*/ 380285 h 1579074"/>
                  <a:gd name="connsiteX6" fmla="*/ 3369181 w 3392330"/>
                  <a:gd name="connsiteY6" fmla="*/ 20245 h 1579074"/>
                  <a:gd name="connsiteX7" fmla="*/ 3260660 w 3392330"/>
                  <a:gd name="connsiteY7" fmla="*/ 1028356 h 1579074"/>
                  <a:gd name="connsiteX8" fmla="*/ 2361068 w 3392330"/>
                  <a:gd name="connsiteY8" fmla="*/ 1172372 h 1579074"/>
                  <a:gd name="connsiteX9" fmla="*/ 941466 w 3392330"/>
                  <a:gd name="connsiteY9" fmla="*/ 1459414 h 1579074"/>
                  <a:gd name="connsiteX10" fmla="*/ 5931 w 3392330"/>
                  <a:gd name="connsiteY10" fmla="*/ 1551399 h 1579074"/>
                  <a:gd name="connsiteX0" fmla="*/ 5931 w 3392330"/>
                  <a:gd name="connsiteY0" fmla="*/ 1551399 h 1579074"/>
                  <a:gd name="connsiteX1" fmla="*/ 567232 w 3392330"/>
                  <a:gd name="connsiteY1" fmla="*/ 987737 h 1579074"/>
                  <a:gd name="connsiteX2" fmla="*/ 1071419 w 3392330"/>
                  <a:gd name="connsiteY2" fmla="*/ 855293 h 1579074"/>
                  <a:gd name="connsiteX3" fmla="*/ 1739577 w 3392330"/>
                  <a:gd name="connsiteY3" fmla="*/ 880096 h 1579074"/>
                  <a:gd name="connsiteX4" fmla="*/ 2363939 w 3392330"/>
                  <a:gd name="connsiteY4" fmla="*/ 704699 h 1579074"/>
                  <a:gd name="connsiteX5" fmla="*/ 3081149 w 3392330"/>
                  <a:gd name="connsiteY5" fmla="*/ 380285 h 1579074"/>
                  <a:gd name="connsiteX6" fmla="*/ 3369181 w 3392330"/>
                  <a:gd name="connsiteY6" fmla="*/ 20245 h 1579074"/>
                  <a:gd name="connsiteX7" fmla="*/ 3260660 w 3392330"/>
                  <a:gd name="connsiteY7" fmla="*/ 1028356 h 1579074"/>
                  <a:gd name="connsiteX8" fmla="*/ 2361068 w 3392330"/>
                  <a:gd name="connsiteY8" fmla="*/ 1172372 h 1579074"/>
                  <a:gd name="connsiteX9" fmla="*/ 941466 w 3392330"/>
                  <a:gd name="connsiteY9" fmla="*/ 1459414 h 1579074"/>
                  <a:gd name="connsiteX10" fmla="*/ 5931 w 3392330"/>
                  <a:gd name="connsiteY10" fmla="*/ 1551399 h 1579074"/>
                  <a:gd name="connsiteX0" fmla="*/ 5931 w 3392330"/>
                  <a:gd name="connsiteY0" fmla="*/ 1551399 h 1579074"/>
                  <a:gd name="connsiteX1" fmla="*/ 567232 w 3392330"/>
                  <a:gd name="connsiteY1" fmla="*/ 987737 h 1579074"/>
                  <a:gd name="connsiteX2" fmla="*/ 1221915 w 3392330"/>
                  <a:gd name="connsiteY2" fmla="*/ 865980 h 1579074"/>
                  <a:gd name="connsiteX3" fmla="*/ 1739577 w 3392330"/>
                  <a:gd name="connsiteY3" fmla="*/ 880096 h 1579074"/>
                  <a:gd name="connsiteX4" fmla="*/ 2363939 w 3392330"/>
                  <a:gd name="connsiteY4" fmla="*/ 704699 h 1579074"/>
                  <a:gd name="connsiteX5" fmla="*/ 3081149 w 3392330"/>
                  <a:gd name="connsiteY5" fmla="*/ 380285 h 1579074"/>
                  <a:gd name="connsiteX6" fmla="*/ 3369181 w 3392330"/>
                  <a:gd name="connsiteY6" fmla="*/ 20245 h 1579074"/>
                  <a:gd name="connsiteX7" fmla="*/ 3260660 w 3392330"/>
                  <a:gd name="connsiteY7" fmla="*/ 1028356 h 1579074"/>
                  <a:gd name="connsiteX8" fmla="*/ 2361068 w 3392330"/>
                  <a:gd name="connsiteY8" fmla="*/ 1172372 h 1579074"/>
                  <a:gd name="connsiteX9" fmla="*/ 941466 w 3392330"/>
                  <a:gd name="connsiteY9" fmla="*/ 1459414 h 1579074"/>
                  <a:gd name="connsiteX10" fmla="*/ 5931 w 3392330"/>
                  <a:gd name="connsiteY10" fmla="*/ 1551399 h 1579074"/>
                  <a:gd name="connsiteX0" fmla="*/ 5931 w 3392330"/>
                  <a:gd name="connsiteY0" fmla="*/ 1551399 h 1579074"/>
                  <a:gd name="connsiteX1" fmla="*/ 567232 w 3392330"/>
                  <a:gd name="connsiteY1" fmla="*/ 987737 h 1579074"/>
                  <a:gd name="connsiteX2" fmla="*/ 1221915 w 3392330"/>
                  <a:gd name="connsiteY2" fmla="*/ 865980 h 1579074"/>
                  <a:gd name="connsiteX3" fmla="*/ 1846986 w 3392330"/>
                  <a:gd name="connsiteY3" fmla="*/ 880024 h 1579074"/>
                  <a:gd name="connsiteX4" fmla="*/ 2363939 w 3392330"/>
                  <a:gd name="connsiteY4" fmla="*/ 704699 h 1579074"/>
                  <a:gd name="connsiteX5" fmla="*/ 3081149 w 3392330"/>
                  <a:gd name="connsiteY5" fmla="*/ 380285 h 1579074"/>
                  <a:gd name="connsiteX6" fmla="*/ 3369181 w 3392330"/>
                  <a:gd name="connsiteY6" fmla="*/ 20245 h 1579074"/>
                  <a:gd name="connsiteX7" fmla="*/ 3260660 w 3392330"/>
                  <a:gd name="connsiteY7" fmla="*/ 1028356 h 1579074"/>
                  <a:gd name="connsiteX8" fmla="*/ 2361068 w 3392330"/>
                  <a:gd name="connsiteY8" fmla="*/ 1172372 h 1579074"/>
                  <a:gd name="connsiteX9" fmla="*/ 941466 w 3392330"/>
                  <a:gd name="connsiteY9" fmla="*/ 1459414 h 1579074"/>
                  <a:gd name="connsiteX10" fmla="*/ 5931 w 3392330"/>
                  <a:gd name="connsiteY10" fmla="*/ 1551399 h 1579074"/>
                  <a:gd name="connsiteX0" fmla="*/ 5931 w 3392330"/>
                  <a:gd name="connsiteY0" fmla="*/ 1551636 h 1579311"/>
                  <a:gd name="connsiteX1" fmla="*/ 567232 w 3392330"/>
                  <a:gd name="connsiteY1" fmla="*/ 987974 h 1579311"/>
                  <a:gd name="connsiteX2" fmla="*/ 1221915 w 3392330"/>
                  <a:gd name="connsiteY2" fmla="*/ 866217 h 1579311"/>
                  <a:gd name="connsiteX3" fmla="*/ 1846986 w 3392330"/>
                  <a:gd name="connsiteY3" fmla="*/ 880261 h 1579311"/>
                  <a:gd name="connsiteX4" fmla="*/ 2471290 w 3392330"/>
                  <a:gd name="connsiteY4" fmla="*/ 737148 h 1579311"/>
                  <a:gd name="connsiteX5" fmla="*/ 3081149 w 3392330"/>
                  <a:gd name="connsiteY5" fmla="*/ 380522 h 1579311"/>
                  <a:gd name="connsiteX6" fmla="*/ 3369181 w 3392330"/>
                  <a:gd name="connsiteY6" fmla="*/ 20482 h 1579311"/>
                  <a:gd name="connsiteX7" fmla="*/ 3260660 w 3392330"/>
                  <a:gd name="connsiteY7" fmla="*/ 1028593 h 1579311"/>
                  <a:gd name="connsiteX8" fmla="*/ 2361068 w 3392330"/>
                  <a:gd name="connsiteY8" fmla="*/ 1172609 h 1579311"/>
                  <a:gd name="connsiteX9" fmla="*/ 941466 w 3392330"/>
                  <a:gd name="connsiteY9" fmla="*/ 1459651 h 1579311"/>
                  <a:gd name="connsiteX10" fmla="*/ 5931 w 3392330"/>
                  <a:gd name="connsiteY10" fmla="*/ 1551636 h 1579311"/>
                  <a:gd name="connsiteX0" fmla="*/ 4864 w 3391263"/>
                  <a:gd name="connsiteY0" fmla="*/ 1551636 h 1579094"/>
                  <a:gd name="connsiteX1" fmla="*/ 594686 w 3391263"/>
                  <a:gd name="connsiteY1" fmla="*/ 991067 h 1579094"/>
                  <a:gd name="connsiteX2" fmla="*/ 1220848 w 3391263"/>
                  <a:gd name="connsiteY2" fmla="*/ 866217 h 1579094"/>
                  <a:gd name="connsiteX3" fmla="*/ 1845919 w 3391263"/>
                  <a:gd name="connsiteY3" fmla="*/ 880261 h 1579094"/>
                  <a:gd name="connsiteX4" fmla="*/ 2470223 w 3391263"/>
                  <a:gd name="connsiteY4" fmla="*/ 737148 h 1579094"/>
                  <a:gd name="connsiteX5" fmla="*/ 3080082 w 3391263"/>
                  <a:gd name="connsiteY5" fmla="*/ 380522 h 1579094"/>
                  <a:gd name="connsiteX6" fmla="*/ 3368114 w 3391263"/>
                  <a:gd name="connsiteY6" fmla="*/ 20482 h 1579094"/>
                  <a:gd name="connsiteX7" fmla="*/ 3259593 w 3391263"/>
                  <a:gd name="connsiteY7" fmla="*/ 1028593 h 1579094"/>
                  <a:gd name="connsiteX8" fmla="*/ 2360001 w 3391263"/>
                  <a:gd name="connsiteY8" fmla="*/ 1172609 h 1579094"/>
                  <a:gd name="connsiteX9" fmla="*/ 940399 w 3391263"/>
                  <a:gd name="connsiteY9" fmla="*/ 1459651 h 1579094"/>
                  <a:gd name="connsiteX10" fmla="*/ 4864 w 3391263"/>
                  <a:gd name="connsiteY10" fmla="*/ 1551636 h 1579094"/>
                  <a:gd name="connsiteX0" fmla="*/ 4864 w 3391263"/>
                  <a:gd name="connsiteY0" fmla="*/ 1551636 h 1579094"/>
                  <a:gd name="connsiteX1" fmla="*/ 594686 w 3391263"/>
                  <a:gd name="connsiteY1" fmla="*/ 991067 h 1579094"/>
                  <a:gd name="connsiteX2" fmla="*/ 1220848 w 3391263"/>
                  <a:gd name="connsiteY2" fmla="*/ 866217 h 1579094"/>
                  <a:gd name="connsiteX3" fmla="*/ 1845919 w 3391263"/>
                  <a:gd name="connsiteY3" fmla="*/ 880261 h 1579094"/>
                  <a:gd name="connsiteX4" fmla="*/ 2470223 w 3391263"/>
                  <a:gd name="connsiteY4" fmla="*/ 737148 h 1579094"/>
                  <a:gd name="connsiteX5" fmla="*/ 3080082 w 3391263"/>
                  <a:gd name="connsiteY5" fmla="*/ 380522 h 1579094"/>
                  <a:gd name="connsiteX6" fmla="*/ 3368114 w 3391263"/>
                  <a:gd name="connsiteY6" fmla="*/ 20482 h 1579094"/>
                  <a:gd name="connsiteX7" fmla="*/ 3259593 w 3391263"/>
                  <a:gd name="connsiteY7" fmla="*/ 1028593 h 1579094"/>
                  <a:gd name="connsiteX8" fmla="*/ 2360001 w 3391263"/>
                  <a:gd name="connsiteY8" fmla="*/ 1172609 h 1579094"/>
                  <a:gd name="connsiteX9" fmla="*/ 940399 w 3391263"/>
                  <a:gd name="connsiteY9" fmla="*/ 1459651 h 1579094"/>
                  <a:gd name="connsiteX10" fmla="*/ 4864 w 3391263"/>
                  <a:gd name="connsiteY10" fmla="*/ 1551636 h 1579094"/>
                  <a:gd name="connsiteX0" fmla="*/ 5527 w 3391926"/>
                  <a:gd name="connsiteY0" fmla="*/ 1551636 h 1579094"/>
                  <a:gd name="connsiteX1" fmla="*/ 595349 w 3391926"/>
                  <a:gd name="connsiteY1" fmla="*/ 991067 h 1579094"/>
                  <a:gd name="connsiteX2" fmla="*/ 1221511 w 3391926"/>
                  <a:gd name="connsiteY2" fmla="*/ 866217 h 1579094"/>
                  <a:gd name="connsiteX3" fmla="*/ 1846582 w 3391926"/>
                  <a:gd name="connsiteY3" fmla="*/ 880261 h 1579094"/>
                  <a:gd name="connsiteX4" fmla="*/ 2470886 w 3391926"/>
                  <a:gd name="connsiteY4" fmla="*/ 737148 h 1579094"/>
                  <a:gd name="connsiteX5" fmla="*/ 3080745 w 3391926"/>
                  <a:gd name="connsiteY5" fmla="*/ 380522 h 1579094"/>
                  <a:gd name="connsiteX6" fmla="*/ 3368777 w 3391926"/>
                  <a:gd name="connsiteY6" fmla="*/ 20482 h 1579094"/>
                  <a:gd name="connsiteX7" fmla="*/ 3260256 w 3391926"/>
                  <a:gd name="connsiteY7" fmla="*/ 1028593 h 1579094"/>
                  <a:gd name="connsiteX8" fmla="*/ 2360664 w 3391926"/>
                  <a:gd name="connsiteY8" fmla="*/ 1172609 h 1579094"/>
                  <a:gd name="connsiteX9" fmla="*/ 941062 w 3391926"/>
                  <a:gd name="connsiteY9" fmla="*/ 1459651 h 1579094"/>
                  <a:gd name="connsiteX10" fmla="*/ 5527 w 3391926"/>
                  <a:gd name="connsiteY10" fmla="*/ 1551636 h 1579094"/>
                  <a:gd name="connsiteX0" fmla="*/ 4912 w 3448456"/>
                  <a:gd name="connsiteY0" fmla="*/ 1646750 h 1665495"/>
                  <a:gd name="connsiteX1" fmla="*/ 651879 w 3448456"/>
                  <a:gd name="connsiteY1" fmla="*/ 991067 h 1665495"/>
                  <a:gd name="connsiteX2" fmla="*/ 1278041 w 3448456"/>
                  <a:gd name="connsiteY2" fmla="*/ 866217 h 1665495"/>
                  <a:gd name="connsiteX3" fmla="*/ 1903112 w 3448456"/>
                  <a:gd name="connsiteY3" fmla="*/ 880261 h 1665495"/>
                  <a:gd name="connsiteX4" fmla="*/ 2527416 w 3448456"/>
                  <a:gd name="connsiteY4" fmla="*/ 737148 h 1665495"/>
                  <a:gd name="connsiteX5" fmla="*/ 3137275 w 3448456"/>
                  <a:gd name="connsiteY5" fmla="*/ 380522 h 1665495"/>
                  <a:gd name="connsiteX6" fmla="*/ 3425307 w 3448456"/>
                  <a:gd name="connsiteY6" fmla="*/ 20482 h 1665495"/>
                  <a:gd name="connsiteX7" fmla="*/ 3316786 w 3448456"/>
                  <a:gd name="connsiteY7" fmla="*/ 1028593 h 1665495"/>
                  <a:gd name="connsiteX8" fmla="*/ 2417194 w 3448456"/>
                  <a:gd name="connsiteY8" fmla="*/ 1172609 h 1665495"/>
                  <a:gd name="connsiteX9" fmla="*/ 997592 w 3448456"/>
                  <a:gd name="connsiteY9" fmla="*/ 1459651 h 1665495"/>
                  <a:gd name="connsiteX10" fmla="*/ 4912 w 3448456"/>
                  <a:gd name="connsiteY10" fmla="*/ 1646750 h 1665495"/>
                  <a:gd name="connsiteX0" fmla="*/ 9194 w 3452738"/>
                  <a:gd name="connsiteY0" fmla="*/ 1646750 h 1661190"/>
                  <a:gd name="connsiteX1" fmla="*/ 560860 w 3452738"/>
                  <a:gd name="connsiteY1" fmla="*/ 1067179 h 1661190"/>
                  <a:gd name="connsiteX2" fmla="*/ 1282323 w 3452738"/>
                  <a:gd name="connsiteY2" fmla="*/ 866217 h 1661190"/>
                  <a:gd name="connsiteX3" fmla="*/ 1907394 w 3452738"/>
                  <a:gd name="connsiteY3" fmla="*/ 880261 h 1661190"/>
                  <a:gd name="connsiteX4" fmla="*/ 2531698 w 3452738"/>
                  <a:gd name="connsiteY4" fmla="*/ 737148 h 1661190"/>
                  <a:gd name="connsiteX5" fmla="*/ 3141557 w 3452738"/>
                  <a:gd name="connsiteY5" fmla="*/ 380522 h 1661190"/>
                  <a:gd name="connsiteX6" fmla="*/ 3429589 w 3452738"/>
                  <a:gd name="connsiteY6" fmla="*/ 20482 h 1661190"/>
                  <a:gd name="connsiteX7" fmla="*/ 3321068 w 3452738"/>
                  <a:gd name="connsiteY7" fmla="*/ 1028593 h 1661190"/>
                  <a:gd name="connsiteX8" fmla="*/ 2421476 w 3452738"/>
                  <a:gd name="connsiteY8" fmla="*/ 1172609 h 1661190"/>
                  <a:gd name="connsiteX9" fmla="*/ 1001874 w 3452738"/>
                  <a:gd name="connsiteY9" fmla="*/ 1459651 h 1661190"/>
                  <a:gd name="connsiteX10" fmla="*/ 9194 w 3452738"/>
                  <a:gd name="connsiteY10" fmla="*/ 1646750 h 1661190"/>
                  <a:gd name="connsiteX0" fmla="*/ 9194 w 3452738"/>
                  <a:gd name="connsiteY0" fmla="*/ 1646750 h 1661190"/>
                  <a:gd name="connsiteX1" fmla="*/ 560860 w 3452738"/>
                  <a:gd name="connsiteY1" fmla="*/ 1067179 h 1661190"/>
                  <a:gd name="connsiteX2" fmla="*/ 1282323 w 3452738"/>
                  <a:gd name="connsiteY2" fmla="*/ 866217 h 1661190"/>
                  <a:gd name="connsiteX3" fmla="*/ 1907394 w 3452738"/>
                  <a:gd name="connsiteY3" fmla="*/ 880261 h 1661190"/>
                  <a:gd name="connsiteX4" fmla="*/ 2531698 w 3452738"/>
                  <a:gd name="connsiteY4" fmla="*/ 737148 h 1661190"/>
                  <a:gd name="connsiteX5" fmla="*/ 3141557 w 3452738"/>
                  <a:gd name="connsiteY5" fmla="*/ 380522 h 1661190"/>
                  <a:gd name="connsiteX6" fmla="*/ 3429589 w 3452738"/>
                  <a:gd name="connsiteY6" fmla="*/ 20482 h 1661190"/>
                  <a:gd name="connsiteX7" fmla="*/ 3321068 w 3452738"/>
                  <a:gd name="connsiteY7" fmla="*/ 1028593 h 1661190"/>
                  <a:gd name="connsiteX8" fmla="*/ 2421476 w 3452738"/>
                  <a:gd name="connsiteY8" fmla="*/ 1172609 h 1661190"/>
                  <a:gd name="connsiteX9" fmla="*/ 1001874 w 3452738"/>
                  <a:gd name="connsiteY9" fmla="*/ 1459651 h 1661190"/>
                  <a:gd name="connsiteX10" fmla="*/ 9194 w 3452738"/>
                  <a:gd name="connsiteY10" fmla="*/ 1646750 h 1661190"/>
                  <a:gd name="connsiteX0" fmla="*/ 9194 w 3452738"/>
                  <a:gd name="connsiteY0" fmla="*/ 1646750 h 1661190"/>
                  <a:gd name="connsiteX1" fmla="*/ 560860 w 3452738"/>
                  <a:gd name="connsiteY1" fmla="*/ 1067179 h 1661190"/>
                  <a:gd name="connsiteX2" fmla="*/ 1282323 w 3452738"/>
                  <a:gd name="connsiteY2" fmla="*/ 866217 h 1661190"/>
                  <a:gd name="connsiteX3" fmla="*/ 1907394 w 3452738"/>
                  <a:gd name="connsiteY3" fmla="*/ 880261 h 1661190"/>
                  <a:gd name="connsiteX4" fmla="*/ 2531698 w 3452738"/>
                  <a:gd name="connsiteY4" fmla="*/ 737148 h 1661190"/>
                  <a:gd name="connsiteX5" fmla="*/ 3141557 w 3452738"/>
                  <a:gd name="connsiteY5" fmla="*/ 380522 h 1661190"/>
                  <a:gd name="connsiteX6" fmla="*/ 3429589 w 3452738"/>
                  <a:gd name="connsiteY6" fmla="*/ 20482 h 1661190"/>
                  <a:gd name="connsiteX7" fmla="*/ 3321068 w 3452738"/>
                  <a:gd name="connsiteY7" fmla="*/ 1028593 h 1661190"/>
                  <a:gd name="connsiteX8" fmla="*/ 2421476 w 3452738"/>
                  <a:gd name="connsiteY8" fmla="*/ 1172609 h 1661190"/>
                  <a:gd name="connsiteX9" fmla="*/ 1001874 w 3452738"/>
                  <a:gd name="connsiteY9" fmla="*/ 1459651 h 1661190"/>
                  <a:gd name="connsiteX10" fmla="*/ 9194 w 3452738"/>
                  <a:gd name="connsiteY10" fmla="*/ 1646750 h 1661190"/>
                  <a:gd name="connsiteX0" fmla="*/ 9194 w 3452738"/>
                  <a:gd name="connsiteY0" fmla="*/ 1646750 h 1661190"/>
                  <a:gd name="connsiteX1" fmla="*/ 560860 w 3452738"/>
                  <a:gd name="connsiteY1" fmla="*/ 1067179 h 1661190"/>
                  <a:gd name="connsiteX2" fmla="*/ 1272682 w 3452738"/>
                  <a:gd name="connsiteY2" fmla="*/ 897893 h 1661190"/>
                  <a:gd name="connsiteX3" fmla="*/ 1907394 w 3452738"/>
                  <a:gd name="connsiteY3" fmla="*/ 880261 h 1661190"/>
                  <a:gd name="connsiteX4" fmla="*/ 2531698 w 3452738"/>
                  <a:gd name="connsiteY4" fmla="*/ 737148 h 1661190"/>
                  <a:gd name="connsiteX5" fmla="*/ 3141557 w 3452738"/>
                  <a:gd name="connsiteY5" fmla="*/ 380522 h 1661190"/>
                  <a:gd name="connsiteX6" fmla="*/ 3429589 w 3452738"/>
                  <a:gd name="connsiteY6" fmla="*/ 20482 h 1661190"/>
                  <a:gd name="connsiteX7" fmla="*/ 3321068 w 3452738"/>
                  <a:gd name="connsiteY7" fmla="*/ 1028593 h 1661190"/>
                  <a:gd name="connsiteX8" fmla="*/ 2421476 w 3452738"/>
                  <a:gd name="connsiteY8" fmla="*/ 1172609 h 1661190"/>
                  <a:gd name="connsiteX9" fmla="*/ 1001874 w 3452738"/>
                  <a:gd name="connsiteY9" fmla="*/ 1459651 h 1661190"/>
                  <a:gd name="connsiteX10" fmla="*/ 9194 w 3452738"/>
                  <a:gd name="connsiteY10" fmla="*/ 1646750 h 1661190"/>
                  <a:gd name="connsiteX0" fmla="*/ 9194 w 3452738"/>
                  <a:gd name="connsiteY0" fmla="*/ 1646750 h 1661190"/>
                  <a:gd name="connsiteX1" fmla="*/ 560860 w 3452738"/>
                  <a:gd name="connsiteY1" fmla="*/ 1067179 h 1661190"/>
                  <a:gd name="connsiteX2" fmla="*/ 1272682 w 3452738"/>
                  <a:gd name="connsiteY2" fmla="*/ 897893 h 1661190"/>
                  <a:gd name="connsiteX3" fmla="*/ 1977064 w 3452738"/>
                  <a:gd name="connsiteY3" fmla="*/ 927809 h 1661190"/>
                  <a:gd name="connsiteX4" fmla="*/ 2531698 w 3452738"/>
                  <a:gd name="connsiteY4" fmla="*/ 737148 h 1661190"/>
                  <a:gd name="connsiteX5" fmla="*/ 3141557 w 3452738"/>
                  <a:gd name="connsiteY5" fmla="*/ 380522 h 1661190"/>
                  <a:gd name="connsiteX6" fmla="*/ 3429589 w 3452738"/>
                  <a:gd name="connsiteY6" fmla="*/ 20482 h 1661190"/>
                  <a:gd name="connsiteX7" fmla="*/ 3321068 w 3452738"/>
                  <a:gd name="connsiteY7" fmla="*/ 1028593 h 1661190"/>
                  <a:gd name="connsiteX8" fmla="*/ 2421476 w 3452738"/>
                  <a:gd name="connsiteY8" fmla="*/ 1172609 h 1661190"/>
                  <a:gd name="connsiteX9" fmla="*/ 1001874 w 3452738"/>
                  <a:gd name="connsiteY9" fmla="*/ 1459651 h 1661190"/>
                  <a:gd name="connsiteX10" fmla="*/ 9194 w 3452738"/>
                  <a:gd name="connsiteY10" fmla="*/ 1646750 h 1661190"/>
                  <a:gd name="connsiteX0" fmla="*/ 9194 w 3452738"/>
                  <a:gd name="connsiteY0" fmla="*/ 1646750 h 1661190"/>
                  <a:gd name="connsiteX1" fmla="*/ 560860 w 3452738"/>
                  <a:gd name="connsiteY1" fmla="*/ 1067179 h 1661190"/>
                  <a:gd name="connsiteX2" fmla="*/ 1272682 w 3452738"/>
                  <a:gd name="connsiteY2" fmla="*/ 897893 h 1661190"/>
                  <a:gd name="connsiteX3" fmla="*/ 1977064 w 3452738"/>
                  <a:gd name="connsiteY3" fmla="*/ 927809 h 1661190"/>
                  <a:gd name="connsiteX4" fmla="*/ 2531698 w 3452738"/>
                  <a:gd name="connsiteY4" fmla="*/ 737148 h 1661190"/>
                  <a:gd name="connsiteX5" fmla="*/ 3141557 w 3452738"/>
                  <a:gd name="connsiteY5" fmla="*/ 380522 h 1661190"/>
                  <a:gd name="connsiteX6" fmla="*/ 3429589 w 3452738"/>
                  <a:gd name="connsiteY6" fmla="*/ 20482 h 1661190"/>
                  <a:gd name="connsiteX7" fmla="*/ 3321068 w 3452738"/>
                  <a:gd name="connsiteY7" fmla="*/ 1028593 h 1661190"/>
                  <a:gd name="connsiteX8" fmla="*/ 2421476 w 3452738"/>
                  <a:gd name="connsiteY8" fmla="*/ 1172609 h 1661190"/>
                  <a:gd name="connsiteX9" fmla="*/ 1001874 w 3452738"/>
                  <a:gd name="connsiteY9" fmla="*/ 1459651 h 1661190"/>
                  <a:gd name="connsiteX10" fmla="*/ 9194 w 3452738"/>
                  <a:gd name="connsiteY10" fmla="*/ 1646750 h 1661190"/>
                  <a:gd name="connsiteX0" fmla="*/ 9194 w 3452738"/>
                  <a:gd name="connsiteY0" fmla="*/ 1645603 h 1660043"/>
                  <a:gd name="connsiteX1" fmla="*/ 560860 w 3452738"/>
                  <a:gd name="connsiteY1" fmla="*/ 1066032 h 1660043"/>
                  <a:gd name="connsiteX2" fmla="*/ 1272682 w 3452738"/>
                  <a:gd name="connsiteY2" fmla="*/ 896746 h 1660043"/>
                  <a:gd name="connsiteX3" fmla="*/ 1977064 w 3452738"/>
                  <a:gd name="connsiteY3" fmla="*/ 926662 h 1660043"/>
                  <a:gd name="connsiteX4" fmla="*/ 2842589 w 3452738"/>
                  <a:gd name="connsiteY4" fmla="*/ 574029 h 1660043"/>
                  <a:gd name="connsiteX5" fmla="*/ 3141557 w 3452738"/>
                  <a:gd name="connsiteY5" fmla="*/ 379375 h 1660043"/>
                  <a:gd name="connsiteX6" fmla="*/ 3429589 w 3452738"/>
                  <a:gd name="connsiteY6" fmla="*/ 19335 h 1660043"/>
                  <a:gd name="connsiteX7" fmla="*/ 3321068 w 3452738"/>
                  <a:gd name="connsiteY7" fmla="*/ 1027446 h 1660043"/>
                  <a:gd name="connsiteX8" fmla="*/ 2421476 w 3452738"/>
                  <a:gd name="connsiteY8" fmla="*/ 1171462 h 1660043"/>
                  <a:gd name="connsiteX9" fmla="*/ 1001874 w 3452738"/>
                  <a:gd name="connsiteY9" fmla="*/ 1458504 h 1660043"/>
                  <a:gd name="connsiteX10" fmla="*/ 9194 w 3452738"/>
                  <a:gd name="connsiteY10" fmla="*/ 1645603 h 1660043"/>
                  <a:gd name="connsiteX0" fmla="*/ 9194 w 3452738"/>
                  <a:gd name="connsiteY0" fmla="*/ 1645603 h 1660043"/>
                  <a:gd name="connsiteX1" fmla="*/ 560860 w 3452738"/>
                  <a:gd name="connsiteY1" fmla="*/ 1066032 h 1660043"/>
                  <a:gd name="connsiteX2" fmla="*/ 1272682 w 3452738"/>
                  <a:gd name="connsiteY2" fmla="*/ 896746 h 1660043"/>
                  <a:gd name="connsiteX3" fmla="*/ 1977064 w 3452738"/>
                  <a:gd name="connsiteY3" fmla="*/ 926662 h 1660043"/>
                  <a:gd name="connsiteX4" fmla="*/ 2842589 w 3452738"/>
                  <a:gd name="connsiteY4" fmla="*/ 574029 h 1660043"/>
                  <a:gd name="connsiteX5" fmla="*/ 3141557 w 3452738"/>
                  <a:gd name="connsiteY5" fmla="*/ 379375 h 1660043"/>
                  <a:gd name="connsiteX6" fmla="*/ 3429589 w 3452738"/>
                  <a:gd name="connsiteY6" fmla="*/ 19335 h 1660043"/>
                  <a:gd name="connsiteX7" fmla="*/ 3321068 w 3452738"/>
                  <a:gd name="connsiteY7" fmla="*/ 1027446 h 1660043"/>
                  <a:gd name="connsiteX8" fmla="*/ 2421476 w 3452738"/>
                  <a:gd name="connsiteY8" fmla="*/ 1171462 h 1660043"/>
                  <a:gd name="connsiteX9" fmla="*/ 1001874 w 3452738"/>
                  <a:gd name="connsiteY9" fmla="*/ 1458504 h 1660043"/>
                  <a:gd name="connsiteX10" fmla="*/ 9194 w 3452738"/>
                  <a:gd name="connsiteY10" fmla="*/ 1645603 h 1660043"/>
                  <a:gd name="connsiteX0" fmla="*/ 9194 w 3452738"/>
                  <a:gd name="connsiteY0" fmla="*/ 1645603 h 1660043"/>
                  <a:gd name="connsiteX1" fmla="*/ 560860 w 3452738"/>
                  <a:gd name="connsiteY1" fmla="*/ 1066032 h 1660043"/>
                  <a:gd name="connsiteX2" fmla="*/ 1272682 w 3452738"/>
                  <a:gd name="connsiteY2" fmla="*/ 896746 h 1660043"/>
                  <a:gd name="connsiteX3" fmla="*/ 1977064 w 3452738"/>
                  <a:gd name="connsiteY3" fmla="*/ 926662 h 1660043"/>
                  <a:gd name="connsiteX4" fmla="*/ 2842589 w 3452738"/>
                  <a:gd name="connsiteY4" fmla="*/ 574029 h 1660043"/>
                  <a:gd name="connsiteX5" fmla="*/ 3141557 w 3452738"/>
                  <a:gd name="connsiteY5" fmla="*/ 379375 h 1660043"/>
                  <a:gd name="connsiteX6" fmla="*/ 3429589 w 3452738"/>
                  <a:gd name="connsiteY6" fmla="*/ 19335 h 1660043"/>
                  <a:gd name="connsiteX7" fmla="*/ 3321068 w 3452738"/>
                  <a:gd name="connsiteY7" fmla="*/ 1027446 h 1660043"/>
                  <a:gd name="connsiteX8" fmla="*/ 2421476 w 3452738"/>
                  <a:gd name="connsiteY8" fmla="*/ 1171462 h 1660043"/>
                  <a:gd name="connsiteX9" fmla="*/ 1001874 w 3452738"/>
                  <a:gd name="connsiteY9" fmla="*/ 1458504 h 1660043"/>
                  <a:gd name="connsiteX10" fmla="*/ 9194 w 3452738"/>
                  <a:gd name="connsiteY10" fmla="*/ 1645603 h 1660043"/>
                  <a:gd name="connsiteX0" fmla="*/ 9194 w 3452738"/>
                  <a:gd name="connsiteY0" fmla="*/ 1645603 h 1660043"/>
                  <a:gd name="connsiteX1" fmla="*/ 560860 w 3452738"/>
                  <a:gd name="connsiteY1" fmla="*/ 1066032 h 1660043"/>
                  <a:gd name="connsiteX2" fmla="*/ 1250343 w 3452738"/>
                  <a:gd name="connsiteY2" fmla="*/ 937944 h 1660043"/>
                  <a:gd name="connsiteX3" fmla="*/ 1977064 w 3452738"/>
                  <a:gd name="connsiteY3" fmla="*/ 926662 h 1660043"/>
                  <a:gd name="connsiteX4" fmla="*/ 2842589 w 3452738"/>
                  <a:gd name="connsiteY4" fmla="*/ 574029 h 1660043"/>
                  <a:gd name="connsiteX5" fmla="*/ 3141557 w 3452738"/>
                  <a:gd name="connsiteY5" fmla="*/ 379375 h 1660043"/>
                  <a:gd name="connsiteX6" fmla="*/ 3429589 w 3452738"/>
                  <a:gd name="connsiteY6" fmla="*/ 19335 h 1660043"/>
                  <a:gd name="connsiteX7" fmla="*/ 3321068 w 3452738"/>
                  <a:gd name="connsiteY7" fmla="*/ 1027446 h 1660043"/>
                  <a:gd name="connsiteX8" fmla="*/ 2421476 w 3452738"/>
                  <a:gd name="connsiteY8" fmla="*/ 1171462 h 1660043"/>
                  <a:gd name="connsiteX9" fmla="*/ 1001874 w 3452738"/>
                  <a:gd name="connsiteY9" fmla="*/ 1458504 h 1660043"/>
                  <a:gd name="connsiteX10" fmla="*/ 9194 w 3452738"/>
                  <a:gd name="connsiteY10" fmla="*/ 1645603 h 1660043"/>
                  <a:gd name="connsiteX0" fmla="*/ 9194 w 3452738"/>
                  <a:gd name="connsiteY0" fmla="*/ 1645603 h 1660043"/>
                  <a:gd name="connsiteX1" fmla="*/ 560860 w 3452738"/>
                  <a:gd name="connsiteY1" fmla="*/ 1066032 h 1660043"/>
                  <a:gd name="connsiteX2" fmla="*/ 1250343 w 3452738"/>
                  <a:gd name="connsiteY2" fmla="*/ 937944 h 1660043"/>
                  <a:gd name="connsiteX3" fmla="*/ 2049903 w 3452738"/>
                  <a:gd name="connsiteY3" fmla="*/ 885314 h 1660043"/>
                  <a:gd name="connsiteX4" fmla="*/ 2842589 w 3452738"/>
                  <a:gd name="connsiteY4" fmla="*/ 574029 h 1660043"/>
                  <a:gd name="connsiteX5" fmla="*/ 3141557 w 3452738"/>
                  <a:gd name="connsiteY5" fmla="*/ 379375 h 1660043"/>
                  <a:gd name="connsiteX6" fmla="*/ 3429589 w 3452738"/>
                  <a:gd name="connsiteY6" fmla="*/ 19335 h 1660043"/>
                  <a:gd name="connsiteX7" fmla="*/ 3321068 w 3452738"/>
                  <a:gd name="connsiteY7" fmla="*/ 1027446 h 1660043"/>
                  <a:gd name="connsiteX8" fmla="*/ 2421476 w 3452738"/>
                  <a:gd name="connsiteY8" fmla="*/ 1171462 h 1660043"/>
                  <a:gd name="connsiteX9" fmla="*/ 1001874 w 3452738"/>
                  <a:gd name="connsiteY9" fmla="*/ 1458504 h 1660043"/>
                  <a:gd name="connsiteX10" fmla="*/ 9194 w 3452738"/>
                  <a:gd name="connsiteY10" fmla="*/ 1645603 h 1660043"/>
                  <a:gd name="connsiteX0" fmla="*/ 9194 w 3452738"/>
                  <a:gd name="connsiteY0" fmla="*/ 1645603 h 1660043"/>
                  <a:gd name="connsiteX1" fmla="*/ 560860 w 3452738"/>
                  <a:gd name="connsiteY1" fmla="*/ 1066032 h 1660043"/>
                  <a:gd name="connsiteX2" fmla="*/ 1250343 w 3452738"/>
                  <a:gd name="connsiteY2" fmla="*/ 937944 h 1660043"/>
                  <a:gd name="connsiteX3" fmla="*/ 2049903 w 3452738"/>
                  <a:gd name="connsiteY3" fmla="*/ 885314 h 1660043"/>
                  <a:gd name="connsiteX4" fmla="*/ 2842589 w 3452738"/>
                  <a:gd name="connsiteY4" fmla="*/ 574029 h 1660043"/>
                  <a:gd name="connsiteX5" fmla="*/ 3141557 w 3452738"/>
                  <a:gd name="connsiteY5" fmla="*/ 379375 h 1660043"/>
                  <a:gd name="connsiteX6" fmla="*/ 3429589 w 3452738"/>
                  <a:gd name="connsiteY6" fmla="*/ 19335 h 1660043"/>
                  <a:gd name="connsiteX7" fmla="*/ 3321068 w 3452738"/>
                  <a:gd name="connsiteY7" fmla="*/ 1027446 h 1660043"/>
                  <a:gd name="connsiteX8" fmla="*/ 2421476 w 3452738"/>
                  <a:gd name="connsiteY8" fmla="*/ 1171462 h 1660043"/>
                  <a:gd name="connsiteX9" fmla="*/ 1001874 w 3452738"/>
                  <a:gd name="connsiteY9" fmla="*/ 1458504 h 1660043"/>
                  <a:gd name="connsiteX10" fmla="*/ 9194 w 3452738"/>
                  <a:gd name="connsiteY10" fmla="*/ 1645603 h 1660043"/>
                  <a:gd name="connsiteX0" fmla="*/ 9194 w 3452738"/>
                  <a:gd name="connsiteY0" fmla="*/ 1645603 h 1660043"/>
                  <a:gd name="connsiteX1" fmla="*/ 560860 w 3452738"/>
                  <a:gd name="connsiteY1" fmla="*/ 1066032 h 1660043"/>
                  <a:gd name="connsiteX2" fmla="*/ 1250343 w 3452738"/>
                  <a:gd name="connsiteY2" fmla="*/ 937944 h 1660043"/>
                  <a:gd name="connsiteX3" fmla="*/ 2049903 w 3452738"/>
                  <a:gd name="connsiteY3" fmla="*/ 885314 h 1660043"/>
                  <a:gd name="connsiteX4" fmla="*/ 2842589 w 3452738"/>
                  <a:gd name="connsiteY4" fmla="*/ 574029 h 1660043"/>
                  <a:gd name="connsiteX5" fmla="*/ 3141557 w 3452738"/>
                  <a:gd name="connsiteY5" fmla="*/ 379375 h 1660043"/>
                  <a:gd name="connsiteX6" fmla="*/ 3429589 w 3452738"/>
                  <a:gd name="connsiteY6" fmla="*/ 19335 h 1660043"/>
                  <a:gd name="connsiteX7" fmla="*/ 3321068 w 3452738"/>
                  <a:gd name="connsiteY7" fmla="*/ 1027446 h 1660043"/>
                  <a:gd name="connsiteX8" fmla="*/ 2421476 w 3452738"/>
                  <a:gd name="connsiteY8" fmla="*/ 1171462 h 1660043"/>
                  <a:gd name="connsiteX9" fmla="*/ 1001874 w 3452738"/>
                  <a:gd name="connsiteY9" fmla="*/ 1458504 h 1660043"/>
                  <a:gd name="connsiteX10" fmla="*/ 9194 w 3452738"/>
                  <a:gd name="connsiteY10" fmla="*/ 1645603 h 16600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452738" h="1660043">
                    <a:moveTo>
                      <a:pt x="9194" y="1645603"/>
                    </a:moveTo>
                    <a:cubicBezTo>
                      <a:pt x="-64308" y="1580191"/>
                      <a:pt x="319747" y="1181959"/>
                      <a:pt x="560860" y="1066032"/>
                    </a:cubicBezTo>
                    <a:cubicBezTo>
                      <a:pt x="808146" y="899065"/>
                      <a:pt x="1002305" y="926867"/>
                      <a:pt x="1250343" y="937944"/>
                    </a:cubicBezTo>
                    <a:cubicBezTo>
                      <a:pt x="1498381" y="949021"/>
                      <a:pt x="1830658" y="970434"/>
                      <a:pt x="2049903" y="885314"/>
                    </a:cubicBezTo>
                    <a:cubicBezTo>
                      <a:pt x="2265323" y="860215"/>
                      <a:pt x="2660647" y="658352"/>
                      <a:pt x="2842589" y="574029"/>
                    </a:cubicBezTo>
                    <a:cubicBezTo>
                      <a:pt x="3024531" y="489706"/>
                      <a:pt x="3043724" y="471824"/>
                      <a:pt x="3141557" y="379375"/>
                    </a:cubicBezTo>
                    <a:cubicBezTo>
                      <a:pt x="3239390" y="286926"/>
                      <a:pt x="3399671" y="-88677"/>
                      <a:pt x="3429589" y="19335"/>
                    </a:cubicBezTo>
                    <a:cubicBezTo>
                      <a:pt x="3459507" y="127347"/>
                      <a:pt x="3489087" y="835425"/>
                      <a:pt x="3321068" y="1027446"/>
                    </a:cubicBezTo>
                    <a:cubicBezTo>
                      <a:pt x="3153049" y="1219467"/>
                      <a:pt x="2847438" y="1135458"/>
                      <a:pt x="2421476" y="1171462"/>
                    </a:cubicBezTo>
                    <a:cubicBezTo>
                      <a:pt x="1995514" y="1207466"/>
                      <a:pt x="1403921" y="1379481"/>
                      <a:pt x="1001874" y="1458504"/>
                    </a:cubicBezTo>
                    <a:cubicBezTo>
                      <a:pt x="599827" y="1537528"/>
                      <a:pt x="82696" y="1711015"/>
                      <a:pt x="9194" y="164560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j-lt"/>
                </a:endParaRPr>
              </a:p>
            </p:txBody>
          </p:sp>
          <p:sp>
            <p:nvSpPr>
              <p:cNvPr id="12" name="Полилиния 11"/>
              <p:cNvSpPr/>
              <p:nvPr/>
            </p:nvSpPr>
            <p:spPr>
              <a:xfrm>
                <a:off x="6277402" y="5512297"/>
                <a:ext cx="3376247" cy="1366718"/>
              </a:xfrm>
              <a:custGeom>
                <a:avLst/>
                <a:gdLst>
                  <a:gd name="connsiteX0" fmla="*/ 407894 w 3470835"/>
                  <a:gd name="connsiteY0" fmla="*/ 824752 h 1325282"/>
                  <a:gd name="connsiteX1" fmla="*/ 775447 w 3470835"/>
                  <a:gd name="connsiteY1" fmla="*/ 564776 h 1325282"/>
                  <a:gd name="connsiteX2" fmla="*/ 1994647 w 3470835"/>
                  <a:gd name="connsiteY2" fmla="*/ 663388 h 1325282"/>
                  <a:gd name="connsiteX3" fmla="*/ 2971800 w 3470835"/>
                  <a:gd name="connsiteY3" fmla="*/ 340658 h 1325282"/>
                  <a:gd name="connsiteX4" fmla="*/ 3195918 w 3470835"/>
                  <a:gd name="connsiteY4" fmla="*/ 53788 h 1325282"/>
                  <a:gd name="connsiteX5" fmla="*/ 3303494 w 3470835"/>
                  <a:gd name="connsiteY5" fmla="*/ 663388 h 1325282"/>
                  <a:gd name="connsiteX6" fmla="*/ 2191871 w 3470835"/>
                  <a:gd name="connsiteY6" fmla="*/ 1264023 h 1325282"/>
                  <a:gd name="connsiteX7" fmla="*/ 300318 w 3470835"/>
                  <a:gd name="connsiteY7" fmla="*/ 1030941 h 1325282"/>
                  <a:gd name="connsiteX8" fmla="*/ 407894 w 3470835"/>
                  <a:gd name="connsiteY8" fmla="*/ 824752 h 1325282"/>
                  <a:gd name="connsiteX0" fmla="*/ 407894 w 3313632"/>
                  <a:gd name="connsiteY0" fmla="*/ 855872 h 1325282"/>
                  <a:gd name="connsiteX1" fmla="*/ 775447 w 3313632"/>
                  <a:gd name="connsiteY1" fmla="*/ 595896 h 1325282"/>
                  <a:gd name="connsiteX2" fmla="*/ 1994647 w 3313632"/>
                  <a:gd name="connsiteY2" fmla="*/ 694508 h 1325282"/>
                  <a:gd name="connsiteX3" fmla="*/ 2971800 w 3313632"/>
                  <a:gd name="connsiteY3" fmla="*/ 371778 h 1325282"/>
                  <a:gd name="connsiteX4" fmla="*/ 3195918 w 3313632"/>
                  <a:gd name="connsiteY4" fmla="*/ 84908 h 1325282"/>
                  <a:gd name="connsiteX5" fmla="*/ 3146291 w 3313632"/>
                  <a:gd name="connsiteY5" fmla="*/ 881224 h 1325282"/>
                  <a:gd name="connsiteX6" fmla="*/ 2191871 w 3313632"/>
                  <a:gd name="connsiteY6" fmla="*/ 1295143 h 1325282"/>
                  <a:gd name="connsiteX7" fmla="*/ 300318 w 3313632"/>
                  <a:gd name="connsiteY7" fmla="*/ 1062061 h 1325282"/>
                  <a:gd name="connsiteX8" fmla="*/ 407894 w 3313632"/>
                  <a:gd name="connsiteY8" fmla="*/ 855872 h 1325282"/>
                  <a:gd name="connsiteX0" fmla="*/ 414043 w 3310643"/>
                  <a:gd name="connsiteY0" fmla="*/ 855872 h 1090289"/>
                  <a:gd name="connsiteX1" fmla="*/ 781596 w 3310643"/>
                  <a:gd name="connsiteY1" fmla="*/ 595896 h 1090289"/>
                  <a:gd name="connsiteX2" fmla="*/ 2000796 w 3310643"/>
                  <a:gd name="connsiteY2" fmla="*/ 694508 h 1090289"/>
                  <a:gd name="connsiteX3" fmla="*/ 2977949 w 3310643"/>
                  <a:gd name="connsiteY3" fmla="*/ 371778 h 1090289"/>
                  <a:gd name="connsiteX4" fmla="*/ 3202067 w 3310643"/>
                  <a:gd name="connsiteY4" fmla="*/ 84908 h 1090289"/>
                  <a:gd name="connsiteX5" fmla="*/ 3152440 w 3310643"/>
                  <a:gd name="connsiteY5" fmla="*/ 881224 h 1090289"/>
                  <a:gd name="connsiteX6" fmla="*/ 2252848 w 3310643"/>
                  <a:gd name="connsiteY6" fmla="*/ 1025240 h 1090289"/>
                  <a:gd name="connsiteX7" fmla="*/ 306467 w 3310643"/>
                  <a:gd name="connsiteY7" fmla="*/ 1062061 h 1090289"/>
                  <a:gd name="connsiteX8" fmla="*/ 414043 w 3310643"/>
                  <a:gd name="connsiteY8" fmla="*/ 855872 h 1090289"/>
                  <a:gd name="connsiteX0" fmla="*/ 123845 w 3020445"/>
                  <a:gd name="connsiteY0" fmla="*/ 855872 h 1125477"/>
                  <a:gd name="connsiteX1" fmla="*/ 491398 w 3020445"/>
                  <a:gd name="connsiteY1" fmla="*/ 595896 h 1125477"/>
                  <a:gd name="connsiteX2" fmla="*/ 1710598 w 3020445"/>
                  <a:gd name="connsiteY2" fmla="*/ 694508 h 1125477"/>
                  <a:gd name="connsiteX3" fmla="*/ 2687751 w 3020445"/>
                  <a:gd name="connsiteY3" fmla="*/ 371778 h 1125477"/>
                  <a:gd name="connsiteX4" fmla="*/ 2911869 w 3020445"/>
                  <a:gd name="connsiteY4" fmla="*/ 84908 h 1125477"/>
                  <a:gd name="connsiteX5" fmla="*/ 2862242 w 3020445"/>
                  <a:gd name="connsiteY5" fmla="*/ 881224 h 1125477"/>
                  <a:gd name="connsiteX6" fmla="*/ 1962650 w 3020445"/>
                  <a:gd name="connsiteY6" fmla="*/ 1025240 h 1125477"/>
                  <a:gd name="connsiteX7" fmla="*/ 306467 w 3020445"/>
                  <a:gd name="connsiteY7" fmla="*/ 1097249 h 1125477"/>
                  <a:gd name="connsiteX8" fmla="*/ 123845 w 3020445"/>
                  <a:gd name="connsiteY8" fmla="*/ 855872 h 1125477"/>
                  <a:gd name="connsiteX0" fmla="*/ 123845 w 3020445"/>
                  <a:gd name="connsiteY0" fmla="*/ 855872 h 1125477"/>
                  <a:gd name="connsiteX1" fmla="*/ 522491 w 3020445"/>
                  <a:gd name="connsiteY1" fmla="*/ 665201 h 1125477"/>
                  <a:gd name="connsiteX2" fmla="*/ 1710598 w 3020445"/>
                  <a:gd name="connsiteY2" fmla="*/ 694508 h 1125477"/>
                  <a:gd name="connsiteX3" fmla="*/ 2687751 w 3020445"/>
                  <a:gd name="connsiteY3" fmla="*/ 371778 h 1125477"/>
                  <a:gd name="connsiteX4" fmla="*/ 2911869 w 3020445"/>
                  <a:gd name="connsiteY4" fmla="*/ 84908 h 1125477"/>
                  <a:gd name="connsiteX5" fmla="*/ 2862242 w 3020445"/>
                  <a:gd name="connsiteY5" fmla="*/ 881224 h 1125477"/>
                  <a:gd name="connsiteX6" fmla="*/ 1962650 w 3020445"/>
                  <a:gd name="connsiteY6" fmla="*/ 1025240 h 1125477"/>
                  <a:gd name="connsiteX7" fmla="*/ 306467 w 3020445"/>
                  <a:gd name="connsiteY7" fmla="*/ 1097249 h 1125477"/>
                  <a:gd name="connsiteX8" fmla="*/ 123845 w 3020445"/>
                  <a:gd name="connsiteY8" fmla="*/ 855872 h 1125477"/>
                  <a:gd name="connsiteX0" fmla="*/ 123845 w 3030261"/>
                  <a:gd name="connsiteY0" fmla="*/ 1067667 h 1337272"/>
                  <a:gd name="connsiteX1" fmla="*/ 522491 w 3030261"/>
                  <a:gd name="connsiteY1" fmla="*/ 876996 h 1337272"/>
                  <a:gd name="connsiteX2" fmla="*/ 1710598 w 3030261"/>
                  <a:gd name="connsiteY2" fmla="*/ 906303 h 1337272"/>
                  <a:gd name="connsiteX3" fmla="*/ 2687751 w 3030261"/>
                  <a:gd name="connsiteY3" fmla="*/ 583573 h 1337272"/>
                  <a:gd name="connsiteX4" fmla="*/ 2970763 w 3030261"/>
                  <a:gd name="connsiteY4" fmla="*/ 84908 h 1337272"/>
                  <a:gd name="connsiteX5" fmla="*/ 2862242 w 3030261"/>
                  <a:gd name="connsiteY5" fmla="*/ 1093019 h 1337272"/>
                  <a:gd name="connsiteX6" fmla="*/ 1962650 w 3030261"/>
                  <a:gd name="connsiteY6" fmla="*/ 1237035 h 1337272"/>
                  <a:gd name="connsiteX7" fmla="*/ 306467 w 3030261"/>
                  <a:gd name="connsiteY7" fmla="*/ 1309044 h 1337272"/>
                  <a:gd name="connsiteX8" fmla="*/ 123845 w 3030261"/>
                  <a:gd name="connsiteY8" fmla="*/ 1067667 h 1337272"/>
                  <a:gd name="connsiteX0" fmla="*/ 123845 w 3030261"/>
                  <a:gd name="connsiteY0" fmla="*/ 1090771 h 1360376"/>
                  <a:gd name="connsiteX1" fmla="*/ 522491 w 3030261"/>
                  <a:gd name="connsiteY1" fmla="*/ 900100 h 1360376"/>
                  <a:gd name="connsiteX2" fmla="*/ 1710598 w 3030261"/>
                  <a:gd name="connsiteY2" fmla="*/ 929407 h 1360376"/>
                  <a:gd name="connsiteX3" fmla="*/ 2682731 w 3030261"/>
                  <a:gd name="connsiteY3" fmla="*/ 468052 h 1360376"/>
                  <a:gd name="connsiteX4" fmla="*/ 2970763 w 3030261"/>
                  <a:gd name="connsiteY4" fmla="*/ 108012 h 1360376"/>
                  <a:gd name="connsiteX5" fmla="*/ 2862242 w 3030261"/>
                  <a:gd name="connsiteY5" fmla="*/ 1116123 h 1360376"/>
                  <a:gd name="connsiteX6" fmla="*/ 1962650 w 3030261"/>
                  <a:gd name="connsiteY6" fmla="*/ 1260139 h 1360376"/>
                  <a:gd name="connsiteX7" fmla="*/ 306467 w 3030261"/>
                  <a:gd name="connsiteY7" fmla="*/ 1332148 h 1360376"/>
                  <a:gd name="connsiteX8" fmla="*/ 123845 w 3030261"/>
                  <a:gd name="connsiteY8" fmla="*/ 1090771 h 1360376"/>
                  <a:gd name="connsiteX0" fmla="*/ 123845 w 3030261"/>
                  <a:gd name="connsiteY0" fmla="*/ 1090771 h 1360376"/>
                  <a:gd name="connsiteX1" fmla="*/ 522491 w 3030261"/>
                  <a:gd name="connsiteY1" fmla="*/ 900100 h 1360376"/>
                  <a:gd name="connsiteX2" fmla="*/ 1944216 w 3030261"/>
                  <a:gd name="connsiteY2" fmla="*/ 900100 h 1360376"/>
                  <a:gd name="connsiteX3" fmla="*/ 2682731 w 3030261"/>
                  <a:gd name="connsiteY3" fmla="*/ 468052 h 1360376"/>
                  <a:gd name="connsiteX4" fmla="*/ 2970763 w 3030261"/>
                  <a:gd name="connsiteY4" fmla="*/ 108012 h 1360376"/>
                  <a:gd name="connsiteX5" fmla="*/ 2862242 w 3030261"/>
                  <a:gd name="connsiteY5" fmla="*/ 1116123 h 1360376"/>
                  <a:gd name="connsiteX6" fmla="*/ 1962650 w 3030261"/>
                  <a:gd name="connsiteY6" fmla="*/ 1260139 h 1360376"/>
                  <a:gd name="connsiteX7" fmla="*/ 306467 w 3030261"/>
                  <a:gd name="connsiteY7" fmla="*/ 1332148 h 1360376"/>
                  <a:gd name="connsiteX8" fmla="*/ 123845 w 3030261"/>
                  <a:gd name="connsiteY8" fmla="*/ 1090771 h 1360376"/>
                  <a:gd name="connsiteX0" fmla="*/ 3120 w 3314221"/>
                  <a:gd name="connsiteY0" fmla="*/ 1337190 h 1357906"/>
                  <a:gd name="connsiteX1" fmla="*/ 842800 w 3314221"/>
                  <a:gd name="connsiteY1" fmla="*/ 813149 h 1357906"/>
                  <a:gd name="connsiteX2" fmla="*/ 2264525 w 3314221"/>
                  <a:gd name="connsiteY2" fmla="*/ 813149 h 1357906"/>
                  <a:gd name="connsiteX3" fmla="*/ 3003040 w 3314221"/>
                  <a:gd name="connsiteY3" fmla="*/ 381101 h 1357906"/>
                  <a:gd name="connsiteX4" fmla="*/ 3291072 w 3314221"/>
                  <a:gd name="connsiteY4" fmla="*/ 21061 h 1357906"/>
                  <a:gd name="connsiteX5" fmla="*/ 3182551 w 3314221"/>
                  <a:gd name="connsiteY5" fmla="*/ 1029172 h 1357906"/>
                  <a:gd name="connsiteX6" fmla="*/ 2282959 w 3314221"/>
                  <a:gd name="connsiteY6" fmla="*/ 1173188 h 1357906"/>
                  <a:gd name="connsiteX7" fmla="*/ 626776 w 3314221"/>
                  <a:gd name="connsiteY7" fmla="*/ 1245197 h 1357906"/>
                  <a:gd name="connsiteX8" fmla="*/ 3120 w 3314221"/>
                  <a:gd name="connsiteY8" fmla="*/ 1337190 h 1357906"/>
                  <a:gd name="connsiteX0" fmla="*/ 20746 w 3331847"/>
                  <a:gd name="connsiteY0" fmla="*/ 1337190 h 1407166"/>
                  <a:gd name="connsiteX1" fmla="*/ 860426 w 3331847"/>
                  <a:gd name="connsiteY1" fmla="*/ 813149 h 1407166"/>
                  <a:gd name="connsiteX2" fmla="*/ 2282151 w 3331847"/>
                  <a:gd name="connsiteY2" fmla="*/ 813149 h 1407166"/>
                  <a:gd name="connsiteX3" fmla="*/ 3020666 w 3331847"/>
                  <a:gd name="connsiteY3" fmla="*/ 381101 h 1407166"/>
                  <a:gd name="connsiteX4" fmla="*/ 3308698 w 3331847"/>
                  <a:gd name="connsiteY4" fmla="*/ 21061 h 1407166"/>
                  <a:gd name="connsiteX5" fmla="*/ 3200177 w 3331847"/>
                  <a:gd name="connsiteY5" fmla="*/ 1029172 h 1407166"/>
                  <a:gd name="connsiteX6" fmla="*/ 2300585 w 3331847"/>
                  <a:gd name="connsiteY6" fmla="*/ 1173188 h 1407166"/>
                  <a:gd name="connsiteX7" fmla="*/ 644402 w 3331847"/>
                  <a:gd name="connsiteY7" fmla="*/ 1245197 h 1407166"/>
                  <a:gd name="connsiteX8" fmla="*/ 20746 w 3331847"/>
                  <a:gd name="connsiteY8" fmla="*/ 1337190 h 1407166"/>
                  <a:gd name="connsiteX0" fmla="*/ 20744 w 3331845"/>
                  <a:gd name="connsiteY0" fmla="*/ 1337190 h 1454007"/>
                  <a:gd name="connsiteX1" fmla="*/ 860424 w 3331845"/>
                  <a:gd name="connsiteY1" fmla="*/ 813149 h 1454007"/>
                  <a:gd name="connsiteX2" fmla="*/ 2282149 w 3331845"/>
                  <a:gd name="connsiteY2" fmla="*/ 813149 h 1454007"/>
                  <a:gd name="connsiteX3" fmla="*/ 3020664 w 3331845"/>
                  <a:gd name="connsiteY3" fmla="*/ 381101 h 1454007"/>
                  <a:gd name="connsiteX4" fmla="*/ 3308696 w 3331845"/>
                  <a:gd name="connsiteY4" fmla="*/ 21061 h 1454007"/>
                  <a:gd name="connsiteX5" fmla="*/ 3200175 w 3331845"/>
                  <a:gd name="connsiteY5" fmla="*/ 1029172 h 1454007"/>
                  <a:gd name="connsiteX6" fmla="*/ 2300583 w 3331845"/>
                  <a:gd name="connsiteY6" fmla="*/ 1173188 h 1454007"/>
                  <a:gd name="connsiteX7" fmla="*/ 644400 w 3331845"/>
                  <a:gd name="connsiteY7" fmla="*/ 1245197 h 1454007"/>
                  <a:gd name="connsiteX8" fmla="*/ 20744 w 3331845"/>
                  <a:gd name="connsiteY8" fmla="*/ 1337190 h 1454007"/>
                  <a:gd name="connsiteX0" fmla="*/ 19004 w 3380902"/>
                  <a:gd name="connsiteY0" fmla="*/ 1349779 h 1464475"/>
                  <a:gd name="connsiteX1" fmla="*/ 909481 w 3380902"/>
                  <a:gd name="connsiteY1" fmla="*/ 813149 h 1464475"/>
                  <a:gd name="connsiteX2" fmla="*/ 2331206 w 3380902"/>
                  <a:gd name="connsiteY2" fmla="*/ 813149 h 1464475"/>
                  <a:gd name="connsiteX3" fmla="*/ 3069721 w 3380902"/>
                  <a:gd name="connsiteY3" fmla="*/ 381101 h 1464475"/>
                  <a:gd name="connsiteX4" fmla="*/ 3357753 w 3380902"/>
                  <a:gd name="connsiteY4" fmla="*/ 21061 h 1464475"/>
                  <a:gd name="connsiteX5" fmla="*/ 3249232 w 3380902"/>
                  <a:gd name="connsiteY5" fmla="*/ 1029172 h 1464475"/>
                  <a:gd name="connsiteX6" fmla="*/ 2349640 w 3380902"/>
                  <a:gd name="connsiteY6" fmla="*/ 1173188 h 1464475"/>
                  <a:gd name="connsiteX7" fmla="*/ 693457 w 3380902"/>
                  <a:gd name="connsiteY7" fmla="*/ 1245197 h 1464475"/>
                  <a:gd name="connsiteX8" fmla="*/ 19004 w 3380902"/>
                  <a:gd name="connsiteY8" fmla="*/ 1349779 h 1464475"/>
                  <a:gd name="connsiteX0" fmla="*/ 19004 w 3380902"/>
                  <a:gd name="connsiteY0" fmla="*/ 1349779 h 1464475"/>
                  <a:gd name="connsiteX1" fmla="*/ 909481 w 3380902"/>
                  <a:gd name="connsiteY1" fmla="*/ 813149 h 1464475"/>
                  <a:gd name="connsiteX2" fmla="*/ 2331206 w 3380902"/>
                  <a:gd name="connsiteY2" fmla="*/ 813149 h 1464475"/>
                  <a:gd name="connsiteX3" fmla="*/ 3069721 w 3380902"/>
                  <a:gd name="connsiteY3" fmla="*/ 381101 h 1464475"/>
                  <a:gd name="connsiteX4" fmla="*/ 3357753 w 3380902"/>
                  <a:gd name="connsiteY4" fmla="*/ 21061 h 1464475"/>
                  <a:gd name="connsiteX5" fmla="*/ 3249232 w 3380902"/>
                  <a:gd name="connsiteY5" fmla="*/ 1029172 h 1464475"/>
                  <a:gd name="connsiteX6" fmla="*/ 2349640 w 3380902"/>
                  <a:gd name="connsiteY6" fmla="*/ 1173188 h 1464475"/>
                  <a:gd name="connsiteX7" fmla="*/ 693457 w 3380902"/>
                  <a:gd name="connsiteY7" fmla="*/ 1245197 h 1464475"/>
                  <a:gd name="connsiteX8" fmla="*/ 19004 w 3380902"/>
                  <a:gd name="connsiteY8" fmla="*/ 1349779 h 1464475"/>
                  <a:gd name="connsiteX0" fmla="*/ 5001 w 3366899"/>
                  <a:gd name="connsiteY0" fmla="*/ 1349779 h 1368611"/>
                  <a:gd name="connsiteX1" fmla="*/ 981112 w 3366899"/>
                  <a:gd name="connsiteY1" fmla="*/ 825781 h 1368611"/>
                  <a:gd name="connsiteX2" fmla="*/ 2317203 w 3366899"/>
                  <a:gd name="connsiteY2" fmla="*/ 813149 h 1368611"/>
                  <a:gd name="connsiteX3" fmla="*/ 3055718 w 3366899"/>
                  <a:gd name="connsiteY3" fmla="*/ 381101 h 1368611"/>
                  <a:gd name="connsiteX4" fmla="*/ 3343750 w 3366899"/>
                  <a:gd name="connsiteY4" fmla="*/ 21061 h 1368611"/>
                  <a:gd name="connsiteX5" fmla="*/ 3235229 w 3366899"/>
                  <a:gd name="connsiteY5" fmla="*/ 1029172 h 1368611"/>
                  <a:gd name="connsiteX6" fmla="*/ 2335637 w 3366899"/>
                  <a:gd name="connsiteY6" fmla="*/ 1173188 h 1368611"/>
                  <a:gd name="connsiteX7" fmla="*/ 679454 w 3366899"/>
                  <a:gd name="connsiteY7" fmla="*/ 1245197 h 1368611"/>
                  <a:gd name="connsiteX8" fmla="*/ 5001 w 3366899"/>
                  <a:gd name="connsiteY8" fmla="*/ 1349779 h 1368611"/>
                  <a:gd name="connsiteX0" fmla="*/ 5001 w 3366899"/>
                  <a:gd name="connsiteY0" fmla="*/ 1349779 h 1368611"/>
                  <a:gd name="connsiteX1" fmla="*/ 981112 w 3366899"/>
                  <a:gd name="connsiteY1" fmla="*/ 825781 h 1368611"/>
                  <a:gd name="connsiteX2" fmla="*/ 2317203 w 3366899"/>
                  <a:gd name="connsiteY2" fmla="*/ 813149 h 1368611"/>
                  <a:gd name="connsiteX3" fmla="*/ 3055718 w 3366899"/>
                  <a:gd name="connsiteY3" fmla="*/ 381101 h 1368611"/>
                  <a:gd name="connsiteX4" fmla="*/ 3343750 w 3366899"/>
                  <a:gd name="connsiteY4" fmla="*/ 21061 h 1368611"/>
                  <a:gd name="connsiteX5" fmla="*/ 3235229 w 3366899"/>
                  <a:gd name="connsiteY5" fmla="*/ 1029172 h 1368611"/>
                  <a:gd name="connsiteX6" fmla="*/ 2335637 w 3366899"/>
                  <a:gd name="connsiteY6" fmla="*/ 1173188 h 1368611"/>
                  <a:gd name="connsiteX7" fmla="*/ 679454 w 3366899"/>
                  <a:gd name="connsiteY7" fmla="*/ 1245197 h 1368611"/>
                  <a:gd name="connsiteX8" fmla="*/ 5001 w 3366899"/>
                  <a:gd name="connsiteY8" fmla="*/ 1349779 h 1368611"/>
                  <a:gd name="connsiteX0" fmla="*/ 4814 w 3366712"/>
                  <a:gd name="connsiteY0" fmla="*/ 1349779 h 1366069"/>
                  <a:gd name="connsiteX1" fmla="*/ 974486 w 3366712"/>
                  <a:gd name="connsiteY1" fmla="*/ 866984 h 1366069"/>
                  <a:gd name="connsiteX2" fmla="*/ 2317016 w 3366712"/>
                  <a:gd name="connsiteY2" fmla="*/ 813149 h 1366069"/>
                  <a:gd name="connsiteX3" fmla="*/ 3055531 w 3366712"/>
                  <a:gd name="connsiteY3" fmla="*/ 381101 h 1366069"/>
                  <a:gd name="connsiteX4" fmla="*/ 3343563 w 3366712"/>
                  <a:gd name="connsiteY4" fmla="*/ 21061 h 1366069"/>
                  <a:gd name="connsiteX5" fmla="*/ 3235042 w 3366712"/>
                  <a:gd name="connsiteY5" fmla="*/ 1029172 h 1366069"/>
                  <a:gd name="connsiteX6" fmla="*/ 2335450 w 3366712"/>
                  <a:gd name="connsiteY6" fmla="*/ 1173188 h 1366069"/>
                  <a:gd name="connsiteX7" fmla="*/ 679267 w 3366712"/>
                  <a:gd name="connsiteY7" fmla="*/ 1245197 h 1366069"/>
                  <a:gd name="connsiteX8" fmla="*/ 4814 w 3366712"/>
                  <a:gd name="connsiteY8" fmla="*/ 1349779 h 1366069"/>
                  <a:gd name="connsiteX0" fmla="*/ 4452 w 3366350"/>
                  <a:gd name="connsiteY0" fmla="*/ 1349779 h 1367633"/>
                  <a:gd name="connsiteX1" fmla="*/ 961336 w 3366350"/>
                  <a:gd name="connsiteY1" fmla="*/ 841514 h 1367633"/>
                  <a:gd name="connsiteX2" fmla="*/ 2316654 w 3366350"/>
                  <a:gd name="connsiteY2" fmla="*/ 813149 h 1367633"/>
                  <a:gd name="connsiteX3" fmla="*/ 3055169 w 3366350"/>
                  <a:gd name="connsiteY3" fmla="*/ 381101 h 1367633"/>
                  <a:gd name="connsiteX4" fmla="*/ 3343201 w 3366350"/>
                  <a:gd name="connsiteY4" fmla="*/ 21061 h 1367633"/>
                  <a:gd name="connsiteX5" fmla="*/ 3234680 w 3366350"/>
                  <a:gd name="connsiteY5" fmla="*/ 1029172 h 1367633"/>
                  <a:gd name="connsiteX6" fmla="*/ 2335088 w 3366350"/>
                  <a:gd name="connsiteY6" fmla="*/ 1173188 h 1367633"/>
                  <a:gd name="connsiteX7" fmla="*/ 678905 w 3366350"/>
                  <a:gd name="connsiteY7" fmla="*/ 1245197 h 1367633"/>
                  <a:gd name="connsiteX8" fmla="*/ 4452 w 3366350"/>
                  <a:gd name="connsiteY8" fmla="*/ 1349779 h 1367633"/>
                  <a:gd name="connsiteX0" fmla="*/ 4362 w 3366260"/>
                  <a:gd name="connsiteY0" fmla="*/ 1349779 h 1366271"/>
                  <a:gd name="connsiteX1" fmla="*/ 957984 w 3366260"/>
                  <a:gd name="connsiteY1" fmla="*/ 863668 h 1366271"/>
                  <a:gd name="connsiteX2" fmla="*/ 2316564 w 3366260"/>
                  <a:gd name="connsiteY2" fmla="*/ 813149 h 1366271"/>
                  <a:gd name="connsiteX3" fmla="*/ 3055079 w 3366260"/>
                  <a:gd name="connsiteY3" fmla="*/ 381101 h 1366271"/>
                  <a:gd name="connsiteX4" fmla="*/ 3343111 w 3366260"/>
                  <a:gd name="connsiteY4" fmla="*/ 21061 h 1366271"/>
                  <a:gd name="connsiteX5" fmla="*/ 3234590 w 3366260"/>
                  <a:gd name="connsiteY5" fmla="*/ 1029172 h 1366271"/>
                  <a:gd name="connsiteX6" fmla="*/ 2334998 w 3366260"/>
                  <a:gd name="connsiteY6" fmla="*/ 1173188 h 1366271"/>
                  <a:gd name="connsiteX7" fmla="*/ 678815 w 3366260"/>
                  <a:gd name="connsiteY7" fmla="*/ 1245197 h 1366271"/>
                  <a:gd name="connsiteX8" fmla="*/ 4362 w 3366260"/>
                  <a:gd name="connsiteY8" fmla="*/ 1349779 h 13662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366260" h="1366271">
                    <a:moveTo>
                      <a:pt x="4362" y="1349779"/>
                    </a:moveTo>
                    <a:cubicBezTo>
                      <a:pt x="50890" y="1286191"/>
                      <a:pt x="261561" y="803883"/>
                      <a:pt x="957984" y="863668"/>
                    </a:cubicBezTo>
                    <a:cubicBezTo>
                      <a:pt x="1654407" y="923453"/>
                      <a:pt x="1967048" y="893577"/>
                      <a:pt x="2316564" y="813149"/>
                    </a:cubicBezTo>
                    <a:cubicBezTo>
                      <a:pt x="2666080" y="732721"/>
                      <a:pt x="2883988" y="513116"/>
                      <a:pt x="3055079" y="381101"/>
                    </a:cubicBezTo>
                    <a:cubicBezTo>
                      <a:pt x="3226170" y="249086"/>
                      <a:pt x="3313193" y="-86951"/>
                      <a:pt x="3343111" y="21061"/>
                    </a:cubicBezTo>
                    <a:cubicBezTo>
                      <a:pt x="3373029" y="129073"/>
                      <a:pt x="3402609" y="837151"/>
                      <a:pt x="3234590" y="1029172"/>
                    </a:cubicBezTo>
                    <a:cubicBezTo>
                      <a:pt x="3066571" y="1221193"/>
                      <a:pt x="2760960" y="1137184"/>
                      <a:pt x="2334998" y="1173188"/>
                    </a:cubicBezTo>
                    <a:cubicBezTo>
                      <a:pt x="1909036" y="1209192"/>
                      <a:pt x="1067254" y="1215765"/>
                      <a:pt x="678815" y="1245197"/>
                    </a:cubicBezTo>
                    <a:cubicBezTo>
                      <a:pt x="290376" y="1274629"/>
                      <a:pt x="-42166" y="1413367"/>
                      <a:pt x="4362" y="134977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bg1"/>
                  </a:gs>
                  <a:gs pos="80000">
                    <a:schemeClr val="accent1">
                      <a:lumMod val="75000"/>
                    </a:schemeClr>
                  </a:gs>
                </a:gsLst>
                <a:lin ang="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j-lt"/>
                </a:endParaRPr>
              </a:p>
            </p:txBody>
          </p:sp>
          <p:sp>
            <p:nvSpPr>
              <p:cNvPr id="13" name="Полилиния 12"/>
              <p:cNvSpPr/>
              <p:nvPr/>
            </p:nvSpPr>
            <p:spPr>
              <a:xfrm>
                <a:off x="5930369" y="5970072"/>
                <a:ext cx="4193767" cy="1238838"/>
              </a:xfrm>
              <a:custGeom>
                <a:avLst/>
                <a:gdLst>
                  <a:gd name="connsiteX0" fmla="*/ 720165 w 5537201"/>
                  <a:gd name="connsiteY0" fmla="*/ 1023471 h 1226671"/>
                  <a:gd name="connsiteX1" fmla="*/ 1652495 w 5537201"/>
                  <a:gd name="connsiteY1" fmla="*/ 539376 h 1226671"/>
                  <a:gd name="connsiteX2" fmla="*/ 3804024 w 5537201"/>
                  <a:gd name="connsiteY2" fmla="*/ 611094 h 1226671"/>
                  <a:gd name="connsiteX3" fmla="*/ 4799106 w 5537201"/>
                  <a:gd name="connsiteY3" fmla="*/ 73212 h 1226671"/>
                  <a:gd name="connsiteX4" fmla="*/ 4852895 w 5537201"/>
                  <a:gd name="connsiteY4" fmla="*/ 1050365 h 1226671"/>
                  <a:gd name="connsiteX5" fmla="*/ 693271 w 5537201"/>
                  <a:gd name="connsiteY5" fmla="*/ 1131047 h 1226671"/>
                  <a:gd name="connsiteX6" fmla="*/ 720165 w 5537201"/>
                  <a:gd name="connsiteY6" fmla="*/ 1023471 h 1226671"/>
                  <a:gd name="connsiteX0" fmla="*/ 720165 w 5537201"/>
                  <a:gd name="connsiteY0" fmla="*/ 1023471 h 1226671"/>
                  <a:gd name="connsiteX1" fmla="*/ 1720777 w 5537201"/>
                  <a:gd name="connsiteY1" fmla="*/ 650607 h 1226671"/>
                  <a:gd name="connsiteX2" fmla="*/ 3804024 w 5537201"/>
                  <a:gd name="connsiteY2" fmla="*/ 611094 h 1226671"/>
                  <a:gd name="connsiteX3" fmla="*/ 4799106 w 5537201"/>
                  <a:gd name="connsiteY3" fmla="*/ 73212 h 1226671"/>
                  <a:gd name="connsiteX4" fmla="*/ 4852895 w 5537201"/>
                  <a:gd name="connsiteY4" fmla="*/ 1050365 h 1226671"/>
                  <a:gd name="connsiteX5" fmla="*/ 693271 w 5537201"/>
                  <a:gd name="connsiteY5" fmla="*/ 1131047 h 1226671"/>
                  <a:gd name="connsiteX6" fmla="*/ 720165 w 5537201"/>
                  <a:gd name="connsiteY6" fmla="*/ 1023471 h 1226671"/>
                  <a:gd name="connsiteX0" fmla="*/ 720165 w 5537201"/>
                  <a:gd name="connsiteY0" fmla="*/ 1023471 h 1226671"/>
                  <a:gd name="connsiteX1" fmla="*/ 1792785 w 5537201"/>
                  <a:gd name="connsiteY1" fmla="*/ 578599 h 1226671"/>
                  <a:gd name="connsiteX2" fmla="*/ 3804024 w 5537201"/>
                  <a:gd name="connsiteY2" fmla="*/ 611094 h 1226671"/>
                  <a:gd name="connsiteX3" fmla="*/ 4799106 w 5537201"/>
                  <a:gd name="connsiteY3" fmla="*/ 73212 h 1226671"/>
                  <a:gd name="connsiteX4" fmla="*/ 4852895 w 5537201"/>
                  <a:gd name="connsiteY4" fmla="*/ 1050365 h 1226671"/>
                  <a:gd name="connsiteX5" fmla="*/ 693271 w 5537201"/>
                  <a:gd name="connsiteY5" fmla="*/ 1131047 h 1226671"/>
                  <a:gd name="connsiteX6" fmla="*/ 720165 w 5537201"/>
                  <a:gd name="connsiteY6" fmla="*/ 1023471 h 1226671"/>
                  <a:gd name="connsiteX0" fmla="*/ 829446 w 5509966"/>
                  <a:gd name="connsiteY0" fmla="*/ 1082655 h 1226671"/>
                  <a:gd name="connsiteX1" fmla="*/ 1765550 w 5509966"/>
                  <a:gd name="connsiteY1" fmla="*/ 578599 h 1226671"/>
                  <a:gd name="connsiteX2" fmla="*/ 3776789 w 5509966"/>
                  <a:gd name="connsiteY2" fmla="*/ 611094 h 1226671"/>
                  <a:gd name="connsiteX3" fmla="*/ 4771871 w 5509966"/>
                  <a:gd name="connsiteY3" fmla="*/ 73212 h 1226671"/>
                  <a:gd name="connsiteX4" fmla="*/ 4825660 w 5509966"/>
                  <a:gd name="connsiteY4" fmla="*/ 1050365 h 1226671"/>
                  <a:gd name="connsiteX5" fmla="*/ 666036 w 5509966"/>
                  <a:gd name="connsiteY5" fmla="*/ 1131047 h 1226671"/>
                  <a:gd name="connsiteX6" fmla="*/ 829446 w 5509966"/>
                  <a:gd name="connsiteY6" fmla="*/ 1082655 h 1226671"/>
                  <a:gd name="connsiteX0" fmla="*/ 829446 w 5509966"/>
                  <a:gd name="connsiteY0" fmla="*/ 1082655 h 1226671"/>
                  <a:gd name="connsiteX1" fmla="*/ 1765550 w 5509966"/>
                  <a:gd name="connsiteY1" fmla="*/ 578599 h 1226671"/>
                  <a:gd name="connsiteX2" fmla="*/ 3776789 w 5509966"/>
                  <a:gd name="connsiteY2" fmla="*/ 611094 h 1226671"/>
                  <a:gd name="connsiteX3" fmla="*/ 4771871 w 5509966"/>
                  <a:gd name="connsiteY3" fmla="*/ 73212 h 1226671"/>
                  <a:gd name="connsiteX4" fmla="*/ 4825660 w 5509966"/>
                  <a:gd name="connsiteY4" fmla="*/ 1050365 h 1226671"/>
                  <a:gd name="connsiteX5" fmla="*/ 666036 w 5509966"/>
                  <a:gd name="connsiteY5" fmla="*/ 1131047 h 1226671"/>
                  <a:gd name="connsiteX6" fmla="*/ 829446 w 5509966"/>
                  <a:gd name="connsiteY6" fmla="*/ 1082655 h 1226671"/>
                  <a:gd name="connsiteX0" fmla="*/ 183252 w 4608512"/>
                  <a:gd name="connsiteY0" fmla="*/ 1082655 h 1230607"/>
                  <a:gd name="connsiteX1" fmla="*/ 1119356 w 4608512"/>
                  <a:gd name="connsiteY1" fmla="*/ 578599 h 1230607"/>
                  <a:gd name="connsiteX2" fmla="*/ 3130595 w 4608512"/>
                  <a:gd name="connsiteY2" fmla="*/ 611094 h 1230607"/>
                  <a:gd name="connsiteX3" fmla="*/ 4125677 w 4608512"/>
                  <a:gd name="connsiteY3" fmla="*/ 73212 h 1230607"/>
                  <a:gd name="connsiteX4" fmla="*/ 4179466 w 4608512"/>
                  <a:gd name="connsiteY4" fmla="*/ 1050365 h 1230607"/>
                  <a:gd name="connsiteX5" fmla="*/ 1551403 w 4608512"/>
                  <a:gd name="connsiteY5" fmla="*/ 1154663 h 1230607"/>
                  <a:gd name="connsiteX6" fmla="*/ 183252 w 4608512"/>
                  <a:gd name="connsiteY6" fmla="*/ 1082655 h 1230607"/>
                  <a:gd name="connsiteX0" fmla="*/ 183252 w 4608512"/>
                  <a:gd name="connsiteY0" fmla="*/ 1082655 h 1230607"/>
                  <a:gd name="connsiteX1" fmla="*/ 1407387 w 4608512"/>
                  <a:gd name="connsiteY1" fmla="*/ 578599 h 1230607"/>
                  <a:gd name="connsiteX2" fmla="*/ 3130595 w 4608512"/>
                  <a:gd name="connsiteY2" fmla="*/ 611094 h 1230607"/>
                  <a:gd name="connsiteX3" fmla="*/ 4125677 w 4608512"/>
                  <a:gd name="connsiteY3" fmla="*/ 73212 h 1230607"/>
                  <a:gd name="connsiteX4" fmla="*/ 4179466 w 4608512"/>
                  <a:gd name="connsiteY4" fmla="*/ 1050365 h 1230607"/>
                  <a:gd name="connsiteX5" fmla="*/ 1551403 w 4608512"/>
                  <a:gd name="connsiteY5" fmla="*/ 1154663 h 1230607"/>
                  <a:gd name="connsiteX6" fmla="*/ 183252 w 4608512"/>
                  <a:gd name="connsiteY6" fmla="*/ 1082655 h 1230607"/>
                  <a:gd name="connsiteX0" fmla="*/ 183252 w 4608512"/>
                  <a:gd name="connsiteY0" fmla="*/ 1088071 h 1236023"/>
                  <a:gd name="connsiteX1" fmla="*/ 1407387 w 4608512"/>
                  <a:gd name="connsiteY1" fmla="*/ 584015 h 1236023"/>
                  <a:gd name="connsiteX2" fmla="*/ 3279595 w 4608512"/>
                  <a:gd name="connsiteY2" fmla="*/ 584015 h 1236023"/>
                  <a:gd name="connsiteX3" fmla="*/ 4125677 w 4608512"/>
                  <a:gd name="connsiteY3" fmla="*/ 78628 h 1236023"/>
                  <a:gd name="connsiteX4" fmla="*/ 4179466 w 4608512"/>
                  <a:gd name="connsiteY4" fmla="*/ 1055781 h 1236023"/>
                  <a:gd name="connsiteX5" fmla="*/ 1551403 w 4608512"/>
                  <a:gd name="connsiteY5" fmla="*/ 1160079 h 1236023"/>
                  <a:gd name="connsiteX6" fmla="*/ 183252 w 4608512"/>
                  <a:gd name="connsiteY6" fmla="*/ 1088071 h 1236023"/>
                  <a:gd name="connsiteX0" fmla="*/ 183252 w 4608512"/>
                  <a:gd name="connsiteY0" fmla="*/ 1076069 h 1224021"/>
                  <a:gd name="connsiteX1" fmla="*/ 1407387 w 4608512"/>
                  <a:gd name="connsiteY1" fmla="*/ 572013 h 1224021"/>
                  <a:gd name="connsiteX2" fmla="*/ 3135579 w 4608512"/>
                  <a:gd name="connsiteY2" fmla="*/ 644021 h 1224021"/>
                  <a:gd name="connsiteX3" fmla="*/ 4125677 w 4608512"/>
                  <a:gd name="connsiteY3" fmla="*/ 66626 h 1224021"/>
                  <a:gd name="connsiteX4" fmla="*/ 4179466 w 4608512"/>
                  <a:gd name="connsiteY4" fmla="*/ 1043779 h 1224021"/>
                  <a:gd name="connsiteX5" fmla="*/ 1551403 w 4608512"/>
                  <a:gd name="connsiteY5" fmla="*/ 1148077 h 1224021"/>
                  <a:gd name="connsiteX6" fmla="*/ 183252 w 4608512"/>
                  <a:gd name="connsiteY6" fmla="*/ 1076069 h 1224021"/>
                  <a:gd name="connsiteX0" fmla="*/ 183252 w 4608512"/>
                  <a:gd name="connsiteY0" fmla="*/ 1076069 h 1224021"/>
                  <a:gd name="connsiteX1" fmla="*/ 1407387 w 4608512"/>
                  <a:gd name="connsiteY1" fmla="*/ 572013 h 1224021"/>
                  <a:gd name="connsiteX2" fmla="*/ 2991563 w 4608512"/>
                  <a:gd name="connsiteY2" fmla="*/ 644021 h 1224021"/>
                  <a:gd name="connsiteX3" fmla="*/ 4125677 w 4608512"/>
                  <a:gd name="connsiteY3" fmla="*/ 66626 h 1224021"/>
                  <a:gd name="connsiteX4" fmla="*/ 4179466 w 4608512"/>
                  <a:gd name="connsiteY4" fmla="*/ 1043779 h 1224021"/>
                  <a:gd name="connsiteX5" fmla="*/ 1551403 w 4608512"/>
                  <a:gd name="connsiteY5" fmla="*/ 1148077 h 1224021"/>
                  <a:gd name="connsiteX6" fmla="*/ 183252 w 4608512"/>
                  <a:gd name="connsiteY6" fmla="*/ 1076069 h 1224021"/>
                  <a:gd name="connsiteX0" fmla="*/ 183252 w 4647518"/>
                  <a:gd name="connsiteY0" fmla="*/ 1146746 h 1306477"/>
                  <a:gd name="connsiteX1" fmla="*/ 1407387 w 4647518"/>
                  <a:gd name="connsiteY1" fmla="*/ 642690 h 1306477"/>
                  <a:gd name="connsiteX2" fmla="*/ 2991563 w 4647518"/>
                  <a:gd name="connsiteY2" fmla="*/ 714698 h 1306477"/>
                  <a:gd name="connsiteX3" fmla="*/ 4359715 w 4647518"/>
                  <a:gd name="connsiteY3" fmla="*/ 66626 h 1306477"/>
                  <a:gd name="connsiteX4" fmla="*/ 4179466 w 4647518"/>
                  <a:gd name="connsiteY4" fmla="*/ 1114456 h 1306477"/>
                  <a:gd name="connsiteX5" fmla="*/ 1551403 w 4647518"/>
                  <a:gd name="connsiteY5" fmla="*/ 1218754 h 1306477"/>
                  <a:gd name="connsiteX6" fmla="*/ 183252 w 4647518"/>
                  <a:gd name="connsiteY6" fmla="*/ 1146746 h 1306477"/>
                  <a:gd name="connsiteX0" fmla="*/ 183252 w 4683522"/>
                  <a:gd name="connsiteY0" fmla="*/ 1152128 h 1275855"/>
                  <a:gd name="connsiteX1" fmla="*/ 1407387 w 4683522"/>
                  <a:gd name="connsiteY1" fmla="*/ 648072 h 1275855"/>
                  <a:gd name="connsiteX2" fmla="*/ 2991563 w 4683522"/>
                  <a:gd name="connsiteY2" fmla="*/ 720080 h 1275855"/>
                  <a:gd name="connsiteX3" fmla="*/ 4359715 w 4683522"/>
                  <a:gd name="connsiteY3" fmla="*/ 72008 h 1275855"/>
                  <a:gd name="connsiteX4" fmla="*/ 4575739 w 4683522"/>
                  <a:gd name="connsiteY4" fmla="*/ 288032 h 1275855"/>
                  <a:gd name="connsiteX5" fmla="*/ 4179466 w 4683522"/>
                  <a:gd name="connsiteY5" fmla="*/ 1119838 h 1275855"/>
                  <a:gd name="connsiteX6" fmla="*/ 1551403 w 4683522"/>
                  <a:gd name="connsiteY6" fmla="*/ 1224136 h 1275855"/>
                  <a:gd name="connsiteX7" fmla="*/ 183252 w 4683522"/>
                  <a:gd name="connsiteY7" fmla="*/ 1152128 h 1275855"/>
                  <a:gd name="connsiteX0" fmla="*/ 183252 w 4683522"/>
                  <a:gd name="connsiteY0" fmla="*/ 1152128 h 1275855"/>
                  <a:gd name="connsiteX1" fmla="*/ 1335379 w 4683522"/>
                  <a:gd name="connsiteY1" fmla="*/ 720080 h 1275855"/>
                  <a:gd name="connsiteX2" fmla="*/ 2991563 w 4683522"/>
                  <a:gd name="connsiteY2" fmla="*/ 720080 h 1275855"/>
                  <a:gd name="connsiteX3" fmla="*/ 4359715 w 4683522"/>
                  <a:gd name="connsiteY3" fmla="*/ 72008 h 1275855"/>
                  <a:gd name="connsiteX4" fmla="*/ 4575739 w 4683522"/>
                  <a:gd name="connsiteY4" fmla="*/ 288032 h 1275855"/>
                  <a:gd name="connsiteX5" fmla="*/ 4179466 w 4683522"/>
                  <a:gd name="connsiteY5" fmla="*/ 1119838 h 1275855"/>
                  <a:gd name="connsiteX6" fmla="*/ 1551403 w 4683522"/>
                  <a:gd name="connsiteY6" fmla="*/ 1224136 h 1275855"/>
                  <a:gd name="connsiteX7" fmla="*/ 183252 w 4683522"/>
                  <a:gd name="connsiteY7" fmla="*/ 1152128 h 1275855"/>
                  <a:gd name="connsiteX0" fmla="*/ 24451 w 4433445"/>
                  <a:gd name="connsiteY0" fmla="*/ 1102107 h 1180013"/>
                  <a:gd name="connsiteX1" fmla="*/ 778308 w 4433445"/>
                  <a:gd name="connsiteY1" fmla="*/ 723547 h 1180013"/>
                  <a:gd name="connsiteX2" fmla="*/ 2832762 w 4433445"/>
                  <a:gd name="connsiteY2" fmla="*/ 670059 h 1180013"/>
                  <a:gd name="connsiteX3" fmla="*/ 4200914 w 4433445"/>
                  <a:gd name="connsiteY3" fmla="*/ 21987 h 1180013"/>
                  <a:gd name="connsiteX4" fmla="*/ 4416938 w 4433445"/>
                  <a:gd name="connsiteY4" fmla="*/ 238011 h 1180013"/>
                  <a:gd name="connsiteX5" fmla="*/ 4020665 w 4433445"/>
                  <a:gd name="connsiteY5" fmla="*/ 1069817 h 1180013"/>
                  <a:gd name="connsiteX6" fmla="*/ 1392602 w 4433445"/>
                  <a:gd name="connsiteY6" fmla="*/ 1174115 h 1180013"/>
                  <a:gd name="connsiteX7" fmla="*/ 24451 w 4433445"/>
                  <a:gd name="connsiteY7" fmla="*/ 1102107 h 1180013"/>
                  <a:gd name="connsiteX0" fmla="*/ 24451 w 4433444"/>
                  <a:gd name="connsiteY0" fmla="*/ 1102107 h 1180013"/>
                  <a:gd name="connsiteX1" fmla="*/ 778308 w 4433444"/>
                  <a:gd name="connsiteY1" fmla="*/ 723547 h 1180013"/>
                  <a:gd name="connsiteX2" fmla="*/ 2832762 w 4433444"/>
                  <a:gd name="connsiteY2" fmla="*/ 670059 h 1180013"/>
                  <a:gd name="connsiteX3" fmla="*/ 4200914 w 4433444"/>
                  <a:gd name="connsiteY3" fmla="*/ 21987 h 1180013"/>
                  <a:gd name="connsiteX4" fmla="*/ 4416938 w 4433444"/>
                  <a:gd name="connsiteY4" fmla="*/ 238011 h 1180013"/>
                  <a:gd name="connsiteX5" fmla="*/ 4020665 w 4433444"/>
                  <a:gd name="connsiteY5" fmla="*/ 1069817 h 1180013"/>
                  <a:gd name="connsiteX6" fmla="*/ 1392602 w 4433444"/>
                  <a:gd name="connsiteY6" fmla="*/ 1174115 h 1180013"/>
                  <a:gd name="connsiteX7" fmla="*/ 24451 w 4433444"/>
                  <a:gd name="connsiteY7" fmla="*/ 1102107 h 1180013"/>
                  <a:gd name="connsiteX0" fmla="*/ 30407 w 4192044"/>
                  <a:gd name="connsiteY0" fmla="*/ 1198461 h 1237935"/>
                  <a:gd name="connsiteX1" fmla="*/ 536908 w 4192044"/>
                  <a:gd name="connsiteY1" fmla="*/ 723547 h 1237935"/>
                  <a:gd name="connsiteX2" fmla="*/ 2591362 w 4192044"/>
                  <a:gd name="connsiteY2" fmla="*/ 670059 h 1237935"/>
                  <a:gd name="connsiteX3" fmla="*/ 3959514 w 4192044"/>
                  <a:gd name="connsiteY3" fmla="*/ 21987 h 1237935"/>
                  <a:gd name="connsiteX4" fmla="*/ 4175538 w 4192044"/>
                  <a:gd name="connsiteY4" fmla="*/ 238011 h 1237935"/>
                  <a:gd name="connsiteX5" fmla="*/ 3779265 w 4192044"/>
                  <a:gd name="connsiteY5" fmla="*/ 1069817 h 1237935"/>
                  <a:gd name="connsiteX6" fmla="*/ 1151202 w 4192044"/>
                  <a:gd name="connsiteY6" fmla="*/ 1174115 h 1237935"/>
                  <a:gd name="connsiteX7" fmla="*/ 30407 w 4192044"/>
                  <a:gd name="connsiteY7" fmla="*/ 1198461 h 1237935"/>
                  <a:gd name="connsiteX0" fmla="*/ 30407 w 4192044"/>
                  <a:gd name="connsiteY0" fmla="*/ 1198461 h 1237935"/>
                  <a:gd name="connsiteX1" fmla="*/ 612055 w 4192044"/>
                  <a:gd name="connsiteY1" fmla="*/ 723267 h 1237935"/>
                  <a:gd name="connsiteX2" fmla="*/ 2591362 w 4192044"/>
                  <a:gd name="connsiteY2" fmla="*/ 670059 h 1237935"/>
                  <a:gd name="connsiteX3" fmla="*/ 3959514 w 4192044"/>
                  <a:gd name="connsiteY3" fmla="*/ 21987 h 1237935"/>
                  <a:gd name="connsiteX4" fmla="*/ 4175538 w 4192044"/>
                  <a:gd name="connsiteY4" fmla="*/ 238011 h 1237935"/>
                  <a:gd name="connsiteX5" fmla="*/ 3779265 w 4192044"/>
                  <a:gd name="connsiteY5" fmla="*/ 1069817 h 1237935"/>
                  <a:gd name="connsiteX6" fmla="*/ 1151202 w 4192044"/>
                  <a:gd name="connsiteY6" fmla="*/ 1174115 h 1237935"/>
                  <a:gd name="connsiteX7" fmla="*/ 30407 w 4192044"/>
                  <a:gd name="connsiteY7" fmla="*/ 1198461 h 1237935"/>
                  <a:gd name="connsiteX0" fmla="*/ 30407 w 4192044"/>
                  <a:gd name="connsiteY0" fmla="*/ 1198461 h 1237935"/>
                  <a:gd name="connsiteX1" fmla="*/ 612055 w 4192044"/>
                  <a:gd name="connsiteY1" fmla="*/ 723267 h 1237935"/>
                  <a:gd name="connsiteX2" fmla="*/ 2591362 w 4192044"/>
                  <a:gd name="connsiteY2" fmla="*/ 670059 h 1237935"/>
                  <a:gd name="connsiteX3" fmla="*/ 3959514 w 4192044"/>
                  <a:gd name="connsiteY3" fmla="*/ 21987 h 1237935"/>
                  <a:gd name="connsiteX4" fmla="*/ 4175538 w 4192044"/>
                  <a:gd name="connsiteY4" fmla="*/ 238011 h 1237935"/>
                  <a:gd name="connsiteX5" fmla="*/ 3779265 w 4192044"/>
                  <a:gd name="connsiteY5" fmla="*/ 1069817 h 1237935"/>
                  <a:gd name="connsiteX6" fmla="*/ 1151202 w 4192044"/>
                  <a:gd name="connsiteY6" fmla="*/ 1174115 h 1237935"/>
                  <a:gd name="connsiteX7" fmla="*/ 30407 w 4192044"/>
                  <a:gd name="connsiteY7" fmla="*/ 1198461 h 1237935"/>
                  <a:gd name="connsiteX0" fmla="*/ 30407 w 4192044"/>
                  <a:gd name="connsiteY0" fmla="*/ 1198461 h 1237935"/>
                  <a:gd name="connsiteX1" fmla="*/ 656338 w 4192044"/>
                  <a:gd name="connsiteY1" fmla="*/ 703944 h 1237935"/>
                  <a:gd name="connsiteX2" fmla="*/ 2591362 w 4192044"/>
                  <a:gd name="connsiteY2" fmla="*/ 670059 h 1237935"/>
                  <a:gd name="connsiteX3" fmla="*/ 3959514 w 4192044"/>
                  <a:gd name="connsiteY3" fmla="*/ 21987 h 1237935"/>
                  <a:gd name="connsiteX4" fmla="*/ 4175538 w 4192044"/>
                  <a:gd name="connsiteY4" fmla="*/ 238011 h 1237935"/>
                  <a:gd name="connsiteX5" fmla="*/ 3779265 w 4192044"/>
                  <a:gd name="connsiteY5" fmla="*/ 1069817 h 1237935"/>
                  <a:gd name="connsiteX6" fmla="*/ 1151202 w 4192044"/>
                  <a:gd name="connsiteY6" fmla="*/ 1174115 h 1237935"/>
                  <a:gd name="connsiteX7" fmla="*/ 30407 w 4192044"/>
                  <a:gd name="connsiteY7" fmla="*/ 1198461 h 12379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192044" h="1237935">
                    <a:moveTo>
                      <a:pt x="30407" y="1198461"/>
                    </a:moveTo>
                    <a:cubicBezTo>
                      <a:pt x="306754" y="1079492"/>
                      <a:pt x="242162" y="817087"/>
                      <a:pt x="656338" y="703944"/>
                    </a:cubicBezTo>
                    <a:cubicBezTo>
                      <a:pt x="1070514" y="590801"/>
                      <a:pt x="2040833" y="783718"/>
                      <a:pt x="2591362" y="670059"/>
                    </a:cubicBezTo>
                    <a:cubicBezTo>
                      <a:pt x="3141891" y="556400"/>
                      <a:pt x="3695485" y="93995"/>
                      <a:pt x="3959514" y="21987"/>
                    </a:cubicBezTo>
                    <a:cubicBezTo>
                      <a:pt x="4223543" y="-50021"/>
                      <a:pt x="4205579" y="63373"/>
                      <a:pt x="4175538" y="238011"/>
                    </a:cubicBezTo>
                    <a:cubicBezTo>
                      <a:pt x="4145497" y="412649"/>
                      <a:pt x="4283321" y="913800"/>
                      <a:pt x="3779265" y="1069817"/>
                    </a:cubicBezTo>
                    <a:cubicBezTo>
                      <a:pt x="3275209" y="1225834"/>
                      <a:pt x="1776012" y="1152674"/>
                      <a:pt x="1151202" y="1174115"/>
                    </a:cubicBezTo>
                    <a:cubicBezTo>
                      <a:pt x="526392" y="1195556"/>
                      <a:pt x="-152845" y="1290536"/>
                      <a:pt x="30407" y="1198461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bg1"/>
                  </a:gs>
                  <a:gs pos="92000">
                    <a:srgbClr val="FF0000"/>
                  </a:gs>
                </a:gsLst>
                <a:lin ang="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j-lt"/>
                </a:endParaRPr>
              </a:p>
            </p:txBody>
          </p:sp>
        </p:grpSp>
      </p:grpSp>
      <p:sp>
        <p:nvSpPr>
          <p:cNvPr id="14" name="Прямоугольник 13"/>
          <p:cNvSpPr/>
          <p:nvPr/>
        </p:nvSpPr>
        <p:spPr>
          <a:xfrm>
            <a:off x="0" y="0"/>
            <a:ext cx="9144000" cy="4046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8316000" y="0"/>
            <a:ext cx="828000" cy="828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Изображение 11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77972" y="152046"/>
            <a:ext cx="504056" cy="523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Прямоугольник 17"/>
          <p:cNvSpPr/>
          <p:nvPr/>
        </p:nvSpPr>
        <p:spPr>
          <a:xfrm>
            <a:off x="144016" y="434106"/>
            <a:ext cx="7812360" cy="6906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2400" b="1" dirty="0" smtClean="0">
                <a:solidFill>
                  <a:schemeClr val="tx2"/>
                </a:solidFill>
              </a:rPr>
              <a:t>Схема информационных потоков при организации Единого централизованного хранилища данных</a:t>
            </a:r>
            <a:endParaRPr lang="ru-RU" sz="2400" b="1" dirty="0">
              <a:solidFill>
                <a:schemeClr val="tx2"/>
              </a:solidFill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1043607" y="1539949"/>
            <a:ext cx="720080" cy="72008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1835695" y="1484783"/>
            <a:ext cx="60486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lvl="0" indent="-180975">
              <a:buFont typeface="Arial" pitchFamily="34" charset="0"/>
              <a:buChar char="•"/>
            </a:pPr>
            <a:r>
              <a:rPr lang="ru-RU" sz="2400" dirty="0" smtClean="0"/>
              <a:t>Отсутствие зависимости </a:t>
            </a:r>
            <a:br>
              <a:rPr lang="ru-RU" sz="2400" dirty="0" smtClean="0"/>
            </a:br>
            <a:r>
              <a:rPr lang="ru-RU" sz="2400" dirty="0" smtClean="0"/>
              <a:t>от каналов связи и доступности сервисов поставщиков данных</a:t>
            </a:r>
            <a:endParaRPr lang="ru-RU" sz="2400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1835696" y="3199616"/>
            <a:ext cx="633670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2563" lvl="0" indent="-182563">
              <a:buFont typeface="Arial" pitchFamily="34" charset="0"/>
              <a:buChar char="•"/>
            </a:pPr>
            <a:r>
              <a:rPr lang="ru-RU" sz="2400" dirty="0" smtClean="0"/>
              <a:t>Ответственность за доступность</a:t>
            </a:r>
            <a:br>
              <a:rPr lang="ru-RU" sz="2400" dirty="0" smtClean="0"/>
            </a:br>
            <a:r>
              <a:rPr lang="ru-RU" sz="2400" dirty="0" smtClean="0"/>
              <a:t>и актуальность данных</a:t>
            </a:r>
          </a:p>
          <a:p>
            <a:pPr marL="182563" lvl="0" indent="-182563">
              <a:buFont typeface="Arial" pitchFamily="34" charset="0"/>
              <a:buChar char="•"/>
            </a:pPr>
            <a:r>
              <a:rPr lang="ru-RU" sz="2400" dirty="0" smtClean="0"/>
              <a:t>Периодичность синхронизации баз данных</a:t>
            </a:r>
          </a:p>
          <a:p>
            <a:pPr marL="182563" lvl="0" indent="-182563">
              <a:buFont typeface="Arial" pitchFamily="34" charset="0"/>
              <a:buChar char="•"/>
            </a:pPr>
            <a:r>
              <a:rPr lang="ru-RU" sz="2400" dirty="0" smtClean="0"/>
              <a:t>Необходимость создания Единого централизованного хранилища </a:t>
            </a:r>
          </a:p>
          <a:p>
            <a:pPr marL="182563" indent="-182563">
              <a:buFont typeface="Arial" pitchFamily="34" charset="0"/>
              <a:buChar char="•"/>
            </a:pPr>
            <a:r>
              <a:rPr lang="ru-RU" sz="2400" dirty="0" smtClean="0"/>
              <a:t>Высокие издержки на создание</a:t>
            </a:r>
            <a:br>
              <a:rPr lang="ru-RU" sz="2400" dirty="0" smtClean="0"/>
            </a:br>
            <a:r>
              <a:rPr lang="ru-RU" sz="2400" dirty="0" smtClean="0"/>
              <a:t>и эксплуатацию инфраструктуры</a:t>
            </a:r>
            <a:endParaRPr lang="ru-RU" sz="2400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1097867" y="1412776"/>
            <a:ext cx="6115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dirty="0" smtClean="0">
                <a:solidFill>
                  <a:srgbClr val="C00000"/>
                </a:solidFill>
              </a:rPr>
              <a:t>+</a:t>
            </a:r>
            <a:endParaRPr lang="ru-RU" sz="5400" b="1" dirty="0">
              <a:solidFill>
                <a:srgbClr val="C00000"/>
              </a:solidFill>
            </a:endParaRPr>
          </a:p>
        </p:txBody>
      </p:sp>
      <p:sp>
        <p:nvSpPr>
          <p:cNvPr id="23" name="Овал 22"/>
          <p:cNvSpPr/>
          <p:nvPr/>
        </p:nvSpPr>
        <p:spPr>
          <a:xfrm>
            <a:off x="1043607" y="3234456"/>
            <a:ext cx="720080" cy="72008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1097867" y="3107283"/>
            <a:ext cx="6115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dirty="0" smtClean="0">
                <a:solidFill>
                  <a:srgbClr val="C00000"/>
                </a:solidFill>
              </a:rPr>
              <a:t>–</a:t>
            </a:r>
            <a:endParaRPr lang="ru-RU" sz="54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Скругленный прямоугольник 39"/>
          <p:cNvSpPr/>
          <p:nvPr/>
        </p:nvSpPr>
        <p:spPr>
          <a:xfrm>
            <a:off x="3203848" y="1700808"/>
            <a:ext cx="2808312" cy="1440160"/>
          </a:xfrm>
          <a:prstGeom prst="roundRect">
            <a:avLst/>
          </a:prstGeom>
          <a:solidFill>
            <a:schemeClr val="accent1"/>
          </a:solidFill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895350" algn="ctr"/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</a:t>
            </a:r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ИССО</a:t>
            </a:r>
          </a:p>
          <a:p>
            <a:pPr indent="895350" algn="ctr"/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Оператор – ПФР</a:t>
            </a:r>
          </a:p>
          <a:p>
            <a:pPr indent="723900" algn="ctr"/>
            <a:endParaRPr lang="ru-RU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2987180" y="1916830"/>
            <a:ext cx="1656828" cy="936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  <a:reflection blurRad="6350" stA="52000" endA="300" endPos="35000" dir="5400000" sy="-100000" algn="bl" rotWithShape="0"/>
          </a:effectLst>
        </p:spPr>
      </p:pic>
      <p:sp>
        <p:nvSpPr>
          <p:cNvPr id="23" name="Скругленный прямоугольник 22"/>
          <p:cNvSpPr/>
          <p:nvPr/>
        </p:nvSpPr>
        <p:spPr>
          <a:xfrm>
            <a:off x="2771800" y="1268760"/>
            <a:ext cx="3672408" cy="2304256"/>
          </a:xfrm>
          <a:prstGeom prst="roundRect">
            <a:avLst>
              <a:gd name="adj" fmla="val 10053"/>
            </a:avLst>
          </a:prstGeom>
          <a:noFill/>
          <a:ln w="25400" cmpd="sng">
            <a:solidFill>
              <a:schemeClr val="accent6"/>
            </a:solidFill>
            <a:prstDash val="lgDash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2843808" y="1300698"/>
            <a:ext cx="8210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СМЭВ</a:t>
            </a:r>
            <a:endParaRPr lang="ru-RU" sz="2000" dirty="0">
              <a:solidFill>
                <a:schemeClr val="accent6">
                  <a:lumMod val="75000"/>
                </a:schemeClr>
              </a:solidFill>
              <a:latin typeface="+mn-lt"/>
            </a:endParaRPr>
          </a:p>
        </p:txBody>
      </p:sp>
      <p:cxnSp>
        <p:nvCxnSpPr>
          <p:cNvPr id="28" name="Соединительная линия уступом 25"/>
          <p:cNvCxnSpPr/>
          <p:nvPr/>
        </p:nvCxnSpPr>
        <p:spPr>
          <a:xfrm rot="5400000" flipH="1" flipV="1">
            <a:off x="1629147" y="2447418"/>
            <a:ext cx="1601231" cy="1548172"/>
          </a:xfrm>
          <a:prstGeom prst="bentConnector2">
            <a:avLst/>
          </a:prstGeom>
          <a:ln w="38100">
            <a:solidFill>
              <a:srgbClr val="FF99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 flipV="1">
            <a:off x="4572000" y="3140968"/>
            <a:ext cx="0" cy="864096"/>
          </a:xfrm>
          <a:prstGeom prst="straightConnector1">
            <a:avLst/>
          </a:prstGeom>
          <a:ln w="381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4355976" y="2708920"/>
            <a:ext cx="1440160" cy="246221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000" b="1" dirty="0" smtClean="0">
                <a:solidFill>
                  <a:schemeClr val="tx2"/>
                </a:solidFill>
                <a:latin typeface="+mn-lt"/>
              </a:rPr>
              <a:t>Учет на базе СНИЛС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144016" y="476672"/>
            <a:ext cx="8316416" cy="340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5000"/>
              </a:lnSpc>
            </a:pPr>
            <a:r>
              <a:rPr lang="ru-RU" sz="1900" b="1" dirty="0" smtClean="0">
                <a:latin typeface="+mn-lt"/>
              </a:rPr>
              <a:t>ЕГИССО – подключение фондов на федеральном уровне (1-й этап) – 7 мес.</a:t>
            </a:r>
            <a:endParaRPr lang="ru-RU" sz="1900" b="1" dirty="0">
              <a:latin typeface="+mn-lt"/>
            </a:endParaRPr>
          </a:p>
        </p:txBody>
      </p:sp>
      <p:pic>
        <p:nvPicPr>
          <p:cNvPr id="38" name="Изображение 113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77972" y="152046"/>
            <a:ext cx="504056" cy="523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3" name="Соединительная линия уступом 42"/>
          <p:cNvCxnSpPr/>
          <p:nvPr/>
        </p:nvCxnSpPr>
        <p:spPr>
          <a:xfrm rot="10800000" flipV="1">
            <a:off x="6012160" y="1700808"/>
            <a:ext cx="936104" cy="504056"/>
          </a:xfrm>
          <a:prstGeom prst="bentConnector3">
            <a:avLst>
              <a:gd name="adj1" fmla="val 23290"/>
            </a:avLst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Соединительная линия уступом 50"/>
          <p:cNvCxnSpPr/>
          <p:nvPr/>
        </p:nvCxnSpPr>
        <p:spPr>
          <a:xfrm rot="16200000" flipV="1">
            <a:off x="5724128" y="2996952"/>
            <a:ext cx="1296144" cy="720080"/>
          </a:xfrm>
          <a:prstGeom prst="bentConnector3">
            <a:avLst>
              <a:gd name="adj1" fmla="val 99971"/>
            </a:avLst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251520" y="4542456"/>
            <a:ext cx="2732144" cy="19472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 lIns="72000" tIns="180000" rIns="36000" bIns="72000" rtlCol="0">
            <a:spAutoFit/>
          </a:bodyPr>
          <a:lstStyle/>
          <a:p>
            <a:r>
              <a:rPr lang="ru-RU" sz="1000" b="1" dirty="0" smtClean="0">
                <a:latin typeface="+mn-lt"/>
              </a:rPr>
              <a:t>Сведения по выплате пособий: </a:t>
            </a:r>
          </a:p>
          <a:p>
            <a:pPr marL="88900" indent="-88900">
              <a:buClr>
                <a:srgbClr val="E6AF00"/>
              </a:buClr>
              <a:buFont typeface="Arial" pitchFamily="34" charset="0"/>
              <a:buChar char="•"/>
            </a:pPr>
            <a:r>
              <a:rPr lang="ru-RU" sz="1000" dirty="0" smtClean="0">
                <a:latin typeface="+mn-lt"/>
              </a:rPr>
              <a:t>по временной нетрудоспособности, </a:t>
            </a:r>
          </a:p>
          <a:p>
            <a:pPr marL="88900" indent="-88900">
              <a:buClr>
                <a:srgbClr val="E6AF00"/>
              </a:buClr>
              <a:buFont typeface="Arial" pitchFamily="34" charset="0"/>
              <a:buChar char="•"/>
            </a:pPr>
            <a:r>
              <a:rPr lang="ru-RU" sz="1000" dirty="0" smtClean="0">
                <a:latin typeface="+mn-lt"/>
              </a:rPr>
              <a:t>по беременности и родам, женщинам, вставшим на учет в ранние сроки беременности, </a:t>
            </a:r>
          </a:p>
          <a:p>
            <a:pPr marL="88900" indent="-88900">
              <a:buClr>
                <a:srgbClr val="E6AF00"/>
              </a:buClr>
              <a:buFont typeface="Arial" pitchFamily="34" charset="0"/>
              <a:buChar char="•"/>
            </a:pPr>
            <a:r>
              <a:rPr lang="ru-RU" sz="1000" dirty="0" smtClean="0">
                <a:latin typeface="+mn-lt"/>
              </a:rPr>
              <a:t>при рождении ребенка, по уходу за ребенком до достижения им возраста полутора лет,</a:t>
            </a:r>
          </a:p>
          <a:p>
            <a:pPr marL="88900" indent="-88900">
              <a:buClr>
                <a:srgbClr val="E6AF00"/>
              </a:buClr>
              <a:buFont typeface="Arial" pitchFamily="34" charset="0"/>
              <a:buChar char="•"/>
            </a:pPr>
            <a:r>
              <a:rPr lang="ru-RU" sz="1000" dirty="0" smtClean="0">
                <a:latin typeface="+mn-lt"/>
              </a:rPr>
              <a:t>на погребение или возмещении стоимости гарантированного перечня ритуальных услуг,</a:t>
            </a:r>
          </a:p>
          <a:p>
            <a:pPr marL="88900" indent="-88900">
              <a:buClr>
                <a:srgbClr val="E6AF00"/>
              </a:buClr>
              <a:buFont typeface="Arial" pitchFamily="34" charset="0"/>
              <a:buChar char="•"/>
            </a:pPr>
            <a:r>
              <a:rPr lang="ru-RU" sz="1000" dirty="0" smtClean="0">
                <a:latin typeface="+mn-lt"/>
              </a:rPr>
              <a:t>на санаторно-курортное обслуживание работников и их детей.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51520" y="4005064"/>
            <a:ext cx="2732144" cy="648072"/>
          </a:xfrm>
          <a:prstGeom prst="rect">
            <a:avLst/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355600"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ФСС РФ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323528" y="4060016"/>
            <a:ext cx="530647" cy="5306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2" name="Рисунок 61" descr="fs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31532" y="4109315"/>
            <a:ext cx="514638" cy="432048"/>
          </a:xfrm>
          <a:prstGeom prst="rect">
            <a:avLst/>
          </a:prstGeom>
        </p:spPr>
      </p:pic>
      <p:sp>
        <p:nvSpPr>
          <p:cNvPr id="82" name="Прямоугольник 81"/>
          <p:cNvSpPr/>
          <p:nvPr/>
        </p:nvSpPr>
        <p:spPr>
          <a:xfrm>
            <a:off x="251520" y="4005064"/>
            <a:ext cx="2736304" cy="2486224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3203848" y="4653136"/>
            <a:ext cx="2736304" cy="133167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 lIns="72000" tIns="180000" rIns="36000" bIns="72000" rtlCol="0">
            <a:spAutoFit/>
          </a:bodyPr>
          <a:lstStyle/>
          <a:p>
            <a:r>
              <a:rPr lang="ru-RU" sz="1000" b="1" dirty="0" smtClean="0">
                <a:latin typeface="+mn-lt"/>
              </a:rPr>
              <a:t>Сведения о:</a:t>
            </a:r>
          </a:p>
          <a:p>
            <a:pPr marL="88900" indent="-88900">
              <a:buClr>
                <a:schemeClr val="tx2"/>
              </a:buClr>
              <a:buFont typeface="Arial" pitchFamily="34" charset="0"/>
              <a:buChar char="•"/>
              <a:tabLst>
                <a:tab pos="450850" algn="l"/>
              </a:tabLst>
            </a:pPr>
            <a:r>
              <a:rPr lang="ru-RU" sz="1000" dirty="0" smtClean="0">
                <a:latin typeface="+mn-lt"/>
              </a:rPr>
              <a:t>пенсиях и социальных выплатах,</a:t>
            </a:r>
          </a:p>
          <a:p>
            <a:pPr marL="88900" indent="-88900">
              <a:buClr>
                <a:schemeClr val="tx2"/>
              </a:buClr>
              <a:buFont typeface="Arial" pitchFamily="34" charset="0"/>
              <a:buChar char="•"/>
              <a:tabLst>
                <a:tab pos="450850" algn="l"/>
              </a:tabLst>
            </a:pPr>
            <a:r>
              <a:rPr lang="ru-RU" sz="1000" dirty="0" smtClean="0">
                <a:latin typeface="+mn-lt"/>
              </a:rPr>
              <a:t>материнском капитале,</a:t>
            </a:r>
          </a:p>
          <a:p>
            <a:pPr marL="88900" indent="-88900">
              <a:buClr>
                <a:schemeClr val="tx2"/>
              </a:buClr>
              <a:buFont typeface="Arial" pitchFamily="34" charset="0"/>
              <a:buChar char="•"/>
              <a:tabLst>
                <a:tab pos="450850" algn="l"/>
              </a:tabLst>
            </a:pPr>
            <a:r>
              <a:rPr lang="ru-RU" sz="1000" dirty="0" smtClean="0">
                <a:latin typeface="+mn-lt"/>
              </a:rPr>
              <a:t>единовременных денежных выплатах.</a:t>
            </a:r>
            <a:endParaRPr lang="en-US" sz="1000" dirty="0" smtClean="0">
              <a:latin typeface="+mn-lt"/>
            </a:endParaRPr>
          </a:p>
          <a:p>
            <a:pPr marL="88900" indent="-88900">
              <a:buClr>
                <a:schemeClr val="tx2"/>
              </a:buClr>
              <a:buFont typeface="Arial" pitchFamily="34" charset="0"/>
              <a:buChar char="•"/>
              <a:tabLst>
                <a:tab pos="450850" algn="l"/>
              </a:tabLst>
            </a:pPr>
            <a:r>
              <a:rPr lang="ru-RU" sz="1000" dirty="0" smtClean="0">
                <a:latin typeface="Calibri" pitchFamily="34" charset="0"/>
              </a:rPr>
              <a:t>база учета сведений о лицах, имеющих право </a:t>
            </a:r>
            <a:br>
              <a:rPr lang="ru-RU" sz="1000" dirty="0" smtClean="0">
                <a:latin typeface="Calibri" pitchFamily="34" charset="0"/>
              </a:rPr>
            </a:br>
            <a:r>
              <a:rPr lang="ru-RU" sz="1000" dirty="0" smtClean="0">
                <a:latin typeface="Calibri" pitchFamily="34" charset="0"/>
              </a:rPr>
              <a:t>на улучшение жилищных условий</a:t>
            </a:r>
            <a:endParaRPr lang="en-US" sz="1000" dirty="0" smtClean="0">
              <a:latin typeface="Calibri" pitchFamily="34" charset="0"/>
            </a:endParaRPr>
          </a:p>
          <a:p>
            <a:pPr marL="88900" indent="-88900">
              <a:buClr>
                <a:schemeClr val="tx2"/>
              </a:buClr>
              <a:buFont typeface="Arial" pitchFamily="34" charset="0"/>
              <a:buChar char="•"/>
              <a:tabLst>
                <a:tab pos="450850" algn="l"/>
              </a:tabLst>
            </a:pPr>
            <a:r>
              <a:rPr lang="ru-RU" sz="1000" dirty="0" smtClean="0">
                <a:latin typeface="Calibri" pitchFamily="34" charset="0"/>
              </a:rPr>
              <a:t>Ветеранах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203639" y="4005064"/>
            <a:ext cx="2736304" cy="648072"/>
          </a:xfrm>
          <a:prstGeom prst="rect">
            <a:avLst/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982663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ПФР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3275647" y="4077071"/>
            <a:ext cx="530647" cy="5306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0" name="Изображение 113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24946" y="4093468"/>
            <a:ext cx="432048" cy="449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3" name="Прямоугольник 82"/>
          <p:cNvSpPr/>
          <p:nvPr/>
        </p:nvSpPr>
        <p:spPr>
          <a:xfrm>
            <a:off x="3204057" y="4005064"/>
            <a:ext cx="2736304" cy="1944216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6156176" y="4533900"/>
            <a:ext cx="2736304" cy="882714"/>
          </a:xfrm>
          <a:prstGeom prst="rect">
            <a:avLst/>
          </a:prstGeom>
          <a:solidFill>
            <a:srgbClr val="FFCC99">
              <a:alpha val="36863"/>
            </a:srgbClr>
          </a:solidFill>
          <a:ln>
            <a:noFill/>
          </a:ln>
        </p:spPr>
        <p:txBody>
          <a:bodyPr wrap="square" lIns="72000" tIns="180000" rIns="36000" bIns="72000" rtlCol="0">
            <a:spAutoFit/>
          </a:bodyPr>
          <a:lstStyle/>
          <a:p>
            <a:pPr marL="88900" indent="-88900">
              <a:buClr>
                <a:srgbClr val="CC0000"/>
              </a:buClr>
            </a:pPr>
            <a:r>
              <a:rPr lang="ru-RU" sz="1000" b="1" dirty="0" smtClean="0">
                <a:latin typeface="+mj-lt"/>
              </a:rPr>
              <a:t>Сведения:</a:t>
            </a:r>
            <a:endParaRPr lang="ru-RU" sz="1000" dirty="0" smtClean="0">
              <a:latin typeface="+mj-lt"/>
            </a:endParaRPr>
          </a:p>
          <a:p>
            <a:pPr marL="88900" indent="-88900">
              <a:buClr>
                <a:srgbClr val="CC0000"/>
              </a:buClr>
              <a:buFont typeface="Arial" pitchFamily="34" charset="0"/>
              <a:buChar char="•"/>
            </a:pPr>
            <a:r>
              <a:rPr lang="ru-RU" sz="1000" dirty="0" smtClean="0">
                <a:latin typeface="+mj-lt"/>
              </a:rPr>
              <a:t>Информация об обеспечении</a:t>
            </a:r>
            <a:br>
              <a:rPr lang="ru-RU" sz="1000" dirty="0" smtClean="0">
                <a:latin typeface="+mj-lt"/>
              </a:rPr>
            </a:br>
            <a:r>
              <a:rPr lang="ru-RU" sz="1000" dirty="0" smtClean="0">
                <a:latin typeface="+mj-lt"/>
              </a:rPr>
              <a:t>в области обязательного медицинского страхования граждан.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6156176" y="4005064"/>
            <a:ext cx="2736304" cy="648072"/>
          </a:xfrm>
          <a:prstGeom prst="rect">
            <a:avLst/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355600"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ФОМС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6228184" y="4055005"/>
            <a:ext cx="530647" cy="5306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1" name="Рисунок 70" descr="fss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277483" y="4104304"/>
            <a:ext cx="432048" cy="432048"/>
          </a:xfrm>
          <a:prstGeom prst="rect">
            <a:avLst/>
          </a:prstGeom>
        </p:spPr>
      </p:pic>
      <p:sp>
        <p:nvSpPr>
          <p:cNvPr id="85" name="Прямоугольник 84"/>
          <p:cNvSpPr/>
          <p:nvPr/>
        </p:nvSpPr>
        <p:spPr>
          <a:xfrm>
            <a:off x="6156176" y="4005064"/>
            <a:ext cx="2736304" cy="1411486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TextBox 46"/>
          <p:cNvSpPr txBox="1"/>
          <p:nvPr/>
        </p:nvSpPr>
        <p:spPr>
          <a:xfrm>
            <a:off x="6948264" y="1907777"/>
            <a:ext cx="1944216" cy="1177791"/>
          </a:xfrm>
          <a:prstGeom prst="rect">
            <a:avLst/>
          </a:prstGeom>
          <a:solidFill>
            <a:srgbClr val="FFCC99">
              <a:alpha val="36863"/>
            </a:srgbClr>
          </a:solidFill>
          <a:ln>
            <a:noFill/>
          </a:ln>
        </p:spPr>
        <p:txBody>
          <a:bodyPr wrap="square" lIns="72000" tIns="180000" rIns="36000" bIns="72000" rtlCol="0">
            <a:spAutoFit/>
          </a:bodyPr>
          <a:lstStyle/>
          <a:p>
            <a:r>
              <a:rPr lang="ru-RU" sz="1000" b="1" dirty="0" smtClean="0">
                <a:latin typeface="+mn-lt"/>
              </a:rPr>
              <a:t>Сведения </a:t>
            </a:r>
          </a:p>
          <a:p>
            <a:pPr marL="88900" indent="-88900">
              <a:buClr>
                <a:srgbClr val="CC0000"/>
              </a:buClr>
              <a:buFont typeface="Arial" pitchFamily="34" charset="0"/>
              <a:buChar char="•"/>
            </a:pPr>
            <a:r>
              <a:rPr lang="ru-RU" sz="1000" dirty="0" smtClean="0">
                <a:latin typeface="+mn-lt"/>
              </a:rPr>
              <a:t>О социальных выплатах безработным гражданам.</a:t>
            </a:r>
          </a:p>
          <a:p>
            <a:pPr marL="88900" indent="-88900">
              <a:buClr>
                <a:srgbClr val="CC0000"/>
              </a:buClr>
              <a:buFont typeface="Arial" pitchFamily="34" charset="0"/>
              <a:buChar char="•"/>
            </a:pPr>
            <a:r>
              <a:rPr lang="ru-RU" sz="1000" dirty="0" smtClean="0">
                <a:latin typeface="+mn-lt"/>
              </a:rPr>
              <a:t>О компенсационных выплатах гражданам территориальными органами службы занятости.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6948264" y="1340768"/>
            <a:ext cx="1944216" cy="648072"/>
          </a:xfrm>
          <a:prstGeom prst="rect">
            <a:avLst/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Роструд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РФ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1" name="Прямоугольник 100"/>
          <p:cNvSpPr/>
          <p:nvPr/>
        </p:nvSpPr>
        <p:spPr>
          <a:xfrm>
            <a:off x="6948264" y="1340768"/>
            <a:ext cx="1944216" cy="1728192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6" name="Рисунок 105" descr="1-pic4-452x302-22257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946195" y="1375975"/>
            <a:ext cx="569789" cy="56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3301407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Прямоугольник 28"/>
          <p:cNvSpPr/>
          <p:nvPr/>
        </p:nvSpPr>
        <p:spPr>
          <a:xfrm>
            <a:off x="485774" y="4365104"/>
            <a:ext cx="8229601" cy="2160241"/>
          </a:xfrm>
          <a:prstGeom prst="rect">
            <a:avLst/>
          </a:prstGeom>
          <a:solidFill>
            <a:schemeClr val="bg1"/>
          </a:solidFill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ru-RU" u="sng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3347864" y="4509121"/>
            <a:ext cx="5295388" cy="1944216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Прямоугольник 62"/>
          <p:cNvSpPr/>
          <p:nvPr/>
        </p:nvSpPr>
        <p:spPr>
          <a:xfrm>
            <a:off x="578356" y="4581129"/>
            <a:ext cx="2625492" cy="1872208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1763688" y="3489572"/>
            <a:ext cx="5616624" cy="587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ru-RU" b="1" dirty="0" smtClean="0"/>
              <a:t>Субъекты РФ</a:t>
            </a:r>
          </a:p>
          <a:p>
            <a:pPr algn="ctr">
              <a:lnSpc>
                <a:spcPct val="90000"/>
              </a:lnSpc>
            </a:pPr>
            <a:r>
              <a:rPr lang="ru-RU" sz="1400" b="1" dirty="0" smtClean="0"/>
              <a:t>(Системы социального учета на региональном уровне)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3419872" y="5013176"/>
            <a:ext cx="1266051" cy="62188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2" name="Прямоугольник 31"/>
          <p:cNvSpPr/>
          <p:nvPr/>
        </p:nvSpPr>
        <p:spPr>
          <a:xfrm>
            <a:off x="5004048" y="5013176"/>
            <a:ext cx="1368152" cy="62188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66700" algn="r"/>
            <a:r>
              <a:rPr lang="ru-RU" sz="1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Транспорт</a:t>
            </a:r>
            <a:endParaRPr lang="ru-RU" sz="1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5004048" y="5157192"/>
            <a:ext cx="500945" cy="3757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Прямоугольник 30"/>
          <p:cNvSpPr/>
          <p:nvPr/>
        </p:nvSpPr>
        <p:spPr>
          <a:xfrm>
            <a:off x="6588224" y="5013176"/>
            <a:ext cx="2016224" cy="62188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58775" algn="r"/>
            <a:r>
              <a:rPr lang="ru-RU" sz="1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Органы здравоохранения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11560" y="4994593"/>
            <a:ext cx="3096344" cy="4616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Clr>
                <a:schemeClr val="tx2"/>
              </a:buClr>
            </a:pPr>
            <a:r>
              <a:rPr lang="ru-RU" sz="1200" dirty="0" smtClean="0"/>
              <a:t>Сведения об услугах по социальному обеспечению.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578356" y="4437113"/>
            <a:ext cx="2553484" cy="4320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ru-RU" sz="1600" dirty="0" smtClean="0"/>
              <a:t>Муниципальные органы власти</a:t>
            </a:r>
            <a:endParaRPr lang="ru-RU" sz="1600" dirty="0"/>
          </a:p>
        </p:txBody>
      </p:sp>
      <p:sp>
        <p:nvSpPr>
          <p:cNvPr id="45" name="TextBox 44"/>
          <p:cNvSpPr txBox="1"/>
          <p:nvPr/>
        </p:nvSpPr>
        <p:spPr>
          <a:xfrm>
            <a:off x="3419872" y="5661248"/>
            <a:ext cx="14013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FF0000"/>
              </a:buClr>
            </a:pPr>
            <a:r>
              <a:rPr lang="ru-RU" sz="1100" dirty="0" smtClean="0">
                <a:latin typeface="+mn-lt"/>
              </a:rPr>
              <a:t>Сведения о льготах в жилищно-</a:t>
            </a:r>
          </a:p>
          <a:p>
            <a:pPr>
              <a:buClr>
                <a:srgbClr val="FF0000"/>
              </a:buClr>
            </a:pPr>
            <a:r>
              <a:rPr lang="ru-RU" sz="1100" dirty="0" smtClean="0">
                <a:latin typeface="+mn-lt"/>
              </a:rPr>
              <a:t>коммунальной </a:t>
            </a:r>
          </a:p>
          <a:p>
            <a:pPr>
              <a:buClr>
                <a:srgbClr val="FF0000"/>
              </a:buClr>
            </a:pPr>
            <a:r>
              <a:rPr lang="ru-RU" sz="1100" dirty="0" smtClean="0">
                <a:latin typeface="+mn-lt"/>
              </a:rPr>
              <a:t>сфере</a:t>
            </a:r>
            <a:endParaRPr lang="ru-RU" sz="1100" dirty="0">
              <a:latin typeface="+mn-lt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5004048" y="5733256"/>
            <a:ext cx="147336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FF0000"/>
              </a:buClr>
            </a:pPr>
            <a:r>
              <a:rPr lang="ru-RU" sz="1100" dirty="0" smtClean="0">
                <a:latin typeface="+mn-lt"/>
              </a:rPr>
              <a:t>Сведения о льготах </a:t>
            </a:r>
            <a:br>
              <a:rPr lang="ru-RU" sz="1100" dirty="0" smtClean="0">
                <a:latin typeface="+mn-lt"/>
              </a:rPr>
            </a:br>
            <a:r>
              <a:rPr lang="ru-RU" sz="1100" dirty="0" smtClean="0">
                <a:latin typeface="+mn-lt"/>
              </a:rPr>
              <a:t>в транспортной сфере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588224" y="5733256"/>
            <a:ext cx="201622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FF0000"/>
              </a:buClr>
            </a:pPr>
            <a:r>
              <a:rPr lang="ru-RU" sz="1100" dirty="0" smtClean="0">
                <a:latin typeface="+mn-lt"/>
              </a:rPr>
              <a:t>Сведения </a:t>
            </a:r>
            <a:br>
              <a:rPr lang="ru-RU" sz="1100" dirty="0" smtClean="0">
                <a:latin typeface="+mn-lt"/>
              </a:rPr>
            </a:br>
            <a:r>
              <a:rPr lang="ru-RU" sz="1100" dirty="0" smtClean="0">
                <a:latin typeface="+mn-lt"/>
              </a:rPr>
              <a:t>о льготах в сфере здравоохранения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3347864" y="4437113"/>
            <a:ext cx="5295388" cy="4320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ru-RU" sz="1400" b="1" dirty="0" smtClean="0"/>
              <a:t>Организации</a:t>
            </a:r>
            <a:r>
              <a:rPr lang="ru-RU" sz="1400" dirty="0" smtClean="0"/>
              <a:t>, оказывающие услуги</a:t>
            </a:r>
            <a:br>
              <a:rPr lang="ru-RU" sz="1400" dirty="0" smtClean="0"/>
            </a:br>
            <a:r>
              <a:rPr lang="ru-RU" sz="1400" dirty="0" smtClean="0"/>
              <a:t>по реализации прав граждан на </a:t>
            </a:r>
            <a:r>
              <a:rPr lang="ru-RU" sz="1400" b="1" dirty="0" smtClean="0"/>
              <a:t>льготы</a:t>
            </a:r>
            <a:endParaRPr lang="ru-RU" sz="1400" dirty="0"/>
          </a:p>
        </p:txBody>
      </p:sp>
      <p:cxnSp>
        <p:nvCxnSpPr>
          <p:cNvPr id="53" name="Прямая со стрелкой 52"/>
          <p:cNvCxnSpPr/>
          <p:nvPr/>
        </p:nvCxnSpPr>
        <p:spPr>
          <a:xfrm flipV="1">
            <a:off x="4572000" y="2636912"/>
            <a:ext cx="0" cy="85266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4716016" y="2987080"/>
            <a:ext cx="2088232" cy="369332"/>
          </a:xfrm>
          <a:prstGeom prst="rect">
            <a:avLst/>
          </a:prstGeom>
          <a:solidFill>
            <a:srgbClr val="FFFFCC"/>
          </a:solidFill>
          <a:ln w="1270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Clr>
                <a:schemeClr val="tx2"/>
              </a:buClr>
            </a:pPr>
            <a:r>
              <a:rPr lang="ru-RU" sz="900" dirty="0" smtClean="0">
                <a:solidFill>
                  <a:schemeClr val="tx2"/>
                </a:solidFill>
                <a:latin typeface="+mj-lt"/>
              </a:rPr>
              <a:t>Сведения о социальном обеспечении населения на региональном уровне</a:t>
            </a:r>
            <a:endParaRPr lang="ru-RU" sz="9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33" name="Прямоугольник 32"/>
          <p:cNvSpPr/>
          <p:nvPr>
            <p:custDataLst>
              <p:tags r:id="rId1"/>
            </p:custDataLst>
          </p:nvPr>
        </p:nvSpPr>
        <p:spPr>
          <a:xfrm>
            <a:off x="6858743" y="1412776"/>
            <a:ext cx="1809751" cy="520707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 smtClean="0"/>
              <a:t>Минстрой (Жилищные субсидии)</a:t>
            </a:r>
            <a:endParaRPr lang="ru-RU" sz="1200" b="1" dirty="0"/>
          </a:p>
        </p:txBody>
      </p:sp>
      <p:sp>
        <p:nvSpPr>
          <p:cNvPr id="34" name="Прямоугольник 33"/>
          <p:cNvSpPr/>
          <p:nvPr>
            <p:custDataLst>
              <p:tags r:id="rId2"/>
            </p:custDataLst>
          </p:nvPr>
        </p:nvSpPr>
        <p:spPr>
          <a:xfrm>
            <a:off x="6866705" y="2060848"/>
            <a:ext cx="1809751" cy="520707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 smtClean="0"/>
              <a:t>Другие ФОИВ</a:t>
            </a:r>
            <a:endParaRPr lang="ru-RU" sz="1600" b="1" dirty="0"/>
          </a:p>
        </p:txBody>
      </p:sp>
      <p:sp>
        <p:nvSpPr>
          <p:cNvPr id="35" name="Прямоугольник 34"/>
          <p:cNvSpPr/>
          <p:nvPr>
            <p:custDataLst>
              <p:tags r:id="rId3"/>
            </p:custDataLst>
          </p:nvPr>
        </p:nvSpPr>
        <p:spPr>
          <a:xfrm>
            <a:off x="500748" y="1412776"/>
            <a:ext cx="1809751" cy="520707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 smtClean="0"/>
              <a:t>Минфин РФ</a:t>
            </a:r>
          </a:p>
        </p:txBody>
      </p:sp>
      <p:sp>
        <p:nvSpPr>
          <p:cNvPr id="43" name="Прямоугольник 42"/>
          <p:cNvSpPr/>
          <p:nvPr>
            <p:custDataLst>
              <p:tags r:id="rId4"/>
            </p:custDataLst>
          </p:nvPr>
        </p:nvSpPr>
        <p:spPr>
          <a:xfrm>
            <a:off x="500748" y="2060848"/>
            <a:ext cx="1809751" cy="520707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b="1" dirty="0" smtClean="0"/>
              <a:t>Федеральное казначейство («Электронный бюджет»)</a:t>
            </a:r>
            <a:endParaRPr lang="ru-RU" sz="1100" b="1" dirty="0"/>
          </a:p>
        </p:txBody>
      </p:sp>
      <p:cxnSp>
        <p:nvCxnSpPr>
          <p:cNvPr id="55" name="Прямая со стрелкой 54"/>
          <p:cNvCxnSpPr/>
          <p:nvPr/>
        </p:nvCxnSpPr>
        <p:spPr>
          <a:xfrm flipV="1">
            <a:off x="7799031" y="1863801"/>
            <a:ext cx="0" cy="247530"/>
          </a:xfrm>
          <a:prstGeom prst="straightConnector1">
            <a:avLst/>
          </a:prstGeom>
          <a:ln w="3810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 стрелкой 55"/>
          <p:cNvCxnSpPr/>
          <p:nvPr/>
        </p:nvCxnSpPr>
        <p:spPr>
          <a:xfrm flipV="1">
            <a:off x="1403648" y="1863929"/>
            <a:ext cx="0" cy="247530"/>
          </a:xfrm>
          <a:prstGeom prst="straightConnector1">
            <a:avLst/>
          </a:prstGeom>
          <a:ln w="3810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 стрелкой 56"/>
          <p:cNvCxnSpPr/>
          <p:nvPr/>
        </p:nvCxnSpPr>
        <p:spPr>
          <a:xfrm>
            <a:off x="2051720" y="2636912"/>
            <a:ext cx="0" cy="7920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7308304" y="2852936"/>
            <a:ext cx="1080120" cy="276999"/>
          </a:xfrm>
          <a:prstGeom prst="rect">
            <a:avLst/>
          </a:prstGeom>
          <a:solidFill>
            <a:srgbClr val="FFFFCC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Субвенции</a:t>
            </a:r>
            <a:endParaRPr lang="ru-RU" sz="1200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827584" y="2852936"/>
            <a:ext cx="1080120" cy="276999"/>
          </a:xfrm>
          <a:prstGeom prst="rect">
            <a:avLst/>
          </a:prstGeom>
          <a:solidFill>
            <a:srgbClr val="FFFFCC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Субсидии</a:t>
            </a:r>
            <a:endParaRPr lang="ru-RU" sz="1200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67" name="Прямоугольник 66"/>
          <p:cNvSpPr/>
          <p:nvPr/>
        </p:nvSpPr>
        <p:spPr>
          <a:xfrm>
            <a:off x="144016" y="451991"/>
            <a:ext cx="8316416" cy="38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900" b="1" dirty="0" smtClean="0">
                <a:latin typeface="+mn-lt"/>
              </a:rPr>
              <a:t>ЕГИССО – подключение ФОИВ и субъектов РФ (2-й этап) – 1 год</a:t>
            </a:r>
            <a:endParaRPr lang="ru-RU" sz="1900" b="1" dirty="0">
              <a:latin typeface="+mn-lt"/>
            </a:endParaRPr>
          </a:p>
        </p:txBody>
      </p:sp>
      <p:pic>
        <p:nvPicPr>
          <p:cNvPr id="68" name="Изображение 113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477972" y="152046"/>
            <a:ext cx="504056" cy="523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" name="Скругленный прямоугольник 70"/>
          <p:cNvSpPr/>
          <p:nvPr/>
        </p:nvSpPr>
        <p:spPr>
          <a:xfrm>
            <a:off x="3347864" y="1412776"/>
            <a:ext cx="2490390" cy="1170130"/>
          </a:xfrm>
          <a:prstGeom prst="roundRect">
            <a:avLst/>
          </a:prstGeom>
          <a:solidFill>
            <a:schemeClr val="accent1"/>
          </a:solidFill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895350" algn="ctr"/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</a:t>
            </a:r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ИССО</a:t>
            </a:r>
          </a:p>
          <a:p>
            <a:pPr indent="895350" algn="ctr"/>
            <a: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Оператор – ПФР</a:t>
            </a:r>
          </a:p>
          <a:p>
            <a:pPr indent="723900" algn="ctr"/>
            <a:endParaRPr lang="ru-RU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2" name="Picture 5"/>
          <p:cNvPicPr>
            <a:picLocks noChangeAspect="1" noChangeArrowheads="1"/>
          </p:cNvPicPr>
          <p:nvPr/>
        </p:nvPicPr>
        <p:blipFill>
          <a:blip r:embed="rId8" cstate="print"/>
          <a:srcRect l="19648" r="16640"/>
          <a:stretch>
            <a:fillRect/>
          </a:stretch>
        </p:blipFill>
        <p:spPr bwMode="auto">
          <a:xfrm>
            <a:off x="3419872" y="1628798"/>
            <a:ext cx="936104" cy="83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  <a:reflection blurRad="6350" stA="52000" endA="300" endPos="35000" dir="5400000" sy="-100000" algn="bl" rotWithShape="0"/>
          </a:effectLst>
        </p:spPr>
      </p:pic>
      <p:sp>
        <p:nvSpPr>
          <p:cNvPr id="73" name="Скругленный прямоугольник 72"/>
          <p:cNvSpPr/>
          <p:nvPr/>
        </p:nvSpPr>
        <p:spPr>
          <a:xfrm>
            <a:off x="2915816" y="1052736"/>
            <a:ext cx="3312368" cy="1800200"/>
          </a:xfrm>
          <a:prstGeom prst="roundRect">
            <a:avLst>
              <a:gd name="adj" fmla="val 10053"/>
            </a:avLst>
          </a:prstGeom>
          <a:noFill/>
          <a:ln w="25400" cmpd="sng">
            <a:solidFill>
              <a:schemeClr val="accent6"/>
            </a:solidFill>
            <a:prstDash val="lgDash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4" name="TextBox 73"/>
          <p:cNvSpPr txBox="1"/>
          <p:nvPr/>
        </p:nvSpPr>
        <p:spPr>
          <a:xfrm>
            <a:off x="2987824" y="1012666"/>
            <a:ext cx="9361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СМЭВ</a:t>
            </a:r>
            <a:endParaRPr lang="ru-RU" sz="2000" dirty="0">
              <a:solidFill>
                <a:schemeClr val="accent6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4427984" y="2204864"/>
            <a:ext cx="1224137" cy="230832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900" b="1" dirty="0" smtClean="0">
                <a:solidFill>
                  <a:schemeClr val="tx2"/>
                </a:solidFill>
                <a:latin typeface="+mn-lt"/>
              </a:rPr>
              <a:t>Учет на базе СНИЛС</a:t>
            </a:r>
          </a:p>
        </p:txBody>
      </p:sp>
      <p:cxnSp>
        <p:nvCxnSpPr>
          <p:cNvPr id="81" name="Прямая со стрелкой 80"/>
          <p:cNvCxnSpPr/>
          <p:nvPr/>
        </p:nvCxnSpPr>
        <p:spPr>
          <a:xfrm flipH="1">
            <a:off x="2339752" y="1700808"/>
            <a:ext cx="936104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Прямая со стрелкой 82"/>
          <p:cNvCxnSpPr/>
          <p:nvPr/>
        </p:nvCxnSpPr>
        <p:spPr>
          <a:xfrm>
            <a:off x="2339752" y="2348880"/>
            <a:ext cx="936104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Прямая со стрелкой 83"/>
          <p:cNvCxnSpPr/>
          <p:nvPr/>
        </p:nvCxnSpPr>
        <p:spPr>
          <a:xfrm>
            <a:off x="7164288" y="2636912"/>
            <a:ext cx="0" cy="7920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Прямая со стрелкой 84"/>
          <p:cNvCxnSpPr/>
          <p:nvPr/>
        </p:nvCxnSpPr>
        <p:spPr>
          <a:xfrm flipH="1">
            <a:off x="5868144" y="1700808"/>
            <a:ext cx="936104" cy="0"/>
          </a:xfrm>
          <a:prstGeom prst="straightConnector1">
            <a:avLst/>
          </a:prstGeom>
          <a:ln w="38100"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Прямая со стрелкой 85"/>
          <p:cNvCxnSpPr/>
          <p:nvPr/>
        </p:nvCxnSpPr>
        <p:spPr>
          <a:xfrm>
            <a:off x="5868144" y="2348880"/>
            <a:ext cx="936104" cy="0"/>
          </a:xfrm>
          <a:prstGeom prst="straightConnector1">
            <a:avLst/>
          </a:prstGeom>
          <a:ln w="38100"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Прямая со стрелкой 87"/>
          <p:cNvCxnSpPr/>
          <p:nvPr/>
        </p:nvCxnSpPr>
        <p:spPr>
          <a:xfrm flipV="1">
            <a:off x="4572000" y="4077072"/>
            <a:ext cx="0" cy="28803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9" name="Группа 88"/>
          <p:cNvGrpSpPr/>
          <p:nvPr/>
        </p:nvGrpSpPr>
        <p:grpSpPr>
          <a:xfrm>
            <a:off x="3707904" y="5085184"/>
            <a:ext cx="720080" cy="504056"/>
            <a:chOff x="3563888" y="5013176"/>
            <a:chExt cx="720080" cy="504056"/>
          </a:xfrm>
        </p:grpSpPr>
        <p:sp>
          <p:nvSpPr>
            <p:cNvPr id="87" name="Прямоугольник 86"/>
            <p:cNvSpPr/>
            <p:nvPr/>
          </p:nvSpPr>
          <p:spPr>
            <a:xfrm>
              <a:off x="3671900" y="5013176"/>
              <a:ext cx="504056" cy="5040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82" name="Группа 81"/>
            <p:cNvGrpSpPr/>
            <p:nvPr/>
          </p:nvGrpSpPr>
          <p:grpSpPr>
            <a:xfrm>
              <a:off x="3563888" y="5072323"/>
              <a:ext cx="720080" cy="385763"/>
              <a:chOff x="3563888" y="5079206"/>
              <a:chExt cx="720080" cy="385763"/>
            </a:xfrm>
          </p:grpSpPr>
          <p:sp>
            <p:nvSpPr>
              <p:cNvPr id="49" name="TextBox 48"/>
              <p:cNvSpPr txBox="1"/>
              <p:nvPr/>
            </p:nvSpPr>
            <p:spPr>
              <a:xfrm>
                <a:off x="3563888" y="5157192"/>
                <a:ext cx="72008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400" b="1" dirty="0" smtClean="0">
                    <a:solidFill>
                      <a:srgbClr val="C00000"/>
                    </a:solidFill>
                    <a:latin typeface="+mn-lt"/>
                  </a:rPr>
                  <a:t>ЖКХ</a:t>
                </a:r>
                <a:endParaRPr lang="ru-RU" sz="1400" b="1" dirty="0">
                  <a:solidFill>
                    <a:srgbClr val="C00000"/>
                  </a:solidFill>
                  <a:latin typeface="+mn-lt"/>
                </a:endParaRPr>
              </a:p>
            </p:txBody>
          </p:sp>
          <p:cxnSp>
            <p:nvCxnSpPr>
              <p:cNvPr id="51" name="Прямая соединительная линия 50"/>
              <p:cNvCxnSpPr/>
              <p:nvPr/>
            </p:nvCxnSpPr>
            <p:spPr>
              <a:xfrm flipH="1" flipV="1">
                <a:off x="3919538" y="5079206"/>
                <a:ext cx="220416" cy="149995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Прямая соединительная линия 53"/>
              <p:cNvCxnSpPr/>
              <p:nvPr/>
            </p:nvCxnSpPr>
            <p:spPr>
              <a:xfrm flipH="1">
                <a:off x="3707904" y="5085184"/>
                <a:ext cx="216024" cy="144016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78" name="Группа 77"/>
              <p:cNvGrpSpPr/>
              <p:nvPr/>
            </p:nvGrpSpPr>
            <p:grpSpPr>
              <a:xfrm>
                <a:off x="3995936" y="5085184"/>
                <a:ext cx="45045" cy="72008"/>
                <a:chOff x="3995936" y="5085184"/>
                <a:chExt cx="45045" cy="72008"/>
              </a:xfrm>
            </p:grpSpPr>
            <p:cxnSp>
              <p:nvCxnSpPr>
                <p:cNvPr id="70" name="Прямая соединительная линия 69"/>
                <p:cNvCxnSpPr/>
                <p:nvPr/>
              </p:nvCxnSpPr>
              <p:spPr>
                <a:xfrm flipV="1">
                  <a:off x="3995936" y="5085184"/>
                  <a:ext cx="0" cy="48791"/>
                </a:xfrm>
                <a:prstGeom prst="line">
                  <a:avLst/>
                </a:prstGeom>
                <a:ln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6" name="Прямая соединительная линия 75"/>
                <p:cNvCxnSpPr/>
                <p:nvPr/>
              </p:nvCxnSpPr>
              <p:spPr>
                <a:xfrm flipV="1">
                  <a:off x="4040981" y="5085184"/>
                  <a:ext cx="0" cy="72008"/>
                </a:xfrm>
                <a:prstGeom prst="line">
                  <a:avLst/>
                </a:prstGeom>
                <a:ln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7" name="Прямая соединительная линия 76"/>
                <p:cNvCxnSpPr/>
                <p:nvPr/>
              </p:nvCxnSpPr>
              <p:spPr>
                <a:xfrm flipH="1">
                  <a:off x="3995936" y="5085184"/>
                  <a:ext cx="45045" cy="0"/>
                </a:xfrm>
                <a:prstGeom prst="line">
                  <a:avLst/>
                </a:prstGeom>
                <a:ln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pic>
        <p:nvPicPr>
          <p:cNvPr id="90" name="Рисунок 89" descr="pharmacy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660232" y="5085184"/>
            <a:ext cx="432048" cy="432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3001198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9D37DA5A-2367-4500-B064-7CDA3ED698D8}" type="slidenum">
              <a:rPr lang="ru-RU" smtClean="0"/>
              <a:pPr/>
              <a:t>14</a:t>
            </a:fld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611560" y="1628800"/>
            <a:ext cx="7992888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eaLnBrk="0" hangingPunct="0">
              <a:spcBef>
                <a:spcPct val="20000"/>
              </a:spcBef>
              <a:buClr>
                <a:schemeClr val="tx2">
                  <a:lumMod val="50000"/>
                </a:schemeClr>
              </a:buClr>
              <a:buFont typeface="Arial" charset="0"/>
              <a:buChar char="•"/>
              <a:defRPr sz="2300">
                <a:solidFill>
                  <a:schemeClr val="tx2">
                    <a:lumMod val="50000"/>
                  </a:schemeClr>
                </a:solidFill>
                <a:latin typeface="+mn-lt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</a:defRPr>
            </a:lvl9pPr>
          </a:lstStyle>
          <a:p>
            <a:pPr>
              <a:buNone/>
            </a:pPr>
            <a:endParaRPr lang="ru-RU" sz="2400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144016" y="440713"/>
            <a:ext cx="831641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000" b="1" dirty="0" smtClean="0">
                <a:latin typeface="+mn-lt"/>
              </a:rPr>
              <a:t>План мероприятий на 2015 год</a:t>
            </a:r>
            <a:endParaRPr lang="ru-RU" sz="3000" b="1" dirty="0">
              <a:latin typeface="+mn-lt"/>
            </a:endParaRPr>
          </a:p>
        </p:txBody>
      </p:sp>
      <p:pic>
        <p:nvPicPr>
          <p:cNvPr id="19" name="Изображение 11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77972" y="152046"/>
            <a:ext cx="504056" cy="523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0" name="Таблица 19"/>
          <p:cNvGraphicFramePr>
            <a:graphicFrameLocks noGrp="1"/>
          </p:cNvGraphicFramePr>
          <p:nvPr/>
        </p:nvGraphicFramePr>
        <p:xfrm>
          <a:off x="287524" y="1344576"/>
          <a:ext cx="8532948" cy="463824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078539"/>
                <a:gridCol w="6454409"/>
              </a:tblGrid>
              <a:tr h="720000">
                <a:tc>
                  <a:txBody>
                    <a:bodyPr/>
                    <a:lstStyle/>
                    <a:p>
                      <a:pPr algn="l" defTabSz="914400" rtl="0" eaLnBrk="1" latinLnBrk="0" hangingPunct="1"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800" b="1" kern="1200" dirty="0">
                          <a:solidFill>
                            <a:schemeClr val="tx2"/>
                          </a:solidFill>
                        </a:rPr>
                        <a:t>Нормативно-правовое обеспечение</a:t>
                      </a:r>
                    </a:p>
                    <a:p>
                      <a:pPr algn="l">
                        <a:lnSpc>
                          <a:spcPct val="90000"/>
                        </a:lnSpc>
                        <a:spcAft>
                          <a:spcPts val="300"/>
                        </a:spcAft>
                        <a:tabLst>
                          <a:tab pos="571500" algn="l"/>
                        </a:tabLst>
                      </a:pPr>
                      <a:r>
                        <a:rPr lang="ru-RU" sz="1800" b="1" dirty="0">
                          <a:solidFill>
                            <a:schemeClr val="tx2"/>
                          </a:solidFill>
                        </a:rPr>
                        <a:t>	</a:t>
                      </a:r>
                      <a:endParaRPr lang="ru-RU" sz="1800" b="1" dirty="0">
                        <a:solidFill>
                          <a:schemeClr val="tx2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72000" marR="72000" marT="72000" marB="72000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600" dirty="0" smtClean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Times New Roman"/>
                        </a:rPr>
                        <a:t>Распоряжение</a:t>
                      </a:r>
                      <a:r>
                        <a:rPr lang="ru-RU" sz="1600" baseline="0" dirty="0" smtClean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Times New Roman"/>
                        </a:rPr>
                        <a:t> Правительства об утверждении Концепции создания ЕГИССО</a:t>
                      </a:r>
                      <a:endParaRPr lang="ru-RU" sz="1600" dirty="0" smtClean="0">
                        <a:solidFill>
                          <a:srgbClr val="000000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  <a:p>
                      <a:pPr marL="34290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600" dirty="0" smtClean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Times New Roman"/>
                        </a:rPr>
                        <a:t>Законодательное</a:t>
                      </a:r>
                      <a:r>
                        <a:rPr lang="ru-RU" sz="1600" baseline="0" dirty="0" smtClean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Times New Roman"/>
                        </a:rPr>
                        <a:t> закрепление ЕГИССО (Федеральный закон)</a:t>
                      </a:r>
                    </a:p>
                    <a:p>
                      <a:pPr marL="34290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endParaRPr lang="ru-RU" sz="1600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72000" marR="72000" marT="72000" marB="72000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72000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800" b="1" kern="1200" dirty="0">
                          <a:solidFill>
                            <a:schemeClr val="tx2"/>
                          </a:solidFill>
                        </a:rPr>
                        <a:t>Организационные мероприятия</a:t>
                      </a:r>
                      <a:endParaRPr lang="ru-RU" sz="1800" b="1" kern="1200" dirty="0">
                        <a:solidFill>
                          <a:schemeClr val="tx2"/>
                        </a:solidFill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72000" marR="72000" marT="72000" marB="72000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600" kern="1200" dirty="0" smtClean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Times New Roman"/>
                        </a:rPr>
                        <a:t>Постановление Правительства о создании межведомственной</a:t>
                      </a:r>
                      <a:r>
                        <a:rPr lang="ru-RU" sz="1600" kern="1200" baseline="0" dirty="0" smtClean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Times New Roman"/>
                        </a:rPr>
                        <a:t> рабочей группы</a:t>
                      </a:r>
                    </a:p>
                    <a:p>
                      <a:pPr marL="342900" lvl="0" indent="-34290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600" kern="1200" baseline="0" dirty="0" smtClean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Times New Roman"/>
                        </a:rPr>
                        <a:t>Утверждение на Правительственной подкомиссии  по информационным технологиям Дорожной карты создания ЕГИССО</a:t>
                      </a:r>
                    </a:p>
                    <a:p>
                      <a:pPr marL="342900" lvl="0" indent="-34290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600" kern="1200" baseline="0" dirty="0" smtClean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Times New Roman"/>
                        </a:rPr>
                        <a:t>Формирование Классификатора социальных услуг и категорий их потребителей</a:t>
                      </a:r>
                      <a:endParaRPr lang="en-US" sz="1600" kern="1200" baseline="0" dirty="0" smtClean="0">
                        <a:solidFill>
                          <a:srgbClr val="000000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72000" marR="72000" marT="72000" marB="72000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20000">
                <a:tc>
                  <a:txBody>
                    <a:bodyPr/>
                    <a:lstStyle/>
                    <a:p>
                      <a:pPr marL="0" lvl="0" indent="-342900" algn="l" defTabSz="914400" rtl="0" eaLnBrk="1" latinLnBrk="0" hangingPunct="1">
                        <a:lnSpc>
                          <a:spcPct val="90000"/>
                        </a:lnSpc>
                        <a:spcAft>
                          <a:spcPts val="300"/>
                        </a:spcAft>
                        <a:buFont typeface="+mj-lt"/>
                        <a:buNone/>
                      </a:pPr>
                      <a:r>
                        <a:rPr lang="ru-RU" sz="1800" b="1" kern="1200" dirty="0">
                          <a:solidFill>
                            <a:schemeClr val="tx2"/>
                          </a:solidFill>
                        </a:rPr>
                        <a:t>Технологическое обеспечение</a:t>
                      </a:r>
                      <a:endParaRPr lang="ru-RU" sz="1800" b="1" kern="1200" dirty="0">
                        <a:solidFill>
                          <a:schemeClr val="tx2"/>
                        </a:solidFill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72000" marR="72000" marT="72000" marB="72000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600" kern="1200" dirty="0" smtClean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Times New Roman"/>
                        </a:rPr>
                        <a:t>Анализ технологической и телекоммуникационной инфраструктуры участников ЕГИССО;</a:t>
                      </a:r>
                    </a:p>
                    <a:p>
                      <a:pPr marL="342900" lvl="0" indent="-34290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600" kern="1200" dirty="0" smtClean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Times New Roman"/>
                        </a:rPr>
                        <a:t>Организация интегрированной телекоммуникационной среды передачи данных;</a:t>
                      </a:r>
                    </a:p>
                    <a:p>
                      <a:pPr marL="342900" lvl="0" indent="-34290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600" kern="1200" dirty="0" smtClean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Times New Roman"/>
                        </a:rPr>
                        <a:t>Техническое</a:t>
                      </a:r>
                      <a:r>
                        <a:rPr lang="ru-RU" sz="1600" kern="1200" baseline="0" dirty="0" smtClean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Times New Roman"/>
                        </a:rPr>
                        <a:t>  проектирование.</a:t>
                      </a:r>
                      <a:endParaRPr lang="ru-RU" sz="1600" kern="1200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72000" marR="72000" marT="72000" marB="72000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17745648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251520" y="1238250"/>
            <a:ext cx="4176464" cy="288032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20000"/>
                  <a:lumOff val="80000"/>
                </a:schemeClr>
              </a:gs>
              <a:gs pos="100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144016" y="440713"/>
            <a:ext cx="831641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+mn-lt"/>
              </a:rPr>
              <a:t>Внесение изменений в федеральные законы РФ</a:t>
            </a:r>
            <a:endParaRPr lang="ru-RU" sz="2800" b="1" dirty="0">
              <a:latin typeface="+mn-lt"/>
            </a:endParaRPr>
          </a:p>
        </p:txBody>
      </p:sp>
      <p:pic>
        <p:nvPicPr>
          <p:cNvPr id="18" name="Изображение 11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77972" y="152046"/>
            <a:ext cx="504056" cy="523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Прямоугольник 18"/>
          <p:cNvSpPr/>
          <p:nvPr/>
        </p:nvSpPr>
        <p:spPr>
          <a:xfrm>
            <a:off x="251520" y="5169386"/>
            <a:ext cx="864096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>
              <a:spcBef>
                <a:spcPts val="0"/>
              </a:spcBef>
              <a:spcAft>
                <a:spcPts val="1200"/>
              </a:spcAft>
              <a:buNone/>
              <a:tabLst>
                <a:tab pos="0" algn="l"/>
              </a:tabLst>
            </a:pPr>
            <a:r>
              <a:rPr lang="ru-RU" sz="2000" b="1" dirty="0" smtClean="0">
                <a:solidFill>
                  <a:schemeClr val="tx2"/>
                </a:solidFill>
                <a:latin typeface="+mn-lt"/>
              </a:rPr>
              <a:t>Иные федеральные законы, в целях обеспечения создания </a:t>
            </a:r>
            <a:br>
              <a:rPr lang="ru-RU" sz="2000" b="1" dirty="0" smtClean="0">
                <a:solidFill>
                  <a:schemeClr val="tx2"/>
                </a:solidFill>
                <a:latin typeface="+mn-lt"/>
              </a:rPr>
            </a:br>
            <a:r>
              <a:rPr lang="ru-RU" sz="2000" b="1" dirty="0" smtClean="0">
                <a:solidFill>
                  <a:schemeClr val="tx2"/>
                </a:solidFill>
                <a:latin typeface="+mn-lt"/>
              </a:rPr>
              <a:t>и функционирования ЕГИССО</a:t>
            </a:r>
            <a:endParaRPr lang="ru-RU" sz="20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251520" y="2204864"/>
            <a:ext cx="4176464" cy="288032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20000"/>
                  <a:lumOff val="80000"/>
                </a:schemeClr>
              </a:gs>
              <a:gs pos="100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251520" y="3185418"/>
            <a:ext cx="4176464" cy="288032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20000"/>
                  <a:lumOff val="80000"/>
                </a:schemeClr>
              </a:gs>
              <a:gs pos="100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4607620" y="2487166"/>
            <a:ext cx="4176464" cy="288032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20000"/>
                  <a:lumOff val="80000"/>
                </a:schemeClr>
              </a:gs>
              <a:gs pos="100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4607620" y="3458716"/>
            <a:ext cx="4176464" cy="288032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20000"/>
                  <a:lumOff val="80000"/>
                </a:schemeClr>
              </a:gs>
              <a:gs pos="100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251520" y="3604518"/>
            <a:ext cx="4176464" cy="288032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20000"/>
                  <a:lumOff val="80000"/>
                </a:schemeClr>
              </a:gs>
              <a:gs pos="100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4607620" y="1230238"/>
            <a:ext cx="4176464" cy="288032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20000"/>
                  <a:lumOff val="80000"/>
                </a:schemeClr>
              </a:gs>
              <a:gs pos="100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251520" y="1196752"/>
            <a:ext cx="8712968" cy="4104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2" spcCol="144000" anchor="t" anchorCtr="0" compatLnSpc="1">
            <a:prstTxWarp prst="textNoShape">
              <a:avLst/>
            </a:prstTxWarp>
            <a:noAutofit/>
          </a:bodyPr>
          <a:lstStyle>
            <a:lvl1pPr marL="342900" indent="-342900" eaLnBrk="0" hangingPunct="0">
              <a:spcBef>
                <a:spcPct val="20000"/>
              </a:spcBef>
              <a:buClr>
                <a:schemeClr val="tx2">
                  <a:lumMod val="50000"/>
                </a:schemeClr>
              </a:buClr>
              <a:buFont typeface="Arial" charset="0"/>
              <a:buChar char="•"/>
              <a:defRPr sz="2300">
                <a:solidFill>
                  <a:schemeClr val="tx2">
                    <a:lumMod val="50000"/>
                  </a:schemeClr>
                </a:solidFill>
                <a:latin typeface="+mn-lt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</a:defRPr>
            </a:lvl9pPr>
          </a:lstStyle>
          <a:p>
            <a:pPr marL="0" indent="0">
              <a:lnSpc>
                <a:spcPct val="95000"/>
              </a:lnSpc>
              <a:spcBef>
                <a:spcPts val="0"/>
              </a:spcBef>
              <a:spcAft>
                <a:spcPts val="1200"/>
              </a:spcAft>
              <a:buNone/>
              <a:tabLst>
                <a:tab pos="0" algn="l"/>
              </a:tabLst>
            </a:pPr>
            <a:r>
              <a:rPr lang="ru-RU" sz="1900" b="1" dirty="0" smtClean="0">
                <a:solidFill>
                  <a:schemeClr val="tx2"/>
                </a:solidFill>
              </a:rPr>
              <a:t>№ 178-ФЗ от 17.07.1999 </a:t>
            </a:r>
            <a:r>
              <a:rPr lang="ru-RU" sz="1900" dirty="0" smtClean="0"/>
              <a:t/>
            </a:r>
            <a:br>
              <a:rPr lang="ru-RU" sz="1900" dirty="0" smtClean="0"/>
            </a:br>
            <a:r>
              <a:rPr lang="ru-RU" sz="1900" dirty="0" smtClean="0"/>
              <a:t>«О государственной социальной помощи»</a:t>
            </a:r>
          </a:p>
          <a:p>
            <a:pPr marL="0" indent="0">
              <a:lnSpc>
                <a:spcPct val="95000"/>
              </a:lnSpc>
              <a:spcBef>
                <a:spcPts val="0"/>
              </a:spcBef>
              <a:spcAft>
                <a:spcPts val="1200"/>
              </a:spcAft>
              <a:buNone/>
              <a:tabLst>
                <a:tab pos="0" algn="l"/>
              </a:tabLst>
            </a:pPr>
            <a:r>
              <a:rPr lang="ru-RU" sz="1900" b="1" dirty="0" smtClean="0">
                <a:solidFill>
                  <a:schemeClr val="tx2"/>
                </a:solidFill>
              </a:rPr>
              <a:t>№ 181-ФЗ от 24.11.1995 </a:t>
            </a:r>
            <a:r>
              <a:rPr lang="ru-RU" sz="1900" dirty="0" smtClean="0"/>
              <a:t/>
            </a:r>
            <a:br>
              <a:rPr lang="ru-RU" sz="1900" dirty="0" smtClean="0"/>
            </a:br>
            <a:r>
              <a:rPr lang="ru-RU" sz="1900" dirty="0" smtClean="0"/>
              <a:t>«О социальной защите инвалидов </a:t>
            </a:r>
            <a:br>
              <a:rPr lang="ru-RU" sz="1900" dirty="0" smtClean="0"/>
            </a:br>
            <a:r>
              <a:rPr lang="ru-RU" sz="1900" dirty="0" smtClean="0"/>
              <a:t>в Российской Федерации»</a:t>
            </a:r>
          </a:p>
          <a:p>
            <a:pPr marL="0" indent="0">
              <a:lnSpc>
                <a:spcPct val="95000"/>
              </a:lnSpc>
              <a:spcBef>
                <a:spcPts val="0"/>
              </a:spcBef>
              <a:spcAft>
                <a:spcPts val="1200"/>
              </a:spcAft>
              <a:buNone/>
              <a:tabLst>
                <a:tab pos="0" algn="l"/>
              </a:tabLst>
            </a:pPr>
            <a:r>
              <a:rPr lang="ru-RU" sz="1900" b="1" dirty="0" smtClean="0">
                <a:solidFill>
                  <a:schemeClr val="tx2"/>
                </a:solidFill>
              </a:rPr>
              <a:t>№ 5-ФЗ от 12.01.1995 </a:t>
            </a:r>
            <a:r>
              <a:rPr lang="ru-RU" sz="1900" dirty="0" smtClean="0"/>
              <a:t>«О ветеранах»</a:t>
            </a:r>
          </a:p>
          <a:p>
            <a:pPr marL="0" indent="0">
              <a:lnSpc>
                <a:spcPct val="95000"/>
              </a:lnSpc>
              <a:spcBef>
                <a:spcPts val="0"/>
              </a:spcBef>
              <a:spcAft>
                <a:spcPts val="1200"/>
              </a:spcAft>
              <a:buNone/>
              <a:tabLst>
                <a:tab pos="0" algn="l"/>
              </a:tabLst>
            </a:pPr>
            <a:r>
              <a:rPr lang="ru-RU" sz="1900" b="1" dirty="0" smtClean="0">
                <a:solidFill>
                  <a:schemeClr val="tx2"/>
                </a:solidFill>
              </a:rPr>
              <a:t>№ 1244-1-ФЗ от 15.05.1991 </a:t>
            </a:r>
            <a:r>
              <a:rPr lang="ru-RU" sz="1900" dirty="0" smtClean="0"/>
              <a:t/>
            </a:r>
            <a:br>
              <a:rPr lang="ru-RU" sz="1900" dirty="0" smtClean="0"/>
            </a:br>
            <a:r>
              <a:rPr lang="ru-RU" sz="1900" dirty="0" smtClean="0"/>
              <a:t>«О социальной защите граждан, подвергшихся воздействию радиации вследствие катастрофы </a:t>
            </a:r>
            <a:br>
              <a:rPr lang="ru-RU" sz="1900" dirty="0" smtClean="0"/>
            </a:br>
            <a:r>
              <a:rPr lang="ru-RU" sz="1900" dirty="0" smtClean="0"/>
              <a:t>на Чернобыльской АЭС»</a:t>
            </a:r>
          </a:p>
          <a:p>
            <a:pPr marL="0" indent="0">
              <a:lnSpc>
                <a:spcPct val="95000"/>
              </a:lnSpc>
              <a:spcBef>
                <a:spcPts val="0"/>
              </a:spcBef>
              <a:spcAft>
                <a:spcPts val="1200"/>
              </a:spcAft>
              <a:buNone/>
              <a:tabLst>
                <a:tab pos="0" algn="l"/>
              </a:tabLst>
            </a:pPr>
            <a:r>
              <a:rPr lang="ru-RU" sz="1900" b="1" dirty="0" smtClean="0">
                <a:solidFill>
                  <a:schemeClr val="tx2"/>
                </a:solidFill>
              </a:rPr>
              <a:t>№ 256-ФЗ от 29.12.2006 </a:t>
            </a:r>
            <a:r>
              <a:rPr lang="ru-RU" sz="1900" dirty="0" smtClean="0"/>
              <a:t/>
            </a:r>
            <a:br>
              <a:rPr lang="ru-RU" sz="1900" dirty="0" smtClean="0"/>
            </a:br>
            <a:r>
              <a:rPr lang="ru-RU" sz="1900" dirty="0" smtClean="0"/>
              <a:t>«О дополнительных мерах государственной поддержки семей, имеющих детей»</a:t>
            </a:r>
          </a:p>
          <a:p>
            <a:pPr marL="0" indent="0">
              <a:lnSpc>
                <a:spcPct val="95000"/>
              </a:lnSpc>
              <a:spcBef>
                <a:spcPts val="0"/>
              </a:spcBef>
              <a:spcAft>
                <a:spcPts val="1200"/>
              </a:spcAft>
              <a:buNone/>
              <a:tabLst>
                <a:tab pos="0" algn="l"/>
              </a:tabLst>
            </a:pPr>
            <a:r>
              <a:rPr lang="ru-RU" sz="1900" b="1" dirty="0" smtClean="0">
                <a:solidFill>
                  <a:schemeClr val="tx2"/>
                </a:solidFill>
              </a:rPr>
              <a:t>№ 81-ФЗ от 19.05.1995 </a:t>
            </a:r>
            <a:r>
              <a:rPr lang="ru-RU" sz="1900" dirty="0" smtClean="0"/>
              <a:t/>
            </a:r>
            <a:br>
              <a:rPr lang="ru-RU" sz="1900" dirty="0" smtClean="0"/>
            </a:br>
            <a:r>
              <a:rPr lang="ru-RU" sz="1900" dirty="0" smtClean="0"/>
              <a:t>«О государственных пособиях гражданам, имеющих детей»</a:t>
            </a:r>
          </a:p>
          <a:p>
            <a:pPr marL="0" indent="0">
              <a:lnSpc>
                <a:spcPct val="95000"/>
              </a:lnSpc>
              <a:spcBef>
                <a:spcPts val="0"/>
              </a:spcBef>
              <a:spcAft>
                <a:spcPts val="1200"/>
              </a:spcAft>
              <a:buNone/>
              <a:tabLst>
                <a:tab pos="0" algn="l"/>
              </a:tabLst>
            </a:pPr>
            <a:r>
              <a:rPr lang="ru-RU" sz="1900" b="1" dirty="0" smtClean="0">
                <a:solidFill>
                  <a:schemeClr val="tx2"/>
                </a:solidFill>
              </a:rPr>
              <a:t>№ 442-ФЗ от 28.12.2013 </a:t>
            </a:r>
            <a:r>
              <a:rPr lang="ru-RU" sz="1900" dirty="0" smtClean="0"/>
              <a:t/>
            </a:r>
            <a:br>
              <a:rPr lang="ru-RU" sz="1900" dirty="0" smtClean="0"/>
            </a:br>
            <a:r>
              <a:rPr lang="ru-RU" sz="1900" dirty="0" smtClean="0"/>
              <a:t>«Об основах социального обслуживания граждан в Российской Федерации»</a:t>
            </a:r>
          </a:p>
          <a:p>
            <a:pPr marL="0" indent="0">
              <a:lnSpc>
                <a:spcPct val="95000"/>
              </a:lnSpc>
              <a:spcBef>
                <a:spcPts val="0"/>
              </a:spcBef>
              <a:spcAft>
                <a:spcPts val="1200"/>
              </a:spcAft>
              <a:buNone/>
              <a:tabLst>
                <a:tab pos="0" algn="l"/>
              </a:tabLst>
            </a:pPr>
            <a:endParaRPr lang="ru-RU" sz="1900" dirty="0" smtClean="0"/>
          </a:p>
        </p:txBody>
      </p:sp>
    </p:spTree>
    <p:extLst>
      <p:ext uri="{BB962C8B-B14F-4D97-AF65-F5344CB8AC3E}">
        <p14:creationId xmlns:p14="http://schemas.microsoft.com/office/powerpoint/2010/main" xmlns="" val="221499572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/>
        </p:nvSpPr>
        <p:spPr>
          <a:xfrm>
            <a:off x="539552" y="5085184"/>
            <a:ext cx="7866412" cy="1039056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539552" y="1268760"/>
            <a:ext cx="7866412" cy="1039056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539552" y="2276872"/>
            <a:ext cx="7866412" cy="1039056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539552" y="3284984"/>
            <a:ext cx="7866412" cy="1039056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539552" y="4365104"/>
            <a:ext cx="7866412" cy="683984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Изображение 11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77972" y="152046"/>
            <a:ext cx="504056" cy="523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331640" y="1268760"/>
            <a:ext cx="7272808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2400" dirty="0" smtClean="0">
                <a:latin typeface="+mj-lt"/>
              </a:rPr>
              <a:t>Экономия до 30% финансовых средств при установлении социальных выплат на </a:t>
            </a:r>
            <a:r>
              <a:rPr lang="ru-RU" sz="2400" dirty="0">
                <a:latin typeface="+mj-lt"/>
              </a:rPr>
              <a:t>принципах адресности и </a:t>
            </a:r>
            <a:r>
              <a:rPr lang="ru-RU" sz="2400" dirty="0" smtClean="0">
                <a:latin typeface="+mj-lt"/>
              </a:rPr>
              <a:t>нуждаемости</a:t>
            </a:r>
          </a:p>
          <a:p>
            <a:pPr>
              <a:spcAft>
                <a:spcPts val="600"/>
              </a:spcAft>
            </a:pPr>
            <a:r>
              <a:rPr lang="ru-RU" sz="2400" dirty="0" smtClean="0">
                <a:latin typeface="+mj-lt"/>
              </a:rPr>
              <a:t>Экономия </a:t>
            </a:r>
            <a:r>
              <a:rPr lang="ru-RU" sz="2400" dirty="0">
                <a:latin typeface="+mj-lt"/>
              </a:rPr>
              <a:t>финансовых средств в связи с </a:t>
            </a:r>
            <a:r>
              <a:rPr lang="ru-RU" sz="2400" dirty="0" smtClean="0">
                <a:latin typeface="+mj-lt"/>
              </a:rPr>
              <a:t>расчетами</a:t>
            </a:r>
            <a:r>
              <a:rPr lang="en-US" sz="2400" dirty="0" smtClean="0">
                <a:latin typeface="+mj-lt"/>
              </a:rPr>
              <a:t/>
            </a:r>
            <a:br>
              <a:rPr lang="en-US" sz="2400" dirty="0" smtClean="0">
                <a:latin typeface="+mj-lt"/>
              </a:rPr>
            </a:br>
            <a:r>
              <a:rPr lang="ru-RU" sz="2400" dirty="0" smtClean="0">
                <a:latin typeface="+mj-lt"/>
              </a:rPr>
              <a:t>с </a:t>
            </a:r>
            <a:r>
              <a:rPr lang="ru-RU" sz="2400" dirty="0">
                <a:latin typeface="+mj-lt"/>
              </a:rPr>
              <a:t>контрагентами в субъектах РФ на основании учета фактически оказанных услуг</a:t>
            </a:r>
          </a:p>
          <a:p>
            <a:pPr>
              <a:spcAft>
                <a:spcPts val="600"/>
              </a:spcAft>
            </a:pPr>
            <a:r>
              <a:rPr lang="ru-RU" sz="2400" dirty="0">
                <a:latin typeface="+mj-lt"/>
              </a:rPr>
              <a:t>Введение единого классификатора мер социальной поддержки граждан для их унификации</a:t>
            </a:r>
          </a:p>
          <a:p>
            <a:pPr marL="0" indent="0">
              <a:spcBef>
                <a:spcPts val="0"/>
              </a:spcBef>
              <a:spcAft>
                <a:spcPts val="1800"/>
              </a:spcAft>
              <a:buNone/>
            </a:pPr>
            <a:r>
              <a:rPr lang="ru-RU" sz="2400" dirty="0" smtClean="0">
                <a:latin typeface="+mj-lt"/>
              </a:rPr>
              <a:t>Информирование граждан об услугах по социальному обеспечению</a:t>
            </a:r>
          </a:p>
          <a:p>
            <a:pPr marL="0" indent="0">
              <a:spcBef>
                <a:spcPts val="0"/>
              </a:spcBef>
              <a:spcAft>
                <a:spcPts val="1800"/>
              </a:spcAft>
              <a:buNone/>
            </a:pPr>
            <a:r>
              <a:rPr lang="ru-RU" sz="2400" dirty="0" smtClean="0">
                <a:latin typeface="+mj-lt"/>
              </a:rPr>
              <a:t>Достижение целевых показателей (Указ Президента РФ от 7 мая 2012 г.)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144016" y="428530"/>
            <a:ext cx="8316416" cy="8402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3000" b="1" dirty="0" smtClean="0">
                <a:latin typeface="+mj-lt"/>
              </a:rPr>
              <a:t>Социально-экономический</a:t>
            </a:r>
            <a:r>
              <a:rPr lang="en-US" sz="3000" b="1" dirty="0" smtClean="0">
                <a:latin typeface="+mj-lt"/>
              </a:rPr>
              <a:t> </a:t>
            </a:r>
            <a:r>
              <a:rPr lang="ru-RU" sz="3000" b="1" dirty="0" smtClean="0">
                <a:latin typeface="+mj-lt"/>
              </a:rPr>
              <a:t>эффект </a:t>
            </a:r>
            <a:r>
              <a:rPr lang="en-US" sz="3000" b="1" dirty="0" smtClean="0">
                <a:latin typeface="+mj-lt"/>
              </a:rPr>
              <a:t/>
            </a:r>
            <a:br>
              <a:rPr lang="en-US" sz="3000" b="1" dirty="0" smtClean="0">
                <a:latin typeface="+mj-lt"/>
              </a:rPr>
            </a:br>
            <a:r>
              <a:rPr lang="ru-RU" sz="3000" b="1" dirty="0" smtClean="0">
                <a:latin typeface="+mj-lt"/>
              </a:rPr>
              <a:t>от </a:t>
            </a:r>
            <a:r>
              <a:rPr lang="ru-RU" sz="3000" b="1" dirty="0">
                <a:latin typeface="+mj-lt"/>
              </a:rPr>
              <a:t>создания ЕГИССО</a:t>
            </a:r>
          </a:p>
        </p:txBody>
      </p:sp>
      <p:sp>
        <p:nvSpPr>
          <p:cNvPr id="26" name="Штриховая стрелка вправо 25"/>
          <p:cNvSpPr/>
          <p:nvPr/>
        </p:nvSpPr>
        <p:spPr>
          <a:xfrm>
            <a:off x="539552" y="2492896"/>
            <a:ext cx="683984" cy="683984"/>
          </a:xfrm>
          <a:prstGeom prst="striped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Штриховая стрелка вправо 26"/>
          <p:cNvSpPr/>
          <p:nvPr/>
        </p:nvSpPr>
        <p:spPr>
          <a:xfrm>
            <a:off x="539552" y="3573016"/>
            <a:ext cx="683984" cy="683984"/>
          </a:xfrm>
          <a:prstGeom prst="striped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Штриховая стрелка вправо 28"/>
          <p:cNvSpPr/>
          <p:nvPr/>
        </p:nvSpPr>
        <p:spPr>
          <a:xfrm>
            <a:off x="611560" y="4365104"/>
            <a:ext cx="683984" cy="683984"/>
          </a:xfrm>
          <a:prstGeom prst="striped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Штриховая стрелка вправо 35"/>
          <p:cNvSpPr/>
          <p:nvPr/>
        </p:nvSpPr>
        <p:spPr>
          <a:xfrm>
            <a:off x="611560" y="5373216"/>
            <a:ext cx="683984" cy="683984"/>
          </a:xfrm>
          <a:prstGeom prst="striped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8" name="Прямая соединительная линия 37"/>
          <p:cNvCxnSpPr/>
          <p:nvPr/>
        </p:nvCxnSpPr>
        <p:spPr>
          <a:xfrm>
            <a:off x="467544" y="5301208"/>
            <a:ext cx="7848872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>
            <a:off x="539552" y="4437112"/>
            <a:ext cx="7848872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>
            <a:off x="611560" y="3573016"/>
            <a:ext cx="7848872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>
            <a:off x="539552" y="2420888"/>
            <a:ext cx="7848872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Штриховая стрелка вправо 19"/>
          <p:cNvSpPr/>
          <p:nvPr/>
        </p:nvSpPr>
        <p:spPr>
          <a:xfrm>
            <a:off x="539552" y="1412776"/>
            <a:ext cx="683984" cy="683984"/>
          </a:xfrm>
          <a:prstGeom prst="striped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539552" y="1195677"/>
            <a:ext cx="7848872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63471676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/>
        </p:nvSpPr>
        <p:spPr>
          <a:xfrm>
            <a:off x="4679504" y="1268760"/>
            <a:ext cx="4248472" cy="3600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4679504" y="2852936"/>
            <a:ext cx="4248472" cy="64807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41"/>
          <p:cNvSpPr/>
          <p:nvPr/>
        </p:nvSpPr>
        <p:spPr>
          <a:xfrm>
            <a:off x="179512" y="3356992"/>
            <a:ext cx="4248472" cy="64807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/>
          <p:cNvSpPr/>
          <p:nvPr/>
        </p:nvSpPr>
        <p:spPr>
          <a:xfrm>
            <a:off x="143000" y="1268760"/>
            <a:ext cx="4248472" cy="64807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Прямоугольник 40"/>
          <p:cNvSpPr/>
          <p:nvPr/>
        </p:nvSpPr>
        <p:spPr>
          <a:xfrm>
            <a:off x="179512" y="4941168"/>
            <a:ext cx="4248472" cy="64807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0" y="1196752"/>
            <a:ext cx="9144000" cy="5661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2" spcCol="288000" anchor="t" anchorCtr="0" compatLnSpc="1">
            <a:prstTxWarp prst="textNoShape">
              <a:avLst/>
            </a:prstTxWarp>
            <a:noAutofit/>
          </a:bodyPr>
          <a:lstStyle>
            <a:lvl1pPr marL="342900" indent="-342900" eaLnBrk="0" hangingPunct="0">
              <a:spcBef>
                <a:spcPct val="20000"/>
              </a:spcBef>
              <a:buClr>
                <a:schemeClr val="tx2">
                  <a:lumMod val="50000"/>
                </a:schemeClr>
              </a:buClr>
              <a:buFont typeface="Arial" charset="0"/>
              <a:buChar char="•"/>
              <a:defRPr sz="2300">
                <a:solidFill>
                  <a:schemeClr val="tx2">
                    <a:lumMod val="50000"/>
                  </a:schemeClr>
                </a:solidFill>
                <a:latin typeface="+mn-lt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</a:defRPr>
            </a:lvl9pPr>
          </a:lstStyle>
          <a:p>
            <a:pPr marL="361950" indent="-635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800" b="1" dirty="0" smtClean="0">
                <a:solidFill>
                  <a:schemeClr val="tx2"/>
                </a:solidFill>
              </a:rPr>
              <a:t>Министерство труда и социальной защиты Российской Федерации </a:t>
            </a:r>
          </a:p>
          <a:p>
            <a:pPr marL="361950" indent="-3175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800" dirty="0" smtClean="0"/>
              <a:t>Обеспечение процесса принятия нормативно правовых актов. Разработка и утверждение классификатора и дорожной карты проекта </a:t>
            </a:r>
            <a:endParaRPr lang="en-US" sz="1800" dirty="0" smtClean="0"/>
          </a:p>
          <a:p>
            <a:pPr marL="36195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800" b="1" dirty="0" smtClean="0">
                <a:solidFill>
                  <a:schemeClr val="tx2"/>
                </a:solidFill>
              </a:rPr>
              <a:t>Министерство связи и массовых коммуникаций Российской Федерации </a:t>
            </a:r>
          </a:p>
          <a:p>
            <a:pPr marL="36195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800" dirty="0" smtClean="0"/>
              <a:t>Предоставляет технологическую и вычислительную инфраструктуру для реализации Проекта (ЕСПД, ПАК)</a:t>
            </a:r>
            <a:endParaRPr lang="en-US" sz="1800" dirty="0" smtClean="0"/>
          </a:p>
          <a:p>
            <a:pPr marL="361950" lvl="1" indent="0">
              <a:spcBef>
                <a:spcPts val="0"/>
              </a:spcBef>
              <a:spcAft>
                <a:spcPts val="600"/>
              </a:spcAft>
              <a:buClr>
                <a:schemeClr val="tx2">
                  <a:lumMod val="50000"/>
                </a:schemeClr>
              </a:buClr>
              <a:buNone/>
            </a:pPr>
            <a:endParaRPr lang="ru-RU" sz="1800" b="1" dirty="0" smtClean="0">
              <a:solidFill>
                <a:schemeClr val="tx2"/>
              </a:solidFill>
            </a:endParaRPr>
          </a:p>
          <a:p>
            <a:pPr marL="361950" lvl="1" indent="0">
              <a:spcBef>
                <a:spcPts val="0"/>
              </a:spcBef>
              <a:spcAft>
                <a:spcPts val="600"/>
              </a:spcAft>
              <a:buClr>
                <a:schemeClr val="tx2">
                  <a:lumMod val="50000"/>
                </a:schemeClr>
              </a:buClr>
              <a:buNone/>
            </a:pPr>
            <a:r>
              <a:rPr lang="ru-RU" sz="1800" b="1" dirty="0" smtClean="0">
                <a:solidFill>
                  <a:schemeClr val="tx2"/>
                </a:solidFill>
              </a:rPr>
              <a:t>Минфин (Казначейство)</a:t>
            </a:r>
          </a:p>
          <a:p>
            <a:pPr marL="361950" lvl="1" indent="0">
              <a:spcBef>
                <a:spcPts val="0"/>
              </a:spcBef>
              <a:spcAft>
                <a:spcPts val="600"/>
              </a:spcAft>
              <a:buClr>
                <a:schemeClr val="tx2">
                  <a:lumMod val="50000"/>
                </a:schemeClr>
              </a:buClr>
              <a:buNone/>
            </a:pPr>
            <a:r>
              <a:rPr lang="ru-RU" sz="1800" dirty="0" smtClean="0">
                <a:solidFill>
                  <a:schemeClr val="tx2">
                    <a:lumMod val="50000"/>
                  </a:schemeClr>
                </a:solidFill>
              </a:rPr>
              <a:t>Сведения об Информационных системах ведомств</a:t>
            </a: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; </a:t>
            </a:r>
            <a:r>
              <a:rPr lang="ru-RU" sz="1800" dirty="0" smtClean="0">
                <a:solidFill>
                  <a:schemeClr val="tx2">
                    <a:lumMod val="50000"/>
                  </a:schemeClr>
                </a:solidFill>
              </a:rPr>
              <a:t>Сведения о движении финансовых средств при оказании социальных услуг</a:t>
            </a:r>
          </a:p>
          <a:p>
            <a:pPr marL="361950" lvl="1" indent="0">
              <a:spcBef>
                <a:spcPts val="0"/>
              </a:spcBef>
              <a:spcAft>
                <a:spcPts val="600"/>
              </a:spcAft>
              <a:buClr>
                <a:schemeClr val="tx2">
                  <a:lumMod val="50000"/>
                </a:schemeClr>
              </a:buClr>
              <a:buNone/>
            </a:pPr>
            <a:r>
              <a:rPr lang="ru-RU" sz="1800" b="1" dirty="0" smtClean="0">
                <a:solidFill>
                  <a:schemeClr val="tx2"/>
                </a:solidFill>
              </a:rPr>
              <a:t>ФМС</a:t>
            </a:r>
          </a:p>
          <a:p>
            <a:pPr marL="358775" lvl="1" indent="0">
              <a:spcAft>
                <a:spcPts val="600"/>
              </a:spcAft>
              <a:buNone/>
            </a:pPr>
            <a:r>
              <a:rPr lang="ru-RU" sz="1800" dirty="0" smtClean="0"/>
              <a:t>Обеспечение механизма взаимодействия с гражданами РФ</a:t>
            </a:r>
            <a:br>
              <a:rPr lang="ru-RU" sz="1800" dirty="0" smtClean="0"/>
            </a:br>
            <a:r>
              <a:rPr lang="ru-RU" sz="1800" dirty="0" smtClean="0"/>
              <a:t>с использованием инфраструктуры Электронного паспорта</a:t>
            </a:r>
            <a:endParaRPr lang="ru-RU" sz="1800" b="1" dirty="0" smtClean="0">
              <a:solidFill>
                <a:schemeClr val="tx2"/>
              </a:solidFill>
            </a:endParaRPr>
          </a:p>
          <a:p>
            <a:pPr marL="361950" lvl="1" indent="0">
              <a:spcBef>
                <a:spcPts val="0"/>
              </a:spcBef>
              <a:spcAft>
                <a:spcPts val="600"/>
              </a:spcAft>
              <a:buClr>
                <a:schemeClr val="tx2">
                  <a:lumMod val="50000"/>
                </a:schemeClr>
              </a:buClr>
              <a:buNone/>
            </a:pPr>
            <a:r>
              <a:rPr lang="ru-RU" sz="1800" b="1" dirty="0" smtClean="0">
                <a:solidFill>
                  <a:schemeClr val="tx2"/>
                </a:solidFill>
              </a:rPr>
              <a:t>Пенсионный фонд Российской Федерации</a:t>
            </a:r>
          </a:p>
          <a:p>
            <a:pPr marL="361950" lvl="1" indent="0">
              <a:spcBef>
                <a:spcPts val="0"/>
              </a:spcBef>
              <a:spcAft>
                <a:spcPts val="600"/>
              </a:spcAft>
              <a:buClr>
                <a:schemeClr val="tx2">
                  <a:lumMod val="50000"/>
                </a:schemeClr>
              </a:buClr>
              <a:buNone/>
            </a:pPr>
            <a:r>
              <a:rPr lang="ru-RU" sz="1800" dirty="0" smtClean="0"/>
              <a:t>Создание и эксплуатация Системы (Оператор)</a:t>
            </a:r>
            <a:endParaRPr lang="ru-RU" sz="2000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144016" y="404664"/>
            <a:ext cx="831641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000" b="1" dirty="0" smtClean="0">
                <a:latin typeface="+mn-lt"/>
              </a:rPr>
              <a:t>Ключевые участники проекта</a:t>
            </a:r>
            <a:endParaRPr lang="ru-RU" sz="3000" b="1" dirty="0">
              <a:latin typeface="+mn-lt"/>
            </a:endParaRPr>
          </a:p>
        </p:txBody>
      </p:sp>
      <p:pic>
        <p:nvPicPr>
          <p:cNvPr id="24" name="Изображение 11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77972" y="152046"/>
            <a:ext cx="504056" cy="523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17745648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/>
          <p:cNvSpPr/>
          <p:nvPr/>
        </p:nvSpPr>
        <p:spPr>
          <a:xfrm>
            <a:off x="144016" y="404664"/>
            <a:ext cx="831641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000" b="1" dirty="0" smtClean="0">
                <a:latin typeface="+mn-lt"/>
              </a:rPr>
              <a:t>Контрагенты</a:t>
            </a:r>
            <a:endParaRPr lang="ru-RU" sz="3000" b="1" dirty="0">
              <a:latin typeface="+mn-lt"/>
            </a:endParaRPr>
          </a:p>
        </p:txBody>
      </p:sp>
      <p:pic>
        <p:nvPicPr>
          <p:cNvPr id="25" name="Изображение 11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77972" y="152046"/>
            <a:ext cx="504056" cy="523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6" name="Таблица 25"/>
          <p:cNvGraphicFramePr>
            <a:graphicFrameLocks noGrp="1"/>
          </p:cNvGraphicFramePr>
          <p:nvPr/>
        </p:nvGraphicFramePr>
        <p:xfrm>
          <a:off x="395537" y="1052736"/>
          <a:ext cx="8352927" cy="504738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520280"/>
                <a:gridCol w="5832647"/>
              </a:tblGrid>
              <a:tr h="39600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/>
                        <a:t>ФМС (Государственная информационная система миграционного учета (ГИСМУ</a:t>
                      </a:r>
                      <a:r>
                        <a:rPr lang="ru-RU" sz="1400" b="1" dirty="0" smtClean="0"/>
                        <a:t>)</a:t>
                      </a:r>
                      <a:endParaRPr lang="ru-RU" sz="1400" b="1" i="0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72000" marR="72000" marT="72000" marB="72000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58775" lvl="1" indent="-358775">
                        <a:buNone/>
                      </a:pPr>
                      <a:r>
                        <a:rPr lang="ru-RU" sz="15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Использование инфраструктуры</a:t>
                      </a:r>
                      <a:r>
                        <a:rPr lang="ru-RU" sz="15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Электронного паспорта </a:t>
                      </a:r>
                      <a:endParaRPr lang="ru-RU" sz="15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72000" marB="72000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9600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/>
                        <a:t>ПФР (АИС ПФР)</a:t>
                      </a:r>
                      <a:endParaRPr lang="ru-RU" sz="1400" b="1" i="0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72000" marR="72000" marT="72000" marB="72000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/>
                        <a:t>Учет застрахованных лиц в системе </a:t>
                      </a:r>
                      <a:r>
                        <a:rPr lang="ru-RU" sz="1500" dirty="0" smtClean="0"/>
                        <a:t>обязательного </a:t>
                      </a:r>
                      <a:r>
                        <a:rPr lang="ru-RU" sz="1500" dirty="0"/>
                        <a:t>пенсионного страхования, а также организация и ведение государственного банка данных по всем категориям </a:t>
                      </a:r>
                      <a:r>
                        <a:rPr lang="ru-RU" sz="1500" dirty="0" smtClean="0"/>
                        <a:t>получателей услуг по социальному обеспечению.</a:t>
                      </a:r>
                      <a:endParaRPr lang="ru-RU" sz="1500" b="0" i="0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72000" marR="72000" marT="72000" marB="72000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9600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/>
                        <a:t>Фонд социального </a:t>
                      </a:r>
                      <a:r>
                        <a:rPr lang="ru-RU" sz="1400" b="1" dirty="0" smtClean="0"/>
                        <a:t>страхования </a:t>
                      </a:r>
                      <a:br>
                        <a:rPr lang="ru-RU" sz="1400" b="1" dirty="0" smtClean="0"/>
                      </a:br>
                      <a:r>
                        <a:rPr lang="ru-RU" sz="1400" b="1" dirty="0" smtClean="0"/>
                        <a:t>(</a:t>
                      </a:r>
                      <a:r>
                        <a:rPr lang="ru-RU" sz="1400" b="1" kern="1200" dirty="0" smtClean="0"/>
                        <a:t>ЕИИС «Соцстрах»)</a:t>
                      </a:r>
                      <a:r>
                        <a:rPr lang="ru-RU" sz="1400" b="1" dirty="0" smtClean="0"/>
                        <a:t> </a:t>
                      </a:r>
                      <a:endParaRPr lang="ru-RU" sz="1400" b="1" i="0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72000" marR="72000" marT="72000" marB="72000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/>
                        <a:t>Предоставление сведений </a:t>
                      </a:r>
                      <a:r>
                        <a:rPr lang="ru-RU" sz="1500" dirty="0" smtClean="0"/>
                        <a:t>об услугах по обязательному социальному</a:t>
                      </a:r>
                      <a:r>
                        <a:rPr lang="ru-RU" sz="1500" baseline="0" dirty="0" smtClean="0"/>
                        <a:t> страхованию.</a:t>
                      </a:r>
                      <a:endParaRPr lang="ru-RU" sz="1500" b="0" i="0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72000" marR="72000" marT="72000" marB="72000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9600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/>
                        <a:t>ФОМС</a:t>
                      </a:r>
                      <a:endParaRPr lang="ru-RU" sz="1400" b="1" i="0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72000" marR="72000" marT="72000" marB="72000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/>
                        <a:t>Реализует государственную политику в области обязательного медицинского страхования граждан как составной части государственного социального страхования</a:t>
                      </a:r>
                      <a:endParaRPr lang="ru-RU" sz="1500" b="0" i="0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72000" marR="72000" marT="72000" marB="72000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9600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/>
                        <a:t>Федеральная служба по труду и занятости (</a:t>
                      </a:r>
                      <a:r>
                        <a:rPr lang="ru-RU" sz="1400" b="1" dirty="0" err="1"/>
                        <a:t>Роструд</a:t>
                      </a:r>
                      <a:r>
                        <a:rPr lang="ru-RU" sz="1400" b="1" dirty="0"/>
                        <a:t>)</a:t>
                      </a:r>
                      <a:endParaRPr lang="ru-RU" sz="1400" b="1" i="0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72000" marR="72000" marT="72000" marB="72000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smtClean="0"/>
                        <a:t>Контроль </a:t>
                      </a:r>
                      <a:r>
                        <a:rPr lang="ru-RU" sz="1500" dirty="0"/>
                        <a:t>и надзор в сфере труда, занятости, альтернативной гражданской службы и социальной защиты населения, оказанию государственных услуг в сфере содействия занятости населения </a:t>
                      </a:r>
                      <a:r>
                        <a:rPr lang="ru-RU" sz="1500" dirty="0" smtClean="0"/>
                        <a:t/>
                      </a:r>
                      <a:br>
                        <a:rPr lang="ru-RU" sz="1500" dirty="0" smtClean="0"/>
                      </a:br>
                      <a:r>
                        <a:rPr lang="ru-RU" sz="1500" dirty="0" smtClean="0"/>
                        <a:t>и </a:t>
                      </a:r>
                      <a:r>
                        <a:rPr lang="ru-RU" sz="1500" dirty="0"/>
                        <a:t>защиты от безработицы</a:t>
                      </a:r>
                      <a:endParaRPr lang="ru-RU" sz="1500" b="0" i="0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72000" marR="72000" marT="72000" marB="72000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9600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/>
                        <a:t>Минфин, Федеральное казначейство (Автоматизированная система федерального казначейства)</a:t>
                      </a:r>
                      <a:endParaRPr lang="ru-RU" sz="1400" b="1" i="0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72000" marR="72000" marT="72000" marB="72000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smtClean="0"/>
                        <a:t>Функции </a:t>
                      </a:r>
                      <a:r>
                        <a:rPr lang="ru-RU" sz="1500" dirty="0"/>
                        <a:t>по обеспечению исполнения федерального бюджета, кассовому обслуживанию исполнения бюджетов бюджетной системы Российской Федерации</a:t>
                      </a:r>
                      <a:endParaRPr lang="ru-RU" sz="1500" b="0" i="0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72000" marR="72000" marT="72000" marB="72000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17745648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/>
          <p:nvPr/>
        </p:nvSpPr>
        <p:spPr>
          <a:xfrm>
            <a:off x="144016" y="404664"/>
            <a:ext cx="831641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000" b="1" dirty="0" smtClean="0">
                <a:latin typeface="+mn-lt"/>
              </a:rPr>
              <a:t>Прототип. Источники данных</a:t>
            </a:r>
            <a:endParaRPr lang="ru-RU" sz="3000" b="1" dirty="0">
              <a:latin typeface="+mn-lt"/>
            </a:endParaRPr>
          </a:p>
        </p:txBody>
      </p:sp>
      <p:pic>
        <p:nvPicPr>
          <p:cNvPr id="20" name="Изображение 11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77972" y="152046"/>
            <a:ext cx="504056" cy="523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TextBox 2"/>
          <p:cNvSpPr txBox="1">
            <a:spLocks noChangeArrowheads="1"/>
          </p:cNvSpPr>
          <p:nvPr/>
        </p:nvSpPr>
        <p:spPr bwMode="auto">
          <a:xfrm>
            <a:off x="3707904" y="1916832"/>
            <a:ext cx="1728192" cy="2945368"/>
          </a:xfrm>
          <a:prstGeom prst="roundRect">
            <a:avLst>
              <a:gd name="adj" fmla="val 10005"/>
            </a:avLst>
          </a:prstGeom>
          <a:solidFill>
            <a:schemeClr val="tx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/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Calibri" pitchFamily="34" charset="0"/>
              </a:rPr>
              <a:t>Единая информационная база учета сведений о лицах, имеющих право </a:t>
            </a:r>
            <a:br>
              <a:rPr lang="ru-RU" dirty="0" smtClean="0">
                <a:latin typeface="Calibri" pitchFamily="34" charset="0"/>
              </a:rPr>
            </a:br>
            <a:r>
              <a:rPr lang="ru-RU" dirty="0" smtClean="0">
                <a:latin typeface="Calibri" pitchFamily="34" charset="0"/>
              </a:rPr>
              <a:t>на улучшение жилищных условий  </a:t>
            </a:r>
            <a:endParaRPr lang="ru-RU" dirty="0">
              <a:latin typeface="Calibri" pitchFamily="34" charset="0"/>
            </a:endParaRPr>
          </a:p>
        </p:txBody>
      </p:sp>
      <p:sp>
        <p:nvSpPr>
          <p:cNvPr id="22" name="Rectangle 3"/>
          <p:cNvSpPr>
            <a:spLocks noChangeArrowheads="1"/>
          </p:cNvSpPr>
          <p:nvPr/>
        </p:nvSpPr>
        <p:spPr bwMode="auto">
          <a:xfrm>
            <a:off x="395536" y="2094877"/>
            <a:ext cx="2232248" cy="338554"/>
          </a:xfrm>
          <a:prstGeom prst="rect">
            <a:avLst/>
          </a:prstGeom>
          <a:solidFill>
            <a:schemeClr val="bg1"/>
          </a:solidFill>
          <a:ln w="6350">
            <a:solidFill>
              <a:schemeClr val="tx2"/>
            </a:solidFill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sz="16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Минобороны</a:t>
            </a:r>
            <a:endParaRPr lang="ru-RU" sz="2800" b="1" dirty="0">
              <a:ea typeface="Calibri" pitchFamily="34" charset="0"/>
            </a:endParaRPr>
          </a:p>
        </p:txBody>
      </p:sp>
      <p:sp>
        <p:nvSpPr>
          <p:cNvPr id="23" name="Rectangle 4"/>
          <p:cNvSpPr>
            <a:spLocks noChangeArrowheads="1"/>
          </p:cNvSpPr>
          <p:nvPr/>
        </p:nvSpPr>
        <p:spPr bwMode="auto">
          <a:xfrm>
            <a:off x="395536" y="1506270"/>
            <a:ext cx="2232248" cy="338554"/>
          </a:xfrm>
          <a:prstGeom prst="rect">
            <a:avLst/>
          </a:prstGeom>
          <a:solidFill>
            <a:schemeClr val="bg1"/>
          </a:solidFill>
          <a:ln w="6350">
            <a:solidFill>
              <a:schemeClr val="tx2"/>
            </a:solidFill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sz="16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МВД</a:t>
            </a:r>
            <a:endParaRPr lang="ru-RU" sz="2800" b="1" dirty="0">
              <a:ea typeface="Calibri" pitchFamily="34" charset="0"/>
            </a:endParaRPr>
          </a:p>
        </p:txBody>
      </p:sp>
      <p:sp>
        <p:nvSpPr>
          <p:cNvPr id="24" name="Rectangle 5"/>
          <p:cNvSpPr>
            <a:spLocks noChangeArrowheads="1"/>
          </p:cNvSpPr>
          <p:nvPr/>
        </p:nvSpPr>
        <p:spPr bwMode="auto">
          <a:xfrm>
            <a:off x="6444208" y="3592178"/>
            <a:ext cx="2232248" cy="338554"/>
          </a:xfrm>
          <a:prstGeom prst="rect">
            <a:avLst/>
          </a:prstGeom>
          <a:solidFill>
            <a:schemeClr val="bg1"/>
          </a:solidFill>
          <a:ln w="6350">
            <a:solidFill>
              <a:schemeClr val="tx2"/>
            </a:solidFill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sz="16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МЧС</a:t>
            </a:r>
            <a:endParaRPr lang="ru-RU" sz="2800" b="1" dirty="0">
              <a:ea typeface="Calibri" pitchFamily="34" charset="0"/>
            </a:endParaRPr>
          </a:p>
        </p:txBody>
      </p:sp>
      <p:sp>
        <p:nvSpPr>
          <p:cNvPr id="25" name="Rectangle 6"/>
          <p:cNvSpPr>
            <a:spLocks noChangeArrowheads="1"/>
          </p:cNvSpPr>
          <p:nvPr/>
        </p:nvSpPr>
        <p:spPr bwMode="auto">
          <a:xfrm>
            <a:off x="6444208" y="2978949"/>
            <a:ext cx="2232248" cy="338554"/>
          </a:xfrm>
          <a:prstGeom prst="rect">
            <a:avLst/>
          </a:prstGeom>
          <a:solidFill>
            <a:schemeClr val="bg1"/>
          </a:solidFill>
          <a:ln w="6350">
            <a:solidFill>
              <a:schemeClr val="tx2"/>
            </a:solidFill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sz="16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Минтруд</a:t>
            </a:r>
            <a:endParaRPr lang="ru-RU" sz="2800" b="1" dirty="0">
              <a:ea typeface="Calibri" pitchFamily="34" charset="0"/>
            </a:endParaRPr>
          </a:p>
        </p:txBody>
      </p:sp>
      <p:sp>
        <p:nvSpPr>
          <p:cNvPr id="26" name="Rectangle 7"/>
          <p:cNvSpPr>
            <a:spLocks noChangeArrowheads="1"/>
          </p:cNvSpPr>
          <p:nvPr/>
        </p:nvSpPr>
        <p:spPr bwMode="auto">
          <a:xfrm>
            <a:off x="6444208" y="2119499"/>
            <a:ext cx="2232248" cy="584775"/>
          </a:xfrm>
          <a:prstGeom prst="rect">
            <a:avLst/>
          </a:prstGeom>
          <a:solidFill>
            <a:schemeClr val="bg1"/>
          </a:solidFill>
          <a:ln w="6350">
            <a:solidFill>
              <a:schemeClr val="tx2"/>
            </a:solidFill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sz="1600" b="1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Управление делами </a:t>
            </a:r>
            <a:r>
              <a:rPr lang="ru-RU" sz="16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Президента</a:t>
            </a:r>
            <a:endParaRPr lang="ru-RU" sz="2800" b="1" dirty="0">
              <a:ea typeface="Calibri" pitchFamily="34" charset="0"/>
            </a:endParaRPr>
          </a:p>
        </p:txBody>
      </p:sp>
      <p:sp>
        <p:nvSpPr>
          <p:cNvPr id="27" name="Rectangle 8"/>
          <p:cNvSpPr>
            <a:spLocks noChangeArrowheads="1"/>
          </p:cNvSpPr>
          <p:nvPr/>
        </p:nvSpPr>
        <p:spPr bwMode="auto">
          <a:xfrm>
            <a:off x="6444208" y="1506270"/>
            <a:ext cx="2232248" cy="338554"/>
          </a:xfrm>
          <a:prstGeom prst="rect">
            <a:avLst/>
          </a:prstGeom>
          <a:solidFill>
            <a:schemeClr val="bg1"/>
          </a:solidFill>
          <a:ln w="6350">
            <a:solidFill>
              <a:schemeClr val="tx2"/>
            </a:solidFill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sz="16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ФСИН</a:t>
            </a:r>
            <a:endParaRPr lang="ru-RU" sz="2800" b="1" dirty="0">
              <a:ea typeface="Calibri" pitchFamily="34" charset="0"/>
            </a:endParaRPr>
          </a:p>
        </p:txBody>
      </p:sp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6444208" y="4818638"/>
            <a:ext cx="2232248" cy="338554"/>
          </a:xfrm>
          <a:prstGeom prst="rect">
            <a:avLst/>
          </a:prstGeom>
          <a:solidFill>
            <a:schemeClr val="bg1"/>
          </a:solidFill>
          <a:ln w="6350">
            <a:solidFill>
              <a:schemeClr val="tx2"/>
            </a:solidFill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sz="16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ФНС</a:t>
            </a:r>
            <a:endParaRPr lang="ru-RU" sz="2800" b="1" dirty="0">
              <a:ea typeface="Calibri" pitchFamily="34" charset="0"/>
            </a:endParaRPr>
          </a:p>
        </p:txBody>
      </p:sp>
      <p:sp>
        <p:nvSpPr>
          <p:cNvPr id="29" name="Rectangle 10"/>
          <p:cNvSpPr>
            <a:spLocks noChangeArrowheads="1"/>
          </p:cNvSpPr>
          <p:nvPr/>
        </p:nvSpPr>
        <p:spPr bwMode="auto">
          <a:xfrm>
            <a:off x="395536" y="2683484"/>
            <a:ext cx="2232248" cy="338554"/>
          </a:xfrm>
          <a:prstGeom prst="rect">
            <a:avLst/>
          </a:prstGeom>
          <a:solidFill>
            <a:schemeClr val="bg1"/>
          </a:solidFill>
          <a:ln w="6350">
            <a:solidFill>
              <a:schemeClr val="tx2"/>
            </a:solidFill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sz="16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ФМС</a:t>
            </a:r>
            <a:endParaRPr lang="ru-RU" sz="2800" b="1" dirty="0">
              <a:ea typeface="Calibri" pitchFamily="34" charset="0"/>
            </a:endParaRPr>
          </a:p>
        </p:txBody>
      </p:sp>
      <p:sp>
        <p:nvSpPr>
          <p:cNvPr id="30" name="Rectangle 11"/>
          <p:cNvSpPr>
            <a:spLocks noChangeArrowheads="1"/>
          </p:cNvSpPr>
          <p:nvPr/>
        </p:nvSpPr>
        <p:spPr bwMode="auto">
          <a:xfrm>
            <a:off x="395536" y="3272091"/>
            <a:ext cx="2232793" cy="338554"/>
          </a:xfrm>
          <a:prstGeom prst="rect">
            <a:avLst/>
          </a:prstGeom>
          <a:solidFill>
            <a:schemeClr val="bg1"/>
          </a:solidFill>
          <a:ln w="6350">
            <a:solidFill>
              <a:schemeClr val="tx2"/>
            </a:solidFill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sz="1600" b="1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Верховный </a:t>
            </a:r>
            <a:r>
              <a:rPr lang="ru-RU" sz="16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Суд</a:t>
            </a:r>
            <a:endParaRPr lang="ru-RU" sz="2800" b="1" dirty="0">
              <a:ea typeface="Calibri" pitchFamily="34" charset="0"/>
            </a:endParaRPr>
          </a:p>
        </p:txBody>
      </p:sp>
      <p:sp>
        <p:nvSpPr>
          <p:cNvPr id="31" name="Rectangle 12"/>
          <p:cNvSpPr>
            <a:spLocks noChangeArrowheads="1"/>
          </p:cNvSpPr>
          <p:nvPr/>
        </p:nvSpPr>
        <p:spPr bwMode="auto">
          <a:xfrm>
            <a:off x="395536" y="3860698"/>
            <a:ext cx="2232793" cy="338554"/>
          </a:xfrm>
          <a:prstGeom prst="rect">
            <a:avLst/>
          </a:prstGeom>
          <a:solidFill>
            <a:schemeClr val="bg1"/>
          </a:solidFill>
          <a:ln w="6350">
            <a:solidFill>
              <a:schemeClr val="tx2"/>
            </a:solidFill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sz="16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Генпрокуратура</a:t>
            </a:r>
            <a:endParaRPr lang="ru-RU" sz="2800" b="1" dirty="0">
              <a:ea typeface="Calibri" pitchFamily="34" charset="0"/>
            </a:endParaRPr>
          </a:p>
        </p:txBody>
      </p:sp>
      <p:sp>
        <p:nvSpPr>
          <p:cNvPr id="32" name="Rectangle 13"/>
          <p:cNvSpPr>
            <a:spLocks noChangeArrowheads="1"/>
          </p:cNvSpPr>
          <p:nvPr/>
        </p:nvSpPr>
        <p:spPr bwMode="auto">
          <a:xfrm>
            <a:off x="6444208" y="4205407"/>
            <a:ext cx="2232793" cy="338554"/>
          </a:xfrm>
          <a:prstGeom prst="rect">
            <a:avLst/>
          </a:prstGeom>
          <a:solidFill>
            <a:schemeClr val="bg1"/>
          </a:solidFill>
          <a:ln w="6350">
            <a:solidFill>
              <a:schemeClr val="tx2"/>
            </a:solidFill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sz="1600" b="1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Следственный </a:t>
            </a:r>
            <a:r>
              <a:rPr lang="ru-RU" sz="16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комитет</a:t>
            </a:r>
            <a:endParaRPr lang="ru-RU" sz="2800" b="1" dirty="0">
              <a:ea typeface="Calibri" pitchFamily="34" charset="0"/>
            </a:endParaRPr>
          </a:p>
        </p:txBody>
      </p:sp>
      <p:sp>
        <p:nvSpPr>
          <p:cNvPr id="34" name="Rectangle 15"/>
          <p:cNvSpPr>
            <a:spLocks noChangeArrowheads="1"/>
          </p:cNvSpPr>
          <p:nvPr/>
        </p:nvSpPr>
        <p:spPr bwMode="auto">
          <a:xfrm>
            <a:off x="395536" y="4449306"/>
            <a:ext cx="2232248" cy="707886"/>
          </a:xfrm>
          <a:prstGeom prst="rect">
            <a:avLst/>
          </a:prstGeom>
          <a:solidFill>
            <a:schemeClr val="bg1"/>
          </a:solidFill>
          <a:ln w="6350">
            <a:solidFill>
              <a:schemeClr val="tx2"/>
            </a:solidFill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sz="16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РАН </a:t>
            </a:r>
          </a:p>
          <a:p>
            <a:pPr algn="ctr"/>
            <a:r>
              <a:rPr lang="ru-RU" sz="12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(Сибирское</a:t>
            </a:r>
            <a:r>
              <a:rPr lang="ru-RU" sz="1200" b="1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, Уральское, Дальневосточное </a:t>
            </a:r>
            <a:r>
              <a:rPr lang="ru-RU" sz="12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отделения)</a:t>
            </a:r>
            <a:endParaRPr lang="ru-RU" sz="2800" b="1" dirty="0">
              <a:ea typeface="Calibri" pitchFamily="34" charset="0"/>
            </a:endParaRPr>
          </a:p>
        </p:txBody>
      </p:sp>
      <p:cxnSp>
        <p:nvCxnSpPr>
          <p:cNvPr id="50" name="Прямая со стрелкой 49"/>
          <p:cNvCxnSpPr/>
          <p:nvPr/>
        </p:nvCxnSpPr>
        <p:spPr>
          <a:xfrm>
            <a:off x="2771800" y="3486607"/>
            <a:ext cx="864096" cy="0"/>
          </a:xfrm>
          <a:prstGeom prst="straightConnector1">
            <a:avLst/>
          </a:prstGeom>
          <a:ln w="381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 стрелкой 50"/>
          <p:cNvCxnSpPr/>
          <p:nvPr/>
        </p:nvCxnSpPr>
        <p:spPr>
          <a:xfrm>
            <a:off x="2771800" y="2852936"/>
            <a:ext cx="864096" cy="158418"/>
          </a:xfrm>
          <a:prstGeom prst="straightConnector1">
            <a:avLst/>
          </a:prstGeom>
          <a:ln w="381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 стрелкой 51"/>
          <p:cNvCxnSpPr/>
          <p:nvPr/>
        </p:nvCxnSpPr>
        <p:spPr>
          <a:xfrm>
            <a:off x="2771800" y="2276872"/>
            <a:ext cx="864096" cy="259229"/>
          </a:xfrm>
          <a:prstGeom prst="straightConnector1">
            <a:avLst/>
          </a:prstGeom>
          <a:ln w="381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 стрелкой 52"/>
          <p:cNvCxnSpPr/>
          <p:nvPr/>
        </p:nvCxnSpPr>
        <p:spPr>
          <a:xfrm flipV="1">
            <a:off x="2699792" y="3961860"/>
            <a:ext cx="936104" cy="43204"/>
          </a:xfrm>
          <a:prstGeom prst="straightConnector1">
            <a:avLst/>
          </a:prstGeom>
          <a:ln w="381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 стрелкой 53"/>
          <p:cNvCxnSpPr/>
          <p:nvPr/>
        </p:nvCxnSpPr>
        <p:spPr>
          <a:xfrm flipV="1">
            <a:off x="2771800" y="4437112"/>
            <a:ext cx="864096" cy="360040"/>
          </a:xfrm>
          <a:prstGeom prst="straightConnector1">
            <a:avLst/>
          </a:prstGeom>
          <a:ln w="381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 стрелкой 54"/>
          <p:cNvCxnSpPr/>
          <p:nvPr/>
        </p:nvCxnSpPr>
        <p:spPr>
          <a:xfrm>
            <a:off x="2771800" y="1700808"/>
            <a:ext cx="864096" cy="360040"/>
          </a:xfrm>
          <a:prstGeom prst="straightConnector1">
            <a:avLst/>
          </a:prstGeom>
          <a:ln w="381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 стрелкой 60"/>
          <p:cNvCxnSpPr/>
          <p:nvPr/>
        </p:nvCxnSpPr>
        <p:spPr>
          <a:xfrm flipH="1" flipV="1">
            <a:off x="5508104" y="3486607"/>
            <a:ext cx="864096" cy="230425"/>
          </a:xfrm>
          <a:prstGeom prst="straightConnector1">
            <a:avLst/>
          </a:prstGeom>
          <a:ln w="381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 стрелкой 61"/>
          <p:cNvCxnSpPr/>
          <p:nvPr/>
        </p:nvCxnSpPr>
        <p:spPr>
          <a:xfrm flipH="1" flipV="1">
            <a:off x="5508104" y="3011354"/>
            <a:ext cx="864096" cy="129614"/>
          </a:xfrm>
          <a:prstGeom prst="straightConnector1">
            <a:avLst/>
          </a:prstGeom>
          <a:ln w="381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 стрелкой 62"/>
          <p:cNvCxnSpPr/>
          <p:nvPr/>
        </p:nvCxnSpPr>
        <p:spPr>
          <a:xfrm flipH="1">
            <a:off x="5508104" y="2348880"/>
            <a:ext cx="864096" cy="187221"/>
          </a:xfrm>
          <a:prstGeom prst="straightConnector1">
            <a:avLst/>
          </a:prstGeom>
          <a:ln w="381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 стрелкой 63"/>
          <p:cNvCxnSpPr/>
          <p:nvPr/>
        </p:nvCxnSpPr>
        <p:spPr>
          <a:xfrm flipH="1" flipV="1">
            <a:off x="5436096" y="3961860"/>
            <a:ext cx="936104" cy="403244"/>
          </a:xfrm>
          <a:prstGeom prst="straightConnector1">
            <a:avLst/>
          </a:prstGeom>
          <a:ln w="381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 стрелкой 64"/>
          <p:cNvCxnSpPr/>
          <p:nvPr/>
        </p:nvCxnSpPr>
        <p:spPr>
          <a:xfrm flipH="1" flipV="1">
            <a:off x="5508104" y="4437112"/>
            <a:ext cx="864096" cy="504056"/>
          </a:xfrm>
          <a:prstGeom prst="straightConnector1">
            <a:avLst/>
          </a:prstGeom>
          <a:ln w="381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 стрелкой 65"/>
          <p:cNvCxnSpPr/>
          <p:nvPr/>
        </p:nvCxnSpPr>
        <p:spPr>
          <a:xfrm flipH="1">
            <a:off x="5508104" y="1700808"/>
            <a:ext cx="864096" cy="360040"/>
          </a:xfrm>
          <a:prstGeom prst="straightConnector1">
            <a:avLst/>
          </a:prstGeom>
          <a:ln w="381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17745648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" name="Группа 77"/>
          <p:cNvGrpSpPr/>
          <p:nvPr/>
        </p:nvGrpSpPr>
        <p:grpSpPr>
          <a:xfrm>
            <a:off x="531932" y="1628800"/>
            <a:ext cx="8136904" cy="3024336"/>
            <a:chOff x="504056" y="1844824"/>
            <a:chExt cx="8136904" cy="2376264"/>
          </a:xfrm>
        </p:grpSpPr>
        <p:cxnSp>
          <p:nvCxnSpPr>
            <p:cNvPr id="22" name="Прямая соединительная линия 21"/>
            <p:cNvCxnSpPr/>
            <p:nvPr/>
          </p:nvCxnSpPr>
          <p:spPr>
            <a:xfrm>
              <a:off x="504056" y="1844824"/>
              <a:ext cx="0" cy="2376264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Прямая соединительная линия 22"/>
            <p:cNvCxnSpPr/>
            <p:nvPr/>
          </p:nvCxnSpPr>
          <p:spPr>
            <a:xfrm>
              <a:off x="1178313" y="1844824"/>
              <a:ext cx="0" cy="2376264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Прямая соединительная линия 23"/>
            <p:cNvCxnSpPr/>
            <p:nvPr/>
          </p:nvCxnSpPr>
          <p:spPr>
            <a:xfrm>
              <a:off x="1852570" y="1844824"/>
              <a:ext cx="0" cy="2376264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Прямая соединительная линия 24"/>
            <p:cNvCxnSpPr/>
            <p:nvPr/>
          </p:nvCxnSpPr>
          <p:spPr>
            <a:xfrm>
              <a:off x="2526827" y="1844824"/>
              <a:ext cx="0" cy="2376264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Прямая соединительная линия 25"/>
            <p:cNvCxnSpPr/>
            <p:nvPr/>
          </p:nvCxnSpPr>
          <p:spPr>
            <a:xfrm>
              <a:off x="3201084" y="1844824"/>
              <a:ext cx="0" cy="2376264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Прямая соединительная линия 26"/>
            <p:cNvCxnSpPr/>
            <p:nvPr/>
          </p:nvCxnSpPr>
          <p:spPr>
            <a:xfrm>
              <a:off x="3875341" y="1844824"/>
              <a:ext cx="0" cy="2376264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Прямая соединительная линия 27"/>
            <p:cNvCxnSpPr/>
            <p:nvPr/>
          </p:nvCxnSpPr>
          <p:spPr>
            <a:xfrm>
              <a:off x="4549598" y="1844824"/>
              <a:ext cx="0" cy="2376264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Прямая соединительная линия 28"/>
            <p:cNvCxnSpPr/>
            <p:nvPr/>
          </p:nvCxnSpPr>
          <p:spPr>
            <a:xfrm>
              <a:off x="5223855" y="1844824"/>
              <a:ext cx="0" cy="2376264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Прямая соединительная линия 29"/>
            <p:cNvCxnSpPr/>
            <p:nvPr/>
          </p:nvCxnSpPr>
          <p:spPr>
            <a:xfrm>
              <a:off x="5898112" y="1844824"/>
              <a:ext cx="0" cy="2376264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Прямая соединительная линия 30"/>
            <p:cNvCxnSpPr/>
            <p:nvPr/>
          </p:nvCxnSpPr>
          <p:spPr>
            <a:xfrm>
              <a:off x="6572369" y="1844824"/>
              <a:ext cx="0" cy="2376264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Прямая соединительная линия 31"/>
            <p:cNvCxnSpPr/>
            <p:nvPr/>
          </p:nvCxnSpPr>
          <p:spPr>
            <a:xfrm>
              <a:off x="7246626" y="1844824"/>
              <a:ext cx="0" cy="2376264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Прямая соединительная линия 32"/>
            <p:cNvCxnSpPr/>
            <p:nvPr/>
          </p:nvCxnSpPr>
          <p:spPr>
            <a:xfrm>
              <a:off x="7920880" y="1844824"/>
              <a:ext cx="0" cy="2376264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Прямая соединительная линия 76"/>
            <p:cNvCxnSpPr/>
            <p:nvPr/>
          </p:nvCxnSpPr>
          <p:spPr>
            <a:xfrm>
              <a:off x="8640960" y="1844824"/>
              <a:ext cx="0" cy="2376264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0" name="Группа 69"/>
          <p:cNvGrpSpPr/>
          <p:nvPr/>
        </p:nvGrpSpPr>
        <p:grpSpPr>
          <a:xfrm>
            <a:off x="1684060" y="2141046"/>
            <a:ext cx="7740352" cy="2080042"/>
            <a:chOff x="1403648" y="1997030"/>
            <a:chExt cx="7740352" cy="2080042"/>
          </a:xfrm>
        </p:grpSpPr>
        <p:sp>
          <p:nvSpPr>
            <p:cNvPr id="71" name="Прямоугольник 70"/>
            <p:cNvSpPr/>
            <p:nvPr/>
          </p:nvSpPr>
          <p:spPr>
            <a:xfrm>
              <a:off x="1763688" y="1997030"/>
              <a:ext cx="6768752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eaLnBrk="0" hangingPunct="0">
                <a:spcBef>
                  <a:spcPct val="20000"/>
                </a:spcBef>
                <a:defRPr/>
              </a:pPr>
              <a:r>
                <a:rPr lang="ru-RU" sz="1200" b="1" dirty="0" smtClean="0">
                  <a:ln w="38100">
                    <a:solidFill>
                      <a:schemeClr val="bg1"/>
                    </a:solidFill>
                  </a:ln>
                  <a:latin typeface="+mn-lt"/>
                </a:rPr>
                <a:t>Разработка и утверждение Правительством РФ нормативно-правовой базы и Концепции ЕИССО</a:t>
              </a:r>
            </a:p>
          </p:txBody>
        </p:sp>
        <p:sp>
          <p:nvSpPr>
            <p:cNvPr id="72" name="Прямоугольник 71"/>
            <p:cNvSpPr/>
            <p:nvPr/>
          </p:nvSpPr>
          <p:spPr>
            <a:xfrm>
              <a:off x="1403648" y="2294526"/>
              <a:ext cx="2664296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eaLnBrk="0" hangingPunct="0">
                <a:spcBef>
                  <a:spcPct val="20000"/>
                </a:spcBef>
                <a:defRPr/>
              </a:pPr>
              <a:r>
                <a:rPr lang="ru-RU" sz="1200" b="1" dirty="0" smtClean="0">
                  <a:ln w="38100">
                    <a:solidFill>
                      <a:schemeClr val="bg1"/>
                    </a:solidFill>
                  </a:ln>
                  <a:latin typeface="+mn-lt"/>
                </a:rPr>
                <a:t>Техническое проектирование ЕИССО</a:t>
              </a:r>
            </a:p>
          </p:txBody>
        </p:sp>
        <p:sp>
          <p:nvSpPr>
            <p:cNvPr id="73" name="Прямоугольник 72"/>
            <p:cNvSpPr/>
            <p:nvPr/>
          </p:nvSpPr>
          <p:spPr>
            <a:xfrm>
              <a:off x="2339752" y="2652301"/>
              <a:ext cx="2160240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eaLnBrk="0" hangingPunct="0">
                <a:spcBef>
                  <a:spcPct val="20000"/>
                </a:spcBef>
                <a:defRPr/>
              </a:pPr>
              <a:r>
                <a:rPr lang="ru-RU" sz="1200" b="1" dirty="0" smtClean="0">
                  <a:ln w="38100">
                    <a:solidFill>
                      <a:schemeClr val="bg1"/>
                    </a:solidFill>
                  </a:ln>
                  <a:latin typeface="+mn-lt"/>
                </a:rPr>
                <a:t>Разработка Прототипа ЕИССО</a:t>
              </a:r>
            </a:p>
          </p:txBody>
        </p:sp>
        <p:sp>
          <p:nvSpPr>
            <p:cNvPr id="74" name="Прямоугольник 73"/>
            <p:cNvSpPr/>
            <p:nvPr/>
          </p:nvSpPr>
          <p:spPr>
            <a:xfrm>
              <a:off x="3851920" y="3012342"/>
              <a:ext cx="4104456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eaLnBrk="0" hangingPunct="0">
                <a:spcBef>
                  <a:spcPct val="20000"/>
                </a:spcBef>
                <a:defRPr/>
              </a:pPr>
              <a:r>
                <a:rPr lang="ru-RU" sz="1200" b="1" dirty="0" smtClean="0">
                  <a:ln w="38100">
                    <a:solidFill>
                      <a:schemeClr val="bg1"/>
                    </a:solidFill>
                  </a:ln>
                  <a:latin typeface="+mn-lt"/>
                </a:rPr>
                <a:t>Испытания Прототипа в 3-х </a:t>
              </a:r>
              <a:r>
                <a:rPr lang="ru-RU" sz="1200" b="1" dirty="0" err="1" smtClean="0">
                  <a:ln w="38100">
                    <a:solidFill>
                      <a:schemeClr val="bg1"/>
                    </a:solidFill>
                  </a:ln>
                  <a:latin typeface="+mn-lt"/>
                </a:rPr>
                <a:t>пилотных</a:t>
              </a:r>
              <a:r>
                <a:rPr lang="ru-RU" sz="1200" b="1" dirty="0" smtClean="0">
                  <a:ln w="38100">
                    <a:solidFill>
                      <a:schemeClr val="bg1"/>
                    </a:solidFill>
                  </a:ln>
                  <a:latin typeface="+mn-lt"/>
                </a:rPr>
                <a:t>  субъектах РФ</a:t>
              </a:r>
            </a:p>
          </p:txBody>
        </p:sp>
        <p:sp>
          <p:nvSpPr>
            <p:cNvPr id="75" name="Прямоугольник 74"/>
            <p:cNvSpPr/>
            <p:nvPr/>
          </p:nvSpPr>
          <p:spPr>
            <a:xfrm>
              <a:off x="4662264" y="3325515"/>
              <a:ext cx="4481736" cy="39151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eaLnBrk="0" hangingPunct="0">
                <a:lnSpc>
                  <a:spcPct val="80000"/>
                </a:lnSpc>
                <a:spcBef>
                  <a:spcPct val="20000"/>
                </a:spcBef>
                <a:defRPr/>
              </a:pPr>
              <a:r>
                <a:rPr lang="ru-RU" sz="1200" b="1" dirty="0" smtClean="0">
                  <a:ln w="38100">
                    <a:solidFill>
                      <a:schemeClr val="bg1"/>
                    </a:solidFill>
                  </a:ln>
                  <a:latin typeface="+mn-lt"/>
                </a:rPr>
                <a:t>Разработка и внедрение 1-й очереди ЕИССО </a:t>
              </a:r>
              <a:br>
                <a:rPr lang="ru-RU" sz="1200" b="1" dirty="0" smtClean="0">
                  <a:ln w="38100">
                    <a:solidFill>
                      <a:schemeClr val="bg1"/>
                    </a:solidFill>
                  </a:ln>
                  <a:latin typeface="+mn-lt"/>
                </a:rPr>
              </a:br>
              <a:r>
                <a:rPr lang="ru-RU" sz="1200" b="1" dirty="0" smtClean="0">
                  <a:ln w="38100">
                    <a:solidFill>
                      <a:schemeClr val="bg1"/>
                    </a:solidFill>
                  </a:ln>
                  <a:latin typeface="+mn-lt"/>
                </a:rPr>
                <a:t>(Фонды на федеральном уровне)</a:t>
              </a:r>
            </a:p>
          </p:txBody>
        </p:sp>
        <p:sp>
          <p:nvSpPr>
            <p:cNvPr id="76" name="Прямоугольник 75"/>
            <p:cNvSpPr/>
            <p:nvPr/>
          </p:nvSpPr>
          <p:spPr>
            <a:xfrm>
              <a:off x="5868144" y="3685555"/>
              <a:ext cx="3096344" cy="39151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eaLnBrk="0" hangingPunct="0">
                <a:lnSpc>
                  <a:spcPct val="80000"/>
                </a:lnSpc>
                <a:spcBef>
                  <a:spcPct val="20000"/>
                </a:spcBef>
                <a:defRPr/>
              </a:pPr>
              <a:r>
                <a:rPr lang="ru-RU" sz="1200" b="1" dirty="0" smtClean="0">
                  <a:ln w="38100">
                    <a:solidFill>
                      <a:schemeClr val="bg1"/>
                    </a:solidFill>
                  </a:ln>
                  <a:latin typeface="+mn-lt"/>
                </a:rPr>
                <a:t>Разработка и внедрение 2-й очереди ЕИССО (ФОИВ и субъекты РФ)</a:t>
              </a:r>
            </a:p>
          </p:txBody>
        </p:sp>
      </p:grpSp>
      <p:sp>
        <p:nvSpPr>
          <p:cNvPr id="19" name="Прямоугольник 18"/>
          <p:cNvSpPr/>
          <p:nvPr/>
        </p:nvSpPr>
        <p:spPr>
          <a:xfrm>
            <a:off x="144016" y="404664"/>
            <a:ext cx="831641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+mj-lt"/>
              </a:rPr>
              <a:t>План график создания ЕГИССО</a:t>
            </a:r>
          </a:p>
        </p:txBody>
      </p:sp>
      <p:pic>
        <p:nvPicPr>
          <p:cNvPr id="20" name="Изображение 11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77972" y="152046"/>
            <a:ext cx="504056" cy="523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" name="Прямоугольник 34"/>
          <p:cNvSpPr/>
          <p:nvPr/>
        </p:nvSpPr>
        <p:spPr>
          <a:xfrm>
            <a:off x="531932" y="2129742"/>
            <a:ext cx="1354741" cy="28661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/>
          <p:nvPr/>
        </p:nvSpPr>
        <p:spPr>
          <a:xfrm>
            <a:off x="819964" y="2125657"/>
            <a:ext cx="93610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eaLnBrk="0" hangingPunct="0">
              <a:spcBef>
                <a:spcPct val="20000"/>
              </a:spcBef>
              <a:defRPr/>
            </a:pPr>
            <a:r>
              <a:rPr lang="ru-RU" sz="1400" b="1" dirty="0" smtClean="0">
                <a:solidFill>
                  <a:schemeClr val="bg1"/>
                </a:solidFill>
                <a:latin typeface="+mn-lt"/>
              </a:rPr>
              <a:t>9 мес.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819964" y="2440227"/>
            <a:ext cx="864096" cy="27362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Прямоугольник 48"/>
          <p:cNvSpPr/>
          <p:nvPr/>
        </p:nvSpPr>
        <p:spPr>
          <a:xfrm>
            <a:off x="783960" y="2423153"/>
            <a:ext cx="93610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eaLnBrk="0" hangingPunct="0">
              <a:spcBef>
                <a:spcPct val="20000"/>
              </a:spcBef>
              <a:defRPr/>
            </a:pPr>
            <a:r>
              <a:rPr lang="ru-RU" sz="1400" b="1" dirty="0" smtClean="0">
                <a:solidFill>
                  <a:schemeClr val="bg1"/>
                </a:solidFill>
                <a:latin typeface="+mn-lt"/>
              </a:rPr>
              <a:t>6 мес.</a:t>
            </a:r>
          </a:p>
        </p:txBody>
      </p:sp>
      <p:sp>
        <p:nvSpPr>
          <p:cNvPr id="37" name="Прямоугольник 36"/>
          <p:cNvSpPr/>
          <p:nvPr/>
        </p:nvSpPr>
        <p:spPr>
          <a:xfrm flipH="1">
            <a:off x="1612052" y="2798002"/>
            <a:ext cx="1008112" cy="27362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Прямоугольник 50"/>
          <p:cNvSpPr/>
          <p:nvPr/>
        </p:nvSpPr>
        <p:spPr>
          <a:xfrm>
            <a:off x="1648056" y="2780928"/>
            <a:ext cx="93610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eaLnBrk="0" hangingPunct="0">
              <a:spcBef>
                <a:spcPct val="20000"/>
              </a:spcBef>
              <a:defRPr/>
            </a:pPr>
            <a:r>
              <a:rPr lang="ru-RU" sz="1400" b="1" dirty="0" smtClean="0">
                <a:solidFill>
                  <a:schemeClr val="bg1"/>
                </a:solidFill>
                <a:latin typeface="+mn-lt"/>
              </a:rPr>
              <a:t>8 мес.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2620164" y="3158043"/>
            <a:ext cx="1303764" cy="27362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Прямоугольник 51"/>
          <p:cNvSpPr/>
          <p:nvPr/>
        </p:nvSpPr>
        <p:spPr>
          <a:xfrm>
            <a:off x="2908196" y="3140969"/>
            <a:ext cx="93610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eaLnBrk="0" hangingPunct="0">
              <a:spcBef>
                <a:spcPct val="20000"/>
              </a:spcBef>
              <a:defRPr/>
            </a:pPr>
            <a:r>
              <a:rPr lang="ru-RU" sz="1400" b="1" dirty="0" smtClean="0">
                <a:solidFill>
                  <a:schemeClr val="bg1"/>
                </a:solidFill>
                <a:latin typeface="+mn-lt"/>
              </a:rPr>
              <a:t>1 год</a:t>
            </a:r>
          </a:p>
        </p:txBody>
      </p:sp>
      <p:sp>
        <p:nvSpPr>
          <p:cNvPr id="40" name="Прямоугольник 39"/>
          <p:cNvSpPr/>
          <p:nvPr/>
        </p:nvSpPr>
        <p:spPr>
          <a:xfrm flipH="1">
            <a:off x="3923928" y="3518082"/>
            <a:ext cx="864096" cy="27362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Прямоугольник 52"/>
          <p:cNvSpPr/>
          <p:nvPr/>
        </p:nvSpPr>
        <p:spPr>
          <a:xfrm>
            <a:off x="3995936" y="3501008"/>
            <a:ext cx="89248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eaLnBrk="0" hangingPunct="0">
              <a:spcBef>
                <a:spcPct val="20000"/>
              </a:spcBef>
              <a:defRPr/>
            </a:pPr>
            <a:r>
              <a:rPr lang="ru-RU" sz="1400" b="1" dirty="0" smtClean="0">
                <a:solidFill>
                  <a:schemeClr val="bg1"/>
                </a:solidFill>
                <a:latin typeface="+mn-lt"/>
              </a:rPr>
              <a:t>7 мес.</a:t>
            </a:r>
          </a:p>
        </p:txBody>
      </p:sp>
      <p:grpSp>
        <p:nvGrpSpPr>
          <p:cNvPr id="69" name="Группа 68"/>
          <p:cNvGrpSpPr/>
          <p:nvPr/>
        </p:nvGrpSpPr>
        <p:grpSpPr>
          <a:xfrm>
            <a:off x="1684060" y="2141046"/>
            <a:ext cx="7740352" cy="2080042"/>
            <a:chOff x="1403648" y="1997030"/>
            <a:chExt cx="7740352" cy="2080042"/>
          </a:xfrm>
        </p:grpSpPr>
        <p:sp>
          <p:nvSpPr>
            <p:cNvPr id="43" name="Прямоугольник 42"/>
            <p:cNvSpPr/>
            <p:nvPr/>
          </p:nvSpPr>
          <p:spPr>
            <a:xfrm>
              <a:off x="1763688" y="1997030"/>
              <a:ext cx="6768752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eaLnBrk="0" hangingPunct="0">
                <a:spcBef>
                  <a:spcPct val="20000"/>
                </a:spcBef>
                <a:defRPr/>
              </a:pPr>
              <a:r>
                <a:rPr lang="ru-RU" sz="1200" b="1" dirty="0" smtClean="0">
                  <a:latin typeface="+mn-lt"/>
                </a:rPr>
                <a:t>Разработка и утверждение Концепции ЕГИССО и нормативно-правовой базы ее создания</a:t>
              </a:r>
            </a:p>
          </p:txBody>
        </p:sp>
        <p:sp>
          <p:nvSpPr>
            <p:cNvPr id="44" name="Прямоугольник 43"/>
            <p:cNvSpPr/>
            <p:nvPr/>
          </p:nvSpPr>
          <p:spPr>
            <a:xfrm>
              <a:off x="1403648" y="2294526"/>
              <a:ext cx="2664296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eaLnBrk="0" hangingPunct="0">
                <a:spcBef>
                  <a:spcPct val="20000"/>
                </a:spcBef>
                <a:defRPr/>
              </a:pPr>
              <a:r>
                <a:rPr lang="ru-RU" sz="1200" b="1" dirty="0" smtClean="0">
                  <a:latin typeface="+mn-lt"/>
                </a:rPr>
                <a:t>Техническое проектирование ЕИССО</a:t>
              </a:r>
            </a:p>
          </p:txBody>
        </p:sp>
        <p:sp>
          <p:nvSpPr>
            <p:cNvPr id="50" name="Прямоугольник 49"/>
            <p:cNvSpPr/>
            <p:nvPr/>
          </p:nvSpPr>
          <p:spPr>
            <a:xfrm>
              <a:off x="2339752" y="2652301"/>
              <a:ext cx="2160240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eaLnBrk="0" hangingPunct="0">
                <a:spcBef>
                  <a:spcPct val="20000"/>
                </a:spcBef>
                <a:defRPr/>
              </a:pPr>
              <a:r>
                <a:rPr lang="ru-RU" sz="1200" b="1" dirty="0" smtClean="0">
                  <a:latin typeface="+mn-lt"/>
                </a:rPr>
                <a:t>Разработка Прототипа ЕИССО</a:t>
              </a:r>
            </a:p>
          </p:txBody>
        </p:sp>
        <p:sp>
          <p:nvSpPr>
            <p:cNvPr id="45" name="Прямоугольник 44"/>
            <p:cNvSpPr/>
            <p:nvPr/>
          </p:nvSpPr>
          <p:spPr>
            <a:xfrm>
              <a:off x="3851920" y="3012342"/>
              <a:ext cx="4104456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eaLnBrk="0" hangingPunct="0">
                <a:spcBef>
                  <a:spcPct val="20000"/>
                </a:spcBef>
                <a:defRPr/>
              </a:pPr>
              <a:r>
                <a:rPr lang="ru-RU" sz="1200" b="1" dirty="0" smtClean="0">
                  <a:latin typeface="+mn-lt"/>
                </a:rPr>
                <a:t>Испытания Прототипа в 3-х </a:t>
              </a:r>
              <a:r>
                <a:rPr lang="ru-RU" sz="1200" b="1" dirty="0" err="1" smtClean="0">
                  <a:latin typeface="+mn-lt"/>
                </a:rPr>
                <a:t>пилотных</a:t>
              </a:r>
              <a:r>
                <a:rPr lang="ru-RU" sz="1200" b="1" dirty="0" smtClean="0">
                  <a:latin typeface="+mn-lt"/>
                </a:rPr>
                <a:t>  субъектах РФ</a:t>
              </a:r>
            </a:p>
          </p:txBody>
        </p:sp>
        <p:sp>
          <p:nvSpPr>
            <p:cNvPr id="46" name="Прямоугольник 45"/>
            <p:cNvSpPr/>
            <p:nvPr/>
          </p:nvSpPr>
          <p:spPr>
            <a:xfrm>
              <a:off x="4507612" y="3325515"/>
              <a:ext cx="4636388" cy="39151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eaLnBrk="0" hangingPunct="0">
                <a:lnSpc>
                  <a:spcPct val="80000"/>
                </a:lnSpc>
                <a:spcBef>
                  <a:spcPct val="20000"/>
                </a:spcBef>
                <a:defRPr/>
              </a:pPr>
              <a:r>
                <a:rPr lang="ru-RU" sz="1200" b="1" dirty="0" smtClean="0">
                  <a:latin typeface="+mn-lt"/>
                </a:rPr>
                <a:t>Разработка и внедрение 1-й очереди ЕИССО </a:t>
              </a:r>
              <a:br>
                <a:rPr lang="ru-RU" sz="1200" b="1" dirty="0" smtClean="0">
                  <a:latin typeface="+mn-lt"/>
                </a:rPr>
              </a:br>
              <a:r>
                <a:rPr lang="ru-RU" sz="1200" b="1" dirty="0" smtClean="0">
                  <a:latin typeface="+mn-lt"/>
                </a:rPr>
                <a:t>(Фонды на федеральном уровне)</a:t>
              </a:r>
            </a:p>
          </p:txBody>
        </p:sp>
        <p:sp>
          <p:nvSpPr>
            <p:cNvPr id="47" name="Прямоугольник 46"/>
            <p:cNvSpPr/>
            <p:nvPr/>
          </p:nvSpPr>
          <p:spPr>
            <a:xfrm>
              <a:off x="5659740" y="3685555"/>
              <a:ext cx="3304748" cy="39151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eaLnBrk="0" hangingPunct="0">
                <a:lnSpc>
                  <a:spcPct val="80000"/>
                </a:lnSpc>
                <a:spcBef>
                  <a:spcPct val="20000"/>
                </a:spcBef>
                <a:defRPr/>
              </a:pPr>
              <a:r>
                <a:rPr lang="ru-RU" sz="1200" b="1" dirty="0" smtClean="0">
                  <a:latin typeface="+mn-lt"/>
                </a:rPr>
                <a:t>Разработка и внедрение 2-й очереди ЕИССО (ФОИВ и субъекты РФ)</a:t>
              </a:r>
            </a:p>
          </p:txBody>
        </p:sp>
      </p:grpSp>
      <p:sp>
        <p:nvSpPr>
          <p:cNvPr id="41" name="Прямоугольник 40"/>
          <p:cNvSpPr/>
          <p:nvPr/>
        </p:nvSpPr>
        <p:spPr>
          <a:xfrm>
            <a:off x="4788024" y="3895142"/>
            <a:ext cx="1130176" cy="27362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Прямоугольник 53"/>
          <p:cNvSpPr/>
          <p:nvPr/>
        </p:nvSpPr>
        <p:spPr>
          <a:xfrm>
            <a:off x="4860032" y="3878068"/>
            <a:ext cx="114450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eaLnBrk="0" hangingPunct="0">
              <a:spcBef>
                <a:spcPct val="20000"/>
              </a:spcBef>
              <a:defRPr/>
            </a:pPr>
            <a:r>
              <a:rPr lang="ru-RU" sz="1400" b="1" dirty="0" smtClean="0">
                <a:solidFill>
                  <a:schemeClr val="bg1"/>
                </a:solidFill>
                <a:latin typeface="+mn-lt"/>
              </a:rPr>
              <a:t>1 год</a:t>
            </a:r>
          </a:p>
        </p:txBody>
      </p:sp>
      <p:cxnSp>
        <p:nvCxnSpPr>
          <p:cNvPr id="80" name="Прямая соединительная линия 79"/>
          <p:cNvCxnSpPr/>
          <p:nvPr/>
        </p:nvCxnSpPr>
        <p:spPr>
          <a:xfrm>
            <a:off x="539552" y="1630680"/>
            <a:ext cx="8136904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Прямая соединительная линия 80"/>
          <p:cNvCxnSpPr/>
          <p:nvPr/>
        </p:nvCxnSpPr>
        <p:spPr>
          <a:xfrm>
            <a:off x="539552" y="4653136"/>
            <a:ext cx="8136904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467544" y="1772816"/>
            <a:ext cx="5760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/>
              <a:t>2015</a:t>
            </a:r>
            <a:endParaRPr lang="ru-RU" sz="1100" dirty="0"/>
          </a:p>
        </p:txBody>
      </p:sp>
      <p:sp>
        <p:nvSpPr>
          <p:cNvPr id="57" name="TextBox 56"/>
          <p:cNvSpPr txBox="1"/>
          <p:nvPr/>
        </p:nvSpPr>
        <p:spPr>
          <a:xfrm>
            <a:off x="1835696" y="1772816"/>
            <a:ext cx="5760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/>
              <a:t>2016</a:t>
            </a:r>
            <a:endParaRPr lang="ru-RU" sz="1100" dirty="0"/>
          </a:p>
        </p:txBody>
      </p:sp>
      <p:sp>
        <p:nvSpPr>
          <p:cNvPr id="58" name="TextBox 57"/>
          <p:cNvSpPr txBox="1"/>
          <p:nvPr/>
        </p:nvSpPr>
        <p:spPr>
          <a:xfrm>
            <a:off x="3131840" y="1772816"/>
            <a:ext cx="6480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/>
              <a:t>2017</a:t>
            </a:r>
            <a:endParaRPr lang="ru-RU" sz="1100" dirty="0"/>
          </a:p>
        </p:txBody>
      </p:sp>
      <p:sp>
        <p:nvSpPr>
          <p:cNvPr id="59" name="TextBox 58"/>
          <p:cNvSpPr txBox="1"/>
          <p:nvPr/>
        </p:nvSpPr>
        <p:spPr>
          <a:xfrm>
            <a:off x="4499992" y="1772816"/>
            <a:ext cx="194421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/>
              <a:t>2018</a:t>
            </a:r>
            <a:endParaRPr lang="ru-RU" sz="1100" dirty="0"/>
          </a:p>
        </p:txBody>
      </p:sp>
      <p:sp>
        <p:nvSpPr>
          <p:cNvPr id="60" name="TextBox 59"/>
          <p:cNvSpPr txBox="1"/>
          <p:nvPr/>
        </p:nvSpPr>
        <p:spPr>
          <a:xfrm>
            <a:off x="5868144" y="1772816"/>
            <a:ext cx="6480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/>
              <a:t>2019</a:t>
            </a:r>
            <a:endParaRPr lang="ru-RU" sz="1100" dirty="0"/>
          </a:p>
        </p:txBody>
      </p:sp>
      <p:sp>
        <p:nvSpPr>
          <p:cNvPr id="61" name="Полилиния 60"/>
          <p:cNvSpPr/>
          <p:nvPr/>
        </p:nvSpPr>
        <p:spPr>
          <a:xfrm>
            <a:off x="5940152" y="4221088"/>
            <a:ext cx="2736304" cy="288032"/>
          </a:xfrm>
          <a:custGeom>
            <a:avLst/>
            <a:gdLst>
              <a:gd name="connsiteX0" fmla="*/ 0 w 2376264"/>
              <a:gd name="connsiteY0" fmla="*/ 0 h 273628"/>
              <a:gd name="connsiteX1" fmla="*/ 2376264 w 2376264"/>
              <a:gd name="connsiteY1" fmla="*/ 0 h 273628"/>
              <a:gd name="connsiteX2" fmla="*/ 2376264 w 2376264"/>
              <a:gd name="connsiteY2" fmla="*/ 273628 h 273628"/>
              <a:gd name="connsiteX3" fmla="*/ 0 w 2376264"/>
              <a:gd name="connsiteY3" fmla="*/ 273628 h 273628"/>
              <a:gd name="connsiteX4" fmla="*/ 0 w 2376264"/>
              <a:gd name="connsiteY4" fmla="*/ 0 h 273628"/>
              <a:gd name="connsiteX0" fmla="*/ 0 w 2376264"/>
              <a:gd name="connsiteY0" fmla="*/ 0 h 273628"/>
              <a:gd name="connsiteX1" fmla="*/ 2160240 w 2376264"/>
              <a:gd name="connsiteY1" fmla="*/ 0 h 273628"/>
              <a:gd name="connsiteX2" fmla="*/ 2376264 w 2376264"/>
              <a:gd name="connsiteY2" fmla="*/ 273628 h 273628"/>
              <a:gd name="connsiteX3" fmla="*/ 0 w 2376264"/>
              <a:gd name="connsiteY3" fmla="*/ 273628 h 273628"/>
              <a:gd name="connsiteX4" fmla="*/ 0 w 2376264"/>
              <a:gd name="connsiteY4" fmla="*/ 0 h 273628"/>
              <a:gd name="connsiteX0" fmla="*/ 0 w 2376264"/>
              <a:gd name="connsiteY0" fmla="*/ 0 h 273628"/>
              <a:gd name="connsiteX1" fmla="*/ 2160240 w 2376264"/>
              <a:gd name="connsiteY1" fmla="*/ 0 h 273628"/>
              <a:gd name="connsiteX2" fmla="*/ 2376264 w 2376264"/>
              <a:gd name="connsiteY2" fmla="*/ 273628 h 273628"/>
              <a:gd name="connsiteX3" fmla="*/ 0 w 2376264"/>
              <a:gd name="connsiteY3" fmla="*/ 273628 h 273628"/>
              <a:gd name="connsiteX4" fmla="*/ 0 w 2376264"/>
              <a:gd name="connsiteY4" fmla="*/ 0 h 273628"/>
              <a:gd name="connsiteX0" fmla="*/ 0 w 2232248"/>
              <a:gd name="connsiteY0" fmla="*/ 0 h 288032"/>
              <a:gd name="connsiteX1" fmla="*/ 2160240 w 2232248"/>
              <a:gd name="connsiteY1" fmla="*/ 0 h 288032"/>
              <a:gd name="connsiteX2" fmla="*/ 2232248 w 2232248"/>
              <a:gd name="connsiteY2" fmla="*/ 288032 h 288032"/>
              <a:gd name="connsiteX3" fmla="*/ 0 w 2232248"/>
              <a:gd name="connsiteY3" fmla="*/ 273628 h 288032"/>
              <a:gd name="connsiteX4" fmla="*/ 0 w 2232248"/>
              <a:gd name="connsiteY4" fmla="*/ 0 h 288032"/>
              <a:gd name="connsiteX0" fmla="*/ 0 w 2276789"/>
              <a:gd name="connsiteY0" fmla="*/ 0 h 288032"/>
              <a:gd name="connsiteX1" fmla="*/ 2232248 w 2276789"/>
              <a:gd name="connsiteY1" fmla="*/ 0 h 288032"/>
              <a:gd name="connsiteX2" fmla="*/ 2232248 w 2276789"/>
              <a:gd name="connsiteY2" fmla="*/ 288032 h 288032"/>
              <a:gd name="connsiteX3" fmla="*/ 0 w 2276789"/>
              <a:gd name="connsiteY3" fmla="*/ 273628 h 288032"/>
              <a:gd name="connsiteX4" fmla="*/ 0 w 2276789"/>
              <a:gd name="connsiteY4" fmla="*/ 0 h 288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76789" h="288032">
                <a:moveTo>
                  <a:pt x="0" y="0"/>
                </a:moveTo>
                <a:lnTo>
                  <a:pt x="2232248" y="0"/>
                </a:lnTo>
                <a:cubicBezTo>
                  <a:pt x="2276789" y="200780"/>
                  <a:pt x="2160240" y="196823"/>
                  <a:pt x="2232248" y="288032"/>
                </a:cubicBezTo>
                <a:lnTo>
                  <a:pt x="0" y="273628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/>
              <a:t>Промышленная эксплуатация</a:t>
            </a:r>
            <a:endParaRPr lang="ru-RU" sz="1200" b="1" dirty="0"/>
          </a:p>
        </p:txBody>
      </p:sp>
    </p:spTree>
    <p:extLst>
      <p:ext uri="{BB962C8B-B14F-4D97-AF65-F5344CB8AC3E}">
        <p14:creationId xmlns:p14="http://schemas.microsoft.com/office/powerpoint/2010/main" xmlns="" val="117745648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rot="10800000">
            <a:off x="0" y="0"/>
            <a:ext cx="9174686" cy="207826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>
                  <a:lumMod val="20000"/>
                  <a:lumOff val="80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0" y="4779740"/>
            <a:ext cx="9174686" cy="207826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</a:schemeClr>
              </a:gs>
              <a:gs pos="50000">
                <a:schemeClr val="accent3">
                  <a:lumMod val="20000"/>
                  <a:lumOff val="80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3" descr="people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193" y="2909257"/>
            <a:ext cx="8954178" cy="2264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342830" y="2226930"/>
            <a:ext cx="8458340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4000" b="1" dirty="0" smtClean="0">
                <a:solidFill>
                  <a:srgbClr val="0070C0"/>
                </a:solidFill>
                <a:latin typeface="+mj-lt"/>
              </a:rPr>
              <a:t>Спасибо за внимание!</a:t>
            </a:r>
            <a:endParaRPr lang="ru-RU" sz="4000" b="1" dirty="0">
              <a:solidFill>
                <a:srgbClr val="0070C0"/>
              </a:solidFill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6100" y="3816350"/>
            <a:ext cx="2247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12" name="Изображение 113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98662" y="546429"/>
            <a:ext cx="746675" cy="776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pEYY9MMJ0O25IXgP69NnQ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xO.D97aCkWUgtJcPXYBRw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bhyLhZw00iLcB61lbNSG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Xd7pEvsn0aGX0sJ3EtGXw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SuychNPVUqo51J2dY1Ecg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0Ejq2lzpkixJis88petJ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VtRezXNZEGkXGxUYGSf2g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VtRezXNZEGkXGxUYGSf2g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Y7bLpRp6kSHokoaT2ThAg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UePir5ihESfKWw3trVbHw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6BID_H6iUGoPiEmuu1Y3w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k3laEXg40eukDGOowhLrQ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ZiwvFjYvEiLILKQm18fog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Hc79IiF_UKdiy.ZThfQlA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ZiwvFjYvEiLILKQm18fog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ZiwvFjYvEiLILKQm18fog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cS73I4F5UqKb0l_c9HsYQ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Hc79IiF_UKdiy.ZThfQlA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ZiwvFjYvEiLILKQm18fog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VtRezXNZEGkXGxUYGSf2g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ZiwvFjYvEiLILKQm18fog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VtRezXNZEGkXGxUYGSf2g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ZiwvFjYvEiLILKQm18fog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ZiwvFjYvEiLILKQm18fog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ZiwvFjYvEiLILKQm18fog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bhyLhZw00iLcB61lbNSGA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bhyLhZw00iLcB61lbNSGA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bhyLhZw00iLcB61lbNSGA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cS73I4F5UqKb0l_c9HsYQ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Hc79IiF_UKdiy.ZThfQlA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ZiwvFjYvEiLILKQm18fog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VtRezXNZEGkXGxUYGSf2g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1dSF9V94UiYGxWce3_dBA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ZiwvFjYvEiLILKQm18fog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1dSF9V94UiYGxWce3_dBA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1dSF9V94UiYGxWce3_dBA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1dSF9V94UiYGxWce3_dBA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ZiwvFjYvEiLILKQm18fog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ZiwvFjYvEiLILKQm18fog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ZiwvFjYvEiLILKQm18fog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6BID_H6iUGoPiEmuu1Y3w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Hc79IiF_UKdiy.ZThfQlA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1dSF9V94UiYGxWce3_dBA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Hc79IiF_UKdiy.ZThfQlA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1dSF9V94UiYGxWce3_dBA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ZiwvFjYvEiLILKQm18fog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ZiwvFjYvEiLILKQm18fog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ZiwvFjYvEiLILKQm18fog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ZiwvFjYvEiLILKQm18fog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19700</TotalTime>
  <Words>1044</Words>
  <Application>Microsoft Office PowerPoint</Application>
  <PresentationFormat>Экран (4:3)</PresentationFormat>
  <Paragraphs>277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Концепция развития АИС ПФР на период с 2013 по 2017 год</dc:title>
  <dc:creator>Архипенков Сергей</dc:creator>
  <cp:lastModifiedBy>Пользователь</cp:lastModifiedBy>
  <cp:revision>701</cp:revision>
  <cp:lastPrinted>2014-02-13T12:47:10Z</cp:lastPrinted>
  <dcterms:created xsi:type="dcterms:W3CDTF">2012-04-05T07:27:59Z</dcterms:created>
  <dcterms:modified xsi:type="dcterms:W3CDTF">2015-05-21T13:28:48Z</dcterms:modified>
</cp:coreProperties>
</file>