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92" r:id="rId1"/>
  </p:sldMasterIdLst>
  <p:notesMasterIdLst>
    <p:notesMasterId r:id="rId19"/>
  </p:notesMasterIdLst>
  <p:sldIdLst>
    <p:sldId id="288" r:id="rId2"/>
    <p:sldId id="486" r:id="rId3"/>
    <p:sldId id="483" r:id="rId4"/>
    <p:sldId id="460" r:id="rId5"/>
    <p:sldId id="450" r:id="rId6"/>
    <p:sldId id="461" r:id="rId7"/>
    <p:sldId id="484" r:id="rId8"/>
    <p:sldId id="466" r:id="rId9"/>
    <p:sldId id="472" r:id="rId10"/>
    <p:sldId id="464" r:id="rId11"/>
    <p:sldId id="476" r:id="rId12"/>
    <p:sldId id="468" r:id="rId13"/>
    <p:sldId id="477" r:id="rId14"/>
    <p:sldId id="482" r:id="rId15"/>
    <p:sldId id="473" r:id="rId16"/>
    <p:sldId id="487" r:id="rId17"/>
    <p:sldId id="489" r:id="rId18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4FA1"/>
    <a:srgbClr val="57D3FF"/>
    <a:srgbClr val="BD4E4C"/>
    <a:srgbClr val="536EA3"/>
    <a:srgbClr val="CDFBCF"/>
    <a:srgbClr val="CCECFF"/>
    <a:srgbClr val="FFFFCC"/>
    <a:srgbClr val="9AF8C7"/>
    <a:srgbClr val="4A7DBA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4" autoAdjust="0"/>
    <p:restoredTop sz="95713" autoAdjust="0"/>
  </p:normalViewPr>
  <p:slideViewPr>
    <p:cSldViewPr>
      <p:cViewPr varScale="1">
        <p:scale>
          <a:sx n="111" d="100"/>
          <a:sy n="111" d="100"/>
        </p:scale>
        <p:origin x="157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/>
              <a:t>Подано заявлений</a:t>
            </a:r>
            <a:endParaRPr lang="ru-RU" b="1" dirty="0"/>
          </a:p>
        </c:rich>
      </c:tx>
      <c:layout>
        <c:manualLayout>
          <c:xMode val="edge"/>
          <c:yMode val="edge"/>
          <c:x val="0.12564603616481876"/>
          <c:y val="2.81304711640411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8920119179131027E-2"/>
          <c:y val="0.17403179833085766"/>
          <c:w val="0.7150157838110951"/>
          <c:h val="0.370407054479462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Переоформлены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C1-4F7A-B232-3D0DCE9AF8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C1-4F7A-B232-3D0DCE9AF8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C1-4F7A-B232-3D0DCE9AF8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C1-4F7A-B232-3D0DCE9AF87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8C1-4F7A-B232-3D0DCE9AF87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F11-465C-9601-43A31902809D}"/>
              </c:ext>
            </c:extLst>
          </c:dPt>
          <c:dPt>
            <c:idx val="6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F11-465C-9601-43A31902809D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F11-465C-9601-43A31902809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189-4816-953F-0AEA51140347}"/>
              </c:ext>
            </c:extLst>
          </c:dPt>
          <c:dLbls>
            <c:dLbl>
              <c:idx val="0"/>
              <c:layout>
                <c:manualLayout>
                  <c:x val="8.1697981289895819E-2"/>
                  <c:y val="7.60241344951535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140533842526791E-2"/>
                  <c:y val="-3.9819398777275758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</a:t>
                    </a:r>
                    <a:r>
                      <a:rPr lang="en-US" baseline="0" dirty="0"/>
                      <a:t>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22617359200538062"/>
                  <c:y val="-0.130699733006064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7959240077065916E-2"/>
                  <c:y val="-2.759576961572528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7.1624999999999994E-2"/>
                      <c:h val="0.1161875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8.6233150740443201E-2"/>
                  <c:y val="-0.151868268791902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4F11-465C-9601-43A31902809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4"/>
                <c:pt idx="0">
                  <c:v>Предоставление лицензии</c:v>
                </c:pt>
                <c:pt idx="1">
                  <c:v>Прекращение действия лицензии</c:v>
                </c:pt>
                <c:pt idx="2">
                  <c:v>Внесение изменений в реестр лицензий (переоформление)</c:v>
                </c:pt>
                <c:pt idx="3">
                  <c:v>Предоставление выписок из реестра лицензий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22</c:v>
                </c:pt>
                <c:pt idx="1">
                  <c:v>4</c:v>
                </c:pt>
                <c:pt idx="2">
                  <c:v>89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8C1-4F7A-B232-3D0DCE9AF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5.2298194397916151E-2"/>
          <c:y val="0.57082474376667758"/>
          <c:w val="0.81250095320938365"/>
          <c:h val="0.3490609704733085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b="1" baseline="0" dirty="0">
                <a:solidFill>
                  <a:srgbClr val="FFFF00"/>
                </a:solidFill>
              </a:rPr>
              <a:t>Внесение изменений в реестр лицензий (переоформление)</a:t>
            </a:r>
            <a:endParaRPr lang="ru-RU" sz="1400" b="1" dirty="0">
              <a:solidFill>
                <a:srgbClr val="FFFF00"/>
              </a:solidFill>
            </a:endParaRPr>
          </a:p>
        </c:rich>
      </c:tx>
      <c:layout>
        <c:manualLayout>
          <c:xMode val="edge"/>
          <c:yMode val="edge"/>
          <c:x val="0.31543028360551567"/>
          <c:y val="2.873766116689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563767579212766"/>
          <c:y val="0.22508065862257504"/>
          <c:w val="0.52636629188320694"/>
          <c:h val="0.27309079431516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Переоформлены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C1-4F7A-B232-3D0DCE9AF8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C1-4F7A-B232-3D0DCE9AF8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C1-4F7A-B232-3D0DCE9AF8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C1-4F7A-B232-3D0DCE9AF87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8C1-4F7A-B232-3D0DCE9AF87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4F11-465C-9601-43A31902809D}"/>
              </c:ext>
            </c:extLst>
          </c:dPt>
          <c:dPt>
            <c:idx val="6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4F11-465C-9601-43A31902809D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4F11-465C-9601-43A31902809D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9189-4816-953F-0AEA51140347}"/>
              </c:ext>
            </c:extLst>
          </c:dPt>
          <c:dLbls>
            <c:dLbl>
              <c:idx val="0"/>
              <c:layout>
                <c:manualLayout>
                  <c:x val="4.4038982176309534E-2"/>
                  <c:y val="-2.8408041784426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1794293556141344"/>
                  <c:y val="-1.334354381445978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0.12352367607998274"/>
                      <c:h val="8.6094388050643206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2.0084889557725909E-2"/>
                  <c:y val="1.19480530693090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9.7847970422623078E-5"/>
                  <c:y val="-4.274521877800683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7.1624999999999994E-2"/>
                      <c:h val="0.1161875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8.6233150740443201E-2"/>
                  <c:y val="-0.151868268791902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4F11-465C-9601-43A31902809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5"/>
                <c:pt idx="0">
                  <c:v>Изменений перечня выполняемых работ</c:v>
                </c:pt>
                <c:pt idx="1">
                  <c:v>Лицензирование нового адреса </c:v>
                </c:pt>
                <c:pt idx="2">
                  <c:v>Реорганизация в форме преобразования</c:v>
                </c:pt>
                <c:pt idx="3">
                  <c:v>Изменение наименования лицензиата, адреса</c:v>
                </c:pt>
                <c:pt idx="4">
                  <c:v>Прекращение деятельности по адресу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12</c:v>
                </c:pt>
                <c:pt idx="1">
                  <c:v>12</c:v>
                </c:pt>
                <c:pt idx="2">
                  <c:v>4</c:v>
                </c:pt>
                <c:pt idx="3">
                  <c:v>41</c:v>
                </c:pt>
                <c:pt idx="4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8C1-4F7A-B232-3D0DCE9AF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egendEntry>
        <c:idx val="5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ayout>
        <c:manualLayout>
          <c:xMode val="edge"/>
          <c:yMode val="edge"/>
          <c:x val="8.0663730082324595E-2"/>
          <c:y val="0.50899289039269235"/>
          <c:w val="0.79384200624747903"/>
          <c:h val="0.485647035134542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FF00"/>
                </a:solidFill>
              </a:rPr>
              <a:t>Оказано услуг</a:t>
            </a:r>
          </a:p>
        </c:rich>
      </c:tx>
      <c:layout>
        <c:manualLayout>
          <c:xMode val="edge"/>
          <c:yMode val="edge"/>
          <c:x val="8.8817274646579656E-3"/>
          <c:y val="1.4179240335437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6473477315094923"/>
          <c:w val="0.86008881550945404"/>
          <c:h val="0.3509945280039585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D37-4C43-8D30-9E246A1628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D37-4C43-8D30-9E246A1628E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C09-4BD1-A8AD-BBA962FEEC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D37-4C43-8D30-9E246A1628E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D37-4C43-8D30-9E246A1628E9}"/>
              </c:ext>
            </c:extLst>
          </c:dPt>
          <c:dLbls>
            <c:dLbl>
              <c:idx val="2"/>
              <c:layout>
                <c:manualLayout>
                  <c:x val="-0.11615923387534714"/>
                  <c:y val="-0.22443248658075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C09-4BD1-A8AD-BBA962FEEC8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Предоставлены лицензии</c:v>
                </c:pt>
                <c:pt idx="1">
                  <c:v>Отказано</c:v>
                </c:pt>
                <c:pt idx="2">
                  <c:v>Внесены изменения в реестр лицензий</c:v>
                </c:pt>
                <c:pt idx="3">
                  <c:v>Действие лицензий прекращено</c:v>
                </c:pt>
                <c:pt idx="4">
                  <c:v>Предоставлены выписки из реестра лицензий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</c:v>
                </c:pt>
                <c:pt idx="1">
                  <c:v>2</c:v>
                </c:pt>
                <c:pt idx="2">
                  <c:v>73</c:v>
                </c:pt>
                <c:pt idx="3">
                  <c:v>4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C09-4BD1-A8AD-BBA962FEEC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503154289569632"/>
          <c:y val="0.57055974860358494"/>
          <c:w val="0.71287802307252346"/>
          <c:h val="0.398280678562262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55393476172484"/>
          <c:y val="8.3589753937107172E-2"/>
          <c:w val="0.7150157838110951"/>
          <c:h val="0.3704070544794627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Переоформлены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2C9-4CEE-8174-49597A278E2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2C9-4CEE-8174-49597A278E2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2C9-4CEE-8174-49597A278E2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2C9-4CEE-8174-49597A278E2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2C9-4CEE-8174-49597A278E2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2C9-4CEE-8174-49597A278E26}"/>
              </c:ext>
            </c:extLst>
          </c:dPt>
          <c:dPt>
            <c:idx val="6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2C9-4CEE-8174-49597A278E26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2C9-4CEE-8174-49597A278E26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52C9-4CEE-8174-49597A278E26}"/>
              </c:ext>
            </c:extLst>
          </c:dPt>
          <c:dLbls>
            <c:dLbl>
              <c:idx val="0"/>
              <c:layout>
                <c:manualLayout>
                  <c:x val="-2.7359344581260873E-2"/>
                  <c:y val="-1.50080976489222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2C9-4CEE-8174-49597A278E26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4</a:t>
                    </a:r>
                    <a:r>
                      <a:rPr lang="en-US" baseline="0" dirty="0"/>
                      <a:t>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2C9-4CEE-8174-49597A278E26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22617359200538062"/>
                  <c:y val="-0.130699733006064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2C9-4CEE-8174-49597A278E26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7959240077065916E-2"/>
                  <c:y val="-2.759576961572528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2C9-4CEE-8174-49597A278E26}"/>
                </c:ext>
                <c:ext xmlns:c15="http://schemas.microsoft.com/office/drawing/2012/chart" uri="{CE6537A1-D6FC-4f65-9D91-7224C49458BB}">
                  <c15:layout>
                    <c:manualLayout>
                      <c:w val="7.1624999999999994E-2"/>
                      <c:h val="0.1161875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8.6233150740443201E-2"/>
                  <c:y val="-0.151868268791902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52C9-4CEE-8174-49597A278E2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3"/>
                <c:pt idx="0">
                  <c:v>Государственная аккредитация в отношении ранее не аккредитованных программ</c:v>
                </c:pt>
                <c:pt idx="1">
                  <c:v>Переоформление свидетельства в связи с реорганизацией</c:v>
                </c:pt>
                <c:pt idx="2">
                  <c:v>Внесение изменений в реестр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2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52C9-4CEE-8174-49597A278E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0261945906480667E-2"/>
          <c:y val="0.53901300049550727"/>
          <c:w val="0.64757363520158773"/>
          <c:h val="0.4242162134574676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baseline="0" dirty="0">
                <a:solidFill>
                  <a:schemeClr val="bg1"/>
                </a:solidFill>
              </a:rPr>
              <a:t>Подано заявлений</a:t>
            </a:r>
            <a:endParaRPr lang="ru-RU" sz="1600" b="1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869913274518985"/>
          <c:y val="2.45970666566087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8366107469540424E-2"/>
          <c:y val="0.19350131179235727"/>
          <c:w val="0.72661106918848561"/>
          <c:h val="0.377578598980535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Переоформлены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C1-4F7A-B232-3D0DCE9AF87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8C1-4F7A-B232-3D0DCE9AF87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8C1-4F7A-B232-3D0DCE9AF87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8C1-4F7A-B232-3D0DCE9AF87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8C1-4F7A-B232-3D0DCE9AF87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378-45C8-B305-67B5D180ECE9}"/>
              </c:ext>
            </c:extLst>
          </c:dPt>
          <c:dPt>
            <c:idx val="6"/>
            <c:bubble3D val="0"/>
            <c:spPr>
              <a:solidFill>
                <a:srgbClr val="FFC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378-45C8-B305-67B5D180ECE9}"/>
              </c:ext>
            </c:extLst>
          </c:dPt>
          <c:dPt>
            <c:idx val="7"/>
            <c:bubble3D val="0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378-45C8-B305-67B5D180ECE9}"/>
              </c:ext>
            </c:extLst>
          </c:dPt>
          <c:dLbls>
            <c:dLbl>
              <c:idx val="0"/>
              <c:layout>
                <c:manualLayout>
                  <c:x val="-0.22247207553836798"/>
                  <c:y val="7.061322268370644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077DC5C-B127-43EF-B6C1-DB97B16308F2}" type="VALUE">
                      <a:rPr lang="en-US" sz="2000"/>
                      <a:pPr>
                        <a:defRPr sz="20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0.17686623460754314"/>
                      <c:h val="0.1380149301626056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4.7533437556151845E-2"/>
                  <c:y val="-8.3577534742076305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dirty="0"/>
                      <a:t>116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0.17173761241997043"/>
                      <c:h val="0.10706887356867885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1.684236669758941E-3"/>
                  <c:y val="-6.62639577534704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257667225122179E-2"/>
                  <c:y val="-5.00313391524038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E8C1-4F7A-B232-3D0DCE9AF87A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6174640442488571E-2"/>
                  <c:y val="8.9542239418239675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E8C1-4F7A-B232-3D0DCE9AF87A}"/>
                </c:ext>
                <c:ext xmlns:c15="http://schemas.microsoft.com/office/drawing/2012/chart" uri="{CE6537A1-D6FC-4f65-9D91-7224C49458BB}">
                  <c15:layout>
                    <c:manualLayout>
                      <c:w val="7.1624999999999994E-2"/>
                      <c:h val="0.1161875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8.6233150740443201E-2"/>
                  <c:y val="-0.151868268791902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7378-45C8-B305-67B5D180ECE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Подано документов лично</c:v>
                </c:pt>
                <c:pt idx="1">
                  <c:v>Подано электронных документов</c:v>
                </c:pt>
                <c:pt idx="2">
                  <c:v>Почтовым отправлением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403</c:v>
                </c:pt>
                <c:pt idx="1">
                  <c:v>116</c:v>
                </c:pt>
                <c:pt idx="2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8C1-4F7A-B232-3D0DCE9AF8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7531185715769596E-2"/>
          <c:y val="0.66665049179296854"/>
          <c:w val="0.78781485720785727"/>
          <c:h val="0.265652511122032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8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4747010751088161"/>
          <c:y val="0.21492901511266396"/>
          <c:w val="0.65010127098574633"/>
          <c:h val="0.338058412102408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756775811701287"/>
          <c:y val="0.67515944583062104"/>
          <c:w val="0.73546162940111404"/>
          <c:h val="0.261026412951592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52627216547778422"/>
          <c:y val="5.6624182181841207E-3"/>
          <c:w val="0.49449826714583056"/>
          <c:h val="0.95941510950148501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3767773310436412E-2"/>
                  <c:y val="-1.3257514904547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4AA-4109-80CE-753FC423C9E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397933138359288E-2"/>
                  <c:y val="8.3664765385222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4AA-4109-80CE-753FC423C9E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727681528065041E-2"/>
                  <c:y val="1.681025229813843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4AA-4109-80CE-753FC423C9E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7951194689453986E-2"/>
                  <c:y val="-2.8312091090921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4AA-4109-80CE-753FC423C9EE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911081363578017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4AA-4109-80CE-753FC423C9EE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328865090862413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4AA-4109-80CE-753FC423C9E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Количество совместных межведомственных проверок, в которых приняли участие</c:v>
                </c:pt>
                <c:pt idx="1">
                  <c:v>Количество проведенных совещаний с представителями органов местного самоуправления, образовательных организаций</c:v>
                </c:pt>
                <c:pt idx="2">
                  <c:v>Количество направленных в муниципальные образования писем о недопущении нарушений обязательных требований</c:v>
                </c:pt>
                <c:pt idx="3">
                  <c:v>Количество проведенных профилактических визитов</c:v>
                </c:pt>
                <c:pt idx="4">
                  <c:v>Количество проведенных мониторингов по исполнению поручений Министерства просвещения и Рособрнадзора</c:v>
                </c:pt>
                <c:pt idx="5">
                  <c:v>Количество проведенных мониторингов безопасности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</c:v>
                </c:pt>
                <c:pt idx="1">
                  <c:v>23</c:v>
                </c:pt>
                <c:pt idx="2">
                  <c:v>43</c:v>
                </c:pt>
                <c:pt idx="3">
                  <c:v>6</c:v>
                </c:pt>
                <c:pt idx="4">
                  <c:v>5</c:v>
                </c:pt>
                <c:pt idx="5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4AA-4109-80CE-753FC423C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822608"/>
        <c:axId val="209824568"/>
        <c:axId val="0"/>
      </c:bar3DChart>
      <c:catAx>
        <c:axId val="2098226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824568"/>
        <c:crosses val="autoZero"/>
        <c:auto val="1"/>
        <c:lblAlgn val="ctr"/>
        <c:lblOffset val="100"/>
        <c:noMultiLvlLbl val="0"/>
      </c:catAx>
      <c:valAx>
        <c:axId val="20982456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822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059697984468704"/>
          <c:y val="0.29834826550014487"/>
          <c:w val="0.80940322262178976"/>
          <c:h val="0.682425553063170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5A-483E-AF68-A12C5BF99082}"/>
              </c:ext>
            </c:extLst>
          </c:dPt>
          <c:dPt>
            <c:idx val="1"/>
            <c:bubble3D val="0"/>
            <c:spPr>
              <a:noFill/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5A-483E-AF68-A12C5BF99082}"/>
              </c:ext>
            </c:extLst>
          </c:dPt>
          <c:dLbls>
            <c:dLbl>
              <c:idx val="0"/>
              <c:layout>
                <c:manualLayout>
                  <c:x val="2.2452322759804712E-2"/>
                  <c:y val="-0.1353967081107975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8B7F701-F379-4134-9718-4EB23A7C2374}" type="VALUE">
                      <a:rPr lang="en-US" sz="1600"/>
                      <a:pPr>
                        <a:defRPr sz="1400" b="1"/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E5A-483E-AF68-A12C5BF99082}"/>
                </c:ext>
                <c:ext xmlns:c15="http://schemas.microsoft.com/office/drawing/2012/chart" uri="{CE6537A1-D6FC-4f65-9D91-7224C49458BB}">
                  <c15:layout>
                    <c:manualLayout>
                      <c:w val="0.65787684410059633"/>
                      <c:h val="0.62502073105451283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E5A-483E-AF68-A12C5BF9908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 formatCode="0%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5A-483E-AF68-A12C5BF990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9503744044871079"/>
          <c:y val="4.8934475441338526E-2"/>
          <c:w val="0.47820159416430896"/>
          <c:h val="0.90213104911732289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5.1592784592752357E-3"/>
                  <c:y val="-1.3257514904547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5FD-47B2-A46D-663F2F3B7FA1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397933138359288E-2"/>
                  <c:y val="8.3664765385222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5FD-47B2-A46D-663F2F3B7FA1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6727681528065041E-2"/>
                  <c:y val="1.681025229813843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5FD-47B2-A46D-663F2F3B7FA1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04847457383608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65FD-47B2-A46D-663F2F3B7FA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Количество предписаний, снятых с контроля</c:v>
                </c:pt>
                <c:pt idx="1">
                  <c:v>Количество составленных протоколов об административной ответственности</c:v>
                </c:pt>
                <c:pt idx="2">
                  <c:v>Количество выданных предписаний</c:v>
                </c:pt>
                <c:pt idx="3">
                  <c:v>Количество проведенных проверок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</c:v>
                </c:pt>
                <c:pt idx="1">
                  <c:v>9</c:v>
                </c:pt>
                <c:pt idx="2">
                  <c:v>7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5FD-47B2-A46D-663F2F3B7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686048"/>
        <c:axId val="209679384"/>
        <c:axId val="0"/>
      </c:bar3DChart>
      <c:catAx>
        <c:axId val="20968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679384"/>
        <c:crosses val="autoZero"/>
        <c:auto val="1"/>
        <c:lblAlgn val="ctr"/>
        <c:lblOffset val="100"/>
        <c:noMultiLvlLbl val="0"/>
      </c:catAx>
      <c:valAx>
        <c:axId val="209679384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9686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2" Type="http://schemas.microsoft.com/office/2007/relationships/hdphoto" Target="../media/hdphoto2.wdp"/><Relationship Id="rId1" Type="http://schemas.openxmlformats.org/officeDocument/2006/relationships/image" Target="../media/image3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0.70761</cdr:x>
      <cdr:y>0</cdr:y>
    </cdr:from>
    <cdr:to>
      <cdr:x>0.99383</cdr:x>
      <cdr:y>0.30037</cdr:y>
    </cdr:to>
    <cdr:pic>
      <cdr:nvPicPr>
        <cdr:cNvPr id="3" name="Рисунок 2">
          <a:extLst xmlns:a="http://schemas.openxmlformats.org/drawingml/2006/main">
            <a:ext uri="{FF2B5EF4-FFF2-40B4-BE49-F238E27FC236}">
              <a16:creationId xmlns:a16="http://schemas.microsoft.com/office/drawing/2014/main" xmlns="" id="{CCEE19E0-69F2-48F4-9B12-9352B330541F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sharpenSoften amount="-50000"/>
                  </a14:imgEffect>
                </a14:imgLayer>
              </a14:imgProps>
            </a:ex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2080996" y="-2348996"/>
          <a:ext cx="841731" cy="732653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45659" cy="4936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3"/>
            <a:ext cx="2945659" cy="4936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BD9CB9-E278-428E-9334-A79D465B2D38}" type="datetimeFigureOut">
              <a:rPr lang="ru-RU" smtClean="0"/>
              <a:pPr/>
              <a:t>12.01.2023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8688" y="738188"/>
            <a:ext cx="494030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77320"/>
            <a:ext cx="2945659" cy="4936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7320"/>
            <a:ext cx="2945659" cy="4936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6BC2F-C5A0-43CE-AE17-97B8894BA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81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36600"/>
            <a:ext cx="4935538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865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113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6338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95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6582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455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968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36600"/>
            <a:ext cx="4935538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4160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36600"/>
            <a:ext cx="4935538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625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63613" y="733425"/>
            <a:ext cx="4906962" cy="36798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391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36600"/>
            <a:ext cx="4935538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1154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49325" y="736600"/>
            <a:ext cx="4935538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664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823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530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8688" y="738188"/>
            <a:ext cx="4940300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3020AF-8577-4D30-9223-5CEB2F3DF27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335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021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126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18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673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3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43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562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0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53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47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306E3-4676-4A08-9300-95C7A50F70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7A87B-FA0B-4B13-8F5F-601AD5C0CD6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813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7.png"/><Relationship Id="rId3" Type="http://schemas.openxmlformats.org/officeDocument/2006/relationships/image" Target="../media/image14.png"/><Relationship Id="rId7" Type="http://schemas.openxmlformats.org/officeDocument/2006/relationships/image" Target="../media/image42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png"/><Relationship Id="rId5" Type="http://schemas.openxmlformats.org/officeDocument/2006/relationships/image" Target="../media/image6.png"/><Relationship Id="rId10" Type="http://schemas.openxmlformats.org/officeDocument/2006/relationships/image" Target="../media/image44.png"/><Relationship Id="rId4" Type="http://schemas.openxmlformats.org/officeDocument/2006/relationships/image" Target="../media/image5.png"/><Relationship Id="rId9" Type="http://schemas.openxmlformats.org/officeDocument/2006/relationships/image" Target="../media/image28.png"/><Relationship Id="rId1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14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6.png"/><Relationship Id="rId10" Type="http://schemas.openxmlformats.org/officeDocument/2006/relationships/image" Target="../media/image55.png"/><Relationship Id="rId4" Type="http://schemas.openxmlformats.org/officeDocument/2006/relationships/image" Target="../media/image5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14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6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14.png"/><Relationship Id="rId7" Type="http://schemas.openxmlformats.org/officeDocument/2006/relationships/image" Target="../media/image62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9.png"/><Relationship Id="rId5" Type="http://schemas.openxmlformats.org/officeDocument/2006/relationships/image" Target="../media/image6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image" Target="../media/image5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11" Type="http://schemas.openxmlformats.org/officeDocument/2006/relationships/image" Target="../media/image19.png"/><Relationship Id="rId5" Type="http://schemas.openxmlformats.org/officeDocument/2006/relationships/image" Target="../media/image6.png"/><Relationship Id="rId10" Type="http://schemas.openxmlformats.org/officeDocument/2006/relationships/image" Target="../media/image18.png"/><Relationship Id="rId4" Type="http://schemas.openxmlformats.org/officeDocument/2006/relationships/image" Target="../media/image5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14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6.png"/><Relationship Id="rId10" Type="http://schemas.openxmlformats.org/officeDocument/2006/relationships/image" Target="../media/image26.jpe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4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image" Target="../media/image6.png"/><Relationship Id="rId10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4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chart" Target="../charts/chart8.xml"/><Relationship Id="rId5" Type="http://schemas.openxmlformats.org/officeDocument/2006/relationships/image" Target="../media/image6.png"/><Relationship Id="rId10" Type="http://schemas.openxmlformats.org/officeDocument/2006/relationships/chart" Target="../charts/chart7.xml"/><Relationship Id="rId4" Type="http://schemas.openxmlformats.org/officeDocument/2006/relationships/image" Target="../media/image5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6000">
              <a:srgbClr val="0070C0"/>
            </a:gs>
            <a:gs pos="100000">
              <a:srgbClr val="57D3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687" y="2152482"/>
            <a:ext cx="6662366" cy="47099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4375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48680"/>
            <a:ext cx="3135259" cy="10166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31918" y="1916832"/>
            <a:ext cx="6664754" cy="3970318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t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 осуществлении переданных </a:t>
            </a:r>
          </a:p>
          <a:p>
            <a:pPr algn="ctr" fontAlgn="t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Федерацией полномочий в сфере образования управлением по надзору и контролю </a:t>
            </a:r>
          </a:p>
          <a:p>
            <a:pPr algn="ctr" fontAlgn="t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сфере образования Департамента </a:t>
            </a:r>
          </a:p>
          <a:p>
            <a:pPr algn="ctr" fontAlgn="t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2022 году. </a:t>
            </a:r>
          </a:p>
          <a:p>
            <a:pPr algn="ctr" fontAlgn="t"/>
            <a:r>
              <a:rPr lang="ru-RU" sz="2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Стратегические направления работы в 2023 году</a:t>
            </a:r>
          </a:p>
          <a:p>
            <a:pPr algn="ctr" fontAlgn="t"/>
            <a:endParaRPr lang="ru-R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t"/>
            <a:endParaRPr lang="ru-R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t"/>
            <a:endParaRPr lang="ru-RU" sz="24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t"/>
            <a:r>
              <a:rPr lang="ru-RU" sz="16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управления Департамента  </a:t>
            </a:r>
          </a:p>
          <a:p>
            <a:pPr algn="r" fontAlgn="t"/>
            <a:r>
              <a:rPr lang="ru-RU" sz="1600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 Викторович Новиков</a:t>
            </a:r>
            <a:r>
              <a:rPr lang="ru-RU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76056" y="6309320"/>
            <a:ext cx="1803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 2022 г.</a:t>
            </a:r>
          </a:p>
        </p:txBody>
      </p:sp>
    </p:spTree>
    <p:extLst>
      <p:ext uri="{BB962C8B-B14F-4D97-AF65-F5344CB8AC3E}">
        <p14:creationId xmlns:p14="http://schemas.microsoft.com/office/powerpoint/2010/main" val="2174185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30" y="712035"/>
            <a:ext cx="7221193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301230" y="786389"/>
            <a:ext cx="37444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</a:rPr>
              <a:t>ПРОФИЛАКТИКА  И  ОТКРЫТОСТЬ  ДЕЯТЕЛЬНОСТИ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39" y="724606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1783912"/>
            <a:ext cx="369332" cy="46648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СОПРОВОЖДЕНИЕ  УЧАСТНИКОВ  ОБРАЗОВАТЕЛЬНЫХ  ОТНОШЕНИЙ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680" y="4190788"/>
            <a:ext cx="1515997" cy="5947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12"/>
          <a:stretch/>
        </p:blipFill>
        <p:spPr>
          <a:xfrm>
            <a:off x="5183937" y="4950019"/>
            <a:ext cx="3044602" cy="1607283"/>
          </a:xfrm>
          <a:prstGeom prst="rect">
            <a:avLst/>
          </a:prstGeom>
        </p:spPr>
      </p:pic>
      <p:sp>
        <p:nvSpPr>
          <p:cNvPr id="21" name="TextBox 43"/>
          <p:cNvSpPr txBox="1"/>
          <p:nvPr/>
        </p:nvSpPr>
        <p:spPr>
          <a:xfrm>
            <a:off x="1235657" y="4876775"/>
            <a:ext cx="3738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Своевременное обновление нормативных правовых актов и актуализация информации по деятельности управления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     на официальном сайте Департамента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Разработка новой вкладки «Организации, реализующие адаптированные образовательные программы» для раздела сайта «Контролируемым лицам»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22" name="TextBox 43"/>
          <p:cNvSpPr txBox="1"/>
          <p:nvPr/>
        </p:nvSpPr>
        <p:spPr>
          <a:xfrm>
            <a:off x="5970188" y="3761497"/>
            <a:ext cx="29974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Проведено более </a:t>
            </a:r>
            <a:r>
              <a:rPr lang="ru-RU" sz="1600" b="1" dirty="0">
                <a:solidFill>
                  <a:srgbClr val="C00000"/>
                </a:solidFill>
              </a:rPr>
              <a:t>465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 консультаций по вопросам деятельности управления</a:t>
            </a:r>
          </a:p>
        </p:txBody>
      </p:sp>
      <p:sp>
        <p:nvSpPr>
          <p:cNvPr id="20" name="TextBox 43"/>
          <p:cNvSpPr txBox="1"/>
          <p:nvPr/>
        </p:nvSpPr>
        <p:spPr>
          <a:xfrm>
            <a:off x="1312709" y="1643598"/>
            <a:ext cx="4828153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Ежедневное размещение новостей на странице управления - </a:t>
            </a:r>
            <a:r>
              <a:rPr lang="ru-RU" sz="1200" b="1" dirty="0">
                <a:solidFill>
                  <a:srgbClr val="C00000"/>
                </a:solidFill>
              </a:rPr>
              <a:t>340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Подготовка и оформление новостей для сайта Департамента и официальных страниц Департамента в социальных сетях - </a:t>
            </a:r>
            <a:r>
              <a:rPr lang="ru-RU" sz="1200" b="1" dirty="0">
                <a:solidFill>
                  <a:srgbClr val="C00000"/>
                </a:solidFill>
              </a:rPr>
              <a:t>63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Для сайта ГИА в Смоленской области - </a:t>
            </a:r>
            <a:r>
              <a:rPr lang="ru-RU" sz="1200" b="1" dirty="0">
                <a:solidFill>
                  <a:srgbClr val="C00000"/>
                </a:solidFill>
              </a:rPr>
              <a:t>12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Для официального сайта </a:t>
            </a:r>
            <a:r>
              <a:rPr lang="ru-RU" sz="1200" b="1" dirty="0" err="1">
                <a:solidFill>
                  <a:schemeClr val="tx2">
                    <a:lumMod val="75000"/>
                  </a:schemeClr>
                </a:solidFill>
              </a:rPr>
              <a:t>Рособрнадзора</a:t>
            </a: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ru-RU" sz="1200" b="1" dirty="0">
                <a:solidFill>
                  <a:srgbClr val="C00000"/>
                </a:solidFill>
              </a:rPr>
              <a:t>8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31364">
            <a:off x="7712651" y="5707167"/>
            <a:ext cx="672362" cy="66858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5375" y="1073577"/>
            <a:ext cx="1577628" cy="9870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192" y="1825517"/>
            <a:ext cx="1663485" cy="8415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659" y="2755904"/>
            <a:ext cx="1876390" cy="15249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238" y="2042672"/>
            <a:ext cx="806442" cy="758952"/>
          </a:xfrm>
          <a:prstGeom prst="rect">
            <a:avLst/>
          </a:prstGeom>
        </p:spPr>
      </p:pic>
      <p:sp>
        <p:nvSpPr>
          <p:cNvPr id="35" name="TextBox 43"/>
          <p:cNvSpPr txBox="1"/>
          <p:nvPr/>
        </p:nvSpPr>
        <p:spPr>
          <a:xfrm>
            <a:off x="6111256" y="3192248"/>
            <a:ext cx="2993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Внесение сведений в информационные системы ИС АКНДПП, ЕРКНМ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7133023" y="5990110"/>
            <a:ext cx="23215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0" r="11222"/>
          <a:stretch/>
        </p:blipFill>
        <p:spPr>
          <a:xfrm>
            <a:off x="1272367" y="3310846"/>
            <a:ext cx="1389977" cy="102364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01" y="3353451"/>
            <a:ext cx="1933872" cy="144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23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329" y="848118"/>
            <a:ext cx="7591249" cy="5813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464002" y="952362"/>
            <a:ext cx="4148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00000"/>
                </a:solidFill>
              </a:rPr>
              <a:t>Реализация контрольных мероприятий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453251"/>
            <a:ext cx="615553" cy="33261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ПО НАДЗОРУ И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СФЕРЕ ОБРАЗОВАНИЯ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30" y="1808192"/>
            <a:ext cx="870833" cy="870833"/>
          </a:xfrm>
          <a:prstGeom prst="rect">
            <a:avLst/>
          </a:prstGeom>
        </p:spPr>
      </p:pic>
      <p:sp>
        <p:nvSpPr>
          <p:cNvPr id="38" name="TextBox 43"/>
          <p:cNvSpPr txBox="1"/>
          <p:nvPr/>
        </p:nvSpPr>
        <p:spPr>
          <a:xfrm>
            <a:off x="2320506" y="1623156"/>
            <a:ext cx="676217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</a:rPr>
              <a:t>Разработана Комплексная Концепция управленческих решений</a:t>
            </a:r>
          </a:p>
          <a:p>
            <a:endParaRPr lang="ru-RU" sz="1400" b="1" dirty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1" dirty="0">
                <a:solidFill>
                  <a:srgbClr val="0070C0"/>
                </a:solidFill>
              </a:rPr>
              <a:t>Разработаны оценочные листы для контролируемых лиц в целях самостоятельной оценки соблюдения:</a:t>
            </a:r>
          </a:p>
          <a:p>
            <a:pPr algn="ctr"/>
            <a:endParaRPr lang="ru-RU" sz="1400" b="1" dirty="0">
              <a:solidFill>
                <a:srgbClr val="0070C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 err="1">
                <a:solidFill>
                  <a:srgbClr val="0070C0"/>
                </a:solidFill>
              </a:rPr>
              <a:t>аккредитационных</a:t>
            </a:r>
            <a:r>
              <a:rPr lang="ru-RU" sz="1400" b="1" dirty="0">
                <a:solidFill>
                  <a:srgbClr val="0070C0"/>
                </a:solidFill>
              </a:rPr>
              <a:t> показателей по образовательным программам общего и среднего профессионального образования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70C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70C0"/>
                </a:solidFill>
              </a:rPr>
              <a:t> обязательных требований законодательства в части размещения информации, регламентирующей организацию ГИА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70C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70C0"/>
                </a:solidFill>
              </a:rPr>
              <a:t>обязательных требований законодательства в сфере дополнительного профессионального образования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70C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70C0"/>
                </a:solidFill>
              </a:rPr>
              <a:t>обязательных требований законодательства в части размещения информации в специальных разделах «Центр образования «Точка роста» и «Детский технопарк «</a:t>
            </a:r>
            <a:r>
              <a:rPr lang="ru-RU" sz="1400" b="1" dirty="0" err="1">
                <a:solidFill>
                  <a:srgbClr val="0070C0"/>
                </a:solidFill>
              </a:rPr>
              <a:t>Кванториум</a:t>
            </a:r>
            <a:r>
              <a:rPr lang="ru-RU" sz="1400" b="1" dirty="0">
                <a:solidFill>
                  <a:srgbClr val="0070C0"/>
                </a:solidFill>
              </a:rPr>
              <a:t>» на официальных сайтах образовательных организаций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rgbClr val="0070C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70C0"/>
                </a:solidFill>
              </a:rPr>
              <a:t>6 оценочных листов в целях самостоятельной оценки соблюдения обязательных требований законодательства по каждому типу образовательной деятельности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AutoShape 2" descr="Hand holding judges score. stock illustration. Illustration of judge -  15743416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486" y="5089872"/>
            <a:ext cx="949213" cy="64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1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30" y="712035"/>
            <a:ext cx="7591251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365331" y="880128"/>
            <a:ext cx="4440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Организационная и профилактическая работа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453251"/>
            <a:ext cx="615553" cy="33261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ПО НАДЗОРУ И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СФЕРЕ ОБРАЗОВАНИЯ</a:t>
            </a:r>
          </a:p>
        </p:txBody>
      </p:sp>
      <p:sp>
        <p:nvSpPr>
          <p:cNvPr id="18" name="TextBox 43"/>
          <p:cNvSpPr txBox="1"/>
          <p:nvPr/>
        </p:nvSpPr>
        <p:spPr>
          <a:xfrm>
            <a:off x="2230774" y="1641294"/>
            <a:ext cx="66803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В рамках отчетов (запросов) подготовлено и направлено </a:t>
            </a:r>
            <a:r>
              <a:rPr lang="ru-RU" sz="1800" b="1" dirty="0">
                <a:solidFill>
                  <a:srgbClr val="C00000"/>
                </a:solidFill>
              </a:rPr>
              <a:t>148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писем по вопросам  деятельности управления в </a:t>
            </a:r>
            <a:r>
              <a:rPr lang="ru-RU" sz="1400" b="1" dirty="0" err="1">
                <a:solidFill>
                  <a:schemeClr val="tx2">
                    <a:lumMod val="75000"/>
                  </a:schemeClr>
                </a:solidFill>
              </a:rPr>
              <a:t>Минпросвещения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России, Рособрнадзор и Прокуратуру Смоленской области</a:t>
            </a:r>
          </a:p>
          <a:p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045" y="1742961"/>
            <a:ext cx="907813" cy="91209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757" y="2413801"/>
            <a:ext cx="443518" cy="47234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235" y="2398922"/>
            <a:ext cx="640776" cy="4855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29" y="2453251"/>
            <a:ext cx="520396" cy="439985"/>
          </a:xfrm>
          <a:prstGeom prst="rect">
            <a:avLst/>
          </a:prstGeom>
        </p:spPr>
      </p:pic>
      <p:sp>
        <p:nvSpPr>
          <p:cNvPr id="38" name="TextBox 43"/>
          <p:cNvSpPr txBox="1"/>
          <p:nvPr/>
        </p:nvSpPr>
        <p:spPr>
          <a:xfrm>
            <a:off x="1424432" y="2785229"/>
            <a:ext cx="73107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Разработаны: </a:t>
            </a:r>
          </a:p>
          <a:p>
            <a:pPr algn="ctr"/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Чек лист для посещения контрольных мероприятий в рамка ВПР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Методические рекомендации по вопросам размещения и обновления информации на официальном сайте образовательной организации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Рекомендации по разработке и утверждению основных общеобразовательных программ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Методические рекомендации по применению права выбора и определения формы получения образования и формы обучения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Формы документов, используемых при проведения контрольных и профилактических мероприятий</a:t>
            </a:r>
          </a:p>
          <a:p>
            <a:pPr marL="171450" indent="-171450">
              <a:buFontTx/>
              <a:buChar char="-"/>
            </a:pPr>
            <a:endParaRPr lang="ru-RU" sz="12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34325" y="5597108"/>
            <a:ext cx="1200182" cy="120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30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230" y="712035"/>
            <a:ext cx="7474447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457681" y="987682"/>
            <a:ext cx="44409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</a:rPr>
              <a:t>Реализация профилактических мероприятий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453251"/>
            <a:ext cx="615553" cy="33261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ПО НАДЗОРУ И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СФЕРЕ ОБРАЗОВАНИЯ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07" y="4404530"/>
            <a:ext cx="907813" cy="9120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69" y="2166048"/>
            <a:ext cx="870833" cy="870833"/>
          </a:xfrm>
          <a:prstGeom prst="rect">
            <a:avLst/>
          </a:prstGeom>
        </p:spPr>
      </p:pic>
      <p:sp>
        <p:nvSpPr>
          <p:cNvPr id="38" name="TextBox 43"/>
          <p:cNvSpPr txBox="1"/>
          <p:nvPr/>
        </p:nvSpPr>
        <p:spPr>
          <a:xfrm>
            <a:off x="2350229" y="1576268"/>
            <a:ext cx="661048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>
                <a:solidFill>
                  <a:srgbClr val="FFFF00"/>
                </a:solidFill>
              </a:rPr>
              <a:t>Разработаны информационно-разъяснительные письма:</a:t>
            </a:r>
          </a:p>
          <a:p>
            <a:pPr algn="ctr"/>
            <a:endParaRPr lang="ru-RU" sz="1800" b="1" dirty="0">
              <a:solidFill>
                <a:srgbClr val="FFFF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разработке и утверждению основных общеобразовательных программ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 размещении на официальном сайте образовательной организации в информационно-телекоммуникационной сети «Интернет» и обновлении информации об образовательной организации </a:t>
            </a:r>
          </a:p>
          <a:p>
            <a:pPr algn="ctr"/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соблюдению Порядка проведения ВПР</a:t>
            </a:r>
          </a:p>
          <a:p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соблюдению образовательными организациями Порядка проведения государственной итоговой аттестации по образовательным программам среднего общего образования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организации обучения детей с ограниченными возможностями здоровья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 утверждении нового перечня профессий и специальностей среднего профессионального образования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вопросу нормативного правового регулирования образовательной деятельности общеобразовательных организаций</a:t>
            </a:r>
          </a:p>
          <a:p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96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282" y="793381"/>
            <a:ext cx="7591249" cy="589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043608" y="1020820"/>
            <a:ext cx="47525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Реализация профилактических мероприятий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373102"/>
            <a:ext cx="615553" cy="34864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 ПО  НАДЗОРУ  И 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 СФЕРЕ  ОБРАЗОВАНИЯ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607" y="4404530"/>
            <a:ext cx="907813" cy="9120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69" y="2166048"/>
            <a:ext cx="870833" cy="870833"/>
          </a:xfrm>
          <a:prstGeom prst="rect">
            <a:avLst/>
          </a:prstGeom>
        </p:spPr>
      </p:pic>
      <p:sp>
        <p:nvSpPr>
          <p:cNvPr id="38" name="TextBox 43"/>
          <p:cNvSpPr txBox="1"/>
          <p:nvPr/>
        </p:nvSpPr>
        <p:spPr>
          <a:xfrm>
            <a:off x="2484359" y="1592418"/>
            <a:ext cx="648012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>
                <a:solidFill>
                  <a:srgbClr val="FFFF00"/>
                </a:solidFill>
              </a:rPr>
              <a:t>Разработаны информационно-разъяснительные письма: </a:t>
            </a:r>
          </a:p>
          <a:p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вопросу обеспечения очередности приема в образовательные организации, осуществляющие образовательную деятельность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организации приема обучающихся в учреждения среднего профессионального образования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приему на обучение в организацию, осуществляющую образовательную деятельность по образовательной программе дошкольного образования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 организации обучения по индивидуальному учебному плану в общеобразовательных учреждениях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 организации обучения по индивидуальному учебному плану в профессиональных образовательных организациях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по применению права выбора и определения формы получения образования  и формы обучения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 по организации семейного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04223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340" y="752468"/>
            <a:ext cx="7490713" cy="57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171556" y="921758"/>
            <a:ext cx="3256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Проводимые мероприятия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1895578"/>
            <a:ext cx="615553" cy="448574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 ПО НАДЗОРУ  И 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 СФЕРЕ  ОБРАЗОВАНИЯ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024" y="2516574"/>
            <a:ext cx="658292" cy="6946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986" y="1707656"/>
            <a:ext cx="943111" cy="3536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502" y="1982913"/>
            <a:ext cx="806104" cy="244519"/>
          </a:xfrm>
          <a:prstGeom prst="rect">
            <a:avLst/>
          </a:prstGeom>
        </p:spPr>
      </p:pic>
      <p:sp>
        <p:nvSpPr>
          <p:cNvPr id="35" name="TextBox 43"/>
          <p:cNvSpPr txBox="1"/>
          <p:nvPr/>
        </p:nvSpPr>
        <p:spPr>
          <a:xfrm>
            <a:off x="2780328" y="3764070"/>
            <a:ext cx="7042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Корректировка единого реестра видов контроля</a:t>
            </a:r>
          </a:p>
        </p:txBody>
      </p:sp>
      <p:sp>
        <p:nvSpPr>
          <p:cNvPr id="36" name="TextBox 43"/>
          <p:cNvSpPr txBox="1"/>
          <p:nvPr/>
        </p:nvSpPr>
        <p:spPr>
          <a:xfrm>
            <a:off x="2965767" y="1789485"/>
            <a:ext cx="5903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Контроль за проведением олимпиад, ВПР, досрочного, основного, дополнительного этапов ЕГЭ и ОГЭ (охват ППЭ </a:t>
            </a:r>
            <a:r>
              <a:rPr lang="ru-RU" sz="1600" b="1" dirty="0">
                <a:solidFill>
                  <a:srgbClr val="C00000"/>
                </a:solidFill>
              </a:rPr>
              <a:t>100%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270" y="1369384"/>
            <a:ext cx="484656" cy="45737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1" r="21176"/>
          <a:stretch/>
        </p:blipFill>
        <p:spPr>
          <a:xfrm>
            <a:off x="2163628" y="2591784"/>
            <a:ext cx="540259" cy="405129"/>
          </a:xfrm>
          <a:prstGeom prst="rect">
            <a:avLst/>
          </a:prstGeom>
        </p:spPr>
      </p:pic>
      <p:sp>
        <p:nvSpPr>
          <p:cNvPr id="22" name="TextBox 43"/>
          <p:cNvSpPr txBox="1"/>
          <p:nvPr/>
        </p:nvSpPr>
        <p:spPr>
          <a:xfrm>
            <a:off x="2901407" y="2525591"/>
            <a:ext cx="5272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Участие в заседаниях арбитражного суда по делам об административных правонарушениях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070" y="3889489"/>
            <a:ext cx="1134301" cy="673627"/>
          </a:xfrm>
          <a:prstGeom prst="rect">
            <a:avLst/>
          </a:prstGeom>
        </p:spPr>
      </p:pic>
      <p:sp>
        <p:nvSpPr>
          <p:cNvPr id="28" name="TextBox 43"/>
          <p:cNvSpPr txBox="1"/>
          <p:nvPr/>
        </p:nvSpPr>
        <p:spPr>
          <a:xfrm>
            <a:off x="3461990" y="4178755"/>
            <a:ext cx="5407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Анализ размещения, обновления и актуализации информации на официальном сайте Департамента</a:t>
            </a:r>
          </a:p>
        </p:txBody>
      </p:sp>
      <p:sp>
        <p:nvSpPr>
          <p:cNvPr id="29" name="TextBox 43"/>
          <p:cNvSpPr txBox="1"/>
          <p:nvPr/>
        </p:nvSpPr>
        <p:spPr>
          <a:xfrm>
            <a:off x="1378402" y="4903648"/>
            <a:ext cx="2650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Малокомплектные школы</a:t>
            </a:r>
          </a:p>
        </p:txBody>
      </p:sp>
      <p:sp>
        <p:nvSpPr>
          <p:cNvPr id="15" name="AutoShape 2" descr="Monitoring - Control System Icon, HD Png Download - kind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23378" y="3156151"/>
            <a:ext cx="810409" cy="582823"/>
          </a:xfrm>
          <a:prstGeom prst="rect">
            <a:avLst/>
          </a:prstGeom>
        </p:spPr>
      </p:pic>
      <p:sp>
        <p:nvSpPr>
          <p:cNvPr id="37" name="TextBox 43"/>
          <p:cNvSpPr txBox="1"/>
          <p:nvPr/>
        </p:nvSpPr>
        <p:spPr>
          <a:xfrm>
            <a:off x="3185503" y="5448800"/>
            <a:ext cx="5720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Ежедневный анализ сообщений граждан, размещенных в ИС обработки сообщений и обращений граждан «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</a:rPr>
              <a:t>ОНФ.Помощь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»</a:t>
            </a:r>
          </a:p>
        </p:txBody>
      </p:sp>
      <p:sp>
        <p:nvSpPr>
          <p:cNvPr id="18" name="AutoShape 4" descr="Структура и органы управления - Незабудка №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6" descr="Структура и органы управления - Незабудка №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21065" y="5606925"/>
            <a:ext cx="967935" cy="539544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74270" y="6096659"/>
            <a:ext cx="921915" cy="839182"/>
          </a:xfrm>
          <a:prstGeom prst="rect">
            <a:avLst/>
          </a:prstGeom>
        </p:spPr>
      </p:pic>
      <p:sp>
        <p:nvSpPr>
          <p:cNvPr id="10" name="TextBox 43">
            <a:extLst>
              <a:ext uri="{FF2B5EF4-FFF2-40B4-BE49-F238E27FC236}">
                <a16:creationId xmlns:a16="http://schemas.microsoft.com/office/drawing/2014/main" xmlns="" id="{23BA30FB-CE4A-11CC-BCC4-CF803E7C6782}"/>
              </a:ext>
            </a:extLst>
          </p:cNvPr>
          <p:cNvSpPr txBox="1"/>
          <p:nvPr/>
        </p:nvSpPr>
        <p:spPr>
          <a:xfrm>
            <a:off x="1763688" y="3178513"/>
            <a:ext cx="5361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Рабочие совещания с руководителями ОО, специалистами ОМС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6A5EFC6-5A72-E547-FCA5-3119A0449A2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44348" y="4573204"/>
            <a:ext cx="1241656" cy="907554"/>
          </a:xfrm>
          <a:prstGeom prst="rect">
            <a:avLst/>
          </a:prstGeom>
        </p:spPr>
      </p:pic>
      <p:sp>
        <p:nvSpPr>
          <p:cNvPr id="12" name="TextBox 43">
            <a:extLst>
              <a:ext uri="{FF2B5EF4-FFF2-40B4-BE49-F238E27FC236}">
                <a16:creationId xmlns:a16="http://schemas.microsoft.com/office/drawing/2014/main" xmlns="" id="{BA1B452C-B8B1-9AFF-98B5-5ADF47EB1720}"/>
              </a:ext>
            </a:extLst>
          </p:cNvPr>
          <p:cNvSpPr txBox="1"/>
          <p:nvPr/>
        </p:nvSpPr>
        <p:spPr>
          <a:xfrm>
            <a:off x="4365686" y="4942256"/>
            <a:ext cx="34522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Мониторинги без взаимодействия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351309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664" y="820451"/>
            <a:ext cx="7490713" cy="5782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171556" y="921758"/>
            <a:ext cx="3256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Задачи - 2023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453251"/>
            <a:ext cx="615553" cy="332616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УПРАВЛЕНИЕ ПО НАДЗОРУ И КОНТРОЛЮ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В СФЕРЕ ОБРАЗОВАНИЯ</a:t>
            </a:r>
          </a:p>
        </p:txBody>
      </p:sp>
      <p:sp>
        <p:nvSpPr>
          <p:cNvPr id="35" name="TextBox 43"/>
          <p:cNvSpPr txBox="1"/>
          <p:nvPr/>
        </p:nvSpPr>
        <p:spPr>
          <a:xfrm>
            <a:off x="2342874" y="3059112"/>
            <a:ext cx="6502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Реализация мероприятий Программы профилактики рисков причинения вреда</a:t>
            </a:r>
          </a:p>
        </p:txBody>
      </p:sp>
      <p:sp>
        <p:nvSpPr>
          <p:cNvPr id="36" name="TextBox 43"/>
          <p:cNvSpPr txBox="1"/>
          <p:nvPr/>
        </p:nvSpPr>
        <p:spPr>
          <a:xfrm>
            <a:off x="2965767" y="1789485"/>
            <a:ext cx="59035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Обеспечение своевременного наполнения и актуализация ФИС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465" y="2241809"/>
            <a:ext cx="680095" cy="680095"/>
          </a:xfrm>
          <a:prstGeom prst="rect">
            <a:avLst/>
          </a:prstGeom>
        </p:spPr>
      </p:pic>
      <p:sp>
        <p:nvSpPr>
          <p:cNvPr id="22" name="TextBox 43"/>
          <p:cNvSpPr txBox="1"/>
          <p:nvPr/>
        </p:nvSpPr>
        <p:spPr>
          <a:xfrm>
            <a:off x="2014741" y="2385758"/>
            <a:ext cx="606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Переформатирование действий, связанных с изменениями нормативных документов, регламентов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28" name="TextBox 43"/>
          <p:cNvSpPr txBox="1"/>
          <p:nvPr/>
        </p:nvSpPr>
        <p:spPr>
          <a:xfrm>
            <a:off x="3426924" y="4329512"/>
            <a:ext cx="54073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Реализация риск-ориентированного подхода</a:t>
            </a:r>
          </a:p>
        </p:txBody>
      </p:sp>
      <p:sp>
        <p:nvSpPr>
          <p:cNvPr id="29" name="TextBox 43"/>
          <p:cNvSpPr txBox="1"/>
          <p:nvPr/>
        </p:nvSpPr>
        <p:spPr>
          <a:xfrm>
            <a:off x="2114237" y="3676939"/>
            <a:ext cx="65201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Обеспечение качества и сроков предоставления государственных услуг (функций)</a:t>
            </a:r>
          </a:p>
        </p:txBody>
      </p:sp>
      <p:sp>
        <p:nvSpPr>
          <p:cNvPr id="15" name="AutoShape 2" descr="Monitoring - Control System Icon, HD Png Download - kind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3723" y="1156755"/>
            <a:ext cx="924628" cy="604948"/>
          </a:xfrm>
          <a:prstGeom prst="rect">
            <a:avLst/>
          </a:prstGeom>
        </p:spPr>
      </p:pic>
      <p:sp>
        <p:nvSpPr>
          <p:cNvPr id="18" name="AutoShape 4" descr="Структура и органы управления - Незабудка №7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AutoShape 6" descr="Структура и органы управления - Незабудка №7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430F1E3-1A18-527E-AAB5-F62FEF4889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2040" y="1690246"/>
            <a:ext cx="770023" cy="57901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B816ECC-B8E3-BD9C-DC9E-06DD1515CA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88882" y="2938751"/>
            <a:ext cx="1021551" cy="6268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EC9598F-81E9-ED85-AE7B-C73966D2EF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91898" y="3630107"/>
            <a:ext cx="1229616" cy="9700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82B2760-95EE-4D5D-D107-13EE4D1433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4312" y="4246991"/>
            <a:ext cx="1637830" cy="106246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B7E37AD-0614-EA6E-EA7F-390F1668F0B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60599" y="4899564"/>
            <a:ext cx="2300113" cy="74810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F9E3A9AF-9EBE-86EF-68BF-FEDBE75474B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72000" y="4717139"/>
            <a:ext cx="1204317" cy="74810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DA6CC1B-0526-3839-B99A-D24BCD51057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054447" y="5475470"/>
            <a:ext cx="1455836" cy="74810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091CDF75-ED85-E343-3A70-641D91C3FB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18830" y="5541305"/>
            <a:ext cx="1212736" cy="75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6000">
              <a:srgbClr val="0070C0"/>
            </a:gs>
            <a:gs pos="100000">
              <a:srgbClr val="57D3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687" y="2152482"/>
            <a:ext cx="6662366" cy="47099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4375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48680"/>
            <a:ext cx="3135259" cy="10166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76056" y="6309320"/>
            <a:ext cx="1803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21 декабря 2022 г.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5E838DE-3EBF-3DC1-CBC1-918BDCDCC5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6686" y="1565302"/>
            <a:ext cx="6662365" cy="373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343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646" y="1305186"/>
            <a:ext cx="6104279" cy="5552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3624793" y="645977"/>
            <a:ext cx="5162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Результаты деятельности Управления в 2022 году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31823" y="2431161"/>
            <a:ext cx="492443" cy="335828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Задачи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32546" y="1661223"/>
            <a:ext cx="950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Задачи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41" name="TextBox 43"/>
          <p:cNvSpPr txBox="1"/>
          <p:nvPr/>
        </p:nvSpPr>
        <p:spPr>
          <a:xfrm>
            <a:off x="1124266" y="3954307"/>
            <a:ext cx="4194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Задачи региональной системы образования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2" name="TextBox 43"/>
          <p:cNvSpPr txBox="1"/>
          <p:nvPr/>
        </p:nvSpPr>
        <p:spPr>
          <a:xfrm>
            <a:off x="1171373" y="2941161"/>
            <a:ext cx="34937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Изменения законодательства – 2022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862412" y="3443832"/>
            <a:ext cx="2709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Требования Рособрнадзора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51750" y="2298044"/>
            <a:ext cx="2509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Решения коллегии 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</a:rPr>
              <a:t>– 2021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5477719" y="1880096"/>
            <a:ext cx="1336573" cy="10820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cxnSpLocks/>
          </p:cNvCxnSpPr>
          <p:nvPr/>
        </p:nvCxnSpPr>
        <p:spPr>
          <a:xfrm flipV="1">
            <a:off x="6466554" y="2431161"/>
            <a:ext cx="494298" cy="65656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7309824" y="2499937"/>
            <a:ext cx="98922" cy="171314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7793218" y="2367509"/>
            <a:ext cx="296315" cy="94846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D9A54FB-1CCB-0458-FA19-4CF07A7586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7718" y="3401126"/>
            <a:ext cx="1161727" cy="106855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01C76D7-3B30-3C37-2C86-D3903025CF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3320" y="3172877"/>
            <a:ext cx="1370414" cy="99830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81C7D0F-1CD4-E95A-5EBC-BD721FE985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6079" y="4256333"/>
            <a:ext cx="1637139" cy="87007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C4CA931-F42D-9CE5-1F31-3815869C9F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8313" y="2149534"/>
            <a:ext cx="1100721" cy="72254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6CE8CDA-F4E3-4B55-D1E2-5B8593A00D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93059" y="5232644"/>
            <a:ext cx="4867892" cy="135402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1F94928-5017-2733-489A-2EF866D3CB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1145" y="867697"/>
            <a:ext cx="2073994" cy="10946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ABF9DC4A-FA1D-B43C-F9B7-D62F6E00ECD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88781" y="4720675"/>
            <a:ext cx="2046634" cy="13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1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567" y="562626"/>
            <a:ext cx="6104279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362570" y="876714"/>
            <a:ext cx="4516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0000"/>
                </a:solidFill>
              </a:rPr>
              <a:t>ЛИЦЕНЗИРОВАНИЕ ОБРАЗОВАТЕЛЬНОЙ ДЕЯТЕЛЬНОСТИ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31823" y="2886103"/>
            <a:ext cx="430887" cy="243053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Государственные     услуги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686993359"/>
              </p:ext>
            </p:extLst>
          </p:nvPr>
        </p:nvGraphicFramePr>
        <p:xfrm>
          <a:off x="1364998" y="1881563"/>
          <a:ext cx="3802942" cy="4583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6956878" y="1422941"/>
            <a:ext cx="1189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с 1 марта 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2022 года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68" y="1708983"/>
            <a:ext cx="736914" cy="7909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2238" y="2633167"/>
            <a:ext cx="804316" cy="9091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786" y="4371818"/>
            <a:ext cx="1403241" cy="882903"/>
          </a:xfrm>
          <a:prstGeom prst="rect">
            <a:avLst/>
          </a:prstGeom>
        </p:spPr>
      </p:pic>
      <p:sp>
        <p:nvSpPr>
          <p:cNvPr id="36" name="Умножение 35"/>
          <p:cNvSpPr/>
          <p:nvPr/>
        </p:nvSpPr>
        <p:spPr>
          <a:xfrm>
            <a:off x="6539715" y="4192987"/>
            <a:ext cx="1189381" cy="1075496"/>
          </a:xfrm>
          <a:prstGeom prst="mathMultiply">
            <a:avLst>
              <a:gd name="adj1" fmla="val 7033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3889" y="3285120"/>
            <a:ext cx="1326365" cy="93308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463" y="2712241"/>
            <a:ext cx="510915" cy="572879"/>
          </a:xfrm>
          <a:prstGeom prst="rect">
            <a:avLst/>
          </a:prstGeom>
        </p:spPr>
      </p:pic>
      <p:sp>
        <p:nvSpPr>
          <p:cNvPr id="41" name="TextBox 43"/>
          <p:cNvSpPr txBox="1"/>
          <p:nvPr/>
        </p:nvSpPr>
        <p:spPr>
          <a:xfrm>
            <a:off x="4205265" y="2435805"/>
            <a:ext cx="15391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Только 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электронная подача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2" name="TextBox 43"/>
          <p:cNvSpPr txBox="1"/>
          <p:nvPr/>
        </p:nvSpPr>
        <p:spPr>
          <a:xfrm>
            <a:off x="5646623" y="3583270"/>
            <a:ext cx="988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Меньше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документов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539715" y="5316640"/>
            <a:ext cx="1161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Без выездных </a:t>
            </a:r>
          </a:p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проверок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920740" y="4202731"/>
            <a:ext cx="11801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Выдача 5 дней</a:t>
            </a:r>
            <a:endParaRPr lang="ru-RU" sz="1200" b="1" dirty="0">
              <a:solidFill>
                <a:srgbClr val="C0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5477719" y="1880096"/>
            <a:ext cx="1336573" cy="108205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7" idx="3"/>
          </p:cNvCxnSpPr>
          <p:nvPr/>
        </p:nvCxnSpPr>
        <p:spPr>
          <a:xfrm flipV="1">
            <a:off x="6466554" y="2431161"/>
            <a:ext cx="494298" cy="65656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7309824" y="2499937"/>
            <a:ext cx="98922" cy="171314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7793218" y="2367509"/>
            <a:ext cx="296315" cy="94846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34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786" y="644527"/>
            <a:ext cx="6574391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307699" y="1209205"/>
            <a:ext cx="5162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ЛИЦЕНЗИРОВАНИЕ ОБРАЗОВАТЕЛЬНОЙ ДЕЯТЕЛЬНОСТИ</a:t>
            </a:r>
          </a:p>
        </p:txBody>
      </p:sp>
      <p:pic>
        <p:nvPicPr>
          <p:cNvPr id="78" name="Picture 2" descr="D:\ИУУ\презентации\для департамента\инфографика для презентации\для Кольцовой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707" y="865590"/>
            <a:ext cx="3063914" cy="72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31823" y="2914407"/>
            <a:ext cx="400110" cy="237392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Отдел государственных услуг</a:t>
            </a: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4009247024"/>
              </p:ext>
            </p:extLst>
          </p:nvPr>
        </p:nvGraphicFramePr>
        <p:xfrm>
          <a:off x="1272367" y="1726288"/>
          <a:ext cx="3515658" cy="4738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28A3AB81-361A-4B34-9584-0FF63446EB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3209705"/>
              </p:ext>
            </p:extLst>
          </p:nvPr>
        </p:nvGraphicFramePr>
        <p:xfrm>
          <a:off x="4751794" y="2796598"/>
          <a:ext cx="4212694" cy="3685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81534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257" y="1130815"/>
            <a:ext cx="7511208" cy="4910452"/>
          </a:xfrm>
          <a:prstGeom prst="rect">
            <a:avLst/>
          </a:prstGeom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2028756" y="865241"/>
            <a:ext cx="5639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ГОСУДАРСТВЕННАЯ   АККРЕДИТАЦИЯ  ОБРАЗОВАТЕЛЬНОЙ   ДЕЯТЕЛЬНОСТИ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84489" y="167735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421212" y="44624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1941959"/>
            <a:ext cx="400110" cy="369241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ИЗМЕНЕНИЯ   В   ЗАКОНОДАТЕЛЬСТВЕ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5" y="2227736"/>
            <a:ext cx="1662642" cy="2425400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687017" y="4629333"/>
            <a:ext cx="33081" cy="1499483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1983" y="4322084"/>
            <a:ext cx="1294359" cy="108479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059936" y="1697121"/>
            <a:ext cx="2341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 1 марта 2022 года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028757" y="5949280"/>
            <a:ext cx="4235492" cy="0"/>
          </a:xfrm>
          <a:prstGeom prst="straightConnector1">
            <a:avLst/>
          </a:prstGeom>
          <a:ln w="76200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множение 24"/>
          <p:cNvSpPr/>
          <p:nvPr/>
        </p:nvSpPr>
        <p:spPr>
          <a:xfrm>
            <a:off x="1911912" y="3359020"/>
            <a:ext cx="2286495" cy="1543568"/>
          </a:xfrm>
          <a:prstGeom prst="mathMultiply">
            <a:avLst>
              <a:gd name="adj1" fmla="val 3759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люс 38"/>
          <p:cNvSpPr/>
          <p:nvPr/>
        </p:nvSpPr>
        <p:spPr>
          <a:xfrm>
            <a:off x="3492149" y="2910224"/>
            <a:ext cx="504056" cy="504056"/>
          </a:xfrm>
          <a:prstGeom prst="mathPlus">
            <a:avLst>
              <a:gd name="adj1" fmla="val 13348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E345A729-69AD-402B-A717-003957FF98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50" y="3173593"/>
            <a:ext cx="1631909" cy="1990511"/>
          </a:xfrm>
          <a:prstGeom prst="rect">
            <a:avLst/>
          </a:prstGeom>
        </p:spPr>
      </p:pic>
      <p:sp>
        <p:nvSpPr>
          <p:cNvPr id="29" name="TextBox 43">
            <a:extLst>
              <a:ext uri="{FF2B5EF4-FFF2-40B4-BE49-F238E27FC236}">
                <a16:creationId xmlns:a16="http://schemas.microsoft.com/office/drawing/2014/main" xmlns="" id="{A684BC3A-3418-4D87-9FED-2519C8CA7661}"/>
              </a:ext>
            </a:extLst>
          </p:cNvPr>
          <p:cNvSpPr txBox="1"/>
          <p:nvPr/>
        </p:nvSpPr>
        <p:spPr>
          <a:xfrm>
            <a:off x="6264249" y="5308759"/>
            <a:ext cx="276596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rgbClr val="C00000"/>
                </a:solidFill>
              </a:rPr>
              <a:t>Проведена корректировка данных  398  свидетельств о государственной аккредитации</a:t>
            </a:r>
          </a:p>
          <a:p>
            <a:pPr algn="ctr"/>
            <a:endParaRPr lang="ru-RU" sz="9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BB57490-9D28-48C8-8B34-0220C8BDD15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32" y="2150114"/>
            <a:ext cx="1429017" cy="19202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9" t="3334" r="12249" b="1876"/>
          <a:stretch/>
        </p:blipFill>
        <p:spPr>
          <a:xfrm>
            <a:off x="4314754" y="3827116"/>
            <a:ext cx="1977828" cy="133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4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787" y="617111"/>
            <a:ext cx="7459401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288587" y="902629"/>
            <a:ext cx="54466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C00000"/>
                </a:solidFill>
              </a:rPr>
              <a:t>ГОСУДАРСТВЕННАЯ   АККРЕДИТАЦИЯ  ОБРАЗОВАТЕЛЬНОЙ  ДЕЯТЕЛЬНОСТИ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1576" y="2492897"/>
            <a:ext cx="400110" cy="268892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Государственные     услуги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662A166-9944-4DDD-8748-D50D784CF4F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732" y="1818343"/>
            <a:ext cx="1343144" cy="1002565"/>
          </a:xfrm>
          <a:prstGeom prst="rect">
            <a:avLst/>
          </a:prstGeom>
        </p:spPr>
      </p:pic>
      <p:graphicFrame>
        <p:nvGraphicFramePr>
          <p:cNvPr id="16" name="Диаграмма 15">
            <a:extLst>
              <a:ext uri="{FF2B5EF4-FFF2-40B4-BE49-F238E27FC236}">
                <a16:creationId xmlns:a16="http://schemas.microsoft.com/office/drawing/2014/main" xmlns="" id="{6F624466-40C3-4347-9EB1-D9D2200C41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871188"/>
              </p:ext>
            </p:extLst>
          </p:nvPr>
        </p:nvGraphicFramePr>
        <p:xfrm>
          <a:off x="1299378" y="1751190"/>
          <a:ext cx="4740736" cy="3691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C89811E-4BF3-4524-ABE9-1337204DD8E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876" y="3530079"/>
            <a:ext cx="1198064" cy="205812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4CB6E98E-1F88-4F3F-B75F-734E6E755E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67513" y="4365104"/>
            <a:ext cx="2024968" cy="1668057"/>
          </a:xfrm>
          <a:prstGeom prst="rect">
            <a:avLst/>
          </a:prstGeom>
        </p:spPr>
      </p:pic>
      <p:sp>
        <p:nvSpPr>
          <p:cNvPr id="20" name="Умножение 16">
            <a:extLst>
              <a:ext uri="{FF2B5EF4-FFF2-40B4-BE49-F238E27FC236}">
                <a16:creationId xmlns:a16="http://schemas.microsoft.com/office/drawing/2014/main" xmlns="" id="{1AA7BE5C-FD46-478C-8B29-1CADC294E490}"/>
              </a:ext>
            </a:extLst>
          </p:cNvPr>
          <p:cNvSpPr/>
          <p:nvPr/>
        </p:nvSpPr>
        <p:spPr>
          <a:xfrm>
            <a:off x="3853436" y="4122974"/>
            <a:ext cx="2712245" cy="2088056"/>
          </a:xfrm>
          <a:prstGeom prst="mathMultiply">
            <a:avLst>
              <a:gd name="adj1" fmla="val 7033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xmlns="" id="{352FCF5F-242D-4674-975A-96237FABDF04}"/>
              </a:ext>
            </a:extLst>
          </p:cNvPr>
          <p:cNvSpPr/>
          <p:nvPr/>
        </p:nvSpPr>
        <p:spPr>
          <a:xfrm>
            <a:off x="5957568" y="553639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28F84660-64DE-46DB-AAB7-C3AB6B3CA350}"/>
              </a:ext>
            </a:extLst>
          </p:cNvPr>
          <p:cNvSpPr txBox="1"/>
          <p:nvPr/>
        </p:nvSpPr>
        <p:spPr>
          <a:xfrm>
            <a:off x="6175384" y="2750067"/>
            <a:ext cx="2024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Проведены Аккредитационные коллегии </a:t>
            </a:r>
          </a:p>
          <a:p>
            <a:pPr algn="ctr"/>
            <a:r>
              <a:rPr lang="ru-RU" sz="1400" b="1" dirty="0">
                <a:solidFill>
                  <a:srgbClr val="FFFF00"/>
                </a:solidFill>
              </a:rPr>
              <a:t>(2 заседания)</a:t>
            </a:r>
          </a:p>
        </p:txBody>
      </p:sp>
    </p:spTree>
    <p:extLst>
      <p:ext uri="{BB962C8B-B14F-4D97-AF65-F5344CB8AC3E}">
        <p14:creationId xmlns:p14="http://schemas.microsoft.com/office/powerpoint/2010/main" val="166833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885" y="1093723"/>
            <a:ext cx="7503257" cy="5458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631596" y="154551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311531" y="753207"/>
            <a:ext cx="61652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7030A0"/>
                </a:solidFill>
              </a:rPr>
              <a:t>ПОДТВЕРЖДЕНИЕ   ДОКУМЕНТОВ   ОБ  ОБРАЗОВАНИИ  И  (ИЛИ)   КВАЛИФИКАЦИИ, </a:t>
            </a:r>
          </a:p>
          <a:p>
            <a:pPr algn="ctr"/>
            <a:r>
              <a:rPr lang="ru-RU" sz="1200" b="1" dirty="0">
                <a:solidFill>
                  <a:srgbClr val="7030A0"/>
                </a:solidFill>
              </a:rPr>
              <a:t>ОБ   УЧЕНЫХ  СТЕПЕНЯХ,  УЧЕНЫХ  ЗВАНИЯХ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03131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23026" y="2232389"/>
            <a:ext cx="400110" cy="28993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Государственные    услуги</a:t>
            </a: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748656582"/>
              </p:ext>
            </p:extLst>
          </p:nvPr>
        </p:nvGraphicFramePr>
        <p:xfrm>
          <a:off x="1311531" y="2126476"/>
          <a:ext cx="3342155" cy="2995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6" name="Диаграмма 35">
            <a:extLst>
              <a:ext uri="{FF2B5EF4-FFF2-40B4-BE49-F238E27FC236}">
                <a16:creationId xmlns:a16="http://schemas.microsoft.com/office/drawing/2014/main" xmlns="" id="{659FA581-4A39-4ED5-BEB9-2C88CA6B1B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6965390"/>
              </p:ext>
            </p:extLst>
          </p:nvPr>
        </p:nvGraphicFramePr>
        <p:xfrm>
          <a:off x="6078085" y="2348996"/>
          <a:ext cx="2940862" cy="2439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53D4ED1C-38F7-41A8-A556-67BE9BABE8BA}"/>
              </a:ext>
            </a:extLst>
          </p:cNvPr>
          <p:cNvSpPr txBox="1"/>
          <p:nvPr/>
        </p:nvSpPr>
        <p:spPr>
          <a:xfrm>
            <a:off x="4656772" y="1843888"/>
            <a:ext cx="3601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FFFF00"/>
                </a:solidFill>
              </a:rPr>
              <a:t>С апреля 2022 обеспечена возможность подачи документов в электронной форме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9FC2FE8-4FAD-AFB6-F9D5-3DC2C0A0621A}"/>
              </a:ext>
            </a:extLst>
          </p:cNvPr>
          <p:cNvSpPr txBox="1"/>
          <p:nvPr/>
        </p:nvSpPr>
        <p:spPr>
          <a:xfrm>
            <a:off x="1369915" y="5405031"/>
            <a:ext cx="36019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7030A0"/>
                </a:solidFill>
              </a:rPr>
              <a:t>Один миллион пятьсот тысяч рублей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EB6FFE0-FFF8-7C25-DE12-53A66C78B7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20120" y="3385624"/>
            <a:ext cx="4381022" cy="32624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BD5CFD7-8AEC-EACA-FD1F-E174893644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1982" y="5767311"/>
            <a:ext cx="1923043" cy="7849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CB897B8-3A4D-5FBC-E66C-5DDF2FA6D2D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02278" y="2369209"/>
            <a:ext cx="1239950" cy="108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926" y="704461"/>
            <a:ext cx="7204886" cy="5959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246385" y="788378"/>
            <a:ext cx="37748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ПРОФИЛАКТИЧЕСКИЕ   МЕРОПРИЯТИЯ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cxnSp>
        <p:nvCxnSpPr>
          <p:cNvPr id="36" name="Соединительная линия уступом 35"/>
          <p:cNvCxnSpPr/>
          <p:nvPr/>
        </p:nvCxnSpPr>
        <p:spPr>
          <a:xfrm>
            <a:off x="4379510" y="2255782"/>
            <a:ext cx="2339130" cy="710212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43"/>
          <p:cNvSpPr txBox="1"/>
          <p:nvPr/>
        </p:nvSpPr>
        <p:spPr>
          <a:xfrm>
            <a:off x="5660544" y="1590849"/>
            <a:ext cx="3007823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% контролируемых лиц,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охваченных 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мониторингами безопасности</a:t>
            </a:r>
          </a:p>
          <a:p>
            <a:endParaRPr lang="ru-RU" sz="8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600" b="1" dirty="0">
                <a:solidFill>
                  <a:srgbClr val="C00000"/>
                </a:solidFill>
              </a:rPr>
              <a:t>1682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образовательные организации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531575" y="2492896"/>
            <a:ext cx="19255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43"/>
          <p:cNvSpPr txBox="1"/>
          <p:nvPr/>
        </p:nvSpPr>
        <p:spPr>
          <a:xfrm>
            <a:off x="6816080" y="2728774"/>
            <a:ext cx="1953448" cy="570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 итогам выдано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</a:rPr>
              <a:t>463</a:t>
            </a:r>
            <a:r>
              <a:rPr lang="ru-RU" sz="1400" b="1" dirty="0">
                <a:solidFill>
                  <a:srgbClr val="C00000"/>
                </a:solidFill>
              </a:rPr>
              <a:t> предостережения</a:t>
            </a:r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873" y="6079793"/>
            <a:ext cx="884130" cy="50746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924" y="6093621"/>
            <a:ext cx="487111" cy="487111"/>
          </a:xfrm>
          <a:prstGeom prst="rect">
            <a:avLst/>
          </a:prstGeom>
        </p:spPr>
      </p:pic>
      <p:sp>
        <p:nvSpPr>
          <p:cNvPr id="46" name="TextBox 43"/>
          <p:cNvSpPr txBox="1"/>
          <p:nvPr/>
        </p:nvSpPr>
        <p:spPr>
          <a:xfrm>
            <a:off x="5458603" y="4767915"/>
            <a:ext cx="36664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2 - УМВД Смоленской области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8 - Прокуратура Смоленской области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2 - Управление образования г. Смоленск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3 - ведомственный контроль областных образовательных организаций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1 - Комитет по образованию "Смоленский район" Смоленской области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1 - Отдел по образованию и гражданско-патриотическому воспитанию "Темкинский район" Смоленской области</a:t>
            </a:r>
          </a:p>
          <a:p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1" t="8744" r="50816"/>
          <a:stretch/>
        </p:blipFill>
        <p:spPr>
          <a:xfrm>
            <a:off x="7918040" y="3284417"/>
            <a:ext cx="1027920" cy="1046636"/>
          </a:xfrm>
          <a:prstGeom prst="rect">
            <a:avLst/>
          </a:prstGeom>
        </p:spPr>
      </p:pic>
      <p:sp>
        <p:nvSpPr>
          <p:cNvPr id="48" name="TextBox 43"/>
          <p:cNvSpPr txBox="1"/>
          <p:nvPr/>
        </p:nvSpPr>
        <p:spPr>
          <a:xfrm>
            <a:off x="5840319" y="3637839"/>
            <a:ext cx="1981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Рассмотрено  </a:t>
            </a:r>
            <a:r>
              <a:rPr lang="ru-RU" sz="1400" b="1" dirty="0">
                <a:solidFill>
                  <a:srgbClr val="C00000"/>
                </a:solidFill>
              </a:rPr>
              <a:t>163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обращения граждан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44" name="Рисунок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53" y="6039501"/>
            <a:ext cx="520125" cy="553933"/>
          </a:xfrm>
          <a:prstGeom prst="rect">
            <a:avLst/>
          </a:prstGeom>
        </p:spPr>
      </p:pic>
      <p:sp>
        <p:nvSpPr>
          <p:cNvPr id="49" name="TextBox 43"/>
          <p:cNvSpPr txBox="1"/>
          <p:nvPr/>
        </p:nvSpPr>
        <p:spPr>
          <a:xfrm>
            <a:off x="6894944" y="4339366"/>
            <a:ext cx="1920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 итогам выдано 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   5 предостережений</a:t>
            </a:r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930360250"/>
              </p:ext>
            </p:extLst>
          </p:nvPr>
        </p:nvGraphicFramePr>
        <p:xfrm>
          <a:off x="1142107" y="1607905"/>
          <a:ext cx="4362640" cy="4485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0" name="TextBox 43"/>
          <p:cNvSpPr txBox="1"/>
          <p:nvPr/>
        </p:nvSpPr>
        <p:spPr>
          <a:xfrm>
            <a:off x="4901365" y="3272908"/>
            <a:ext cx="2993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solidFill>
                  <a:srgbClr val="C00000"/>
                </a:solidFill>
              </a:rPr>
              <a:t>243</a:t>
            </a:r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образовательные организации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cxnSp>
        <p:nvCxnSpPr>
          <p:cNvPr id="41" name="Соединительная линия уступом 40"/>
          <p:cNvCxnSpPr/>
          <p:nvPr/>
        </p:nvCxnSpPr>
        <p:spPr>
          <a:xfrm>
            <a:off x="4141545" y="2924855"/>
            <a:ext cx="822935" cy="536776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Стрелка вправо 55"/>
          <p:cNvSpPr/>
          <p:nvPr/>
        </p:nvSpPr>
        <p:spPr>
          <a:xfrm>
            <a:off x="4751909" y="5301208"/>
            <a:ext cx="55089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Стрелка вниз 57"/>
          <p:cNvSpPr/>
          <p:nvPr/>
        </p:nvSpPr>
        <p:spPr>
          <a:xfrm>
            <a:off x="7052617" y="4152234"/>
            <a:ext cx="164984" cy="2363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1201790504"/>
              </p:ext>
            </p:extLst>
          </p:nvPr>
        </p:nvGraphicFramePr>
        <p:xfrm>
          <a:off x="7472023" y="1114265"/>
          <a:ext cx="1483989" cy="1483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509584" y="2060847"/>
            <a:ext cx="615553" cy="397865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Государственный  контроль (надзор)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За  соблюдением  законодательства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35EE9F4-3EB2-9D2A-93EB-FC4590B80C18}"/>
              </a:ext>
            </a:extLst>
          </p:cNvPr>
          <p:cNvSpPr txBox="1"/>
          <p:nvPr/>
        </p:nvSpPr>
        <p:spPr>
          <a:xfrm>
            <a:off x="5461416" y="995034"/>
            <a:ext cx="3081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FFFF00"/>
                </a:solidFill>
              </a:rPr>
              <a:t>Программа профилактики рисков </a:t>
            </a:r>
          </a:p>
        </p:txBody>
      </p:sp>
    </p:spTree>
    <p:extLst>
      <p:ext uri="{BB962C8B-B14F-4D97-AF65-F5344CB8AC3E}">
        <p14:creationId xmlns:p14="http://schemas.microsoft.com/office/powerpoint/2010/main" val="13966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667" y="682902"/>
            <a:ext cx="5992287" cy="5849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4" name="Прямоугольник 73"/>
          <p:cNvSpPr/>
          <p:nvPr/>
        </p:nvSpPr>
        <p:spPr>
          <a:xfrm>
            <a:off x="509584" y="1628800"/>
            <a:ext cx="661972" cy="4975050"/>
          </a:xfrm>
          <a:prstGeom prst="rect">
            <a:avLst/>
          </a:prstGeom>
          <a:solidFill>
            <a:srgbClr val="DEE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TextBox 74"/>
          <p:cNvSpPr txBox="1"/>
          <p:nvPr/>
        </p:nvSpPr>
        <p:spPr>
          <a:xfrm>
            <a:off x="1215033" y="906407"/>
            <a:ext cx="4127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КОНТРОЛЬНО-НАДЗОРНАЯ ДЕЯТЕЛЬНОСТЬ</a:t>
            </a:r>
          </a:p>
        </p:txBody>
      </p:sp>
      <p:cxnSp>
        <p:nvCxnSpPr>
          <p:cNvPr id="88" name="Прямая соединительная линия 87"/>
          <p:cNvCxnSpPr/>
          <p:nvPr/>
        </p:nvCxnSpPr>
        <p:spPr>
          <a:xfrm flipH="1">
            <a:off x="408772" y="1571339"/>
            <a:ext cx="1" cy="509008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 flipV="1">
            <a:off x="1524312" y="1553365"/>
            <a:ext cx="4516107" cy="9264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/>
          <p:cNvCxnSpPr/>
          <p:nvPr/>
        </p:nvCxnSpPr>
        <p:spPr>
          <a:xfrm>
            <a:off x="416424" y="6628752"/>
            <a:ext cx="4155576" cy="0"/>
          </a:xfrm>
          <a:prstGeom prst="line">
            <a:avLst/>
          </a:prstGeom>
          <a:ln w="19050"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4" b="-8050"/>
          <a:stretch/>
        </p:blipFill>
        <p:spPr>
          <a:xfrm>
            <a:off x="222048" y="44624"/>
            <a:ext cx="1899017" cy="659837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7855018" y="107340"/>
            <a:ext cx="103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edu67.ru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99830" y="158695"/>
            <a:ext cx="54251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УПРАВЛЕНИЕ ПО НАДЗОРУ И КОНТРОЛЮ В СФЕРЕ ОБРАЗОВАНИЯ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23" y="793381"/>
            <a:ext cx="932907" cy="93290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90298" y="2204864"/>
            <a:ext cx="615553" cy="39604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Государственный  контроль (надзор)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за соблюдением  законодательства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514" y="1837981"/>
            <a:ext cx="1308292" cy="1944993"/>
          </a:xfrm>
          <a:prstGeom prst="rect">
            <a:avLst/>
          </a:prstGeom>
        </p:spPr>
      </p:pic>
      <p:sp>
        <p:nvSpPr>
          <p:cNvPr id="36" name="TextBox 43"/>
          <p:cNvSpPr txBox="1"/>
          <p:nvPr/>
        </p:nvSpPr>
        <p:spPr>
          <a:xfrm>
            <a:off x="6092020" y="4768010"/>
            <a:ext cx="280046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осуществление образовательной деятельности без лицензии</a:t>
            </a:r>
          </a:p>
          <a:p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несоблюдение порядка ГИА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472" y="5038748"/>
            <a:ext cx="365643" cy="39981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068" y="5041572"/>
            <a:ext cx="365643" cy="399816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482" y="5898049"/>
            <a:ext cx="365643" cy="399816"/>
          </a:xfrm>
          <a:prstGeom prst="rect">
            <a:avLst/>
          </a:prstGeom>
        </p:spPr>
      </p:pic>
      <p:cxnSp>
        <p:nvCxnSpPr>
          <p:cNvPr id="13" name="Соединительная линия уступом 12"/>
          <p:cNvCxnSpPr/>
          <p:nvPr/>
        </p:nvCxnSpPr>
        <p:spPr>
          <a:xfrm flipV="1">
            <a:off x="4932040" y="2606673"/>
            <a:ext cx="2322619" cy="108502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6560" y="5901594"/>
            <a:ext cx="365643" cy="399816"/>
          </a:xfrm>
          <a:prstGeom prst="rect">
            <a:avLst/>
          </a:prstGeom>
        </p:spPr>
      </p:pic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1053927769"/>
              </p:ext>
            </p:extLst>
          </p:nvPr>
        </p:nvGraphicFramePr>
        <p:xfrm>
          <a:off x="1215032" y="1715987"/>
          <a:ext cx="5517207" cy="2854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7" name="TextBox 43"/>
          <p:cNvSpPr txBox="1"/>
          <p:nvPr/>
        </p:nvSpPr>
        <p:spPr>
          <a:xfrm>
            <a:off x="2010325" y="5097830"/>
            <a:ext cx="28389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реализация не в полном объеме основной образовательной программы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2">
                    <a:lumMod val="75000"/>
                  </a:schemeClr>
                </a:solidFill>
              </a:rPr>
              <a:t>неполнота внесения сведений в ФИС ФРДО</a:t>
            </a:r>
          </a:p>
          <a:p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1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9895</TotalTime>
  <Words>1061</Words>
  <Application>Microsoft Office PowerPoint</Application>
  <PresentationFormat>Экран (4:3)</PresentationFormat>
  <Paragraphs>235</Paragraphs>
  <Slides>17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Романова Светлана Анатольевна</cp:lastModifiedBy>
  <cp:revision>902</cp:revision>
  <cp:lastPrinted>2022-12-21T11:55:12Z</cp:lastPrinted>
  <dcterms:created xsi:type="dcterms:W3CDTF">2019-04-11T08:45:36Z</dcterms:created>
  <dcterms:modified xsi:type="dcterms:W3CDTF">2023-01-12T13:31:45Z</dcterms:modified>
</cp:coreProperties>
</file>