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32" r:id="rId2"/>
    <p:sldMasterId id="2147483768" r:id="rId3"/>
  </p:sldMasterIdLst>
  <p:notesMasterIdLst>
    <p:notesMasterId r:id="rId14"/>
  </p:notesMasterIdLst>
  <p:handoutMasterIdLst>
    <p:handoutMasterId r:id="rId15"/>
  </p:handoutMasterIdLst>
  <p:sldIdLst>
    <p:sldId id="281" r:id="rId4"/>
    <p:sldId id="305" r:id="rId5"/>
    <p:sldId id="263" r:id="rId6"/>
    <p:sldId id="289" r:id="rId7"/>
    <p:sldId id="306" r:id="rId8"/>
    <p:sldId id="304" r:id="rId9"/>
    <p:sldId id="290" r:id="rId10"/>
    <p:sldId id="295" r:id="rId11"/>
    <p:sldId id="307" r:id="rId12"/>
    <p:sldId id="288" r:id="rId13"/>
  </p:sldIdLst>
  <p:sldSz cx="9144000" cy="5143500" type="screen16x9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943EA8-B083-4DFA-9617-4DCBB7944F09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6EEDCCD-57CA-4D55-B881-6170921B0C3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863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127B9A-5230-42FC-A035-BCB9FDB3640B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A68DA50-FE0B-4818-9F12-401F269D06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1021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B4004E6-B10E-4ED2-B71C-F7E29C3A89B7}" type="slidenum">
              <a:rPr lang="ru-RU" altLang="ru-RU" smtClean="0">
                <a:solidFill>
                  <a:srgbClr val="000000"/>
                </a:solidFill>
              </a:rPr>
              <a:pPr/>
              <a:t>1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75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93CD2C3-EB10-4631-AC30-C2C8F55C09EF}" type="slidenum">
              <a:rPr lang="ru-RU" altLang="ru-RU" smtClean="0">
                <a:solidFill>
                  <a:srgbClr val="000000"/>
                </a:solidFill>
              </a:rPr>
              <a:pPr/>
              <a:t>2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580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6E0B03C3-4949-43DB-A230-004B2FE7FE16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340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6827549-ECA1-49FF-B9F3-C88ADF983BE0}" type="slidenum">
              <a:rPr lang="ru-RU" altLang="ru-RU" smtClean="0">
                <a:latin typeface="Arial" panose="020B0604020202020204" pitchFamily="34" charset="0"/>
              </a:rPr>
              <a:pPr/>
              <a:t>4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134815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6827549-ECA1-49FF-B9F3-C88ADF983BE0}" type="slidenum">
              <a:rPr lang="ru-RU" altLang="ru-RU" smtClean="0">
                <a:latin typeface="Arial" panose="020B0604020202020204" pitchFamily="34" charset="0"/>
              </a:rPr>
              <a:pPr/>
              <a:t>5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135186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781207" y="10173081"/>
            <a:ext cx="2893732" cy="535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FAEA0139-90F0-492D-9429-1F8094945456}" type="slidenum">
              <a:rPr lang="ru-RU" altLang="ru-RU" sz="1200">
                <a:latin typeface="Arial" panose="020B0604020202020204" pitchFamily="34" charset="0"/>
              </a:rPr>
              <a:pPr algn="r" eaLnBrk="1" hangingPunct="1"/>
              <a:t>7</a:t>
            </a:fld>
            <a:endParaRPr lang="ru-RU" altLang="ru-RU" sz="1200">
              <a:latin typeface="Arial" panose="020B060402020202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716542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06827549-ECA1-49FF-B9F3-C88ADF983BE0}" type="slidenum">
              <a:rPr lang="ru-RU" altLang="ru-RU" smtClean="0">
                <a:latin typeface="Arial" panose="020B0604020202020204" pitchFamily="34" charset="0"/>
              </a:rPr>
              <a:pPr/>
              <a:t>9</a:t>
            </a:fld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87732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778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76B208C7-3387-40F9-A322-6CC2B835ABC8}" type="slidenum">
              <a:rPr lang="ru-RU" altLang="ru-RU" smtClean="0">
                <a:solidFill>
                  <a:srgbClr val="000000"/>
                </a:solidFill>
              </a:rPr>
              <a:pPr/>
              <a:t>10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25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7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5DFAD8C-A73C-41BF-A65E-314B0F4B0391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1094D57-4752-4E87-805D-1AA47B619F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22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09833F5-2894-49E7-BA52-BE80E56B99F8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5412633-2E85-4414-967D-80FE349985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4521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5CE7A77-BB8B-4A5C-9E90-E155D71E3E0E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AF2454B-594A-4DAF-B678-02998841AB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0233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85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065B4-F973-45DD-9E08-CBD593A69ABB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6E9D3-63F8-4572-A1BA-C6312B4158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1082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7808B-9D3E-4488-9A05-BEF0890B2913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23C7A-B1D7-4B4D-B37F-253E6DA624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6694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2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1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93CB3-BB09-408A-9D33-48AD6418CEA7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CE61D-CCFC-4AAC-8296-1A0ACB3CAE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81222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E3BCA-A930-4574-ACA0-B02329A85782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0D810-F526-4014-BAA4-44CCD25193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15309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2" indent="0">
              <a:buNone/>
              <a:defRPr sz="2000" b="1"/>
            </a:lvl2pPr>
            <a:lvl3pPr marL="914063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4" indent="0">
              <a:buNone/>
              <a:defRPr sz="1600" b="1"/>
            </a:lvl5pPr>
            <a:lvl6pPr marL="2285145" indent="0">
              <a:buNone/>
              <a:defRPr sz="1600" b="1"/>
            </a:lvl6pPr>
            <a:lvl7pPr marL="2742167" indent="0">
              <a:buNone/>
              <a:defRPr sz="1600" b="1"/>
            </a:lvl7pPr>
            <a:lvl8pPr marL="3199200" indent="0">
              <a:buNone/>
              <a:defRPr sz="1600" b="1"/>
            </a:lvl8pPr>
            <a:lvl9pPr marL="365622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4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2" indent="0">
              <a:buNone/>
              <a:defRPr sz="2000" b="1"/>
            </a:lvl2pPr>
            <a:lvl3pPr marL="914063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4" indent="0">
              <a:buNone/>
              <a:defRPr sz="1600" b="1"/>
            </a:lvl5pPr>
            <a:lvl6pPr marL="2285145" indent="0">
              <a:buNone/>
              <a:defRPr sz="1600" b="1"/>
            </a:lvl6pPr>
            <a:lvl7pPr marL="2742167" indent="0">
              <a:buNone/>
              <a:defRPr sz="1600" b="1"/>
            </a:lvl7pPr>
            <a:lvl8pPr marL="3199200" indent="0">
              <a:buNone/>
              <a:defRPr sz="1600" b="1"/>
            </a:lvl8pPr>
            <a:lvl9pPr marL="3656228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4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C6C50-F575-4A2D-8480-7280D7BE9A24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00090-6730-40BA-8D67-2060DB6083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31907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9DE08-A542-40EF-82D9-B1303F5D3D0D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46648-ED42-42F2-B7E5-B005A156EE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8482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77B35-6FB4-4A26-9334-A980E4492558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59BBC-38AC-4018-BC48-7C4B84FF9A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6279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81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022" indent="0">
              <a:buNone/>
              <a:defRPr sz="1200"/>
            </a:lvl2pPr>
            <a:lvl3pPr marL="914063" indent="0">
              <a:buNone/>
              <a:defRPr sz="1000"/>
            </a:lvl3pPr>
            <a:lvl4pPr marL="1371090" indent="0">
              <a:buNone/>
              <a:defRPr sz="900"/>
            </a:lvl4pPr>
            <a:lvl5pPr marL="1828124" indent="0">
              <a:buNone/>
              <a:defRPr sz="900"/>
            </a:lvl5pPr>
            <a:lvl6pPr marL="2285145" indent="0">
              <a:buNone/>
              <a:defRPr sz="900"/>
            </a:lvl6pPr>
            <a:lvl7pPr marL="2742167" indent="0">
              <a:buNone/>
              <a:defRPr sz="900"/>
            </a:lvl7pPr>
            <a:lvl8pPr marL="3199200" indent="0">
              <a:buNone/>
              <a:defRPr sz="900"/>
            </a:lvl8pPr>
            <a:lvl9pPr marL="365622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0B783-A727-4AD5-BB89-31EDA96C000B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6A664-B86C-4914-9944-F09C640BBD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973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3D481AC-C7C7-42C9-A0B1-38A76A05CD0D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3A0045E-46A4-4BA6-9DF1-AC8D38E9DC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44165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22" indent="0">
              <a:buNone/>
              <a:defRPr sz="2800"/>
            </a:lvl2pPr>
            <a:lvl3pPr marL="914063" indent="0">
              <a:buNone/>
              <a:defRPr sz="2400"/>
            </a:lvl3pPr>
            <a:lvl4pPr marL="1371090" indent="0">
              <a:buNone/>
              <a:defRPr sz="2000"/>
            </a:lvl4pPr>
            <a:lvl5pPr marL="1828124" indent="0">
              <a:buNone/>
              <a:defRPr sz="2000"/>
            </a:lvl5pPr>
            <a:lvl6pPr marL="2285145" indent="0">
              <a:buNone/>
              <a:defRPr sz="2000"/>
            </a:lvl6pPr>
            <a:lvl7pPr marL="2742167" indent="0">
              <a:buNone/>
              <a:defRPr sz="2000"/>
            </a:lvl7pPr>
            <a:lvl8pPr marL="3199200" indent="0">
              <a:buNone/>
              <a:defRPr sz="2000"/>
            </a:lvl8pPr>
            <a:lvl9pPr marL="3656228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6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022" indent="0">
              <a:buNone/>
              <a:defRPr sz="1200"/>
            </a:lvl2pPr>
            <a:lvl3pPr marL="914063" indent="0">
              <a:buNone/>
              <a:defRPr sz="1000"/>
            </a:lvl3pPr>
            <a:lvl4pPr marL="1371090" indent="0">
              <a:buNone/>
              <a:defRPr sz="900"/>
            </a:lvl4pPr>
            <a:lvl5pPr marL="1828124" indent="0">
              <a:buNone/>
              <a:defRPr sz="900"/>
            </a:lvl5pPr>
            <a:lvl6pPr marL="2285145" indent="0">
              <a:buNone/>
              <a:defRPr sz="900"/>
            </a:lvl6pPr>
            <a:lvl7pPr marL="2742167" indent="0">
              <a:buNone/>
              <a:defRPr sz="900"/>
            </a:lvl7pPr>
            <a:lvl8pPr marL="3199200" indent="0">
              <a:buNone/>
              <a:defRPr sz="900"/>
            </a:lvl8pPr>
            <a:lvl9pPr marL="3656228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2E04B-6F1D-4D17-A3ED-D4B6D9B6D7E2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8C4B1-27A6-4D3C-B4FC-3FA2CA16EB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2761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854B5-5982-4F30-9481-DF117152E722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1B842-F818-4733-8CAA-72B5C09E17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60920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C0392-9DF8-4DE6-9D20-FD9F3065E26F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7D35A-AC89-4DDC-BEB1-0828C7986A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24884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8360"/>
            <a:ext cx="8229600" cy="8548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8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8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EE172-6ED3-49A7-81D2-B2CE6C73CC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89454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AA026-05B3-4B1C-945A-AD23582E5772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C9BE7-B1C8-4914-8FEF-4CF1713AA6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61687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27CC-16D6-403A-86CB-7201EB986C51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35AC2-B467-49C7-A9C2-1D3223C611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07811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C0E5E-2187-4203-AE81-0DB34415BD81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80233-609B-42A3-8E56-D2721D1BBE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86444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AE29E-04C0-4275-863C-71703B8E012E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5BBFA-3DA0-4B7D-8C10-4B99FCC1CE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71838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D46F4-B271-4A16-B49E-061023D918A3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E8FA5-AA5A-43BA-93EE-BE0A9594DF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8596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9956F-BF95-4585-9C9B-636E5CB0DB4F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D7B40-6F3C-4564-8B32-2BE23ED3EFC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338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87D827B-53D0-477A-B36B-CD6BD756C4F2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A368DFA-D6A9-40BF-9871-708B01928B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75532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73660-9962-4574-9A9E-F2A34958507E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96E44-2F56-4E32-A405-A8746103AC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5520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6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80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223D9-9915-4036-AE13-C2921E9F71F3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A7E4F-B643-4511-BADE-640D9DD872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16923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1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77F1B-A20C-47EC-8368-0F748367EE98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F6161-F875-4490-9F68-3265E112A5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175506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82BD1-A1E4-47FA-A3E0-8C708BA3451B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7C07-F184-42C5-A054-E078280889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150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1B209-4179-4616-BAD1-1409188EEC5D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3B6CF-B0AE-400C-8943-DF47464F8B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880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6BC2420-052B-4637-BCB0-2E0CDCF03B4A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46ADA39-BBDD-4FCF-981B-68D80BA0971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9612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2636845-43AF-4811-BD49-756467655DFB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2DA1576-A0DF-4421-925E-F633BD6E2D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411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26FE071-A29E-490F-AF62-0FE421A28312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1C1B91A-96C7-4DC4-A6F0-48CF765A41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184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C08E9AE-8595-4416-A340-4A3AD5751626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3B6D039-B264-477D-91FA-59EEDBF97F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7806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806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824BE72-EC23-4F19-8B48-E71186C3F065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3E4BA6A-9B74-4BFB-9BF4-F893DA1614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241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21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D53B214-933E-4326-83D4-00A28C1B6F6B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9697ED8-1738-4E10-8617-8568F5F779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621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019A30BB-495B-4A0C-B443-63821236620C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57CF43E-0276-4570-B57A-0B694EB8A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5" rIns="91410" bIns="457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10" tIns="45705" rIns="91410" bIns="457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10" tIns="45705" rIns="91410" bIns="45705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DB416-78BA-43A5-97B0-6CB89B26EF92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10" tIns="45705" rIns="91410" bIns="45705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10" tIns="45705" rIns="91410" bIns="4570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8B8D874-1028-4B5C-BE97-934A790A11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  <p:sldLayoutId id="214748437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02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06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09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12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655" indent="-228510" algn="l" defTabSz="9140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90" indent="-228510" algn="l" defTabSz="9140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18" indent="-228510" algn="l" defTabSz="9140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45" indent="-228510" algn="l" defTabSz="9140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2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63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4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45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67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00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28" algn="l" defTabSz="9140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ABEDD3-584C-42AE-A2DA-7753EE99718E}" type="datetimeFigureOut">
              <a:rPr lang="ru-RU"/>
              <a:pPr>
                <a:defRPr/>
              </a:pPr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C18C05F-765C-496F-9F51-B408668A2E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  <p:sldLayoutId id="2147484339" r:id="rId8"/>
    <p:sldLayoutId id="2147484340" r:id="rId9"/>
    <p:sldLayoutId id="2147484341" r:id="rId10"/>
    <p:sldLayoutId id="21474843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_____Microsoft_Excel_97-20031.xls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850" y="2066925"/>
            <a:ext cx="8647113" cy="107721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3200" b="1" dirty="0"/>
              <a:t>О результатах комплексных проверок в 2019 году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94671" y="3292475"/>
            <a:ext cx="8305479" cy="101566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2000" dirty="0" err="1" smtClean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Кубраков</a:t>
            </a:r>
            <a:r>
              <a:rPr lang="ru-RU" sz="2000" dirty="0" smtClean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Александр Николаевич</a:t>
            </a:r>
            <a:endParaRPr lang="ru-RU" sz="2000" dirty="0">
              <a:solidFill>
                <a:srgbClr val="00206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Заместитель начальника 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Управления по надзору и контролю в сфере </a:t>
            </a:r>
            <a:endParaRPr lang="ru-RU" sz="2000" dirty="0" smtClean="0">
              <a:solidFill>
                <a:srgbClr val="00206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000" dirty="0" smtClean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образования – начальник отдела государственного надзора </a:t>
            </a:r>
            <a:endParaRPr lang="ru-RU" sz="2000" dirty="0">
              <a:solidFill>
                <a:srgbClr val="00206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730625" y="1995488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150" y="2103438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450" y="1995488"/>
            <a:ext cx="2889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18526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30625" y="1995488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35150" y="2103438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05025" y="18526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6809" name="Rectangle 1"/>
          <p:cNvSpPr>
            <a:spLocks noChangeArrowheads="1"/>
          </p:cNvSpPr>
          <p:nvPr/>
        </p:nvSpPr>
        <p:spPr bwMode="auto">
          <a:xfrm>
            <a:off x="3392488" y="8699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6810" name="Содержимое 15"/>
          <p:cNvSpPr>
            <a:spLocks noGrp="1"/>
          </p:cNvSpPr>
          <p:nvPr>
            <p:ph type="body" idx="4294967295"/>
          </p:nvPr>
        </p:nvSpPr>
        <p:spPr>
          <a:xfrm>
            <a:off x="971550" y="2066925"/>
            <a:ext cx="7772400" cy="649288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ru-RU" altLang="ru-RU" sz="4000" dirty="0" smtClean="0">
                <a:solidFill>
                  <a:srgbClr val="2E3192"/>
                </a:solidFill>
              </a:rPr>
              <a:t>Благодарю за внимание!</a:t>
            </a:r>
          </a:p>
          <a:p>
            <a:pPr>
              <a:buFont typeface="Arial" panose="020B0604020202020204" pitchFamily="34" charset="0"/>
              <a:buNone/>
            </a:pPr>
            <a:endParaRPr lang="ru-RU" altLang="ru-RU" dirty="0" smtClean="0"/>
          </a:p>
          <a:p>
            <a:pPr>
              <a:buFont typeface="Arial" panose="020B0604020202020204" pitchFamily="34" charset="0"/>
              <a:buNone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730625" y="1995488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150" y="2103438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450" y="1995488"/>
            <a:ext cx="2889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18526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30625" y="1995488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35150" y="2103438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05025" y="18526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5065" name="Rectangle 1"/>
          <p:cNvSpPr>
            <a:spLocks noChangeArrowheads="1"/>
          </p:cNvSpPr>
          <p:nvPr/>
        </p:nvSpPr>
        <p:spPr bwMode="auto">
          <a:xfrm>
            <a:off x="3392488" y="8699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44625" y="195263"/>
            <a:ext cx="7488238" cy="40005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b="1" dirty="0" smtClean="0">
                <a:solidFill>
                  <a:srgbClr val="2E3192"/>
                </a:solidFill>
                <a:latin typeface="+mj-lt"/>
              </a:rPr>
              <a:t>УПРАВЛЕНИЕ ПО НАДЗОРУ И КОНТРОЛЮ В СФЕРЕ ОБРАЗОВАНИЯ</a:t>
            </a:r>
            <a:endParaRPr lang="ru-RU" altLang="ru-RU" sz="2000" b="1" dirty="0" smtClean="0">
              <a:solidFill>
                <a:srgbClr val="2E319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+mn-cs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/>
          </p:nvPr>
        </p:nvGraphicFramePr>
        <p:xfrm>
          <a:off x="1476375" y="1563688"/>
          <a:ext cx="7343775" cy="27130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43775"/>
              </a:tblGrid>
              <a:tr h="579299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Общее количество проверок - 195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4" marB="45724" anchor="ctr">
                    <a:solidFill>
                      <a:schemeClr val="accent1">
                        <a:lumMod val="60000"/>
                        <a:lumOff val="40000"/>
                        <a:alpha val="12000"/>
                      </a:schemeClr>
                    </a:solidFill>
                  </a:tcPr>
                </a:tc>
              </a:tr>
              <a:tr h="10668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Из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них: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153 – плановых (100% плана), 42 – внеплановых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127 – выездных, 68- документарных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4" marB="45724" anchor="ctr">
                    <a:solidFill>
                      <a:schemeClr val="accent1">
                        <a:lumMod val="60000"/>
                        <a:lumOff val="40000"/>
                        <a:alpha val="12000"/>
                      </a:schemeClr>
                    </a:solidFill>
                  </a:tcPr>
                </a:tc>
              </a:tr>
              <a:tr h="10668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 по направлениям: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baseline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92 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–законодательство в сфере образования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53 – качество образования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Cambria" panose="02040503050406030204" pitchFamily="18" charset="0"/>
                          <a:cs typeface="Times New Roman" panose="02020603050405020304" pitchFamily="18" charset="0"/>
                        </a:rPr>
                        <a:t>8 – лицензионный контроль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7" marR="91437" marT="45724" marB="45724" anchor="ctr">
                    <a:solidFill>
                      <a:schemeClr val="accent1">
                        <a:lumMod val="60000"/>
                        <a:lumOff val="40000"/>
                        <a:alpha val="12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7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3730625" y="1995488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35150" y="2103438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87450" y="1995488"/>
            <a:ext cx="288925" cy="46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05025" y="18526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30625" y="1995488"/>
            <a:ext cx="220663" cy="21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835150" y="2103438"/>
            <a:ext cx="684213" cy="53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05025" y="1852613"/>
            <a:ext cx="306388" cy="107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7113" name="Rectangle 1"/>
          <p:cNvSpPr>
            <a:spLocks noChangeArrowheads="1"/>
          </p:cNvSpPr>
          <p:nvPr/>
        </p:nvSpPr>
        <p:spPr bwMode="auto">
          <a:xfrm>
            <a:off x="3392488" y="8699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44625" y="195263"/>
            <a:ext cx="7488238" cy="40005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b="1" dirty="0" smtClean="0">
                <a:solidFill>
                  <a:srgbClr val="2E3192"/>
                </a:solidFill>
                <a:latin typeface="Arial" panose="020B0604020202020204" pitchFamily="34" charset="0"/>
              </a:rPr>
              <a:t>РАСПРЕДЕЛЕНИЕ ПРОВЕРОК</a:t>
            </a:r>
            <a:endParaRPr lang="ru-RU" altLang="ru-RU" sz="1600" b="1" dirty="0" smtClean="0">
              <a:solidFill>
                <a:srgbClr val="2E319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graphicFrame>
        <p:nvGraphicFramePr>
          <p:cNvPr id="47115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191088"/>
              </p:ext>
            </p:extLst>
          </p:nvPr>
        </p:nvGraphicFramePr>
        <p:xfrm>
          <a:off x="1691680" y="838065"/>
          <a:ext cx="6680200" cy="4076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60" name="Лист" r:id="rId5" imgW="6696055" imgH="3876660" progId="Excel.Sheet.8">
                  <p:embed/>
                </p:oleObj>
              </mc:Choice>
              <mc:Fallback>
                <p:oleObj name="Лист" r:id="rId5" imgW="6696055" imgH="3876660" progId="Excel.Sheet.8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838065"/>
                        <a:ext cx="6680200" cy="40768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7963"/>
            <a:ext cx="8229600" cy="855662"/>
          </a:xfrm>
        </p:spPr>
        <p:txBody>
          <a:bodyPr/>
          <a:lstStyle/>
          <a:p>
            <a:pPr eaLnBrk="1" hangingPunct="1"/>
            <a:r>
              <a:rPr lang="ru-RU" altLang="ru-RU" sz="3000" dirty="0" smtClean="0"/>
              <a:t/>
            </a:r>
            <a:br>
              <a:rPr lang="ru-RU" altLang="ru-RU" sz="3000" dirty="0" smtClean="0"/>
            </a:br>
            <a:endParaRPr lang="ru-RU" altLang="ru-RU" sz="3000" dirty="0" smtClean="0"/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050" dirty="0"/>
              <a:t>	</a:t>
            </a:r>
            <a:endParaRPr lang="ru-RU" altLang="ru-RU" sz="1350" dirty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350" dirty="0"/>
              <a:t> </a:t>
            </a:r>
          </a:p>
        </p:txBody>
      </p:sp>
      <p:sp>
        <p:nvSpPr>
          <p:cNvPr id="4679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475656" y="195263"/>
            <a:ext cx="7344816" cy="4645025"/>
          </a:xfrm>
        </p:spPr>
        <p:txBody>
          <a:bodyPr>
            <a:normAutofit lnSpcReduction="10000"/>
          </a:bodyPr>
          <a:lstStyle/>
          <a:p>
            <a:pPr algn="ctr" eaLnBrk="1" hangingPunct="1">
              <a:buNone/>
              <a:defRPr/>
            </a:pPr>
            <a:r>
              <a:rPr lang="ru-RU" altLang="ru-RU" sz="2000" b="1" dirty="0" smtClean="0">
                <a:solidFill>
                  <a:srgbClr val="2E3192"/>
                </a:solidFill>
              </a:rPr>
              <a:t>Аналитические материалы по итогам проведения </a:t>
            </a:r>
            <a:r>
              <a:rPr lang="ru-RU" altLang="ru-RU" sz="2000" b="1" dirty="0">
                <a:solidFill>
                  <a:srgbClr val="2E3192"/>
                </a:solidFill>
              </a:rPr>
              <a:t>контрольно-надзорных </a:t>
            </a:r>
            <a:r>
              <a:rPr lang="ru-RU" altLang="ru-RU" sz="2000" b="1" dirty="0" smtClean="0">
                <a:solidFill>
                  <a:srgbClr val="2E3192"/>
                </a:solidFill>
              </a:rPr>
              <a:t>мероприятий 2019 </a:t>
            </a:r>
            <a:r>
              <a:rPr lang="ru-RU" altLang="ru-RU" sz="2000" b="1" dirty="0">
                <a:solidFill>
                  <a:srgbClr val="2E3192"/>
                </a:solidFill>
              </a:rPr>
              <a:t>года </a:t>
            </a:r>
            <a:r>
              <a:rPr lang="ru-RU" altLang="ru-RU" sz="2000" b="1" dirty="0" smtClean="0">
                <a:solidFill>
                  <a:srgbClr val="2E3192"/>
                </a:solidFill>
              </a:rPr>
              <a:t>(комплексных проверок, мероприятий без взаимодействия, профилактических мероприятий) </a:t>
            </a:r>
            <a:r>
              <a:rPr lang="en-US" altLang="ru-RU" sz="2000" b="1" dirty="0">
                <a:solidFill>
                  <a:srgbClr val="FF0000"/>
                </a:solidFill>
              </a:rPr>
              <a:t>http://edu67.ru/deiatelnost/upravlenie-po-nadzoru-i-kontrolyu/</a:t>
            </a:r>
            <a:endParaRPr lang="ru-RU" altLang="ru-RU" sz="1800" b="1" dirty="0">
              <a:solidFill>
                <a:srgbClr val="FF0000"/>
              </a:solidFill>
            </a:endParaRPr>
          </a:p>
          <a:p>
            <a:pPr algn="just" eaLnBrk="1" hangingPunct="1">
              <a:buNone/>
              <a:defRPr/>
            </a:pPr>
            <a:r>
              <a:rPr lang="ru-RU" altLang="ru-RU" sz="1200" b="1" dirty="0">
                <a:solidFill>
                  <a:prstClr val="black"/>
                </a:solidFill>
              </a:rPr>
              <a:t>• </a:t>
            </a:r>
            <a:r>
              <a:rPr lang="ru-RU" altLang="ru-RU" sz="1200" b="1" dirty="0" smtClean="0">
                <a:solidFill>
                  <a:prstClr val="black"/>
                </a:solidFill>
              </a:rPr>
              <a:t>д</a:t>
            </a:r>
            <a:r>
              <a:rPr lang="ru-RU" altLang="ru-RU" sz="1200" b="1" dirty="0" smtClean="0">
                <a:solidFill>
                  <a:prstClr val="black"/>
                </a:solidFill>
              </a:rPr>
              <a:t>оклады </a:t>
            </a:r>
            <a:r>
              <a:rPr lang="ru-RU" altLang="ru-RU" sz="1200" b="1" dirty="0">
                <a:solidFill>
                  <a:prstClr val="black"/>
                </a:solidFill>
              </a:rPr>
              <a:t>об осуществлении государственного контроля (надзора)</a:t>
            </a:r>
            <a:endParaRPr lang="ru-RU" altLang="ru-RU" sz="1200" b="1" dirty="0">
              <a:solidFill>
                <a:prstClr val="black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sz="1200" b="1" dirty="0" smtClean="0"/>
              <a:t>• </a:t>
            </a:r>
            <a:r>
              <a:rPr lang="ru-RU" sz="1200" b="1" dirty="0" smtClean="0"/>
              <a:t>обзоры  правоприменительной </a:t>
            </a:r>
            <a:r>
              <a:rPr lang="ru-RU" sz="1200" b="1" dirty="0"/>
              <a:t>практики контрольно-надзорной деятельности управления по надзору и контролю в сфере образования Департамента Смоленской области по образованию и науке в области федерального государственного надзора </a:t>
            </a:r>
            <a:r>
              <a:rPr lang="ru-RU" sz="1200" b="1" dirty="0" smtClean="0"/>
              <a:t>в сфере образования, федерального </a:t>
            </a:r>
            <a:r>
              <a:rPr lang="ru-RU" sz="1200" b="1" dirty="0"/>
              <a:t>государственного контроля качества образования, лицензионного </a:t>
            </a:r>
            <a:r>
              <a:rPr lang="ru-RU" sz="1200" b="1" dirty="0" smtClean="0"/>
              <a:t>контроля</a:t>
            </a:r>
            <a:endParaRPr lang="ru-RU" altLang="ru-RU" sz="1200" b="1" dirty="0">
              <a:solidFill>
                <a:srgbClr val="FF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200" b="1" dirty="0">
                <a:solidFill>
                  <a:prstClr val="black"/>
                </a:solidFill>
              </a:rPr>
              <a:t>• </a:t>
            </a:r>
            <a:r>
              <a:rPr lang="ru-RU" altLang="ru-RU" sz="1200" b="1" dirty="0" smtClean="0">
                <a:solidFill>
                  <a:prstClr val="black"/>
                </a:solidFill>
              </a:rPr>
              <a:t>руководства </a:t>
            </a:r>
            <a:r>
              <a:rPr lang="ru-RU" altLang="ru-RU" sz="1200" b="1" dirty="0">
                <a:solidFill>
                  <a:prstClr val="black"/>
                </a:solidFill>
              </a:rPr>
              <a:t>по соблюдению обязательных требований законодательства </a:t>
            </a:r>
            <a:r>
              <a:rPr lang="ru-RU" altLang="ru-RU" sz="1200" b="1" dirty="0" smtClean="0">
                <a:solidFill>
                  <a:prstClr val="black"/>
                </a:solidFill>
              </a:rPr>
              <a:t>об образовании органами   </a:t>
            </a:r>
            <a:r>
              <a:rPr lang="ru-RU" altLang="ru-RU" sz="1200" b="1" dirty="0">
                <a:solidFill>
                  <a:prstClr val="black"/>
                </a:solidFill>
              </a:rPr>
              <a:t>местного </a:t>
            </a:r>
            <a:r>
              <a:rPr lang="ru-RU" altLang="ru-RU" sz="1200" b="1" dirty="0" smtClean="0">
                <a:solidFill>
                  <a:prstClr val="black"/>
                </a:solidFill>
              </a:rPr>
              <a:t>  самоуправления, осуществляющими </a:t>
            </a:r>
            <a:r>
              <a:rPr lang="ru-RU" altLang="ru-RU" sz="1200" b="1" dirty="0">
                <a:solidFill>
                  <a:prstClr val="black"/>
                </a:solidFill>
              </a:rPr>
              <a:t>управление в сфере образования, и организациями, осуществляющими образовательную деятельность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200" b="1" dirty="0" smtClean="0">
                <a:solidFill>
                  <a:prstClr val="black"/>
                </a:solidFill>
              </a:rPr>
              <a:t>• информация </a:t>
            </a:r>
            <a:r>
              <a:rPr lang="ru-RU" altLang="ru-RU" sz="1200" b="1" dirty="0" smtClean="0"/>
              <a:t>(</a:t>
            </a:r>
            <a:r>
              <a:rPr lang="ru-RU" sz="1200" b="1" dirty="0" smtClean="0"/>
              <a:t>доклад) </a:t>
            </a:r>
            <a:r>
              <a:rPr lang="ru-RU" sz="1200" b="1" dirty="0"/>
              <a:t>об итогах реализации программы профилактики нарушений обязательных </a:t>
            </a:r>
            <a:r>
              <a:rPr lang="ru-RU" sz="1200" b="1" dirty="0" smtClean="0"/>
              <a:t>требований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200" b="1" dirty="0" smtClean="0">
                <a:solidFill>
                  <a:prstClr val="black"/>
                </a:solidFill>
              </a:rPr>
              <a:t>•  информация (доклад) о </a:t>
            </a:r>
            <a:r>
              <a:rPr lang="ru-RU" altLang="ru-RU" sz="1200" b="1" dirty="0">
                <a:solidFill>
                  <a:prstClr val="black"/>
                </a:solidFill>
              </a:rPr>
              <a:t>правоприменительной практике по федеральному государственному контролю качества образования и федеральному государственному надзору в сфере образования (включая лицензионный контроль) управления по надзору и контролю в сфере образования Департамента Смоленской области по образованию и науке </a:t>
            </a:r>
            <a:endParaRPr lang="ru-RU" altLang="ru-RU" sz="1200" b="1" dirty="0" smtClean="0">
              <a:solidFill>
                <a:prstClr val="black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200" b="1" dirty="0" smtClean="0">
                <a:solidFill>
                  <a:prstClr val="black"/>
                </a:solidFill>
              </a:rPr>
              <a:t>•  информация о проведении публичных мероприятий </a:t>
            </a:r>
            <a:r>
              <a:rPr lang="ru-RU" altLang="ru-RU" sz="1200" b="1" dirty="0">
                <a:solidFill>
                  <a:prstClr val="black"/>
                </a:solidFill>
              </a:rPr>
              <a:t>по обсуждению результатов правоприменительной практики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975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1275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7963"/>
            <a:ext cx="8229600" cy="855662"/>
          </a:xfrm>
        </p:spPr>
        <p:txBody>
          <a:bodyPr/>
          <a:lstStyle/>
          <a:p>
            <a:pPr eaLnBrk="1" hangingPunct="1"/>
            <a:r>
              <a:rPr lang="ru-RU" altLang="ru-RU" sz="3000" smtClean="0"/>
              <a:t/>
            </a:r>
            <a:br>
              <a:rPr lang="ru-RU" altLang="ru-RU" sz="3000" smtClean="0"/>
            </a:br>
            <a:endParaRPr lang="ru-RU" altLang="ru-RU" sz="3000" smtClean="0"/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050" dirty="0"/>
              <a:t>	</a:t>
            </a:r>
            <a:endParaRPr lang="ru-RU" altLang="ru-RU" sz="1350" dirty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350" dirty="0"/>
              <a:t> </a:t>
            </a:r>
          </a:p>
        </p:txBody>
      </p:sp>
      <p:sp>
        <p:nvSpPr>
          <p:cNvPr id="4679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475656" y="195263"/>
            <a:ext cx="7344816" cy="4645025"/>
          </a:xfrm>
        </p:spPr>
        <p:txBody>
          <a:bodyPr>
            <a:normAutofit/>
          </a:bodyPr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2000" b="1" dirty="0">
                <a:solidFill>
                  <a:srgbClr val="2E3192"/>
                </a:solidFill>
              </a:rPr>
              <a:t>Нарушения, характерные для всех типов организаций, осуществляющих образовательную деятельность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800" b="1" dirty="0" smtClean="0">
                <a:solidFill>
                  <a:srgbClr val="FF0000"/>
                </a:solidFill>
              </a:rPr>
              <a:t>НАДЗОР </a:t>
            </a:r>
            <a:r>
              <a:rPr lang="ru-RU" altLang="ru-RU" sz="1800" b="1" dirty="0">
                <a:solidFill>
                  <a:srgbClr val="FF0000"/>
                </a:solidFill>
              </a:rPr>
              <a:t>ЗА СОБЛЮДЕНИЕМ ЗАКОНОДАТЕЛЬСТВА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975" b="1" dirty="0">
              <a:solidFill>
                <a:srgbClr val="FF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600" b="1" dirty="0" smtClean="0"/>
              <a:t>• </a:t>
            </a:r>
            <a:r>
              <a:rPr lang="ru-RU" altLang="ru-RU" sz="1600" b="1" dirty="0"/>
              <a:t>нарушения обязательных требований законодательства РФ, предъявляемых к содержанию </a:t>
            </a:r>
            <a:r>
              <a:rPr lang="ru-RU" altLang="ru-RU" sz="1600" b="1" dirty="0" smtClean="0"/>
              <a:t>уставов, локальных </a:t>
            </a:r>
            <a:r>
              <a:rPr lang="ru-RU" altLang="ru-RU" sz="1600" b="1" dirty="0"/>
              <a:t>нормативных </a:t>
            </a:r>
            <a:r>
              <a:rPr lang="ru-RU" altLang="ru-RU" sz="1600" b="1" dirty="0" smtClean="0"/>
              <a:t>актов   </a:t>
            </a:r>
            <a:endParaRPr lang="ru-RU" altLang="ru-RU" sz="1600" b="1" dirty="0"/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600" b="1" dirty="0" smtClean="0"/>
              <a:t>• </a:t>
            </a:r>
            <a:r>
              <a:rPr lang="ru-RU" altLang="ru-RU" sz="1600" b="1" dirty="0"/>
              <a:t>не обеспечивается открытость и доступность информации об образовательной организации, не исполняются требования к структуре, содержанию и обновлению информации об образовательной организации в сети «Интернет</a:t>
            </a:r>
            <a:r>
              <a:rPr lang="ru-RU" altLang="ru-RU" sz="1600" b="1" dirty="0" smtClean="0"/>
              <a:t>»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600" b="1" dirty="0" smtClean="0"/>
              <a:t>• </a:t>
            </a:r>
            <a:r>
              <a:rPr lang="ru-RU" altLang="ru-RU" sz="1600" b="1" dirty="0"/>
              <a:t>нарушение порядка </a:t>
            </a:r>
            <a:r>
              <a:rPr lang="ru-RU" altLang="ru-RU" sz="1600" b="1" dirty="0" smtClean="0"/>
              <a:t>приема и перевода </a:t>
            </a:r>
            <a:r>
              <a:rPr lang="ru-RU" altLang="ru-RU" sz="1600" b="1" dirty="0"/>
              <a:t>в образовательную организацию </a:t>
            </a:r>
          </a:p>
          <a:p>
            <a:pPr marL="0" indent="0" algn="just" eaLnBrk="1" hangingPunct="1">
              <a:buNone/>
              <a:defRPr/>
            </a:pPr>
            <a:r>
              <a:rPr lang="ru-RU" altLang="ru-RU" sz="1600" b="1" dirty="0">
                <a:solidFill>
                  <a:srgbClr val="FF0000"/>
                </a:solidFill>
              </a:rPr>
              <a:t>• обеспечение </a:t>
            </a:r>
            <a:r>
              <a:rPr lang="ru-RU" altLang="ru-RU" sz="1600" b="1" dirty="0" smtClean="0">
                <a:solidFill>
                  <a:srgbClr val="FF0000"/>
                </a:solidFill>
              </a:rPr>
              <a:t>условий для лиц с ОВЗ, </a:t>
            </a:r>
            <a:r>
              <a:rPr lang="ru-RU" altLang="ru-RU" sz="1600" b="1" dirty="0" smtClean="0">
                <a:solidFill>
                  <a:srgbClr val="FF0000"/>
                </a:solidFill>
              </a:rPr>
              <a:t>детей-инвалидов</a:t>
            </a:r>
            <a:r>
              <a:rPr lang="ru-RU" altLang="ru-RU" sz="1600" b="1" dirty="0"/>
              <a:t> </a:t>
            </a:r>
            <a:r>
              <a:rPr lang="ru-RU" altLang="ru-RU" sz="900" b="1" dirty="0" smtClean="0"/>
              <a:t>В </a:t>
            </a:r>
            <a:r>
              <a:rPr lang="ru-RU" altLang="ru-RU" sz="900" b="1" dirty="0"/>
              <a:t>образовательной организации отсутствуют документы, подтверждающие исполнение приказа Министерства образования и науки Российской Федерации от 09.11.2015 № 1309 «Об утверждении Порядка обеспечения условий доступности для инвалидов объектов и предоставляемых услуг в сфере образования, а также оказания им при этом необходимой помощи</a:t>
            </a:r>
            <a:r>
              <a:rPr lang="ru-RU" altLang="ru-RU" sz="900" b="1" dirty="0" smtClean="0"/>
              <a:t>».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600" b="1" dirty="0">
                <a:solidFill>
                  <a:srgbClr val="FF0000"/>
                </a:solidFill>
              </a:rPr>
              <a:t> • </a:t>
            </a:r>
            <a:r>
              <a:rPr lang="ru-RU" altLang="ru-RU" sz="1600" b="1" dirty="0" smtClean="0">
                <a:solidFill>
                  <a:srgbClr val="FF0000"/>
                </a:solidFill>
              </a:rPr>
              <a:t>нарушения при заполнении ФИС ФРДО </a:t>
            </a:r>
            <a:r>
              <a:rPr lang="ru-RU" altLang="ru-RU" sz="1000" b="1" dirty="0" smtClean="0"/>
              <a:t>В федеральной </a:t>
            </a:r>
            <a:r>
              <a:rPr lang="ru-RU" altLang="ru-RU" sz="1000" b="1" dirty="0"/>
              <a:t>информационной системы «Федеральный реестр документов об образовании» </a:t>
            </a:r>
            <a:r>
              <a:rPr lang="ru-RU" altLang="ru-RU" sz="1000" b="1" dirty="0" smtClean="0"/>
              <a:t>отсутствует информация об организациях, </a:t>
            </a:r>
            <a:r>
              <a:rPr lang="ru-RU" altLang="ru-RU" sz="1000" b="1" dirty="0"/>
              <a:t>прекративших свое существование, либо реорганизованных в форме </a:t>
            </a:r>
            <a:r>
              <a:rPr lang="ru-RU" altLang="ru-RU" sz="1000" b="1" dirty="0" smtClean="0"/>
              <a:t>присоединения.</a:t>
            </a:r>
            <a:endParaRPr lang="ru-RU" altLang="ru-RU" sz="1000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900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975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1275" b="1" dirty="0">
              <a:solidFill>
                <a:srgbClr val="FFFFFF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8460432" y="1707654"/>
            <a:ext cx="271463" cy="269875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8415337" y="3075806"/>
            <a:ext cx="271463" cy="269875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8415337" y="2728416"/>
            <a:ext cx="271463" cy="269875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12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06375"/>
            <a:ext cx="7211144" cy="565175"/>
          </a:xfrm>
        </p:spPr>
        <p:txBody>
          <a:bodyPr/>
          <a:lstStyle/>
          <a:p>
            <a:pPr indent="-257175" eaLnBrk="1" hangingPunct="1">
              <a:spcBef>
                <a:spcPts val="0"/>
              </a:spcBef>
              <a:defRPr/>
            </a:pPr>
            <a:r>
              <a:rPr lang="ru-RU" altLang="ru-RU" sz="2000" b="1" dirty="0" smtClean="0">
                <a:solidFill>
                  <a:srgbClr val="2E3192"/>
                </a:solidFill>
              </a:rPr>
              <a:t>Анализ нарушений, характерных </a:t>
            </a:r>
            <a:r>
              <a:rPr lang="ru-RU" altLang="ru-RU" sz="2000" b="1" dirty="0">
                <a:solidFill>
                  <a:srgbClr val="2E3192"/>
                </a:solidFill>
              </a:rPr>
              <a:t>для всех типов организаций, осуществляющих образовательную деятельность</a:t>
            </a:r>
            <a:endParaRPr lang="ru-RU" altLang="ru-RU" sz="20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99592" y="987574"/>
            <a:ext cx="7787208" cy="3888432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altLang="ru-RU" sz="7200" b="1" dirty="0">
                <a:solidFill>
                  <a:srgbClr val="FF0000"/>
                </a:solidFill>
              </a:rPr>
              <a:t>ЛИЦЕНЗИОННЫЙ </a:t>
            </a:r>
            <a:r>
              <a:rPr lang="ru-RU" altLang="ru-RU" sz="7200" b="1" dirty="0" smtClean="0">
                <a:solidFill>
                  <a:srgbClr val="FF0000"/>
                </a:solidFill>
              </a:rPr>
              <a:t>КОНТРОЛЬ</a:t>
            </a:r>
          </a:p>
          <a:p>
            <a:pPr marL="0" indent="0">
              <a:buNone/>
            </a:pPr>
            <a:r>
              <a:rPr lang="ru-RU" altLang="ru-RU" sz="4400" b="1" dirty="0">
                <a:solidFill>
                  <a:srgbClr val="FF0000"/>
                </a:solidFill>
              </a:rPr>
              <a:t/>
            </a:r>
            <a:br>
              <a:rPr lang="ru-RU" altLang="ru-RU" sz="4400" b="1" dirty="0">
                <a:solidFill>
                  <a:srgbClr val="FF0000"/>
                </a:solidFill>
              </a:rPr>
            </a:br>
            <a:r>
              <a:rPr lang="ru-RU" altLang="ru-RU" sz="2800" b="1" dirty="0"/>
              <a:t/>
            </a:r>
            <a:br>
              <a:rPr lang="ru-RU" altLang="ru-RU" sz="2800" b="1" dirty="0"/>
            </a:br>
            <a:r>
              <a:rPr lang="ru-RU" altLang="ru-RU" sz="6400" b="1" dirty="0" smtClean="0"/>
              <a:t>• отсутствуют в достаточном количестве печатные и электронные образовательные </a:t>
            </a:r>
            <a:r>
              <a:rPr lang="ru-RU" altLang="ru-RU" sz="6400" b="1" dirty="0" smtClean="0"/>
              <a:t>информационные ресурсы</a:t>
            </a:r>
            <a:r>
              <a:rPr lang="ru-RU" altLang="ru-RU" sz="6400" b="1" dirty="0" smtClean="0"/>
              <a:t>; </a:t>
            </a:r>
            <a:br>
              <a:rPr lang="ru-RU" altLang="ru-RU" sz="6400" b="1" dirty="0" smtClean="0"/>
            </a:br>
            <a:r>
              <a:rPr lang="ru-RU" altLang="ru-RU" sz="6400" b="1" dirty="0" smtClean="0"/>
              <a:t/>
            </a:r>
            <a:br>
              <a:rPr lang="ru-RU" altLang="ru-RU" sz="6400" b="1" dirty="0" smtClean="0"/>
            </a:br>
            <a:r>
              <a:rPr lang="ru-RU" altLang="ru-RU" sz="6400" b="1" dirty="0" smtClean="0"/>
              <a:t>•отсутствует санитарно-эпидемиологическое заключение (или содержит прежнее наименование организации, осуществляющей образовательную деятельность);</a:t>
            </a:r>
            <a:br>
              <a:rPr lang="ru-RU" altLang="ru-RU" sz="6400" b="1" dirty="0" smtClean="0"/>
            </a:br>
            <a:r>
              <a:rPr lang="ru-RU" altLang="ru-RU" sz="6400" b="1" dirty="0" smtClean="0"/>
              <a:t/>
            </a:r>
            <a:br>
              <a:rPr lang="ru-RU" altLang="ru-RU" sz="6400" b="1" dirty="0" smtClean="0"/>
            </a:br>
            <a:r>
              <a:rPr lang="ru-RU" altLang="ru-RU" sz="6400" b="1" dirty="0" smtClean="0"/>
              <a:t>• отсутствуют документы, подтверждающие создание безопасных условий обучения и воспитания обучающихся;</a:t>
            </a:r>
            <a:br>
              <a:rPr lang="ru-RU" altLang="ru-RU" sz="6400" b="1" dirty="0" smtClean="0"/>
            </a:br>
            <a:r>
              <a:rPr lang="ru-RU" altLang="ru-RU" sz="6400" b="1" dirty="0" smtClean="0"/>
              <a:t/>
            </a:r>
            <a:br>
              <a:rPr lang="ru-RU" altLang="ru-RU" sz="6400" b="1" dirty="0" smtClean="0"/>
            </a:br>
            <a:r>
              <a:rPr lang="ru-RU" altLang="ru-RU" sz="6400" b="1" dirty="0" smtClean="0"/>
              <a:t>• отсутствует документы о праве собственности земли и имущества организации, осуществляющей образовательную деятельность);</a:t>
            </a:r>
          </a:p>
          <a:p>
            <a:pPr marL="0" indent="0" algn="just">
              <a:buNone/>
            </a:pPr>
            <a:r>
              <a:rPr lang="ru-RU" altLang="ru-RU" sz="6400" b="1" dirty="0"/>
              <a:t>• </a:t>
            </a:r>
            <a:r>
              <a:rPr lang="ru-RU" altLang="ru-RU" sz="6400" b="1" dirty="0">
                <a:solidFill>
                  <a:srgbClr val="FF0000"/>
                </a:solidFill>
              </a:rPr>
              <a:t>эффективность использования материально-технического обеспечения образовательного процесса в образовательных организациях, использования имеющихся у них помещений в соответствии с требованиями федеральных государственных образовательных стандартов. </a:t>
            </a:r>
          </a:p>
          <a:p>
            <a:pPr marL="0" indent="0" algn="just">
              <a:buNone/>
            </a:pPr>
            <a:r>
              <a:rPr lang="ru-RU" altLang="ru-RU" sz="6400" b="1" dirty="0" smtClean="0"/>
              <a:t/>
            </a:r>
            <a:br>
              <a:rPr lang="ru-RU" altLang="ru-RU" sz="6400" b="1" dirty="0" smtClean="0"/>
            </a:br>
            <a:r>
              <a:rPr lang="ru-RU" altLang="ru-RU" sz="5600" b="1" dirty="0"/>
              <a:t/>
            </a:r>
            <a:br>
              <a:rPr lang="ru-RU" altLang="ru-RU" sz="5600" b="1" dirty="0"/>
            </a:br>
            <a:endParaRPr lang="ru-RU" sz="56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8302152" y="1707654"/>
            <a:ext cx="271463" cy="269875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8302153" y="2355726"/>
            <a:ext cx="271463" cy="269875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8302151" y="2931790"/>
            <a:ext cx="271463" cy="269875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8302151" y="3417689"/>
            <a:ext cx="271463" cy="269875"/>
          </a:xfrm>
          <a:prstGeom prst="downArrow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3000" smtClean="0"/>
              <a:t/>
            </a:r>
            <a:br>
              <a:rPr lang="ru-RU" altLang="ru-RU" sz="3000" smtClean="0"/>
            </a:br>
            <a:endParaRPr lang="ru-RU" altLang="ru-RU" sz="3000" smtClean="0"/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47813" y="1276350"/>
            <a:ext cx="3028950" cy="33940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050"/>
              <a:t>	</a:t>
            </a:r>
            <a:endParaRPr lang="ru-RU" altLang="ru-RU" sz="135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350"/>
              <a:t> </a:t>
            </a:r>
          </a:p>
        </p:txBody>
      </p:sp>
      <p:sp>
        <p:nvSpPr>
          <p:cNvPr id="467972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1817688" y="185738"/>
            <a:ext cx="7002784" cy="4546251"/>
          </a:xfrm>
        </p:spPr>
        <p:txBody>
          <a:bodyPr>
            <a:noAutofit/>
          </a:bodyPr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2000" b="1" dirty="0" smtClean="0">
                <a:solidFill>
                  <a:srgbClr val="2E3192"/>
                </a:solidFill>
              </a:rPr>
              <a:t>организации, осуществляющие </a:t>
            </a:r>
            <a:r>
              <a:rPr lang="ru-RU" altLang="ru-RU" sz="2000" b="1" dirty="0">
                <a:solidFill>
                  <a:srgbClr val="2E3192"/>
                </a:solidFill>
              </a:rPr>
              <a:t>образовательную </a:t>
            </a:r>
            <a:r>
              <a:rPr lang="ru-RU" altLang="ru-RU" sz="2000" b="1" dirty="0" smtClean="0">
                <a:solidFill>
                  <a:srgbClr val="2E3192"/>
                </a:solidFill>
              </a:rPr>
              <a:t>деятельность – требующие наибольшего внимания</a:t>
            </a:r>
            <a:endParaRPr lang="ru-RU" altLang="ru-RU" sz="2000" b="1" dirty="0" smtClean="0">
              <a:solidFill>
                <a:srgbClr val="2E3192"/>
              </a:solidFill>
            </a:endParaRPr>
          </a:p>
          <a:p>
            <a:pPr marL="0" indent="0">
              <a:buNone/>
            </a:pPr>
            <a:r>
              <a:rPr lang="ru-RU" sz="1400" b="1" dirty="0"/>
              <a:t>- муниципальное бюджетное общеобразовательное учреждение </a:t>
            </a:r>
            <a:r>
              <a:rPr lang="ru-RU" sz="1400" b="1" dirty="0" err="1"/>
              <a:t>Каснянская</a:t>
            </a:r>
            <a:r>
              <a:rPr lang="ru-RU" sz="1400" b="1" dirty="0"/>
              <a:t> средняя общеобразовательная школа Вяземского района Смоленской </a:t>
            </a:r>
            <a:r>
              <a:rPr lang="ru-RU" sz="1400" b="1" dirty="0" smtClean="0"/>
              <a:t>области </a:t>
            </a:r>
            <a:r>
              <a:rPr lang="ru-RU" sz="1400" b="1" dirty="0" smtClean="0">
                <a:solidFill>
                  <a:srgbClr val="FF0000"/>
                </a:solidFill>
              </a:rPr>
              <a:t>(15 н. 2 пр.)</a:t>
            </a:r>
            <a:r>
              <a:rPr lang="ru-RU" sz="1400" b="1" dirty="0" smtClean="0"/>
              <a:t>;</a:t>
            </a:r>
            <a:endParaRPr lang="ru-RU" sz="1400" b="1" dirty="0"/>
          </a:p>
          <a:p>
            <a:pPr marL="0" indent="0">
              <a:buNone/>
            </a:pPr>
            <a:r>
              <a:rPr lang="ru-RU" sz="1400" b="1" dirty="0" smtClean="0"/>
              <a:t>- муниципальное </a:t>
            </a:r>
            <a:r>
              <a:rPr lang="ru-RU" sz="1400" b="1" dirty="0"/>
              <a:t>бюджетное общеобразовательное учреждение </a:t>
            </a:r>
            <a:r>
              <a:rPr lang="ru-RU" sz="1400" b="1" dirty="0" err="1"/>
              <a:t>Тумановская</a:t>
            </a:r>
            <a:r>
              <a:rPr lang="ru-RU" sz="1400" b="1" dirty="0"/>
              <a:t> средняя школа имени Героя Советского </a:t>
            </a:r>
            <a:r>
              <a:rPr lang="ru-RU" sz="1400" b="1" dirty="0" smtClean="0"/>
              <a:t>Союза</a:t>
            </a:r>
            <a:r>
              <a:rPr lang="ru-RU" sz="1400" b="1" dirty="0"/>
              <a:t> </a:t>
            </a:r>
            <a:r>
              <a:rPr lang="ru-RU" sz="1400" b="1" dirty="0" smtClean="0"/>
              <a:t>К.И</a:t>
            </a:r>
            <a:r>
              <a:rPr lang="ru-RU" sz="1400" b="1" dirty="0"/>
              <a:t>. </a:t>
            </a:r>
            <a:r>
              <a:rPr lang="ru-RU" sz="1400" b="1" dirty="0" err="1"/>
              <a:t>Молоненкова</a:t>
            </a:r>
            <a:r>
              <a:rPr lang="ru-RU" sz="1400" b="1" dirty="0"/>
              <a:t> Вяземского района Смоленского </a:t>
            </a:r>
            <a:r>
              <a:rPr lang="ru-RU" sz="1400" b="1" dirty="0" smtClean="0"/>
              <a:t>района </a:t>
            </a:r>
            <a:r>
              <a:rPr lang="ru-RU" sz="1400" b="1" dirty="0">
                <a:solidFill>
                  <a:srgbClr val="FF0000"/>
                </a:solidFill>
              </a:rPr>
              <a:t>(15 </a:t>
            </a:r>
            <a:r>
              <a:rPr lang="ru-RU" sz="1400" b="1" dirty="0" smtClean="0">
                <a:solidFill>
                  <a:srgbClr val="FF0000"/>
                </a:solidFill>
              </a:rPr>
              <a:t>нарушений )</a:t>
            </a:r>
            <a:r>
              <a:rPr lang="ru-RU" sz="1400" b="1" dirty="0" smtClean="0">
                <a:solidFill>
                  <a:prstClr val="black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1400" b="1" dirty="0" smtClean="0"/>
              <a:t>- муниципальное </a:t>
            </a:r>
            <a:r>
              <a:rPr lang="ru-RU" sz="1400" b="1" dirty="0"/>
              <a:t>бюджетное общеобразовательное </a:t>
            </a:r>
            <a:r>
              <a:rPr lang="ru-RU" sz="1400" b="1" dirty="0" smtClean="0"/>
              <a:t>учреждение</a:t>
            </a:r>
            <a:r>
              <a:rPr lang="ru-RU" sz="1400" dirty="0"/>
              <a:t> </a:t>
            </a:r>
            <a:r>
              <a:rPr lang="ru-RU" sz="1400" b="1" dirty="0"/>
              <a:t>«Знаменская средняя школа» </a:t>
            </a:r>
            <a:r>
              <a:rPr lang="ru-RU" sz="1400" b="1" dirty="0" err="1"/>
              <a:t>Угранского</a:t>
            </a:r>
            <a:r>
              <a:rPr lang="ru-RU" sz="1400" b="1" dirty="0"/>
              <a:t> района Смоленской области </a:t>
            </a:r>
            <a:r>
              <a:rPr lang="ru-RU" sz="1400" b="1" dirty="0" smtClean="0">
                <a:solidFill>
                  <a:srgbClr val="FF0000"/>
                </a:solidFill>
              </a:rPr>
              <a:t>(20 н. 2 пр.)</a:t>
            </a:r>
            <a:r>
              <a:rPr lang="ru-RU" sz="1400" b="1" dirty="0" smtClean="0"/>
              <a:t>;</a:t>
            </a:r>
          </a:p>
          <a:p>
            <a:pPr marL="0" indent="0">
              <a:buNone/>
            </a:pPr>
            <a:r>
              <a:rPr lang="ru-RU" sz="1400" b="1" dirty="0" smtClean="0"/>
              <a:t>- муниципальное </a:t>
            </a:r>
            <a:r>
              <a:rPr lang="ru-RU" sz="1400" b="1" dirty="0"/>
              <a:t>бюджетное общеобразовательное учреждение </a:t>
            </a:r>
            <a:r>
              <a:rPr lang="ru-RU" sz="1400" b="1" dirty="0"/>
              <a:t>«Шуйская</a:t>
            </a:r>
            <a:r>
              <a:rPr lang="ru-RU" sz="1400" b="1" dirty="0" smtClean="0"/>
              <a:t> основная школа» Вяземского </a:t>
            </a:r>
            <a:r>
              <a:rPr lang="ru-RU" sz="1400" b="1" dirty="0"/>
              <a:t>района Смоленского района </a:t>
            </a:r>
            <a:r>
              <a:rPr lang="ru-RU" sz="1400" b="1" dirty="0" smtClean="0">
                <a:solidFill>
                  <a:srgbClr val="FF0000"/>
                </a:solidFill>
              </a:rPr>
              <a:t>(</a:t>
            </a:r>
            <a:r>
              <a:rPr lang="ru-RU" sz="1400" b="1" dirty="0">
                <a:solidFill>
                  <a:srgbClr val="FF0000"/>
                </a:solidFill>
              </a:rPr>
              <a:t>9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>
                <a:solidFill>
                  <a:srgbClr val="FF0000"/>
                </a:solidFill>
              </a:rPr>
              <a:t>нарушений</a:t>
            </a:r>
            <a:r>
              <a:rPr lang="ru-RU" sz="1400" b="1" dirty="0" smtClean="0">
                <a:solidFill>
                  <a:srgbClr val="FF0000"/>
                </a:solidFill>
              </a:rPr>
              <a:t>)</a:t>
            </a:r>
            <a:r>
              <a:rPr lang="ru-RU" sz="1400" b="1" dirty="0" smtClean="0"/>
              <a:t>;</a:t>
            </a:r>
          </a:p>
          <a:p>
            <a:pPr marL="0" indent="0">
              <a:buNone/>
            </a:pPr>
            <a:r>
              <a:rPr lang="ru-RU" sz="1400" b="1" dirty="0"/>
              <a:t>- муниципальное бюджетное общеобразовательное учреждение </a:t>
            </a:r>
            <a:r>
              <a:rPr lang="ru-RU" sz="1400" b="1" dirty="0" smtClean="0"/>
              <a:t>«</a:t>
            </a:r>
            <a:r>
              <a:rPr lang="ru-RU" sz="1400" b="1" dirty="0" err="1" smtClean="0"/>
              <a:t>Чистиковская</a:t>
            </a:r>
            <a:r>
              <a:rPr lang="ru-RU" sz="1400" b="1" dirty="0" smtClean="0"/>
              <a:t> </a:t>
            </a:r>
            <a:r>
              <a:rPr lang="ru-RU" sz="1400" b="1" dirty="0"/>
              <a:t>школа» </a:t>
            </a:r>
            <a:r>
              <a:rPr lang="ru-RU" sz="1400" b="1" dirty="0" err="1" smtClean="0"/>
              <a:t>Руднянского</a:t>
            </a:r>
            <a:r>
              <a:rPr lang="ru-RU" sz="1400" b="1" dirty="0" smtClean="0"/>
              <a:t> </a:t>
            </a:r>
            <a:r>
              <a:rPr lang="ru-RU" sz="1400" b="1" dirty="0"/>
              <a:t>района Смоленского района </a:t>
            </a:r>
            <a:r>
              <a:rPr lang="ru-RU" sz="1400" b="1" dirty="0" smtClean="0">
                <a:solidFill>
                  <a:srgbClr val="FF0000"/>
                </a:solidFill>
              </a:rPr>
              <a:t>(10 </a:t>
            </a:r>
            <a:r>
              <a:rPr lang="ru-RU" sz="1400" b="1" dirty="0">
                <a:solidFill>
                  <a:srgbClr val="FF0000"/>
                </a:solidFill>
              </a:rPr>
              <a:t>нарушений)</a:t>
            </a:r>
            <a:r>
              <a:rPr lang="ru-RU" sz="1400" b="1" dirty="0"/>
              <a:t>;</a:t>
            </a:r>
          </a:p>
          <a:p>
            <a:pPr marL="0" indent="0">
              <a:buNone/>
            </a:pPr>
            <a:r>
              <a:rPr lang="ru-RU" sz="1400" b="1" dirty="0"/>
              <a:t>- муниципальное бюджетное общеобразовательное учреждение </a:t>
            </a:r>
            <a:r>
              <a:rPr lang="ru-RU" sz="1400" b="1" dirty="0" err="1"/>
              <a:t>Носковская</a:t>
            </a:r>
            <a:r>
              <a:rPr lang="ru-RU" sz="1400" b="1" dirty="0"/>
              <a:t> </a:t>
            </a:r>
            <a:r>
              <a:rPr lang="ru-RU" sz="1400" b="1" dirty="0" smtClean="0"/>
              <a:t>школа Монастырщинского </a:t>
            </a:r>
            <a:r>
              <a:rPr lang="ru-RU" sz="1400" b="1" dirty="0"/>
              <a:t>района Смоленского района </a:t>
            </a:r>
            <a:r>
              <a:rPr lang="ru-RU" sz="1400" b="1" dirty="0" smtClean="0">
                <a:solidFill>
                  <a:srgbClr val="FF0000"/>
                </a:solidFill>
              </a:rPr>
              <a:t>(8 н. 1 пр.)</a:t>
            </a:r>
            <a:r>
              <a:rPr lang="ru-RU" sz="1400" b="1" dirty="0" smtClean="0"/>
              <a:t>;</a:t>
            </a:r>
            <a:endParaRPr lang="ru-RU" sz="1400" b="1" dirty="0"/>
          </a:p>
          <a:p>
            <a:pPr marL="0" indent="0">
              <a:buNone/>
            </a:pPr>
            <a:r>
              <a:rPr lang="ru-RU" sz="1400" b="1" dirty="0"/>
              <a:t>- муниципальное бюджетное общеобразовательное учреждение Татарская школа имени В.А. Матросова  Монастырщинского района Смоленского района </a:t>
            </a:r>
            <a:r>
              <a:rPr lang="ru-RU" sz="1400" b="1" dirty="0">
                <a:solidFill>
                  <a:srgbClr val="FF0000"/>
                </a:solidFill>
              </a:rPr>
              <a:t>(</a:t>
            </a:r>
            <a:r>
              <a:rPr lang="ru-RU" sz="1400" b="1" dirty="0" smtClean="0">
                <a:solidFill>
                  <a:srgbClr val="FF0000"/>
                </a:solidFill>
              </a:rPr>
              <a:t>9 н. 2 пр.)</a:t>
            </a:r>
            <a:r>
              <a:rPr lang="ru-RU" sz="1400" b="1" dirty="0"/>
              <a:t>.</a:t>
            </a:r>
          </a:p>
          <a:p>
            <a:pPr marL="0" indent="0">
              <a:buNone/>
            </a:pPr>
            <a:endParaRPr lang="ru-RU" sz="1400" b="1" dirty="0"/>
          </a:p>
          <a:p>
            <a:pPr marL="0" indent="0">
              <a:buNone/>
            </a:pPr>
            <a:endParaRPr lang="ru-RU" sz="1400" b="1" dirty="0" smtClean="0"/>
          </a:p>
          <a:p>
            <a:pPr marL="0" indent="0">
              <a:buNone/>
            </a:pPr>
            <a:endParaRPr lang="ru-RU" sz="1400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400" b="1" dirty="0" smtClean="0"/>
              <a:t> </a:t>
            </a:r>
            <a:r>
              <a:rPr lang="ru-RU" altLang="ru-RU" sz="1050" b="1" dirty="0"/>
              <a:t/>
            </a:r>
            <a:br>
              <a:rPr lang="ru-RU" altLang="ru-RU" sz="1050" b="1" dirty="0"/>
            </a:br>
            <a:endParaRPr lang="ru-RU" altLang="ru-RU" sz="1050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050" b="1" dirty="0"/>
              <a:t/>
            </a:r>
            <a:br>
              <a:rPr lang="ru-RU" altLang="ru-RU" sz="1050" b="1" dirty="0"/>
            </a:br>
            <a:endParaRPr lang="ru-RU" altLang="ru-RU" sz="1050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975" b="1" dirty="0"/>
              <a:t>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1275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>
          <a:xfrm>
            <a:off x="1476375" y="206375"/>
            <a:ext cx="7210425" cy="636588"/>
          </a:xfrm>
        </p:spPr>
        <p:txBody>
          <a:bodyPr/>
          <a:lstStyle/>
          <a:p>
            <a:pPr eaLnBrk="1" hangingPunct="1"/>
            <a:r>
              <a:rPr lang="ru-RU" altLang="ru-RU" sz="1800" smtClean="0"/>
              <a:t>СОСТАВЛЕНИЕ ПРОТОКОЛОВ ОБ АДМИНИСТРАТИВНЫХ ПРАВОНАРУШЕНИЯХ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349779"/>
              </p:ext>
            </p:extLst>
          </p:nvPr>
        </p:nvGraphicFramePr>
        <p:xfrm>
          <a:off x="1619250" y="1058863"/>
          <a:ext cx="6589712" cy="3889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8412"/>
                <a:gridCol w="1259294"/>
                <a:gridCol w="1259294"/>
                <a:gridCol w="1172712"/>
              </a:tblGrid>
              <a:tr h="32005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статьи КоАП</a:t>
                      </a:r>
                      <a:endParaRPr lang="ru-RU" sz="1400" dirty="0"/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</a:t>
                      </a:r>
                      <a:endParaRPr lang="ru-RU" sz="1400" dirty="0"/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</a:t>
                      </a:r>
                      <a:endParaRPr lang="ru-RU" sz="1400" dirty="0"/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</a:t>
                      </a:r>
                      <a:endParaRPr lang="ru-RU" sz="1400" dirty="0"/>
                    </a:p>
                  </a:txBody>
                  <a:tcPr marL="68594" marR="68594" marT="34299" marB="34299"/>
                </a:tc>
              </a:tr>
              <a:tr h="32005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Ч.1 ст.19.4 неповиновение</a:t>
                      </a: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</a:p>
                  </a:txBody>
                  <a:tcPr marL="68594" marR="68594" marT="34299" marB="34299"/>
                </a:tc>
              </a:tr>
              <a:tr h="32005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 ст. 19.7 непредставление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сведений</a:t>
                      </a:r>
                      <a:endParaRPr lang="ru-RU" sz="12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6</a:t>
                      </a:r>
                    </a:p>
                  </a:txBody>
                  <a:tcPr marL="68594" marR="68594" marT="34299" marB="34299"/>
                </a:tc>
              </a:tr>
              <a:tr h="42216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Ч.1 ст. 19.5 невыполнение предписания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20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9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</a:p>
                  </a:txBody>
                  <a:tcPr marL="68594" marR="68594" marT="34299" marB="34299"/>
                </a:tc>
              </a:tr>
              <a:tr h="32005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Ч.3 ст. 14.1  грубые нарушения лицензионных требований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</a:p>
                  </a:txBody>
                  <a:tcPr marL="68594" marR="68594" marT="34299" marB="34299"/>
                </a:tc>
              </a:tr>
              <a:tr h="4998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 2,3  ст. 19. 20 грубые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нарушения лицензионных требований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16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14</a:t>
                      </a:r>
                    </a:p>
                  </a:txBody>
                  <a:tcPr marL="68594" marR="68594" marT="34299" marB="34299"/>
                </a:tc>
              </a:tr>
              <a:tr h="43437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Ч.2 ст. 19.30</a:t>
                      </a:r>
                      <a:r>
                        <a:rPr lang="ru-RU" sz="1200" baseline="0" dirty="0" smtClean="0">
                          <a:solidFill>
                            <a:srgbClr val="002060"/>
                          </a:solidFill>
                        </a:rPr>
                        <a:t> реализация не в полном объёме образовательных программ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2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2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94" marR="68594" marT="34299" marB="34299"/>
                </a:tc>
              </a:tr>
              <a:tr h="42216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Ч.4. ст. 19. 30  нарушения порядка ГИА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11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10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</a:p>
                  </a:txBody>
                  <a:tcPr marL="68594" marR="68594" marT="34299" marB="34299"/>
                </a:tc>
              </a:tr>
              <a:tr h="43437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Ч.1 ст. 5.57 нарушение прав на образование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8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</a:p>
                  </a:txBody>
                  <a:tcPr marL="68594" marR="68594" marT="34299" marB="34299"/>
                </a:tc>
              </a:tr>
              <a:tr h="2819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ИТОГО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63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27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marL="68594" marR="68594" marT="34299" marB="342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34</a:t>
                      </a:r>
                    </a:p>
                  </a:txBody>
                  <a:tcPr marL="68594" marR="68594" marT="34299" marB="34299"/>
                </a:tc>
              </a:tr>
            </a:tbl>
          </a:graphicData>
        </a:graphic>
      </p:graphicFrame>
      <p:sp>
        <p:nvSpPr>
          <p:cNvPr id="29741" name="Rectangle 2"/>
          <p:cNvSpPr>
            <a:spLocks noChangeArrowheads="1"/>
          </p:cNvSpPr>
          <p:nvPr/>
        </p:nvSpPr>
        <p:spPr bwMode="auto">
          <a:xfrm>
            <a:off x="1143000" y="-127000"/>
            <a:ext cx="18415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ru-RU" altLang="ru-RU" sz="105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7963"/>
            <a:ext cx="8229600" cy="855662"/>
          </a:xfrm>
        </p:spPr>
        <p:txBody>
          <a:bodyPr/>
          <a:lstStyle/>
          <a:p>
            <a:pPr eaLnBrk="1" hangingPunct="1"/>
            <a:r>
              <a:rPr lang="ru-RU" altLang="ru-RU" sz="3000" dirty="0" smtClean="0"/>
              <a:t/>
            </a:r>
            <a:br>
              <a:rPr lang="ru-RU" altLang="ru-RU" sz="3000" dirty="0" smtClean="0"/>
            </a:br>
            <a:endParaRPr lang="ru-RU" altLang="ru-RU" sz="3000" dirty="0" smtClean="0"/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050" dirty="0"/>
              <a:t>	</a:t>
            </a:r>
            <a:endParaRPr lang="ru-RU" altLang="ru-RU" sz="1350" dirty="0"/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altLang="ru-RU" sz="1350" dirty="0"/>
              <a:t> </a:t>
            </a:r>
          </a:p>
        </p:txBody>
      </p:sp>
      <p:sp>
        <p:nvSpPr>
          <p:cNvPr id="4679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475656" y="195263"/>
            <a:ext cx="7344816" cy="4645025"/>
          </a:xfrm>
        </p:spPr>
        <p:txBody>
          <a:bodyPr>
            <a:normAutofit lnSpcReduction="10000"/>
          </a:bodyPr>
          <a:lstStyle/>
          <a:p>
            <a:pPr algn="ctr" eaLnBrk="1" hangingPunct="1">
              <a:buNone/>
              <a:defRPr/>
            </a:pPr>
            <a:r>
              <a:rPr lang="ru-RU" altLang="ru-RU" sz="2000" b="1" dirty="0" smtClean="0">
                <a:solidFill>
                  <a:srgbClr val="2E3192"/>
                </a:solidFill>
              </a:rPr>
              <a:t>Аналитические материалы по итогам проведения </a:t>
            </a:r>
            <a:r>
              <a:rPr lang="ru-RU" altLang="ru-RU" sz="2000" b="1" dirty="0">
                <a:solidFill>
                  <a:srgbClr val="2E3192"/>
                </a:solidFill>
              </a:rPr>
              <a:t>контрольно-надзорных </a:t>
            </a:r>
            <a:r>
              <a:rPr lang="ru-RU" altLang="ru-RU" sz="2000" b="1" dirty="0" smtClean="0">
                <a:solidFill>
                  <a:srgbClr val="2E3192"/>
                </a:solidFill>
              </a:rPr>
              <a:t>мероприятий 2019 </a:t>
            </a:r>
            <a:r>
              <a:rPr lang="ru-RU" altLang="ru-RU" sz="2000" b="1" dirty="0">
                <a:solidFill>
                  <a:srgbClr val="2E3192"/>
                </a:solidFill>
              </a:rPr>
              <a:t>года </a:t>
            </a:r>
            <a:r>
              <a:rPr lang="ru-RU" altLang="ru-RU" sz="2000" b="1" dirty="0" smtClean="0">
                <a:solidFill>
                  <a:srgbClr val="2E3192"/>
                </a:solidFill>
              </a:rPr>
              <a:t>(комплексных проверок, мероприятий без взаимодействия, профилактических мероприятий) </a:t>
            </a:r>
            <a:r>
              <a:rPr lang="en-US" altLang="ru-RU" sz="2000" b="1" dirty="0">
                <a:solidFill>
                  <a:srgbClr val="FF0000"/>
                </a:solidFill>
              </a:rPr>
              <a:t>http://edu67.ru/deiatelnost/upravlenie-po-nadzoru-i-kontrolyu/</a:t>
            </a:r>
            <a:endParaRPr lang="ru-RU" altLang="ru-RU" sz="1800" b="1" dirty="0">
              <a:solidFill>
                <a:srgbClr val="FF0000"/>
              </a:solidFill>
            </a:endParaRPr>
          </a:p>
          <a:p>
            <a:pPr algn="just" eaLnBrk="1" hangingPunct="1">
              <a:buNone/>
              <a:defRPr/>
            </a:pPr>
            <a:r>
              <a:rPr lang="ru-RU" altLang="ru-RU" sz="1200" b="1" dirty="0">
                <a:solidFill>
                  <a:prstClr val="black"/>
                </a:solidFill>
              </a:rPr>
              <a:t>• </a:t>
            </a:r>
            <a:r>
              <a:rPr lang="ru-RU" altLang="ru-RU" sz="1200" b="1" dirty="0" smtClean="0">
                <a:solidFill>
                  <a:prstClr val="black"/>
                </a:solidFill>
              </a:rPr>
              <a:t>д</a:t>
            </a:r>
            <a:r>
              <a:rPr lang="ru-RU" altLang="ru-RU" sz="1200" b="1" dirty="0" smtClean="0">
                <a:solidFill>
                  <a:prstClr val="black"/>
                </a:solidFill>
              </a:rPr>
              <a:t>оклады </a:t>
            </a:r>
            <a:r>
              <a:rPr lang="ru-RU" altLang="ru-RU" sz="1200" b="1" dirty="0">
                <a:solidFill>
                  <a:prstClr val="black"/>
                </a:solidFill>
              </a:rPr>
              <a:t>об осуществлении государственного контроля (надзора)</a:t>
            </a:r>
            <a:endParaRPr lang="ru-RU" altLang="ru-RU" sz="1200" b="1" dirty="0">
              <a:solidFill>
                <a:prstClr val="black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sz="1200" b="1" dirty="0" smtClean="0"/>
              <a:t>• </a:t>
            </a:r>
            <a:r>
              <a:rPr lang="ru-RU" sz="1200" b="1" dirty="0" smtClean="0"/>
              <a:t>обзоры  правоприменительной </a:t>
            </a:r>
            <a:r>
              <a:rPr lang="ru-RU" sz="1200" b="1" dirty="0"/>
              <a:t>практики контрольно-надзорной деятельности управления по надзору и контролю в сфере образования Департамента Смоленской области по образованию и науке в области федерального государственного надзора </a:t>
            </a:r>
            <a:r>
              <a:rPr lang="ru-RU" sz="1200" b="1" dirty="0" smtClean="0"/>
              <a:t>в сфере образования, федерального </a:t>
            </a:r>
            <a:r>
              <a:rPr lang="ru-RU" sz="1200" b="1" dirty="0"/>
              <a:t>государственного контроля качества образования, лицензионного </a:t>
            </a:r>
            <a:r>
              <a:rPr lang="ru-RU" sz="1200" b="1" dirty="0" smtClean="0"/>
              <a:t>контроля</a:t>
            </a:r>
            <a:endParaRPr lang="ru-RU" altLang="ru-RU" sz="1200" b="1" dirty="0">
              <a:solidFill>
                <a:srgbClr val="FF0000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200" b="1" dirty="0">
                <a:solidFill>
                  <a:prstClr val="black"/>
                </a:solidFill>
              </a:rPr>
              <a:t>• </a:t>
            </a:r>
            <a:r>
              <a:rPr lang="ru-RU" altLang="ru-RU" sz="1200" b="1" dirty="0" smtClean="0">
                <a:solidFill>
                  <a:prstClr val="black"/>
                </a:solidFill>
              </a:rPr>
              <a:t>руководства </a:t>
            </a:r>
            <a:r>
              <a:rPr lang="ru-RU" altLang="ru-RU" sz="1200" b="1" dirty="0">
                <a:solidFill>
                  <a:prstClr val="black"/>
                </a:solidFill>
              </a:rPr>
              <a:t>по соблюдению обязательных требований законодательства </a:t>
            </a:r>
            <a:r>
              <a:rPr lang="ru-RU" altLang="ru-RU" sz="1200" b="1" dirty="0" smtClean="0">
                <a:solidFill>
                  <a:prstClr val="black"/>
                </a:solidFill>
              </a:rPr>
              <a:t>об образовании органами   </a:t>
            </a:r>
            <a:r>
              <a:rPr lang="ru-RU" altLang="ru-RU" sz="1200" b="1" dirty="0">
                <a:solidFill>
                  <a:prstClr val="black"/>
                </a:solidFill>
              </a:rPr>
              <a:t>местного </a:t>
            </a:r>
            <a:r>
              <a:rPr lang="ru-RU" altLang="ru-RU" sz="1200" b="1" dirty="0" smtClean="0">
                <a:solidFill>
                  <a:prstClr val="black"/>
                </a:solidFill>
              </a:rPr>
              <a:t>  самоуправления, осуществляющими </a:t>
            </a:r>
            <a:r>
              <a:rPr lang="ru-RU" altLang="ru-RU" sz="1200" b="1" dirty="0">
                <a:solidFill>
                  <a:prstClr val="black"/>
                </a:solidFill>
              </a:rPr>
              <a:t>управление в сфере образования, и организациями, осуществляющими образовательную деятельность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200" b="1" dirty="0" smtClean="0">
                <a:solidFill>
                  <a:prstClr val="black"/>
                </a:solidFill>
              </a:rPr>
              <a:t>• информация </a:t>
            </a:r>
            <a:r>
              <a:rPr lang="ru-RU" altLang="ru-RU" sz="1200" b="1" dirty="0" smtClean="0"/>
              <a:t>(</a:t>
            </a:r>
            <a:r>
              <a:rPr lang="ru-RU" sz="1200" b="1" dirty="0" smtClean="0"/>
              <a:t>доклад) </a:t>
            </a:r>
            <a:r>
              <a:rPr lang="ru-RU" sz="1200" b="1" dirty="0"/>
              <a:t>об итогах реализации программы профилактики нарушений обязательных </a:t>
            </a:r>
            <a:r>
              <a:rPr lang="ru-RU" sz="1200" b="1" dirty="0" smtClean="0"/>
              <a:t>требований</a:t>
            </a: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200" b="1" dirty="0" smtClean="0">
                <a:solidFill>
                  <a:prstClr val="black"/>
                </a:solidFill>
              </a:rPr>
              <a:t>•  информация (доклад) о </a:t>
            </a:r>
            <a:r>
              <a:rPr lang="ru-RU" altLang="ru-RU" sz="1200" b="1" dirty="0">
                <a:solidFill>
                  <a:prstClr val="black"/>
                </a:solidFill>
              </a:rPr>
              <a:t>правоприменительной практике по федеральному государственному контролю качества образования и федеральному государственному надзору в сфере образования (включая лицензионный контроль) управления по надзору и контролю в сфере образования Департамента Смоленской области по образованию и науке </a:t>
            </a:r>
            <a:endParaRPr lang="ru-RU" altLang="ru-RU" sz="1200" b="1" dirty="0" smtClean="0">
              <a:solidFill>
                <a:prstClr val="black"/>
              </a:solidFill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ru-RU" altLang="ru-RU" sz="1200" b="1" dirty="0" smtClean="0">
                <a:solidFill>
                  <a:prstClr val="black"/>
                </a:solidFill>
              </a:rPr>
              <a:t>•  информация о проведении публичных мероприятий </a:t>
            </a:r>
            <a:r>
              <a:rPr lang="ru-RU" altLang="ru-RU" sz="1200" b="1" dirty="0">
                <a:solidFill>
                  <a:prstClr val="black"/>
                </a:solidFill>
              </a:rPr>
              <a:t>по обсуждению результатов правоприменительной практики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975" b="1" dirty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altLang="ru-RU" sz="1275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4304</TotalTime>
  <Words>833</Words>
  <Application>Microsoft Office PowerPoint</Application>
  <PresentationFormat>Экран (16:9)</PresentationFormat>
  <Paragraphs>118</Paragraphs>
  <Slides>10</Slides>
  <Notes>8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</vt:lpstr>
      <vt:lpstr>Times New Roman</vt:lpstr>
      <vt:lpstr>Wingdings</vt:lpstr>
      <vt:lpstr>9_Тема Office</vt:lpstr>
      <vt:lpstr>4_Тема Office</vt:lpstr>
      <vt:lpstr>Тема Office</vt:lpstr>
      <vt:lpstr>Лист Microsoft Excel 97-2003</vt:lpstr>
      <vt:lpstr>Презентация PowerPoint</vt:lpstr>
      <vt:lpstr>Презентация PowerPoint</vt:lpstr>
      <vt:lpstr>Презентация PowerPoint</vt:lpstr>
      <vt:lpstr> </vt:lpstr>
      <vt:lpstr> </vt:lpstr>
      <vt:lpstr>Анализ нарушений, характерных для всех типов организаций, осуществляющих образовательную деятельность</vt:lpstr>
      <vt:lpstr> </vt:lpstr>
      <vt:lpstr>СОСТАВЛЕНИЕ ПРОТОКОЛОВ ОБ АДМИНИСТРАТИВНЫХ ПРАВОНАРУШЕНИЯХ</vt:lpstr>
      <vt:lpstr>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Терова Антонина Андреевна</dc:creator>
  <cp:lastModifiedBy>User</cp:lastModifiedBy>
  <cp:revision>154</cp:revision>
  <cp:lastPrinted>2019-12-24T05:50:27Z</cp:lastPrinted>
  <dcterms:created xsi:type="dcterms:W3CDTF">2016-02-09T12:09:28Z</dcterms:created>
  <dcterms:modified xsi:type="dcterms:W3CDTF">2019-12-24T05:58:21Z</dcterms:modified>
</cp:coreProperties>
</file>