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130" r:id="rId1"/>
  </p:sldMasterIdLst>
  <p:notesMasterIdLst>
    <p:notesMasterId r:id="rId37"/>
  </p:notesMasterIdLst>
  <p:handoutMasterIdLst>
    <p:handoutMasterId r:id="rId38"/>
  </p:handoutMasterIdLst>
  <p:sldIdLst>
    <p:sldId id="737" r:id="rId2"/>
    <p:sldId id="775" r:id="rId3"/>
    <p:sldId id="766" r:id="rId4"/>
    <p:sldId id="773" r:id="rId5"/>
    <p:sldId id="776" r:id="rId6"/>
    <p:sldId id="778" r:id="rId7"/>
    <p:sldId id="777" r:id="rId8"/>
    <p:sldId id="688" r:id="rId9"/>
    <p:sldId id="779" r:id="rId10"/>
    <p:sldId id="781" r:id="rId11"/>
    <p:sldId id="748" r:id="rId12"/>
    <p:sldId id="783" r:id="rId13"/>
    <p:sldId id="784" r:id="rId14"/>
    <p:sldId id="735" r:id="rId15"/>
    <p:sldId id="769" r:id="rId16"/>
    <p:sldId id="785" r:id="rId17"/>
    <p:sldId id="772" r:id="rId18"/>
    <p:sldId id="786" r:id="rId19"/>
    <p:sldId id="788" r:id="rId20"/>
    <p:sldId id="789" r:id="rId21"/>
    <p:sldId id="790" r:id="rId22"/>
    <p:sldId id="787" r:id="rId23"/>
    <p:sldId id="749" r:id="rId24"/>
    <p:sldId id="792" r:id="rId25"/>
    <p:sldId id="760" r:id="rId26"/>
    <p:sldId id="793" r:id="rId27"/>
    <p:sldId id="794" r:id="rId28"/>
    <p:sldId id="791" r:id="rId29"/>
    <p:sldId id="796" r:id="rId30"/>
    <p:sldId id="797" r:id="rId31"/>
    <p:sldId id="795" r:id="rId32"/>
    <p:sldId id="798" r:id="rId33"/>
    <p:sldId id="799" r:id="rId34"/>
    <p:sldId id="728" r:id="rId35"/>
    <p:sldId id="763" r:id="rId36"/>
  </p:sldIdLst>
  <p:sldSz cx="9144000" cy="6858000" type="screen4x3"/>
  <p:notesSz cx="6797675" cy="9926638"/>
  <p:embeddedFontLs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rial Unicode MS" panose="020B0604020202020204" pitchFamily="34" charset="-128"/>
      <p:regular r:id="rId47"/>
    </p:embeddedFont>
    <p:embeddedFont>
      <p:font typeface="Batang" panose="02030600000101010101" pitchFamily="18" charset="-127"/>
      <p:regular r:id="rId4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ova_SA" initials="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2636CC"/>
    <a:srgbClr val="669062"/>
    <a:srgbClr val="C0CED0"/>
    <a:srgbClr val="DDDCBA"/>
    <a:srgbClr val="003366"/>
    <a:srgbClr val="66FF66"/>
    <a:srgbClr val="FF3300"/>
    <a:srgbClr val="FF99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1" autoAdjust="0"/>
    <p:restoredTop sz="93293" autoAdjust="0"/>
  </p:normalViewPr>
  <p:slideViewPr>
    <p:cSldViewPr snapToGrid="0">
      <p:cViewPr varScale="1">
        <p:scale>
          <a:sx n="105" d="100"/>
          <a:sy n="105" d="100"/>
        </p:scale>
        <p:origin x="10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-1956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3991DD-6231-4606-8C3F-C7DFD5886E96}" type="doc">
      <dgm:prSet loTypeId="urn:microsoft.com/office/officeart/2005/8/layout/vList3" loCatId="list" qsTypeId="urn:microsoft.com/office/officeart/2005/8/quickstyle/simple1" qsCatId="simple" csTypeId="urn:microsoft.com/office/officeart/2005/8/colors/accent1_5" csCatId="accent1" phldr="1"/>
      <dgm:spPr/>
    </dgm:pt>
    <dgm:pt modelId="{010FAB48-8B9A-4366-982A-BCEA53388987}">
      <dgm:prSet phldrT="[Текст]" custT="1"/>
      <dgm:spPr/>
      <dgm:t>
        <a:bodyPr/>
        <a:lstStyle/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25 948 руб.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760F58-897D-4323-9262-FB47290C101E}" type="parTrans" cxnId="{2B671F22-3470-46A0-BCE9-91693DF9E94B}">
      <dgm:prSet/>
      <dgm:spPr/>
      <dgm:t>
        <a:bodyPr/>
        <a:lstStyle/>
        <a:p>
          <a:endParaRPr lang="ru-RU"/>
        </a:p>
      </dgm:t>
    </dgm:pt>
    <dgm:pt modelId="{2A213F18-760A-4ED4-9FA4-B83ED6B60E6A}" type="sibTrans" cxnId="{2B671F22-3470-46A0-BCE9-91693DF9E94B}">
      <dgm:prSet/>
      <dgm:spPr/>
      <dgm:t>
        <a:bodyPr/>
        <a:lstStyle/>
        <a:p>
          <a:endParaRPr lang="ru-RU"/>
        </a:p>
      </dgm:t>
    </dgm:pt>
    <dgm:pt modelId="{574E2197-B831-452A-AF54-F97B5BD0E12C}" type="pres">
      <dgm:prSet presAssocID="{A23991DD-6231-4606-8C3F-C7DFD5886E96}" presName="linearFlow" presStyleCnt="0">
        <dgm:presLayoutVars>
          <dgm:dir/>
          <dgm:resizeHandles val="exact"/>
        </dgm:presLayoutVars>
      </dgm:prSet>
      <dgm:spPr/>
    </dgm:pt>
    <dgm:pt modelId="{0B1952CA-D1F9-440B-B277-C7BF7BF02683}" type="pres">
      <dgm:prSet presAssocID="{010FAB48-8B9A-4366-982A-BCEA53388987}" presName="composite" presStyleCnt="0"/>
      <dgm:spPr/>
    </dgm:pt>
    <dgm:pt modelId="{BAB0BD92-0261-49C1-924B-7D0F988AC8F5}" type="pres">
      <dgm:prSet presAssocID="{010FAB48-8B9A-4366-982A-BCEA53388987}" presName="imgShp" presStyleLbl="fgImgPlace1" presStyleIdx="0" presStyleCnt="1" custScaleX="112566" custScaleY="107093"/>
      <dgm:spPr/>
    </dgm:pt>
    <dgm:pt modelId="{59E19466-1450-471E-B676-50D4745D1284}" type="pres">
      <dgm:prSet presAssocID="{010FAB48-8B9A-4366-982A-BCEA53388987}" presName="txShp" presStyleLbl="node1" presStyleIdx="0" presStyleCnt="1" custScaleX="95503" custScaleY="92580" custLinFactNeighborX="-2728" custLinFactNeighborY="-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671F22-3470-46A0-BCE9-91693DF9E94B}" srcId="{A23991DD-6231-4606-8C3F-C7DFD5886E96}" destId="{010FAB48-8B9A-4366-982A-BCEA53388987}" srcOrd="0" destOrd="0" parTransId="{EC760F58-897D-4323-9262-FB47290C101E}" sibTransId="{2A213F18-760A-4ED4-9FA4-B83ED6B60E6A}"/>
    <dgm:cxn modelId="{F58E6E6E-850D-4AB6-9AE0-A7C66A43D33C}" type="presOf" srcId="{010FAB48-8B9A-4366-982A-BCEA53388987}" destId="{59E19466-1450-471E-B676-50D4745D1284}" srcOrd="0" destOrd="0" presId="urn:microsoft.com/office/officeart/2005/8/layout/vList3"/>
    <dgm:cxn modelId="{7C67DD0A-127A-4386-97D7-61AAF1B165AF}" type="presOf" srcId="{A23991DD-6231-4606-8C3F-C7DFD5886E96}" destId="{574E2197-B831-452A-AF54-F97B5BD0E12C}" srcOrd="0" destOrd="0" presId="urn:microsoft.com/office/officeart/2005/8/layout/vList3"/>
    <dgm:cxn modelId="{2D08AF0D-A4D5-44EE-8556-AF0531C9FA08}" type="presParOf" srcId="{574E2197-B831-452A-AF54-F97B5BD0E12C}" destId="{0B1952CA-D1F9-440B-B277-C7BF7BF02683}" srcOrd="0" destOrd="0" presId="urn:microsoft.com/office/officeart/2005/8/layout/vList3"/>
    <dgm:cxn modelId="{58C9E166-4E67-4F99-BBBB-7FFAB0913642}" type="presParOf" srcId="{0B1952CA-D1F9-440B-B277-C7BF7BF02683}" destId="{BAB0BD92-0261-49C1-924B-7D0F988AC8F5}" srcOrd="0" destOrd="0" presId="urn:microsoft.com/office/officeart/2005/8/layout/vList3"/>
    <dgm:cxn modelId="{6B5381B7-D0AD-4341-932D-0F2251786F51}" type="presParOf" srcId="{0B1952CA-D1F9-440B-B277-C7BF7BF02683}" destId="{59E19466-1450-471E-B676-50D4745D128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07107C-4E7C-443F-B724-4324C556C00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F0D8F93-3479-4D72-B9C0-0D54CA60614C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/>
            <a:t>пунктов проведения ЕГЭ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9FF4CB-8B01-4CCD-AE2F-45DC9345F200}" type="parTrans" cxnId="{0C3436ED-6667-4844-8975-658CB2EA89D9}">
      <dgm:prSet/>
      <dgm:spPr/>
      <dgm:t>
        <a:bodyPr/>
        <a:lstStyle/>
        <a:p>
          <a:endParaRPr lang="ru-RU"/>
        </a:p>
      </dgm:t>
    </dgm:pt>
    <dgm:pt modelId="{7A3EDFAC-3ABA-4CE9-A451-3E50C4AC25BA}" type="sibTrans" cxnId="{0C3436ED-6667-4844-8975-658CB2EA89D9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915F06F-1045-4BED-B92E-A1B69208305A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средний балл по ЕГЭ по русскому языку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3FF833-FC3B-464D-BFF9-09726A28CF98}" type="sibTrans" cxnId="{F99EE56A-2A9F-4C00-B9BF-265A43933C56}">
      <dgm:prSet/>
      <dgm:spPr/>
      <dgm:t>
        <a:bodyPr/>
        <a:lstStyle/>
        <a:p>
          <a:endParaRPr lang="ru-RU"/>
        </a:p>
      </dgm:t>
    </dgm:pt>
    <dgm:pt modelId="{FF80A7BD-7805-4527-8468-24A8514BD8F9}" type="parTrans" cxnId="{F99EE56A-2A9F-4C00-B9BF-265A43933C56}">
      <dgm:prSet/>
      <dgm:spPr/>
      <dgm:t>
        <a:bodyPr/>
        <a:lstStyle/>
        <a:p>
          <a:endParaRPr lang="ru-RU"/>
        </a:p>
      </dgm:t>
    </dgm:pt>
    <dgm:pt modelId="{399E55A4-F53B-4447-844E-AE829ED06191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средний балл по ЕГЭ по математике базового уровня 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7885D4-5176-49FE-A5F3-67BFBE392675}" type="sibTrans" cxnId="{5F1D68C2-B9C9-45F1-ACAC-7F4364C2C242}">
      <dgm:prSet/>
      <dgm:spPr/>
      <dgm:t>
        <a:bodyPr/>
        <a:lstStyle/>
        <a:p>
          <a:endParaRPr lang="ru-RU"/>
        </a:p>
      </dgm:t>
    </dgm:pt>
    <dgm:pt modelId="{BCF002EA-4593-4D25-915C-E5D272A4FE48}" type="parTrans" cxnId="{5F1D68C2-B9C9-45F1-ACAC-7F4364C2C242}">
      <dgm:prSet/>
      <dgm:spPr/>
      <dgm:t>
        <a:bodyPr/>
        <a:lstStyle/>
        <a:p>
          <a:endParaRPr lang="ru-RU"/>
        </a:p>
      </dgm:t>
    </dgm:pt>
    <dgm:pt modelId="{90286612-8E28-4954-9D7E-07A47C099166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/>
            <a:t>участника ЕГЭ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3B8AB8-B424-4403-91DB-32A4BA54068B}" type="sibTrans" cxnId="{91B371AC-242D-4CD5-8087-5AA151A0D3A4}">
      <dgm:prSet/>
      <dgm:spPr/>
      <dgm:t>
        <a:bodyPr/>
        <a:lstStyle/>
        <a:p>
          <a:endParaRPr lang="ru-RU"/>
        </a:p>
      </dgm:t>
    </dgm:pt>
    <dgm:pt modelId="{C47416DC-FEBD-42DE-9EFD-73708E1C2972}" type="parTrans" cxnId="{91B371AC-242D-4CD5-8087-5AA151A0D3A4}">
      <dgm:prSet/>
      <dgm:spPr/>
      <dgm:t>
        <a:bodyPr/>
        <a:lstStyle/>
        <a:p>
          <a:endParaRPr lang="ru-RU"/>
        </a:p>
      </dgm:t>
    </dgm:pt>
    <dgm:pt modelId="{EA5C3505-E9C0-4408-80B7-28ABD2C71AEC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аудиторий, оборудованных средствами видеонаблюдения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1ECA02-2BCE-4FA4-9080-4F9D63C732B2}" type="parTrans" cxnId="{37D0AFA0-B1B8-4E03-8338-11EFBB95F4D9}">
      <dgm:prSet/>
      <dgm:spPr/>
      <dgm:t>
        <a:bodyPr/>
        <a:lstStyle/>
        <a:p>
          <a:endParaRPr lang="ru-RU"/>
        </a:p>
      </dgm:t>
    </dgm:pt>
    <dgm:pt modelId="{4088AF1A-ECAD-41D5-B81A-87B999BA1FB0}" type="sibTrans" cxnId="{37D0AFA0-B1B8-4E03-8338-11EFBB95F4D9}">
      <dgm:prSet/>
      <dgm:spPr/>
      <dgm:t>
        <a:bodyPr/>
        <a:lstStyle/>
        <a:p>
          <a:endParaRPr lang="ru-RU"/>
        </a:p>
      </dgm:t>
    </dgm:pt>
    <dgm:pt modelId="{BB51FC34-26FC-469E-B1D6-1C465E286075}" type="pres">
      <dgm:prSet presAssocID="{D207107C-4E7C-443F-B724-4324C556C0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FD21F8D-0AC3-44F2-A91D-FDFAFE9FD84C}" type="pres">
      <dgm:prSet presAssocID="{D207107C-4E7C-443F-B724-4324C556C006}" presName="Name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F87659B-0516-4B63-8E87-866A37843E25}" type="pres">
      <dgm:prSet presAssocID="{D207107C-4E7C-443F-B724-4324C556C006}" presName="cycl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6FA4DF6-2CFD-4F83-883E-B290D4E460DA}" type="pres">
      <dgm:prSet presAssocID="{D207107C-4E7C-443F-B724-4324C556C006}" presName="srcNode" presStyleLbl="node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94D4DD7-AB33-42DC-A5A7-61B231C66398}" type="pres">
      <dgm:prSet presAssocID="{D207107C-4E7C-443F-B724-4324C556C006}" presName="conn" presStyleLbl="parChTrans1D2" presStyleIdx="0" presStyleCnt="1"/>
      <dgm:spPr/>
      <dgm:t>
        <a:bodyPr/>
        <a:lstStyle/>
        <a:p>
          <a:endParaRPr lang="ru-RU"/>
        </a:p>
      </dgm:t>
    </dgm:pt>
    <dgm:pt modelId="{ACBCABED-1DD0-4E3B-BAAF-3B788A5FFED4}" type="pres">
      <dgm:prSet presAssocID="{D207107C-4E7C-443F-B724-4324C556C006}" presName="extraNode" presStyleLbl="node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7A555E1-58DA-41FB-AFDA-A24A21419D79}" type="pres">
      <dgm:prSet presAssocID="{D207107C-4E7C-443F-B724-4324C556C006}" presName="dstNode" presStyleLbl="node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B53F8BCA-AFD4-48AB-8FD9-B55DDEBAE7C3}" type="pres">
      <dgm:prSet presAssocID="{1F0D8F93-3479-4D72-B9C0-0D54CA60614C}" presName="text_1" presStyleLbl="node1" presStyleIdx="0" presStyleCnt="5" custScaleX="98397" custScaleY="90805" custLinFactNeighborX="2607" custLinFactNeighborY="-3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96C5F-356C-4637-9AB4-09AD62B4FE9A}" type="pres">
      <dgm:prSet presAssocID="{1F0D8F93-3479-4D72-B9C0-0D54CA60614C}" presName="accent_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5E2F7745-D667-4EC4-A184-90011172662D}" type="pres">
      <dgm:prSet presAssocID="{1F0D8F93-3479-4D72-B9C0-0D54CA60614C}" presName="accentRepeatNode" presStyleLbl="solidFgAcc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D73702A-2A5D-4AF5-B85D-6854E6DAA3CF}" type="pres">
      <dgm:prSet presAssocID="{EA5C3505-E9C0-4408-80B7-28ABD2C71AEC}" presName="text_2" presStyleLbl="node1" presStyleIdx="1" presStyleCnt="5" custScaleX="102036" custScaleY="90242" custLinFactNeighborX="1812" custLinFactNeighborY="-25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F188C-BB75-48CC-867A-A962FC9E1C59}" type="pres">
      <dgm:prSet presAssocID="{EA5C3505-E9C0-4408-80B7-28ABD2C71AEC}" presName="accent_2" presStyleCnt="0"/>
      <dgm:spPr/>
    </dgm:pt>
    <dgm:pt modelId="{9AA8E921-D024-4FE5-8D2A-A6167AAD83CD}" type="pres">
      <dgm:prSet presAssocID="{EA5C3505-E9C0-4408-80B7-28ABD2C71AEC}" presName="accentRepeatNode" presStyleLbl="solidFgAcc1" presStyleIdx="1" presStyleCnt="5" custLinFactNeighborX="-1300" custLinFactNeighborY="-1653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605B10E-4797-4A01-B17A-978217AA0E69}" type="pres">
      <dgm:prSet presAssocID="{90286612-8E28-4954-9D7E-07A47C099166}" presName="text_3" presStyleLbl="node1" presStyleIdx="2" presStyleCnt="5" custScaleX="10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03140-5B1F-431C-BC66-3AADF4786A23}" type="pres">
      <dgm:prSet presAssocID="{90286612-8E28-4954-9D7E-07A47C099166}" presName="accent_3" presStyleCnt="0"/>
      <dgm:spPr/>
    </dgm:pt>
    <dgm:pt modelId="{290AB355-C4E7-45A0-AACF-157C5F26BDF5}" type="pres">
      <dgm:prSet presAssocID="{90286612-8E28-4954-9D7E-07A47C099166}" presName="accentRepeatNode" presStyleLbl="solidFgAcc1" presStyleIdx="2" presStyleCnt="5" custLinFactNeighborX="-11233" custLinFactNeighborY="-10713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9D267007-BEE6-4D66-821F-F520321D9525}" type="pres">
      <dgm:prSet presAssocID="{399E55A4-F53B-4447-844E-AE829ED06191}" presName="text_4" presStyleLbl="node1" presStyleIdx="3" presStyleCnt="5" custScaleX="103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462D2-EFB5-47B8-8FA7-26CCA2F4134C}" type="pres">
      <dgm:prSet presAssocID="{399E55A4-F53B-4447-844E-AE829ED06191}" presName="accent_4" presStyleCnt="0"/>
      <dgm:spPr/>
    </dgm:pt>
    <dgm:pt modelId="{A965D0AC-EBBA-4B16-93A0-0D40390C9F14}" type="pres">
      <dgm:prSet presAssocID="{399E55A4-F53B-4447-844E-AE829ED06191}" presName="accentRepeatNode" presStyleLbl="solidFgAcc1" presStyleIdx="3" presStyleCnt="5" custLinFactNeighborX="-3570" custLinFactNeighborY="-1155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C707F0E-B395-4A17-A775-9C63C2DE90E2}" type="pres">
      <dgm:prSet presAssocID="{F915F06F-1045-4BED-B92E-A1B69208305A}" presName="text_5" presStyleLbl="node1" presStyleIdx="4" presStyleCnt="5" custScaleX="103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628F8-BC86-4B26-8A32-E90C538DC08B}" type="pres">
      <dgm:prSet presAssocID="{F915F06F-1045-4BED-B92E-A1B69208305A}" presName="accent_5" presStyleCnt="0"/>
      <dgm:spPr/>
    </dgm:pt>
    <dgm:pt modelId="{BE06E679-8C1B-4CCA-A05E-8CBDC27A2A85}" type="pres">
      <dgm:prSet presAssocID="{F915F06F-1045-4BED-B92E-A1B69208305A}" presName="accentRepeatNode" presStyleLbl="solidFgAcc1" presStyleIdx="4" presStyleCnt="5" custLinFactNeighborX="-4422" custLinFactNeighborY="-22137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91B371AC-242D-4CD5-8087-5AA151A0D3A4}" srcId="{D207107C-4E7C-443F-B724-4324C556C006}" destId="{90286612-8E28-4954-9D7E-07A47C099166}" srcOrd="2" destOrd="0" parTransId="{C47416DC-FEBD-42DE-9EFD-73708E1C2972}" sibTransId="{733B8AB8-B424-4403-91DB-32A4BA54068B}"/>
    <dgm:cxn modelId="{484C0156-3999-4DFD-8505-4550BD2C9E20}" type="presOf" srcId="{399E55A4-F53B-4447-844E-AE829ED06191}" destId="{9D267007-BEE6-4D66-821F-F520321D9525}" srcOrd="0" destOrd="0" presId="urn:microsoft.com/office/officeart/2008/layout/VerticalCurvedList"/>
    <dgm:cxn modelId="{BBDB3B28-568E-4641-8D15-03571E1EE8B4}" type="presOf" srcId="{D207107C-4E7C-443F-B724-4324C556C006}" destId="{BB51FC34-26FC-469E-B1D6-1C465E286075}" srcOrd="0" destOrd="0" presId="urn:microsoft.com/office/officeart/2008/layout/VerticalCurvedList"/>
    <dgm:cxn modelId="{C6E6C668-08BA-46ED-8C24-B24EB2E58328}" type="presOf" srcId="{1F0D8F93-3479-4D72-B9C0-0D54CA60614C}" destId="{B53F8BCA-AFD4-48AB-8FD9-B55DDEBAE7C3}" srcOrd="0" destOrd="0" presId="urn:microsoft.com/office/officeart/2008/layout/VerticalCurvedList"/>
    <dgm:cxn modelId="{D362F058-205D-4B56-8886-D182112C6347}" type="presOf" srcId="{7A3EDFAC-3ABA-4CE9-A451-3E50C4AC25BA}" destId="{394D4DD7-AB33-42DC-A5A7-61B231C66398}" srcOrd="0" destOrd="0" presId="urn:microsoft.com/office/officeart/2008/layout/VerticalCurvedList"/>
    <dgm:cxn modelId="{5F1D68C2-B9C9-45F1-ACAC-7F4364C2C242}" srcId="{D207107C-4E7C-443F-B724-4324C556C006}" destId="{399E55A4-F53B-4447-844E-AE829ED06191}" srcOrd="3" destOrd="0" parTransId="{BCF002EA-4593-4D25-915C-E5D272A4FE48}" sibTransId="{CE7885D4-5176-49FE-A5F3-67BFBE392675}"/>
    <dgm:cxn modelId="{C4CEFE62-D80F-4042-8F2C-1000ABC6711A}" type="presOf" srcId="{F915F06F-1045-4BED-B92E-A1B69208305A}" destId="{EC707F0E-B395-4A17-A775-9C63C2DE90E2}" srcOrd="0" destOrd="0" presId="urn:microsoft.com/office/officeart/2008/layout/VerticalCurvedList"/>
    <dgm:cxn modelId="{F99EE56A-2A9F-4C00-B9BF-265A43933C56}" srcId="{D207107C-4E7C-443F-B724-4324C556C006}" destId="{F915F06F-1045-4BED-B92E-A1B69208305A}" srcOrd="4" destOrd="0" parTransId="{FF80A7BD-7805-4527-8468-24A8514BD8F9}" sibTransId="{E23FF833-FC3B-464D-BFF9-09726A28CF98}"/>
    <dgm:cxn modelId="{37D0AFA0-B1B8-4E03-8338-11EFBB95F4D9}" srcId="{D207107C-4E7C-443F-B724-4324C556C006}" destId="{EA5C3505-E9C0-4408-80B7-28ABD2C71AEC}" srcOrd="1" destOrd="0" parTransId="{2F1ECA02-2BCE-4FA4-9080-4F9D63C732B2}" sibTransId="{4088AF1A-ECAD-41D5-B81A-87B999BA1FB0}"/>
    <dgm:cxn modelId="{0C3436ED-6667-4844-8975-658CB2EA89D9}" srcId="{D207107C-4E7C-443F-B724-4324C556C006}" destId="{1F0D8F93-3479-4D72-B9C0-0D54CA60614C}" srcOrd="0" destOrd="0" parTransId="{059FF4CB-8B01-4CCD-AE2F-45DC9345F200}" sibTransId="{7A3EDFAC-3ABA-4CE9-A451-3E50C4AC25BA}"/>
    <dgm:cxn modelId="{16E043BA-6F3F-4851-91B2-D01EDD6032A0}" type="presOf" srcId="{90286612-8E28-4954-9D7E-07A47C099166}" destId="{6605B10E-4797-4A01-B17A-978217AA0E69}" srcOrd="0" destOrd="0" presId="urn:microsoft.com/office/officeart/2008/layout/VerticalCurvedList"/>
    <dgm:cxn modelId="{E2BD5113-66A5-47B5-A177-7F08695EE913}" type="presOf" srcId="{EA5C3505-E9C0-4408-80B7-28ABD2C71AEC}" destId="{3D73702A-2A5D-4AF5-B85D-6854E6DAA3CF}" srcOrd="0" destOrd="0" presId="urn:microsoft.com/office/officeart/2008/layout/VerticalCurvedList"/>
    <dgm:cxn modelId="{794EA916-0B65-4FBD-BDB7-3724AF791E76}" type="presParOf" srcId="{BB51FC34-26FC-469E-B1D6-1C465E286075}" destId="{5FD21F8D-0AC3-44F2-A91D-FDFAFE9FD84C}" srcOrd="0" destOrd="0" presId="urn:microsoft.com/office/officeart/2008/layout/VerticalCurvedList"/>
    <dgm:cxn modelId="{49E7DE2B-00B1-485F-90AF-9B7850E843A6}" type="presParOf" srcId="{5FD21F8D-0AC3-44F2-A91D-FDFAFE9FD84C}" destId="{CF87659B-0516-4B63-8E87-866A37843E25}" srcOrd="0" destOrd="0" presId="urn:microsoft.com/office/officeart/2008/layout/VerticalCurvedList"/>
    <dgm:cxn modelId="{378946BF-7559-4990-8ADC-A36DF937CB02}" type="presParOf" srcId="{CF87659B-0516-4B63-8E87-866A37843E25}" destId="{76FA4DF6-2CFD-4F83-883E-B290D4E460DA}" srcOrd="0" destOrd="0" presId="urn:microsoft.com/office/officeart/2008/layout/VerticalCurvedList"/>
    <dgm:cxn modelId="{3810D4F7-443E-47D4-9782-E13C4F0BB46F}" type="presParOf" srcId="{CF87659B-0516-4B63-8E87-866A37843E25}" destId="{394D4DD7-AB33-42DC-A5A7-61B231C66398}" srcOrd="1" destOrd="0" presId="urn:microsoft.com/office/officeart/2008/layout/VerticalCurvedList"/>
    <dgm:cxn modelId="{1FD99372-D798-42BA-9A4B-A0E1F667ED4E}" type="presParOf" srcId="{CF87659B-0516-4B63-8E87-866A37843E25}" destId="{ACBCABED-1DD0-4E3B-BAAF-3B788A5FFED4}" srcOrd="2" destOrd="0" presId="urn:microsoft.com/office/officeart/2008/layout/VerticalCurvedList"/>
    <dgm:cxn modelId="{450C4F54-A9A3-445B-A3D8-B36B547FE08D}" type="presParOf" srcId="{CF87659B-0516-4B63-8E87-866A37843E25}" destId="{77A555E1-58DA-41FB-AFDA-A24A21419D79}" srcOrd="3" destOrd="0" presId="urn:microsoft.com/office/officeart/2008/layout/VerticalCurvedList"/>
    <dgm:cxn modelId="{A9C9A7E7-E099-453F-B255-57534DE62B10}" type="presParOf" srcId="{5FD21F8D-0AC3-44F2-A91D-FDFAFE9FD84C}" destId="{B53F8BCA-AFD4-48AB-8FD9-B55DDEBAE7C3}" srcOrd="1" destOrd="0" presId="urn:microsoft.com/office/officeart/2008/layout/VerticalCurvedList"/>
    <dgm:cxn modelId="{84F1A9FC-1ACB-45BA-93BA-BF3E5C9EB262}" type="presParOf" srcId="{5FD21F8D-0AC3-44F2-A91D-FDFAFE9FD84C}" destId="{6E096C5F-356C-4637-9AB4-09AD62B4FE9A}" srcOrd="2" destOrd="0" presId="urn:microsoft.com/office/officeart/2008/layout/VerticalCurvedList"/>
    <dgm:cxn modelId="{50BF06F9-723F-4A14-8779-160683EB97F7}" type="presParOf" srcId="{6E096C5F-356C-4637-9AB4-09AD62B4FE9A}" destId="{5E2F7745-D667-4EC4-A184-90011172662D}" srcOrd="0" destOrd="0" presId="urn:microsoft.com/office/officeart/2008/layout/VerticalCurvedList"/>
    <dgm:cxn modelId="{46F2B290-B4E6-4961-8E2B-B13DEDEEA785}" type="presParOf" srcId="{5FD21F8D-0AC3-44F2-A91D-FDFAFE9FD84C}" destId="{3D73702A-2A5D-4AF5-B85D-6854E6DAA3CF}" srcOrd="3" destOrd="0" presId="urn:microsoft.com/office/officeart/2008/layout/VerticalCurvedList"/>
    <dgm:cxn modelId="{0733D6D6-7C06-4929-B7E9-21981C535D6C}" type="presParOf" srcId="{5FD21F8D-0AC3-44F2-A91D-FDFAFE9FD84C}" destId="{AD6F188C-BB75-48CC-867A-A962FC9E1C59}" srcOrd="4" destOrd="0" presId="urn:microsoft.com/office/officeart/2008/layout/VerticalCurvedList"/>
    <dgm:cxn modelId="{D7B29ED8-8148-415D-96A1-A772F9C4C804}" type="presParOf" srcId="{AD6F188C-BB75-48CC-867A-A962FC9E1C59}" destId="{9AA8E921-D024-4FE5-8D2A-A6167AAD83CD}" srcOrd="0" destOrd="0" presId="urn:microsoft.com/office/officeart/2008/layout/VerticalCurvedList"/>
    <dgm:cxn modelId="{43AAF44F-E30E-414D-BCF1-FA9B471317DC}" type="presParOf" srcId="{5FD21F8D-0AC3-44F2-A91D-FDFAFE9FD84C}" destId="{6605B10E-4797-4A01-B17A-978217AA0E69}" srcOrd="5" destOrd="0" presId="urn:microsoft.com/office/officeart/2008/layout/VerticalCurvedList"/>
    <dgm:cxn modelId="{BDE711B6-E935-43D0-AE22-8868696E7DCC}" type="presParOf" srcId="{5FD21F8D-0AC3-44F2-A91D-FDFAFE9FD84C}" destId="{FF103140-5B1F-431C-BC66-3AADF4786A23}" srcOrd="6" destOrd="0" presId="urn:microsoft.com/office/officeart/2008/layout/VerticalCurvedList"/>
    <dgm:cxn modelId="{B98F8B54-2B5B-4C92-BFC0-2628D269706F}" type="presParOf" srcId="{FF103140-5B1F-431C-BC66-3AADF4786A23}" destId="{290AB355-C4E7-45A0-AACF-157C5F26BDF5}" srcOrd="0" destOrd="0" presId="urn:microsoft.com/office/officeart/2008/layout/VerticalCurvedList"/>
    <dgm:cxn modelId="{7D4D9BF2-FBA2-463D-BEB9-6B13ECA3E671}" type="presParOf" srcId="{5FD21F8D-0AC3-44F2-A91D-FDFAFE9FD84C}" destId="{9D267007-BEE6-4D66-821F-F520321D9525}" srcOrd="7" destOrd="0" presId="urn:microsoft.com/office/officeart/2008/layout/VerticalCurvedList"/>
    <dgm:cxn modelId="{E3A5EBE5-B109-4E8E-A233-B15C4F0DD413}" type="presParOf" srcId="{5FD21F8D-0AC3-44F2-A91D-FDFAFE9FD84C}" destId="{9A3462D2-EFB5-47B8-8FA7-26CCA2F4134C}" srcOrd="8" destOrd="0" presId="urn:microsoft.com/office/officeart/2008/layout/VerticalCurvedList"/>
    <dgm:cxn modelId="{D55F501D-F6BE-4CCE-9C2D-52BD185E6893}" type="presParOf" srcId="{9A3462D2-EFB5-47B8-8FA7-26CCA2F4134C}" destId="{A965D0AC-EBBA-4B16-93A0-0D40390C9F14}" srcOrd="0" destOrd="0" presId="urn:microsoft.com/office/officeart/2008/layout/VerticalCurvedList"/>
    <dgm:cxn modelId="{5304CB4D-0661-45DD-B5D1-F444388455FB}" type="presParOf" srcId="{5FD21F8D-0AC3-44F2-A91D-FDFAFE9FD84C}" destId="{EC707F0E-B395-4A17-A775-9C63C2DE90E2}" srcOrd="9" destOrd="0" presId="urn:microsoft.com/office/officeart/2008/layout/VerticalCurvedList"/>
    <dgm:cxn modelId="{C534AF56-83E8-4966-BEA5-00BDD1E147AC}" type="presParOf" srcId="{5FD21F8D-0AC3-44F2-A91D-FDFAFE9FD84C}" destId="{576628F8-BC86-4B26-8A32-E90C538DC08B}" srcOrd="10" destOrd="0" presId="urn:microsoft.com/office/officeart/2008/layout/VerticalCurvedList"/>
    <dgm:cxn modelId="{749CE48F-D4A7-4335-B392-BECD91844492}" type="presParOf" srcId="{576628F8-BC86-4B26-8A32-E90C538DC08B}" destId="{BE06E679-8C1B-4CCA-A05E-8CBDC27A2A8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07107C-4E7C-443F-B724-4324C556C00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F0D8F93-3479-4D72-B9C0-0D54CA60614C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/>
            <a:t>пунктов проведения ОГЭ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9FF4CB-8B01-4CCD-AE2F-45DC9345F200}" type="parTrans" cxnId="{0C3436ED-6667-4844-8975-658CB2EA89D9}">
      <dgm:prSet/>
      <dgm:spPr/>
      <dgm:t>
        <a:bodyPr/>
        <a:lstStyle/>
        <a:p>
          <a:endParaRPr lang="ru-RU"/>
        </a:p>
      </dgm:t>
    </dgm:pt>
    <dgm:pt modelId="{7A3EDFAC-3ABA-4CE9-A451-3E50C4AC25BA}" type="sibTrans" cxnId="{0C3436ED-6667-4844-8975-658CB2EA89D9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915F06F-1045-4BED-B92E-A1B69208305A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средний балл по русскому языку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3FF833-FC3B-464D-BFF9-09726A28CF98}" type="sibTrans" cxnId="{F99EE56A-2A9F-4C00-B9BF-265A43933C56}">
      <dgm:prSet/>
      <dgm:spPr/>
      <dgm:t>
        <a:bodyPr/>
        <a:lstStyle/>
        <a:p>
          <a:endParaRPr lang="ru-RU"/>
        </a:p>
      </dgm:t>
    </dgm:pt>
    <dgm:pt modelId="{FF80A7BD-7805-4527-8468-24A8514BD8F9}" type="parTrans" cxnId="{F99EE56A-2A9F-4C00-B9BF-265A43933C56}">
      <dgm:prSet/>
      <dgm:spPr/>
      <dgm:t>
        <a:bodyPr/>
        <a:lstStyle/>
        <a:p>
          <a:endParaRPr lang="ru-RU"/>
        </a:p>
      </dgm:t>
    </dgm:pt>
    <dgm:pt modelId="{399E55A4-F53B-4447-844E-AE829ED06191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средний балл по математике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7885D4-5176-49FE-A5F3-67BFBE392675}" type="sibTrans" cxnId="{5F1D68C2-B9C9-45F1-ACAC-7F4364C2C242}">
      <dgm:prSet/>
      <dgm:spPr/>
      <dgm:t>
        <a:bodyPr/>
        <a:lstStyle/>
        <a:p>
          <a:endParaRPr lang="ru-RU"/>
        </a:p>
      </dgm:t>
    </dgm:pt>
    <dgm:pt modelId="{BCF002EA-4593-4D25-915C-E5D272A4FE48}" type="parTrans" cxnId="{5F1D68C2-B9C9-45F1-ACAC-7F4364C2C242}">
      <dgm:prSet/>
      <dgm:spPr/>
      <dgm:t>
        <a:bodyPr/>
        <a:lstStyle/>
        <a:p>
          <a:endParaRPr lang="ru-RU"/>
        </a:p>
      </dgm:t>
    </dgm:pt>
    <dgm:pt modelId="{90286612-8E28-4954-9D7E-07A47C099166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/>
            <a:t>количество выпускников 9 класса 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3B8AB8-B424-4403-91DB-32A4BA54068B}" type="sibTrans" cxnId="{91B371AC-242D-4CD5-8087-5AA151A0D3A4}">
      <dgm:prSet/>
      <dgm:spPr/>
      <dgm:t>
        <a:bodyPr/>
        <a:lstStyle/>
        <a:p>
          <a:endParaRPr lang="ru-RU"/>
        </a:p>
      </dgm:t>
    </dgm:pt>
    <dgm:pt modelId="{C47416DC-FEBD-42DE-9EFD-73708E1C2972}" type="parTrans" cxnId="{91B371AC-242D-4CD5-8087-5AA151A0D3A4}">
      <dgm:prSet/>
      <dgm:spPr/>
      <dgm:t>
        <a:bodyPr/>
        <a:lstStyle/>
        <a:p>
          <a:endParaRPr lang="ru-RU"/>
        </a:p>
      </dgm:t>
    </dgm:pt>
    <dgm:pt modelId="{EA5C3505-E9C0-4408-80B7-28ABD2C71AEC}">
      <dgm:prSet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пунктов проведения ГВЭ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1ECA02-2BCE-4FA4-9080-4F9D63C732B2}" type="parTrans" cxnId="{37D0AFA0-B1B8-4E03-8338-11EFBB95F4D9}">
      <dgm:prSet/>
      <dgm:spPr/>
      <dgm:t>
        <a:bodyPr/>
        <a:lstStyle/>
        <a:p>
          <a:endParaRPr lang="ru-RU"/>
        </a:p>
      </dgm:t>
    </dgm:pt>
    <dgm:pt modelId="{4088AF1A-ECAD-41D5-B81A-87B999BA1FB0}" type="sibTrans" cxnId="{37D0AFA0-B1B8-4E03-8338-11EFBB95F4D9}">
      <dgm:prSet/>
      <dgm:spPr/>
      <dgm:t>
        <a:bodyPr/>
        <a:lstStyle/>
        <a:p>
          <a:endParaRPr lang="ru-RU"/>
        </a:p>
      </dgm:t>
    </dgm:pt>
    <dgm:pt modelId="{BB51FC34-26FC-469E-B1D6-1C465E286075}" type="pres">
      <dgm:prSet presAssocID="{D207107C-4E7C-443F-B724-4324C556C0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FD21F8D-0AC3-44F2-A91D-FDFAFE9FD84C}" type="pres">
      <dgm:prSet presAssocID="{D207107C-4E7C-443F-B724-4324C556C006}" presName="Name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F87659B-0516-4B63-8E87-866A37843E25}" type="pres">
      <dgm:prSet presAssocID="{D207107C-4E7C-443F-B724-4324C556C006}" presName="cycl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6FA4DF6-2CFD-4F83-883E-B290D4E460DA}" type="pres">
      <dgm:prSet presAssocID="{D207107C-4E7C-443F-B724-4324C556C006}" presName="srcNode" presStyleLbl="node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94D4DD7-AB33-42DC-A5A7-61B231C66398}" type="pres">
      <dgm:prSet presAssocID="{D207107C-4E7C-443F-B724-4324C556C006}" presName="conn" presStyleLbl="parChTrans1D2" presStyleIdx="0" presStyleCnt="1"/>
      <dgm:spPr/>
      <dgm:t>
        <a:bodyPr/>
        <a:lstStyle/>
        <a:p>
          <a:endParaRPr lang="ru-RU"/>
        </a:p>
      </dgm:t>
    </dgm:pt>
    <dgm:pt modelId="{ACBCABED-1DD0-4E3B-BAAF-3B788A5FFED4}" type="pres">
      <dgm:prSet presAssocID="{D207107C-4E7C-443F-B724-4324C556C006}" presName="extraNode" presStyleLbl="node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77A555E1-58DA-41FB-AFDA-A24A21419D79}" type="pres">
      <dgm:prSet presAssocID="{D207107C-4E7C-443F-B724-4324C556C006}" presName="dstNode" presStyleLbl="node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B53F8BCA-AFD4-48AB-8FD9-B55DDEBAE7C3}" type="pres">
      <dgm:prSet presAssocID="{1F0D8F93-3479-4D72-B9C0-0D54CA60614C}" presName="text_1" presStyleLbl="node1" presStyleIdx="0" presStyleCnt="5" custScaleX="98397" custScaleY="90805" custLinFactNeighborX="2607" custLinFactNeighborY="-3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96C5F-356C-4637-9AB4-09AD62B4FE9A}" type="pres">
      <dgm:prSet presAssocID="{1F0D8F93-3479-4D72-B9C0-0D54CA60614C}" presName="accent_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5E2F7745-D667-4EC4-A184-90011172662D}" type="pres">
      <dgm:prSet presAssocID="{1F0D8F93-3479-4D72-B9C0-0D54CA60614C}" presName="accentRepeatNode" presStyleLbl="solidFgAcc1" presStyleIdx="0" presStyleCnt="5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3D73702A-2A5D-4AF5-B85D-6854E6DAA3CF}" type="pres">
      <dgm:prSet presAssocID="{EA5C3505-E9C0-4408-80B7-28ABD2C71AEC}" presName="text_2" presStyleLbl="node1" presStyleIdx="1" presStyleCnt="5" custScaleX="102036" custScaleY="90242" custLinFactNeighborX="1812" custLinFactNeighborY="-25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F188C-BB75-48CC-867A-A962FC9E1C59}" type="pres">
      <dgm:prSet presAssocID="{EA5C3505-E9C0-4408-80B7-28ABD2C71AEC}" presName="accent_2" presStyleCnt="0"/>
      <dgm:spPr/>
    </dgm:pt>
    <dgm:pt modelId="{9AA8E921-D024-4FE5-8D2A-A6167AAD83CD}" type="pres">
      <dgm:prSet presAssocID="{EA5C3505-E9C0-4408-80B7-28ABD2C71AEC}" presName="accentRepeatNode" presStyleLbl="solidFgAcc1" presStyleIdx="1" presStyleCnt="5" custLinFactNeighborX="-1300" custLinFactNeighborY="-1653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6605B10E-4797-4A01-B17A-978217AA0E69}" type="pres">
      <dgm:prSet presAssocID="{90286612-8E28-4954-9D7E-07A47C099166}" presName="text_3" presStyleLbl="node1" presStyleIdx="2" presStyleCnt="5" custScaleX="10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03140-5B1F-431C-BC66-3AADF4786A23}" type="pres">
      <dgm:prSet presAssocID="{90286612-8E28-4954-9D7E-07A47C099166}" presName="accent_3" presStyleCnt="0"/>
      <dgm:spPr/>
    </dgm:pt>
    <dgm:pt modelId="{290AB355-C4E7-45A0-AACF-157C5F26BDF5}" type="pres">
      <dgm:prSet presAssocID="{90286612-8E28-4954-9D7E-07A47C099166}" presName="accentRepeatNode" presStyleLbl="solidFgAcc1" presStyleIdx="2" presStyleCnt="5" custLinFactNeighborX="-11233" custLinFactNeighborY="-10713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9D267007-BEE6-4D66-821F-F520321D9525}" type="pres">
      <dgm:prSet presAssocID="{399E55A4-F53B-4447-844E-AE829ED06191}" presName="text_4" presStyleLbl="node1" presStyleIdx="3" presStyleCnt="5" custScaleX="103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462D2-EFB5-47B8-8FA7-26CCA2F4134C}" type="pres">
      <dgm:prSet presAssocID="{399E55A4-F53B-4447-844E-AE829ED06191}" presName="accent_4" presStyleCnt="0"/>
      <dgm:spPr/>
    </dgm:pt>
    <dgm:pt modelId="{A965D0AC-EBBA-4B16-93A0-0D40390C9F14}" type="pres">
      <dgm:prSet presAssocID="{399E55A4-F53B-4447-844E-AE829ED06191}" presName="accentRepeatNode" presStyleLbl="solidFgAcc1" presStyleIdx="3" presStyleCnt="5" custLinFactNeighborX="-3570" custLinFactNeighborY="-1155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C707F0E-B395-4A17-A775-9C63C2DE90E2}" type="pres">
      <dgm:prSet presAssocID="{F915F06F-1045-4BED-B92E-A1B69208305A}" presName="text_5" presStyleLbl="node1" presStyleIdx="4" presStyleCnt="5" custScaleX="103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628F8-BC86-4B26-8A32-E90C538DC08B}" type="pres">
      <dgm:prSet presAssocID="{F915F06F-1045-4BED-B92E-A1B69208305A}" presName="accent_5" presStyleCnt="0"/>
      <dgm:spPr/>
    </dgm:pt>
    <dgm:pt modelId="{BE06E679-8C1B-4CCA-A05E-8CBDC27A2A85}" type="pres">
      <dgm:prSet presAssocID="{F915F06F-1045-4BED-B92E-A1B69208305A}" presName="accentRepeatNode" presStyleLbl="solidFgAcc1" presStyleIdx="4" presStyleCnt="5" custLinFactNeighborX="-4422" custLinFactNeighborY="-22137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F99EE56A-2A9F-4C00-B9BF-265A43933C56}" srcId="{D207107C-4E7C-443F-B724-4324C556C006}" destId="{F915F06F-1045-4BED-B92E-A1B69208305A}" srcOrd="4" destOrd="0" parTransId="{FF80A7BD-7805-4527-8468-24A8514BD8F9}" sibTransId="{E23FF833-FC3B-464D-BFF9-09726A28CF98}"/>
    <dgm:cxn modelId="{3501F5E8-B047-4B65-B886-CF183386C32A}" type="presOf" srcId="{EA5C3505-E9C0-4408-80B7-28ABD2C71AEC}" destId="{3D73702A-2A5D-4AF5-B85D-6854E6DAA3CF}" srcOrd="0" destOrd="0" presId="urn:microsoft.com/office/officeart/2008/layout/VerticalCurvedList"/>
    <dgm:cxn modelId="{3D13EF00-DD34-441C-956A-13AF0830D0D8}" type="presOf" srcId="{90286612-8E28-4954-9D7E-07A47C099166}" destId="{6605B10E-4797-4A01-B17A-978217AA0E69}" srcOrd="0" destOrd="0" presId="urn:microsoft.com/office/officeart/2008/layout/VerticalCurvedList"/>
    <dgm:cxn modelId="{56B3116C-7C41-48BE-B58D-9F9521266997}" type="presOf" srcId="{F915F06F-1045-4BED-B92E-A1B69208305A}" destId="{EC707F0E-B395-4A17-A775-9C63C2DE90E2}" srcOrd="0" destOrd="0" presId="urn:microsoft.com/office/officeart/2008/layout/VerticalCurvedList"/>
    <dgm:cxn modelId="{5DD3198C-4273-4C1D-A95A-7A802B59D5E1}" type="presOf" srcId="{7A3EDFAC-3ABA-4CE9-A451-3E50C4AC25BA}" destId="{394D4DD7-AB33-42DC-A5A7-61B231C66398}" srcOrd="0" destOrd="0" presId="urn:microsoft.com/office/officeart/2008/layout/VerticalCurvedList"/>
    <dgm:cxn modelId="{91B371AC-242D-4CD5-8087-5AA151A0D3A4}" srcId="{D207107C-4E7C-443F-B724-4324C556C006}" destId="{90286612-8E28-4954-9D7E-07A47C099166}" srcOrd="2" destOrd="0" parTransId="{C47416DC-FEBD-42DE-9EFD-73708E1C2972}" sibTransId="{733B8AB8-B424-4403-91DB-32A4BA54068B}"/>
    <dgm:cxn modelId="{D6B0E414-C76F-4D2A-AC4C-E1FBE8D78D84}" type="presOf" srcId="{1F0D8F93-3479-4D72-B9C0-0D54CA60614C}" destId="{B53F8BCA-AFD4-48AB-8FD9-B55DDEBAE7C3}" srcOrd="0" destOrd="0" presId="urn:microsoft.com/office/officeart/2008/layout/VerticalCurvedList"/>
    <dgm:cxn modelId="{A33E2F8B-7DB2-4038-912F-338636F272E7}" type="presOf" srcId="{D207107C-4E7C-443F-B724-4324C556C006}" destId="{BB51FC34-26FC-469E-B1D6-1C465E286075}" srcOrd="0" destOrd="0" presId="urn:microsoft.com/office/officeart/2008/layout/VerticalCurvedList"/>
    <dgm:cxn modelId="{B8D9AC43-7F80-4D6E-BA4B-7193C2FD3B89}" type="presOf" srcId="{399E55A4-F53B-4447-844E-AE829ED06191}" destId="{9D267007-BEE6-4D66-821F-F520321D9525}" srcOrd="0" destOrd="0" presId="urn:microsoft.com/office/officeart/2008/layout/VerticalCurvedList"/>
    <dgm:cxn modelId="{0C3436ED-6667-4844-8975-658CB2EA89D9}" srcId="{D207107C-4E7C-443F-B724-4324C556C006}" destId="{1F0D8F93-3479-4D72-B9C0-0D54CA60614C}" srcOrd="0" destOrd="0" parTransId="{059FF4CB-8B01-4CCD-AE2F-45DC9345F200}" sibTransId="{7A3EDFAC-3ABA-4CE9-A451-3E50C4AC25BA}"/>
    <dgm:cxn modelId="{5F1D68C2-B9C9-45F1-ACAC-7F4364C2C242}" srcId="{D207107C-4E7C-443F-B724-4324C556C006}" destId="{399E55A4-F53B-4447-844E-AE829ED06191}" srcOrd="3" destOrd="0" parTransId="{BCF002EA-4593-4D25-915C-E5D272A4FE48}" sibTransId="{CE7885D4-5176-49FE-A5F3-67BFBE392675}"/>
    <dgm:cxn modelId="{37D0AFA0-B1B8-4E03-8338-11EFBB95F4D9}" srcId="{D207107C-4E7C-443F-B724-4324C556C006}" destId="{EA5C3505-E9C0-4408-80B7-28ABD2C71AEC}" srcOrd="1" destOrd="0" parTransId="{2F1ECA02-2BCE-4FA4-9080-4F9D63C732B2}" sibTransId="{4088AF1A-ECAD-41D5-B81A-87B999BA1FB0}"/>
    <dgm:cxn modelId="{713A6E72-8AF5-4B8A-9D2E-93217F4AF6F6}" type="presParOf" srcId="{BB51FC34-26FC-469E-B1D6-1C465E286075}" destId="{5FD21F8D-0AC3-44F2-A91D-FDFAFE9FD84C}" srcOrd="0" destOrd="0" presId="urn:microsoft.com/office/officeart/2008/layout/VerticalCurvedList"/>
    <dgm:cxn modelId="{7DBC0E18-77C9-4987-8AF6-5D5BAA06FD03}" type="presParOf" srcId="{5FD21F8D-0AC3-44F2-A91D-FDFAFE9FD84C}" destId="{CF87659B-0516-4B63-8E87-866A37843E25}" srcOrd="0" destOrd="0" presId="urn:microsoft.com/office/officeart/2008/layout/VerticalCurvedList"/>
    <dgm:cxn modelId="{D08723C3-BE71-4C48-9C8B-59772ABA21A7}" type="presParOf" srcId="{CF87659B-0516-4B63-8E87-866A37843E25}" destId="{76FA4DF6-2CFD-4F83-883E-B290D4E460DA}" srcOrd="0" destOrd="0" presId="urn:microsoft.com/office/officeart/2008/layout/VerticalCurvedList"/>
    <dgm:cxn modelId="{A4B229AF-5A24-4D0F-A027-CFFCBB651574}" type="presParOf" srcId="{CF87659B-0516-4B63-8E87-866A37843E25}" destId="{394D4DD7-AB33-42DC-A5A7-61B231C66398}" srcOrd="1" destOrd="0" presId="urn:microsoft.com/office/officeart/2008/layout/VerticalCurvedList"/>
    <dgm:cxn modelId="{FC099726-8CC7-4B90-A852-79F307F74162}" type="presParOf" srcId="{CF87659B-0516-4B63-8E87-866A37843E25}" destId="{ACBCABED-1DD0-4E3B-BAAF-3B788A5FFED4}" srcOrd="2" destOrd="0" presId="urn:microsoft.com/office/officeart/2008/layout/VerticalCurvedList"/>
    <dgm:cxn modelId="{EFB81453-0015-4626-9C27-67A4FE726B0F}" type="presParOf" srcId="{CF87659B-0516-4B63-8E87-866A37843E25}" destId="{77A555E1-58DA-41FB-AFDA-A24A21419D79}" srcOrd="3" destOrd="0" presId="urn:microsoft.com/office/officeart/2008/layout/VerticalCurvedList"/>
    <dgm:cxn modelId="{B6614AB5-E7F3-4330-8E32-5FD5252C8B6D}" type="presParOf" srcId="{5FD21F8D-0AC3-44F2-A91D-FDFAFE9FD84C}" destId="{B53F8BCA-AFD4-48AB-8FD9-B55DDEBAE7C3}" srcOrd="1" destOrd="0" presId="urn:microsoft.com/office/officeart/2008/layout/VerticalCurvedList"/>
    <dgm:cxn modelId="{E1A910A7-CCB3-4395-ADBF-313FE141134E}" type="presParOf" srcId="{5FD21F8D-0AC3-44F2-A91D-FDFAFE9FD84C}" destId="{6E096C5F-356C-4637-9AB4-09AD62B4FE9A}" srcOrd="2" destOrd="0" presId="urn:microsoft.com/office/officeart/2008/layout/VerticalCurvedList"/>
    <dgm:cxn modelId="{6A927361-0D1F-4401-89EC-783BE052860F}" type="presParOf" srcId="{6E096C5F-356C-4637-9AB4-09AD62B4FE9A}" destId="{5E2F7745-D667-4EC4-A184-90011172662D}" srcOrd="0" destOrd="0" presId="urn:microsoft.com/office/officeart/2008/layout/VerticalCurvedList"/>
    <dgm:cxn modelId="{4C72D130-9623-48CF-A29C-DEAA0FB99704}" type="presParOf" srcId="{5FD21F8D-0AC3-44F2-A91D-FDFAFE9FD84C}" destId="{3D73702A-2A5D-4AF5-B85D-6854E6DAA3CF}" srcOrd="3" destOrd="0" presId="urn:microsoft.com/office/officeart/2008/layout/VerticalCurvedList"/>
    <dgm:cxn modelId="{016CEF90-7FD4-4AC4-84AC-37C4CA2D3ABB}" type="presParOf" srcId="{5FD21F8D-0AC3-44F2-A91D-FDFAFE9FD84C}" destId="{AD6F188C-BB75-48CC-867A-A962FC9E1C59}" srcOrd="4" destOrd="0" presId="urn:microsoft.com/office/officeart/2008/layout/VerticalCurvedList"/>
    <dgm:cxn modelId="{9A47BA1C-F1FD-4395-8122-F7AFD4CC768A}" type="presParOf" srcId="{AD6F188C-BB75-48CC-867A-A962FC9E1C59}" destId="{9AA8E921-D024-4FE5-8D2A-A6167AAD83CD}" srcOrd="0" destOrd="0" presId="urn:microsoft.com/office/officeart/2008/layout/VerticalCurvedList"/>
    <dgm:cxn modelId="{8D9EFCCD-539C-4D08-840E-0328619A6ABD}" type="presParOf" srcId="{5FD21F8D-0AC3-44F2-A91D-FDFAFE9FD84C}" destId="{6605B10E-4797-4A01-B17A-978217AA0E69}" srcOrd="5" destOrd="0" presId="urn:microsoft.com/office/officeart/2008/layout/VerticalCurvedList"/>
    <dgm:cxn modelId="{6753F7D0-F9A9-44D5-860F-E8D8C0F0DE63}" type="presParOf" srcId="{5FD21F8D-0AC3-44F2-A91D-FDFAFE9FD84C}" destId="{FF103140-5B1F-431C-BC66-3AADF4786A23}" srcOrd="6" destOrd="0" presId="urn:microsoft.com/office/officeart/2008/layout/VerticalCurvedList"/>
    <dgm:cxn modelId="{4C696B67-4AA5-4DB3-9B69-B32644BA7BBA}" type="presParOf" srcId="{FF103140-5B1F-431C-BC66-3AADF4786A23}" destId="{290AB355-C4E7-45A0-AACF-157C5F26BDF5}" srcOrd="0" destOrd="0" presId="urn:microsoft.com/office/officeart/2008/layout/VerticalCurvedList"/>
    <dgm:cxn modelId="{356CC354-7BB3-43DA-B0BE-CCDCA45414CD}" type="presParOf" srcId="{5FD21F8D-0AC3-44F2-A91D-FDFAFE9FD84C}" destId="{9D267007-BEE6-4D66-821F-F520321D9525}" srcOrd="7" destOrd="0" presId="urn:microsoft.com/office/officeart/2008/layout/VerticalCurvedList"/>
    <dgm:cxn modelId="{E137697E-A4E0-4633-BD66-F8D3B674E5B0}" type="presParOf" srcId="{5FD21F8D-0AC3-44F2-A91D-FDFAFE9FD84C}" destId="{9A3462D2-EFB5-47B8-8FA7-26CCA2F4134C}" srcOrd="8" destOrd="0" presId="urn:microsoft.com/office/officeart/2008/layout/VerticalCurvedList"/>
    <dgm:cxn modelId="{E88A13F9-BDF5-47B9-929E-1F0137FAFA71}" type="presParOf" srcId="{9A3462D2-EFB5-47B8-8FA7-26CCA2F4134C}" destId="{A965D0AC-EBBA-4B16-93A0-0D40390C9F14}" srcOrd="0" destOrd="0" presId="urn:microsoft.com/office/officeart/2008/layout/VerticalCurvedList"/>
    <dgm:cxn modelId="{0410D918-A4CE-44CA-B6B5-98EBD31A413D}" type="presParOf" srcId="{5FD21F8D-0AC3-44F2-A91D-FDFAFE9FD84C}" destId="{EC707F0E-B395-4A17-A775-9C63C2DE90E2}" srcOrd="9" destOrd="0" presId="urn:microsoft.com/office/officeart/2008/layout/VerticalCurvedList"/>
    <dgm:cxn modelId="{C70760B5-F7B1-4F0D-AF56-DE154567CA19}" type="presParOf" srcId="{5FD21F8D-0AC3-44F2-A91D-FDFAFE9FD84C}" destId="{576628F8-BC86-4B26-8A32-E90C538DC08B}" srcOrd="10" destOrd="0" presId="urn:microsoft.com/office/officeart/2008/layout/VerticalCurvedList"/>
    <dgm:cxn modelId="{AD941A0C-34ED-41A3-B5CA-D9E0116441AB}" type="presParOf" srcId="{576628F8-BC86-4B26-8A32-E90C538DC08B}" destId="{BE06E679-8C1B-4CCA-A05E-8CBDC27A2A8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19466-1450-471E-B676-50D4745D1284}">
      <dsp:nvSpPr>
        <dsp:cNvPr id="0" name=""/>
        <dsp:cNvSpPr/>
      </dsp:nvSpPr>
      <dsp:spPr>
        <a:xfrm rot="10800000">
          <a:off x="1396412" y="604841"/>
          <a:ext cx="3333267" cy="1627771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332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25 948 руб.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03355" y="604841"/>
        <a:ext cx="2926324" cy="1627771"/>
      </dsp:txXfrm>
    </dsp:sp>
    <dsp:sp modelId="{BAB0BD92-0261-49C1-924B-7D0F988AC8F5}">
      <dsp:nvSpPr>
        <dsp:cNvPr id="0" name=""/>
        <dsp:cNvSpPr/>
      </dsp:nvSpPr>
      <dsp:spPr>
        <a:xfrm>
          <a:off x="423562" y="478486"/>
          <a:ext cx="1979172" cy="1882944"/>
        </a:xfrm>
        <a:prstGeom prst="ellipse">
          <a:avLst/>
        </a:prstGeom>
        <a:solidFill>
          <a:schemeClr val="accent1">
            <a:tint val="5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D4DD7-AB33-42DC-A5A7-61B231C66398}">
      <dsp:nvSpPr>
        <dsp:cNvPr id="0" name=""/>
        <dsp:cNvSpPr/>
      </dsp:nvSpPr>
      <dsp:spPr>
        <a:xfrm>
          <a:off x="-6233655" y="-944691"/>
          <a:ext cx="7350382" cy="7350382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F8BCA-AFD4-48AB-8FD9-B55DDEBAE7C3}">
      <dsp:nvSpPr>
        <dsp:cNvPr id="0" name=""/>
        <dsp:cNvSpPr/>
      </dsp:nvSpPr>
      <dsp:spPr>
        <a:xfrm>
          <a:off x="687818" y="349079"/>
          <a:ext cx="6725412" cy="62005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00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пунктов проведения ЕГЭ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7818" y="349079"/>
        <a:ext cx="6725412" cy="620055"/>
      </dsp:txXfrm>
    </dsp:sp>
    <dsp:sp modelId="{5E2F7745-D667-4EC4-A184-90011172662D}">
      <dsp:nvSpPr>
        <dsp:cNvPr id="0" name=""/>
        <dsp:cNvSpPr/>
      </dsp:nvSpPr>
      <dsp:spPr>
        <a:xfrm>
          <a:off x="28071" y="255847"/>
          <a:ext cx="853554" cy="85355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3702A-2A5D-4AF5-B85D-6854E6DAA3CF}">
      <dsp:nvSpPr>
        <dsp:cNvPr id="0" name=""/>
        <dsp:cNvSpPr/>
      </dsp:nvSpPr>
      <dsp:spPr>
        <a:xfrm>
          <a:off x="950987" y="1222084"/>
          <a:ext cx="6474869" cy="61621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00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аудиторий, оборудованных средствами видеонаблюдения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0987" y="1222084"/>
        <a:ext cx="6474869" cy="616211"/>
      </dsp:txXfrm>
    </dsp:sp>
    <dsp:sp modelId="{9AA8E921-D024-4FE5-8D2A-A6167AAD83CD}">
      <dsp:nvSpPr>
        <dsp:cNvPr id="0" name=""/>
        <dsp:cNvSpPr/>
      </dsp:nvSpPr>
      <dsp:spPr>
        <a:xfrm>
          <a:off x="506280" y="1138692"/>
          <a:ext cx="853554" cy="85355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5B10E-4797-4A01-B17A-978217AA0E69}">
      <dsp:nvSpPr>
        <dsp:cNvPr id="0" name=""/>
        <dsp:cNvSpPr/>
      </dsp:nvSpPr>
      <dsp:spPr>
        <a:xfrm>
          <a:off x="1041174" y="2389077"/>
          <a:ext cx="6301808" cy="6828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00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участника ЕГЭ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1174" y="2389077"/>
        <a:ext cx="6301808" cy="682843"/>
      </dsp:txXfrm>
    </dsp:sp>
    <dsp:sp modelId="{290AB355-C4E7-45A0-AACF-157C5F26BDF5}">
      <dsp:nvSpPr>
        <dsp:cNvPr id="0" name=""/>
        <dsp:cNvSpPr/>
      </dsp:nvSpPr>
      <dsp:spPr>
        <a:xfrm>
          <a:off x="571674" y="2212281"/>
          <a:ext cx="853554" cy="85355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67007-BEE6-4D66-821F-F520321D9525}">
      <dsp:nvSpPr>
        <dsp:cNvPr id="0" name=""/>
        <dsp:cNvSpPr/>
      </dsp:nvSpPr>
      <dsp:spPr>
        <a:xfrm>
          <a:off x="844241" y="3413015"/>
          <a:ext cx="6545496" cy="6828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00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средний балл по ЕГЭ по математике базового уровня 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4241" y="3413015"/>
        <a:ext cx="6545496" cy="682843"/>
      </dsp:txXfrm>
    </dsp:sp>
    <dsp:sp modelId="{A965D0AC-EBBA-4B16-93A0-0D40390C9F14}">
      <dsp:nvSpPr>
        <dsp:cNvPr id="0" name=""/>
        <dsp:cNvSpPr/>
      </dsp:nvSpPr>
      <dsp:spPr>
        <a:xfrm>
          <a:off x="486905" y="3229065"/>
          <a:ext cx="853554" cy="85355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07F0E-B395-4A17-A775-9C63C2DE90E2}">
      <dsp:nvSpPr>
        <dsp:cNvPr id="0" name=""/>
        <dsp:cNvSpPr/>
      </dsp:nvSpPr>
      <dsp:spPr>
        <a:xfrm>
          <a:off x="337287" y="4436952"/>
          <a:ext cx="7070100" cy="6828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00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средний балл по ЕГЭ по русскому языку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287" y="4436952"/>
        <a:ext cx="7070100" cy="682843"/>
      </dsp:txXfrm>
    </dsp:sp>
    <dsp:sp modelId="{BE06E679-8C1B-4CCA-A05E-8CBDC27A2A85}">
      <dsp:nvSpPr>
        <dsp:cNvPr id="0" name=""/>
        <dsp:cNvSpPr/>
      </dsp:nvSpPr>
      <dsp:spPr>
        <a:xfrm>
          <a:off x="0" y="4162645"/>
          <a:ext cx="853554" cy="853554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D4DD7-AB33-42DC-A5A7-61B231C66398}">
      <dsp:nvSpPr>
        <dsp:cNvPr id="0" name=""/>
        <dsp:cNvSpPr/>
      </dsp:nvSpPr>
      <dsp:spPr>
        <a:xfrm>
          <a:off x="-6073579" y="-920335"/>
          <a:ext cx="7160066" cy="7160066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F8BCA-AFD4-48AB-8FD9-B55DDEBAE7C3}">
      <dsp:nvSpPr>
        <dsp:cNvPr id="0" name=""/>
        <dsp:cNvSpPr/>
      </dsp:nvSpPr>
      <dsp:spPr>
        <a:xfrm>
          <a:off x="675124" y="340028"/>
          <a:ext cx="6740488" cy="6039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95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пунктов проведения ОГЭ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5124" y="340028"/>
        <a:ext cx="6740488" cy="603977"/>
      </dsp:txXfrm>
    </dsp:sp>
    <dsp:sp modelId="{5E2F7745-D667-4EC4-A184-90011172662D}">
      <dsp:nvSpPr>
        <dsp:cNvPr id="0" name=""/>
        <dsp:cNvSpPr/>
      </dsp:nvSpPr>
      <dsp:spPr>
        <a:xfrm>
          <a:off x="25921" y="249213"/>
          <a:ext cx="831421" cy="8314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3702A-2A5D-4AF5-B85D-6854E6DAA3CF}">
      <dsp:nvSpPr>
        <dsp:cNvPr id="0" name=""/>
        <dsp:cNvSpPr/>
      </dsp:nvSpPr>
      <dsp:spPr>
        <a:xfrm>
          <a:off x="922408" y="1190396"/>
          <a:ext cx="6503448" cy="60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9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пунктов проведения ГВЭ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2408" y="1190396"/>
        <a:ext cx="6503448" cy="600233"/>
      </dsp:txXfrm>
    </dsp:sp>
    <dsp:sp modelId="{9AA8E921-D024-4FE5-8D2A-A6167AAD83CD}">
      <dsp:nvSpPr>
        <dsp:cNvPr id="0" name=""/>
        <dsp:cNvSpPr/>
      </dsp:nvSpPr>
      <dsp:spPr>
        <a:xfrm>
          <a:off x="491730" y="1109166"/>
          <a:ext cx="831421" cy="8314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5B10E-4797-4A01-B17A-978217AA0E69}">
      <dsp:nvSpPr>
        <dsp:cNvPr id="0" name=""/>
        <dsp:cNvSpPr/>
      </dsp:nvSpPr>
      <dsp:spPr>
        <a:xfrm>
          <a:off x="1011101" y="2327128"/>
          <a:ext cx="6334259" cy="6651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95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количество выпускников 9 класса 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1101" y="2327128"/>
        <a:ext cx="6334259" cy="665137"/>
      </dsp:txXfrm>
    </dsp:sp>
    <dsp:sp modelId="{290AB355-C4E7-45A0-AACF-157C5F26BDF5}">
      <dsp:nvSpPr>
        <dsp:cNvPr id="0" name=""/>
        <dsp:cNvSpPr/>
      </dsp:nvSpPr>
      <dsp:spPr>
        <a:xfrm>
          <a:off x="555428" y="2154916"/>
          <a:ext cx="831421" cy="8314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67007-BEE6-4D66-821F-F520321D9525}">
      <dsp:nvSpPr>
        <dsp:cNvPr id="0" name=""/>
        <dsp:cNvSpPr/>
      </dsp:nvSpPr>
      <dsp:spPr>
        <a:xfrm>
          <a:off x="817895" y="3324515"/>
          <a:ext cx="6574387" cy="6651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9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средний балл по математике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7895" y="3324515"/>
        <a:ext cx="6574387" cy="665137"/>
      </dsp:txXfrm>
    </dsp:sp>
    <dsp:sp modelId="{A965D0AC-EBBA-4B16-93A0-0D40390C9F14}">
      <dsp:nvSpPr>
        <dsp:cNvPr id="0" name=""/>
        <dsp:cNvSpPr/>
      </dsp:nvSpPr>
      <dsp:spPr>
        <a:xfrm>
          <a:off x="472857" y="3145335"/>
          <a:ext cx="831421" cy="8314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07F0E-B395-4A17-A775-9C63C2DE90E2}">
      <dsp:nvSpPr>
        <dsp:cNvPr id="0" name=""/>
        <dsp:cNvSpPr/>
      </dsp:nvSpPr>
      <dsp:spPr>
        <a:xfrm>
          <a:off x="323806" y="4321902"/>
          <a:ext cx="7085948" cy="66513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9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средний балл по русскому языку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806" y="4321902"/>
        <a:ext cx="7085948" cy="665137"/>
      </dsp:txXfrm>
    </dsp:sp>
    <dsp:sp modelId="{BE06E679-8C1B-4CCA-A05E-8CBDC27A2A85}">
      <dsp:nvSpPr>
        <dsp:cNvPr id="0" name=""/>
        <dsp:cNvSpPr/>
      </dsp:nvSpPr>
      <dsp:spPr>
        <a:xfrm>
          <a:off x="0" y="4054708"/>
          <a:ext cx="831421" cy="83142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49E0E0-E6A5-435D-97CA-2638ADB08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7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FF9BB8-4002-4862-B024-64A08A8799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70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AE52CA-A409-4682-8201-2DF0FA2FE095}" type="slidenum">
              <a:rPr lang="ru-RU" altLang="ru-RU" smtClean="0">
                <a:latin typeface="Calibri" panose="020F0502020204030204" pitchFamily="34" charset="0"/>
              </a:rPr>
              <a:pPr/>
              <a:t>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F9BB8-4002-4862-B024-64A08A87992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3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78AAC-15B0-4385-9E42-2C025F170A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C3D8B-F892-4D04-854B-32B94BACE4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A3A0A-7DF7-4D03-9BCC-8A3340D464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97540-FF76-4C77-A693-397E6B029F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5E00E-0398-4965-9050-DDB8987CE4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1CFC6-6E92-4D3D-9D12-4E2009726C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3182E-A09A-4332-BF12-C78F5CC6B4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20545-50B3-4FB5-9E40-2833A225FD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037C8-30BE-418F-888E-4124006871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F096F-F9B0-46DE-8EA0-6B5ABD0F9B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0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41332-DA90-4E97-A634-DDDB05085B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66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FA9D7-9CD8-41BC-B0CB-510313C07A99}" type="datetimeFigureOut">
              <a:rPr lang="ru-RU" smtClean="0"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478AAC-15B0-4385-9E42-2C025F170A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9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jpe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4.jpeg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.jpe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448398" y="2064744"/>
            <a:ext cx="86956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«Об итогах работы Департамента Смоленской области по образованию и науке за 2018 и задачах на 2019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год»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81000"/>
            <a:ext cx="1044575" cy="11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761488" y="1280160"/>
            <a:ext cx="6039612" cy="182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55597" y="381001"/>
            <a:ext cx="6338887" cy="72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646B86"/>
                </a:solidFill>
                <a:latin typeface="Arial" panose="020B0604020202020204" pitchFamily="34" charset="0"/>
              </a:rPr>
              <a:t>Администрация Смоленской области</a:t>
            </a:r>
          </a:p>
          <a:p>
            <a:pPr algn="ctr" eaLnBrk="1" hangingPunct="1">
              <a:defRPr/>
            </a:pPr>
            <a:r>
              <a:rPr lang="ru-RU" sz="1600" dirty="0">
                <a:solidFill>
                  <a:srgbClr val="646B86"/>
                </a:solidFill>
                <a:latin typeface="Arial" panose="020B0604020202020204" pitchFamily="34" charset="0"/>
              </a:rPr>
              <a:t>Департамент Смоленской области по образованию и науке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8456" y="6291072"/>
            <a:ext cx="22577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2019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год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151501" y="4501046"/>
            <a:ext cx="41010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solidFill>
                  <a:srgbClr val="646B86"/>
                </a:solidFill>
                <a:latin typeface="Arial" panose="020B0604020202020204" pitchFamily="34" charset="0"/>
              </a:rPr>
              <a:t>Первый заместитель начальника </a:t>
            </a:r>
            <a:r>
              <a:rPr lang="ru-RU" altLang="ru-RU" sz="1600" dirty="0">
                <a:solidFill>
                  <a:srgbClr val="646B86"/>
                </a:solidFill>
                <a:latin typeface="Arial" panose="020B0604020202020204" pitchFamily="34" charset="0"/>
              </a:rPr>
              <a:t>Департамента Смоленской области по образованию и науке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Дмитрий Викторович Борисов</a:t>
            </a:r>
            <a:endParaRPr lang="ru-RU" altLang="ru-RU" sz="1600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3394519"/>
            <a:ext cx="1587500" cy="16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1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2" y="946565"/>
            <a:ext cx="4269044" cy="44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152524" y="296181"/>
            <a:ext cx="662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Об итогах работы Департамента Смоленской области по образованию и науке за 2018 год</a:t>
            </a:r>
          </a:p>
        </p:txBody>
      </p:sp>
      <p:sp>
        <p:nvSpPr>
          <p:cNvPr id="20494" name="TextBox 16"/>
          <p:cNvSpPr txBox="1">
            <a:spLocks noChangeArrowheads="1"/>
          </p:cNvSpPr>
          <p:nvPr/>
        </p:nvSpPr>
        <p:spPr bwMode="auto">
          <a:xfrm>
            <a:off x="1932506" y="1602515"/>
            <a:ext cx="277514" cy="30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593217" y="1103049"/>
            <a:ext cx="2168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 2018 году: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373" y="1623470"/>
            <a:ext cx="53050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проведен </a:t>
            </a: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ремонт </a:t>
            </a:r>
            <a:r>
              <a:rPr lang="ru-RU" sz="2000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 </a:t>
            </a: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спортивных залов;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обустроено </a:t>
            </a:r>
            <a:r>
              <a:rPr lang="ru-RU" sz="2000" b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</a:t>
            </a: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открытых плоскостных спортивных сооружения</a:t>
            </a:r>
            <a:r>
              <a:rPr lang="ru-RU" sz="2000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создано </a:t>
            </a:r>
            <a:r>
              <a:rPr lang="ru-RU" sz="2000" b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</a:t>
            </a: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спортивных </a:t>
            </a:r>
            <a:r>
              <a:rPr lang="ru-RU" sz="2000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клуба;</a:t>
            </a:r>
            <a:endParaRPr lang="ru-RU" sz="2000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приобретено </a:t>
            </a:r>
            <a:r>
              <a:rPr lang="ru-RU" sz="2000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2300</a:t>
            </a:r>
            <a:r>
              <a:rPr lang="ru-RU" sz="2000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единиц спортивного оборудования и инвентаря;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приобретено </a:t>
            </a:r>
            <a:r>
              <a:rPr lang="ru-RU" sz="2000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14</a:t>
            </a:r>
            <a:r>
              <a:rPr lang="ru-RU" sz="2000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автобусов;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приобретено </a:t>
            </a:r>
            <a:r>
              <a:rPr lang="ru-RU" sz="2000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650</a:t>
            </a:r>
            <a:r>
              <a:rPr lang="ru-RU" sz="2000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lang="ru-RU" sz="20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единиц компьютерной техники.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2412" y="3672225"/>
            <a:ext cx="2399588" cy="180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1056" y="2052388"/>
            <a:ext cx="275429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00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44"/>
            <a:ext cx="2032856" cy="1514478"/>
          </a:xfrm>
          <a:prstGeom prst="rect">
            <a:avLst/>
          </a:prstGeom>
        </p:spPr>
      </p:pic>
      <p:sp>
        <p:nvSpPr>
          <p:cNvPr id="1536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CBFFE3DB-AC9F-474F-858D-F87BCBF8DE44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 flipV="1">
            <a:off x="907860" y="911225"/>
            <a:ext cx="8131175" cy="635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Rectangle 2"/>
          <p:cNvSpPr txBox="1">
            <a:spLocks noChangeArrowheads="1"/>
          </p:cNvSpPr>
          <p:nvPr/>
        </p:nvSpPr>
        <p:spPr bwMode="auto">
          <a:xfrm>
            <a:off x="766572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1536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147638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75876408"/>
              </p:ext>
            </p:extLst>
          </p:nvPr>
        </p:nvGraphicFramePr>
        <p:xfrm>
          <a:off x="1517476" y="941705"/>
          <a:ext cx="7425857" cy="5460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348" name="Прямоугольник 7"/>
          <p:cNvSpPr>
            <a:spLocks noChangeArrowheads="1"/>
          </p:cNvSpPr>
          <p:nvPr/>
        </p:nvSpPr>
        <p:spPr bwMode="auto">
          <a:xfrm>
            <a:off x="1209357" y="209550"/>
            <a:ext cx="64474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chemeClr val="tx2"/>
                </a:solidFill>
              </a:rPr>
              <a:t>ГИА по образовательным программам </a:t>
            </a:r>
            <a:r>
              <a:rPr lang="ru-RU" altLang="ru-RU" b="1" dirty="0" smtClean="0">
                <a:solidFill>
                  <a:schemeClr val="tx2"/>
                </a:solidFill>
              </a:rPr>
              <a:t>среднего </a:t>
            </a:r>
            <a:r>
              <a:rPr lang="ru-RU" altLang="ru-RU" b="1" dirty="0">
                <a:solidFill>
                  <a:schemeClr val="tx2"/>
                </a:solidFill>
              </a:rPr>
              <a:t>общего образования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632" y="1327811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0540" y="2232350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9788" y="3286056"/>
            <a:ext cx="102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4702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0540" y="4287274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9632" y="5199971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71,9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CBFFE3DB-AC9F-474F-858D-F87BCBF8DE44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 flipV="1">
            <a:off x="907860" y="911225"/>
            <a:ext cx="8131175" cy="635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Rectangle 2"/>
          <p:cNvSpPr txBox="1">
            <a:spLocks noChangeArrowheads="1"/>
          </p:cNvSpPr>
          <p:nvPr/>
        </p:nvSpPr>
        <p:spPr bwMode="auto">
          <a:xfrm>
            <a:off x="766572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1536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147638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07362470"/>
              </p:ext>
            </p:extLst>
          </p:nvPr>
        </p:nvGraphicFramePr>
        <p:xfrm>
          <a:off x="1517476" y="941705"/>
          <a:ext cx="7425857" cy="5319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348" name="Прямоугольник 7"/>
          <p:cNvSpPr>
            <a:spLocks noChangeArrowheads="1"/>
          </p:cNvSpPr>
          <p:nvPr/>
        </p:nvSpPr>
        <p:spPr bwMode="auto">
          <a:xfrm>
            <a:off x="1209357" y="209550"/>
            <a:ext cx="64474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chemeClr val="tx2"/>
                </a:solidFill>
              </a:rPr>
              <a:t>ГИА по образовательным программам </a:t>
            </a:r>
            <a:r>
              <a:rPr lang="ru-RU" altLang="ru-RU" b="1" dirty="0" smtClean="0">
                <a:solidFill>
                  <a:schemeClr val="tx2"/>
                </a:solidFill>
              </a:rPr>
              <a:t>основного общего </a:t>
            </a:r>
            <a:r>
              <a:rPr lang="ru-RU" altLang="ru-RU" b="1" dirty="0">
                <a:solidFill>
                  <a:schemeClr val="tx2"/>
                </a:solidFill>
              </a:rPr>
              <a:t>образования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632" y="1296421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1396" y="2135598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1500" y="3215188"/>
            <a:ext cx="102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7794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964" y="4195834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0488" y="5117675"/>
            <a:ext cx="102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0" t="6860" r="33100" b="57214"/>
          <a:stretch/>
        </p:blipFill>
        <p:spPr>
          <a:xfrm>
            <a:off x="121507" y="2717606"/>
            <a:ext cx="1713292" cy="12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1142683"/>
            <a:ext cx="4050219" cy="4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87552" y="420911"/>
            <a:ext cx="6748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Задачи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в сфере </a:t>
            </a:r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общего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образования </a:t>
            </a:r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на 2019 год</a:t>
            </a:r>
            <a:endParaRPr lang="ru-RU" altLang="ru-RU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2016" y="1326312"/>
            <a:ext cx="534622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	Реализация федерального образовательного стандарта начального общего, основного общего образования.</a:t>
            </a:r>
          </a:p>
          <a:p>
            <a:pPr>
              <a:spcAft>
                <a:spcPts val="600"/>
              </a:spcAft>
              <a:tabLst>
                <a:tab pos="541338" algn="l"/>
              </a:tabLst>
            </a:pP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	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Увеличение доли школьников, обучающихся по ФГОС на ступени основного общего образования, в общей численности школьников на ступени среднего общего образования до 100%;</a:t>
            </a:r>
          </a:p>
          <a:p>
            <a:pPr>
              <a:spcAft>
                <a:spcPts val="600"/>
              </a:spcAft>
              <a:tabLst>
                <a:tab pos="541338" algn="l"/>
              </a:tabLst>
            </a:pP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3.	Оптимизация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сети муниципальных общеобразовательных организаций с обеспечением транспортной доступности для обучающихся в сельской местности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900" dirty="0">
              <a:solidFill>
                <a:srgbClr val="646B86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" y="3903908"/>
            <a:ext cx="2494000" cy="16647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0" y="2769987"/>
            <a:ext cx="2341517" cy="15629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2" y="1302205"/>
            <a:ext cx="2451794" cy="15446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08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069103"/>
            <a:ext cx="4078859" cy="424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0234" y="357827"/>
            <a:ext cx="6338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>
                <a:solidFill>
                  <a:srgbClr val="646B86"/>
                </a:solidFill>
              </a:rPr>
              <a:t>Дополнительное образование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76" y="3434155"/>
            <a:ext cx="2812395" cy="1872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5" descr="P100-0036_IM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4826" y="3472476"/>
            <a:ext cx="2496340" cy="187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rabota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4918" b="6725"/>
          <a:stretch>
            <a:fillRect/>
          </a:stretch>
        </p:blipFill>
        <p:spPr>
          <a:xfrm>
            <a:off x="5938843" y="3472476"/>
            <a:ext cx="2747957" cy="187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68427" y="1156205"/>
            <a:ext cx="85404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Aft>
                <a:spcPts val="0"/>
              </a:spcAft>
            </a:pPr>
            <a:r>
              <a:rPr lang="ru-RU" sz="2800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131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организация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дополнительного образования детей: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65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- в системе образования;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48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- в системе культуры и туризма;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18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- в системе физической культуры и спорта.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800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indent="447675" algn="just">
              <a:spcAft>
                <a:spcPts val="0"/>
              </a:spcAft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Всего занимаются </a:t>
            </a:r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более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59 </a:t>
            </a:r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000 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человек (55% от контингента детей в возрасте от 5 до 18 лет).</a:t>
            </a:r>
          </a:p>
          <a:p>
            <a:pPr indent="447675" algn="just">
              <a:spcAft>
                <a:spcPts val="0"/>
              </a:spcAft>
            </a:pPr>
            <a:endParaRPr lang="ru-RU" sz="800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575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87552" y="310575"/>
            <a:ext cx="69451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646B86"/>
                </a:solidFill>
                <a:latin typeface="Arial" panose="020B0604020202020204" pitchFamily="34" charset="0"/>
              </a:rPr>
              <a:t>Задачи </a:t>
            </a:r>
            <a:r>
              <a:rPr lang="ru-RU" altLang="ru-RU" sz="20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в </a:t>
            </a:r>
            <a:r>
              <a:rPr lang="ru-RU" altLang="ru-RU" sz="2000" b="1" dirty="0">
                <a:solidFill>
                  <a:srgbClr val="646B86"/>
                </a:solidFill>
                <a:latin typeface="Arial" panose="020B0604020202020204" pitchFamily="34" charset="0"/>
              </a:rPr>
              <a:t>сфере дополнительного образования</a:t>
            </a:r>
          </a:p>
          <a:p>
            <a:pPr algn="ctr" eaLnBrk="1" hangingPunct="1"/>
            <a:r>
              <a:rPr lang="ru-RU" altLang="ru-RU" sz="20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 на 2019 год</a:t>
            </a:r>
            <a:endParaRPr lang="ru-RU" altLang="ru-RU" sz="2000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229628"/>
              </p:ext>
            </p:extLst>
          </p:nvPr>
        </p:nvGraphicFramePr>
        <p:xfrm>
          <a:off x="220218" y="1097279"/>
          <a:ext cx="8485632" cy="2139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4496"/>
                <a:gridCol w="1196456"/>
                <a:gridCol w="1739463"/>
                <a:gridCol w="1095217"/>
              </a:tblGrid>
              <a:tr h="85808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Задача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 г.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Факт</a:t>
                      </a:r>
                      <a:r>
                        <a:rPr lang="ru-RU" sz="18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800" baseline="0" dirty="0" smtClean="0"/>
                        <a:t>и</a:t>
                      </a:r>
                      <a:r>
                        <a:rPr lang="ru-RU" sz="1800" dirty="0" smtClean="0"/>
                        <a:t>сполнения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2019 г.</a:t>
                      </a:r>
                      <a:endParaRPr lang="ru-RU" dirty="0"/>
                    </a:p>
                  </a:txBody>
                  <a:tcPr anchor="ctr"/>
                </a:tc>
              </a:tr>
              <a:tr h="12816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Доля </a:t>
                      </a:r>
                      <a:r>
                        <a:rPr lang="ru-RU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детей в возрасте </a:t>
                      </a:r>
                      <a:r>
                        <a:rPr lang="ru-RU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от 5 до 18 лет</a:t>
                      </a:r>
                      <a:r>
                        <a:rPr lang="ru-RU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охваченных программами дополнительного образования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75 %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75 %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75,5 %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2" y="3606122"/>
            <a:ext cx="2403921" cy="1800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393" y="3606122"/>
            <a:ext cx="2400000" cy="1800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5" descr="image004"/>
          <p:cNvPicPr>
            <a:picLocks noChangeAspect="1" noChangeArrowheads="1"/>
          </p:cNvPicPr>
          <p:nvPr/>
        </p:nvPicPr>
        <p:blipFill>
          <a:blip r:embed="rId6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/>
          <a:stretch>
            <a:fillRect/>
          </a:stretch>
        </p:blipFill>
        <p:spPr>
          <a:xfrm>
            <a:off x="6172799" y="3591946"/>
            <a:ext cx="2482427" cy="18000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9" y="1152526"/>
            <a:ext cx="3786820" cy="393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9100" y="417552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 smtClean="0">
                <a:solidFill>
                  <a:srgbClr val="646B86"/>
                </a:solidFill>
              </a:rPr>
              <a:t>Выявление </a:t>
            </a:r>
            <a:r>
              <a:rPr lang="ru-RU" b="1" dirty="0">
                <a:solidFill>
                  <a:srgbClr val="646B86"/>
                </a:solidFill>
              </a:rPr>
              <a:t>и </a:t>
            </a:r>
            <a:r>
              <a:rPr lang="ru-RU" b="1" dirty="0" smtClean="0">
                <a:solidFill>
                  <a:srgbClr val="646B86"/>
                </a:solidFill>
              </a:rPr>
              <a:t>поддержка </a:t>
            </a:r>
            <a:r>
              <a:rPr lang="ru-RU" b="1" dirty="0">
                <a:solidFill>
                  <a:srgbClr val="646B86"/>
                </a:solidFill>
              </a:rPr>
              <a:t>одаренных детей</a:t>
            </a:r>
            <a:endParaRPr lang="ru-RU" altLang="ru-RU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70090" y="2332100"/>
            <a:ext cx="3610021" cy="1646223"/>
            <a:chOff x="-264374" y="1782377"/>
            <a:chExt cx="4241039" cy="2229495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-264374" y="1782377"/>
              <a:ext cx="4078319" cy="2227978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6104" y="1783893"/>
              <a:ext cx="3770561" cy="2227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8069" tIns="137160" rIns="256032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тыс. участников</a:t>
              </a:r>
              <a:endParaRPr lang="ru-RU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Овал 17"/>
          <p:cNvSpPr/>
          <p:nvPr/>
        </p:nvSpPr>
        <p:spPr>
          <a:xfrm>
            <a:off x="62103" y="2332745"/>
            <a:ext cx="1647444" cy="150241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/>
          <p:cNvSpPr txBox="1"/>
          <p:nvPr/>
        </p:nvSpPr>
        <p:spPr>
          <a:xfrm>
            <a:off x="0" y="2439703"/>
            <a:ext cx="178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3085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46" y="1087354"/>
            <a:ext cx="2485892" cy="19887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38675" y="293712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«Дистанционное выявление и сопровождение одаренных детей в рамках школы «Ступени к Олимпу» -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победитель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инициативы «Вектор «Детство-2018»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94" y="4396304"/>
            <a:ext cx="1667256" cy="141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8" y="1019175"/>
            <a:ext cx="4303332" cy="44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937475" y="2848253"/>
            <a:ext cx="39874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Aft>
                <a:spcPts val="0"/>
              </a:spcAft>
            </a:pPr>
            <a:endParaRPr lang="ru-RU" sz="800" dirty="0" smtClean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Первая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проектная смена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Большие вызовы - Смоленск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»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- 40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участников.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Вторая предметная смена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«Искусство –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Смоленск» - </a:t>
            </a:r>
            <a:b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23 участника.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Третья технологическая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смена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- 35 участников.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22" y="1350396"/>
            <a:ext cx="1544765" cy="1478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8" y="3069881"/>
            <a:ext cx="2169051" cy="16291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3" y="2005450"/>
            <a:ext cx="3086763" cy="13988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919257" y="148209"/>
            <a:ext cx="662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Ассоциация по выявлению, развитию и профессиональной ориентации мотивированных детей и молодежи Смоленской области «Смоленский Олимп»</a:t>
            </a:r>
            <a:endParaRPr lang="ru-RU" altLang="ru-RU" sz="1600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7"/>
          <a:stretch/>
        </p:blipFill>
        <p:spPr>
          <a:xfrm>
            <a:off x="2251397" y="3123323"/>
            <a:ext cx="2467349" cy="13239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5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2" y="946565"/>
            <a:ext cx="4269044" cy="44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152524" y="296181"/>
            <a:ext cx="662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Профессиональное образование</a:t>
            </a:r>
            <a:endParaRPr lang="ru-RU" altLang="ru-RU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2976584"/>
            <a:ext cx="4501560" cy="25321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4949" y="1218950"/>
            <a:ext cx="868997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Региональный проект </a:t>
            </a:r>
            <a:b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Подготовка высококвалифицированных специалистов и рабочих кадров с учетом современных стандартов и передовых технологий, направленная на обеспечение промышленного роста в Смоленской области»</a:t>
            </a:r>
            <a:endParaRPr lang="ru-RU" sz="2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2" y="946565"/>
            <a:ext cx="4269044" cy="44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51545" y="5134898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7" y="1450744"/>
            <a:ext cx="1904228" cy="12709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7325" y="223719"/>
            <a:ext cx="8169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Региональный чемпионат  «Молодые профессионалы» (</a:t>
            </a:r>
            <a:r>
              <a:rPr lang="ru-RU" b="1" dirty="0" err="1">
                <a:solidFill>
                  <a:srgbClr val="646B86"/>
                </a:solidFill>
                <a:latin typeface="Arial" panose="020B0604020202020204" pitchFamily="34" charset="0"/>
              </a:rPr>
              <a:t>WorldSkillsRussia</a:t>
            </a:r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) Смоленской области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11" y="1351960"/>
            <a:ext cx="3411308" cy="2277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67" y="1615083"/>
            <a:ext cx="2834258" cy="2340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45" y="2936136"/>
            <a:ext cx="3510046" cy="234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8" y="2991490"/>
            <a:ext cx="335046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6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87552" y="310575"/>
            <a:ext cx="6945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Средняя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заработная плата в сфере общего образования в 2018 году 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649194573"/>
              </p:ext>
            </p:extLst>
          </p:nvPr>
        </p:nvGraphicFramePr>
        <p:xfrm>
          <a:off x="2684282" y="978912"/>
          <a:ext cx="5248456" cy="283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82636" y="2020700"/>
            <a:ext cx="16844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110%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уровню 2017 г.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93203"/>
            <a:ext cx="2205000" cy="166470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55867"/>
              </p:ext>
            </p:extLst>
          </p:nvPr>
        </p:nvGraphicFramePr>
        <p:xfrm>
          <a:off x="419100" y="3752765"/>
          <a:ext cx="814705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3750"/>
                <a:gridCol w="2615750"/>
                <a:gridCol w="1917550"/>
              </a:tblGrid>
              <a:tr h="428450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уровень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заработной платы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 к уровню 2017 г.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88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Учителя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26 197 руб.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109 %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88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Педагогические работники дошкольных образовательных учреждений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22 635 руб.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646B86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113 %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8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43" y="1096963"/>
            <a:ext cx="3840481" cy="415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381000" y="1055117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756" y="885825"/>
            <a:ext cx="85911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646B8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Первое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место во Всероссийских Отборочных соревнованиях для участия в Финале VI Национального чемпионата «Молодые профессионалы» (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WorldSkills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Russia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) и V Национальном чемпионате сквозных рабочих профессий и высокотехнологичных отраслей промышленности по методике 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WorldSkills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WorldSkills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hi-tech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) в компетенции «Технологии композитов»;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Медаль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за профессионализм» в Финале VI Национального чемпионата «Молодые профессионалы» (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WorldSkills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Russia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) в компетенции «Веб-дизайн и разработка»;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Первое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и второе места в Национальном чемпионате «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Абилимпикс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» по компетенциям «Малярное дело» и «Администрирование баз данных»;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Третье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место в первом Национальном чемпионате по стандартам </a:t>
            </a:r>
            <a:r>
              <a:rPr lang="ru-RU" dirty="0" err="1">
                <a:solidFill>
                  <a:srgbClr val="646B86"/>
                </a:solidFill>
                <a:latin typeface="Arial" panose="020B0604020202020204" pitchFamily="34" charset="0"/>
              </a:rPr>
              <a:t>WorldSkills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 для профессионалов старше 50 лет «Навыки мудрых» в компетенции «Сантехника и отопление» (22-23 сентября 2018 года,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</a:b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г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. Москва).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5825" y="223719"/>
            <a:ext cx="7046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Наивысшие достижения региона на всероссийском уровне в сфере профессионального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696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1142683"/>
            <a:ext cx="4050219" cy="4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28244" y="6244084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127025" y="185554"/>
            <a:ext cx="6425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Задачи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в сфере </a:t>
            </a:r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профессионального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образования </a:t>
            </a:r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на 2019 год</a:t>
            </a:r>
            <a:endParaRPr lang="ru-RU" altLang="ru-RU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8688" y="1216659"/>
            <a:ext cx="577291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AutoNum type="arabicPeriod"/>
              <a:tabLst>
                <a:tab pos="541338" algn="l"/>
              </a:tabLst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Провести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аттестацию с использованием механизма демонстрационного экзамена для 132 обучающихся организаций, осуществляющих образовательную деятельность по образовательным программам среднего профессионального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образования;</a:t>
            </a:r>
          </a:p>
          <a:p>
            <a:pPr>
              <a:spcAft>
                <a:spcPts val="600"/>
              </a:spcAft>
              <a:buAutoNum type="arabicPeriod"/>
              <a:tabLst>
                <a:tab pos="541338" algn="l"/>
              </a:tabLst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Создать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 менее 10 мастерских, оснащенных современной материально-технической базой по одной из компетенций;</a:t>
            </a:r>
          </a:p>
          <a:p>
            <a:pPr>
              <a:spcAft>
                <a:spcPts val="600"/>
              </a:spcAft>
              <a:tabLst>
                <a:tab pos="541338" algn="l"/>
              </a:tabLst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Подать заявку на участие в конкурсном отборе субъектов на получение федеральной субсидии на создание Центра опережающей профессиональной подготовки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;</a:t>
            </a:r>
          </a:p>
          <a:p>
            <a:pPr>
              <a:spcAft>
                <a:spcPts val="600"/>
              </a:spcAft>
              <a:tabLst>
                <a:tab pos="541338" algn="l"/>
              </a:tabLst>
            </a:pP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Завершить внедрение Регионального стандарта кадрового обеспечения промышленного роста.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" y="4202418"/>
            <a:ext cx="2169108" cy="144381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4" y="2630488"/>
            <a:ext cx="2477283" cy="16504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" y="1265236"/>
            <a:ext cx="2249310" cy="14986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99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2" y="946565"/>
            <a:ext cx="4269044" cy="44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152524" y="296181"/>
            <a:ext cx="662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Инклюзивное образование</a:t>
            </a:r>
          </a:p>
        </p:txBody>
      </p:sp>
      <p:pic>
        <p:nvPicPr>
          <p:cNvPr id="18" name="Picture 2" descr="C:\Documents and Settings\1\Рабочий стол\Безбарьерная среда\P12003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86641" y="1277868"/>
            <a:ext cx="3300984" cy="2475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3" descr="C:\Documents and Settings\1\Рабочий стол\Безбарьерная среда\P12003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1395" y="4148577"/>
            <a:ext cx="2556441" cy="191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Прямая соединительная линия 19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911095" y="1162299"/>
            <a:ext cx="1787506" cy="5873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026726" y="1163597"/>
            <a:ext cx="1683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32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2018 </a:t>
            </a:r>
            <a:r>
              <a:rPr lang="ru-RU" sz="3200" dirty="0">
                <a:latin typeface="Batang" panose="02030600000101010101" pitchFamily="18" charset="-127"/>
                <a:ea typeface="Batang" panose="02030600000101010101" pitchFamily="18" charset="-127"/>
              </a:rPr>
              <a:t>г.</a:t>
            </a:r>
          </a:p>
        </p:txBody>
      </p:sp>
      <p:pic>
        <p:nvPicPr>
          <p:cNvPr id="24" name="Picture 2" descr="C:\Documents and Settings\1\Рабочий стол\Безбарьерная среда\P1200337.JPG"/>
          <p:cNvPicPr>
            <a:picLocks noChangeAspect="1" noChangeArrowheads="1"/>
          </p:cNvPicPr>
          <p:nvPr/>
        </p:nvPicPr>
        <p:blipFill>
          <a:blip r:embed="rId8" cstate="print">
            <a:lum bright="16000" contrast="11000"/>
          </a:blip>
          <a:srcRect/>
          <a:stretch>
            <a:fillRect/>
          </a:stretch>
        </p:blipFill>
        <p:spPr bwMode="auto">
          <a:xfrm>
            <a:off x="4366028" y="3083161"/>
            <a:ext cx="2841111" cy="2130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7195" y="4544297"/>
            <a:ext cx="2305517" cy="17183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560387" y="2183946"/>
            <a:ext cx="326190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550 682,2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7" y="1114068"/>
            <a:ext cx="4010578" cy="417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5D6894B2-B439-4F63-A3C9-7AD927D37CCC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98488" y="974725"/>
            <a:ext cx="8107362" cy="63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1512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Прямоугольник 7"/>
          <p:cNvSpPr>
            <a:spLocks noChangeArrowheads="1"/>
          </p:cNvSpPr>
          <p:nvPr/>
        </p:nvSpPr>
        <p:spPr bwMode="auto">
          <a:xfrm>
            <a:off x="2058988" y="409575"/>
            <a:ext cx="53927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srgbClr val="646B86"/>
                </a:solidFill>
              </a:rPr>
              <a:t>Инклюзивное образование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237" y="1272553"/>
            <a:ext cx="8689975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В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120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образовательных организациях созданы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условия для качественного образования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детей-инвалидов.</a:t>
            </a:r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endParaRPr lang="ru-RU" b="1" dirty="0" smtClean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220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детей обучаются в дистанционной форме на дому.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На базе ОГБПОУ Смоленский педагогический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колледж создана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базовая профессиональная образовательная организация, обеспечивающая поддержку региональных систем инклюзивного профессионального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образования.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</a:rPr>
              <a:t>Мероприятия: </a:t>
            </a:r>
          </a:p>
          <a:p>
            <a:pPr algn="just">
              <a:defRPr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- </a:t>
            </a:r>
            <a:r>
              <a:rPr lang="ru-RU" i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Региональная </a:t>
            </a:r>
            <a:r>
              <a:rPr lang="ru-RU" i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выставка-фестиваль «Смоленский оберег</a:t>
            </a:r>
            <a:r>
              <a:rPr lang="ru-RU" i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»</a:t>
            </a:r>
            <a:endParaRPr lang="ru-RU" i="1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algn="just">
              <a:defRPr/>
            </a:pPr>
            <a:r>
              <a:rPr lang="ru-RU" i="1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- Региональная методическая площадка «</a:t>
            </a:r>
            <a:r>
              <a:rPr lang="ru-RU" i="1" dirty="0" err="1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Абилимпикс</a:t>
            </a:r>
            <a:r>
              <a:rPr lang="ru-RU" i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»</a:t>
            </a:r>
            <a:endParaRPr lang="ru-RU" i="1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algn="just">
              <a:defRPr/>
            </a:pPr>
            <a:endParaRPr lang="ru-RU" sz="800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endParaRPr lang="ru-R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1" y="3950209"/>
            <a:ext cx="1563624" cy="17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55" y="1214337"/>
            <a:ext cx="4048095" cy="4212701"/>
          </a:xfrm>
          <a:prstGeom prst="rect">
            <a:avLst/>
          </a:prstGeom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36688" y="201136"/>
            <a:ext cx="6945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srgbClr val="646B86"/>
                </a:solidFill>
              </a:rPr>
              <a:t>Обеспечение прав детей-сирот и детей, оставшихся без попечения родителей</a:t>
            </a: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317246" y="1610758"/>
            <a:ext cx="3541522" cy="2552938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950" y="1859074"/>
            <a:ext cx="362950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708 405,9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99,7%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(706 566,9 тыс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5073" y="1427955"/>
            <a:ext cx="498652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эффективных форм работы с семьями – 260 310,2 тыс. руб., в том числе 4 339,6 тыс. руб. за счет средств федерального бюджета;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детей-сирот и детей, оставшихся без попечения родителей, находящихся в областных государственных образовательных организациях – 166 054,6 тыс. руб.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системы социальной адаптации и сопровождения выпускников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интернатных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– 280 202,1 тыс. руб., в том числе 44 407,4 тыс. руб. за счет средств федерального бюджета;</a:t>
            </a:r>
          </a:p>
        </p:txBody>
      </p:sp>
    </p:spTree>
    <p:extLst>
      <p:ext uri="{BB962C8B-B14F-4D97-AF65-F5344CB8AC3E}">
        <p14:creationId xmlns:p14="http://schemas.microsoft.com/office/powerpoint/2010/main" val="18181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92" y="1217515"/>
            <a:ext cx="3902240" cy="405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5F2FD7A9-5FEB-476D-99E0-EF74B1F060BC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 flipV="1">
            <a:off x="606425" y="955675"/>
            <a:ext cx="8093075" cy="269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0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DD7E0E"/>
              </a:buClr>
              <a:buSzPct val="80000"/>
              <a:buFont typeface="Wingdings" panose="05000000000000000000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–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7E0E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36871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Прямоугольник 2"/>
          <p:cNvSpPr>
            <a:spLocks noChangeArrowheads="1"/>
          </p:cNvSpPr>
          <p:nvPr/>
        </p:nvSpPr>
        <p:spPr bwMode="auto">
          <a:xfrm>
            <a:off x="958850" y="268288"/>
            <a:ext cx="690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srgbClr val="646B86"/>
                </a:solidFill>
              </a:rPr>
              <a:t>Обеспечение прав детей-сирот и детей, оставшихся без попечения родителей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776" y="1143001"/>
            <a:ext cx="84311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Численность детей-сирот и детей, оставшихся без попечения родителей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</a:b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2 838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человек (уменьшилась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на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7%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по сравнению с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2017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годом).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Выявленных и учтенных в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2018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году –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401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ребенок (на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5,7%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больше, чем в 2017 году).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В семьях воспитывается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2 292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ребенка (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81%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от общего числа детей-сирот):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     - в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семьях опекунов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(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попечителей)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1 578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детей,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     - в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семьях приемных родителей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714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детей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В банке данных состоит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560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детей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(на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5%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 больше,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</a:rPr>
              <a:t>чем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</a:rPr>
              <a:t>в 2017 году).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7621" y="3621324"/>
            <a:ext cx="85496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2018 году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 семьи граждан передано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204 ребенка.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 2018 году для детей-сирот и детей, оставшихся без попечения родителей, лиц из их числа было приобретено 275 жилых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помещений.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46" y="1152526"/>
            <a:ext cx="4050219" cy="4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885825" y="185554"/>
            <a:ext cx="666711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7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Задачи </a:t>
            </a:r>
            <a:r>
              <a:rPr lang="ru-RU" altLang="ru-RU" sz="1700" b="1" dirty="0">
                <a:solidFill>
                  <a:srgbClr val="646B86"/>
                </a:solidFill>
                <a:latin typeface="Arial" panose="020B0604020202020204" pitchFamily="34" charset="0"/>
              </a:rPr>
              <a:t>в сфере в сфере обеспечения прав детей-сирот и детей, оставшихся без попечения </a:t>
            </a:r>
            <a:r>
              <a:rPr lang="ru-RU" altLang="ru-RU" sz="17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родителей на 2019 год</a:t>
            </a:r>
            <a:endParaRPr lang="ru-RU" altLang="ru-RU" sz="1700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8701" y="1855950"/>
            <a:ext cx="5346224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41338" algn="l"/>
              </a:tabLst>
            </a:pP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охранить </a:t>
            </a: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долю детей-сирот и детей, оставшихся без попечения родителей, проживающих в семьях </a:t>
            </a:r>
            <a:r>
              <a:rPr lang="ru-RU" sz="24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граждан, </a:t>
            </a: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 уровне </a:t>
            </a:r>
            <a:r>
              <a:rPr lang="ru-RU" sz="2400" b="1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80</a:t>
            </a: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%.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41338" algn="l"/>
              </a:tabLst>
            </a:pPr>
            <a:r>
              <a:rPr lang="ru-RU" sz="24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Обеспечить </a:t>
            </a: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жильем </a:t>
            </a:r>
            <a:r>
              <a:rPr lang="ru-RU" sz="2400" b="1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248</a:t>
            </a: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детей-сирот и детей, оставшихся без попечения родителей, лиц из их числа.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2" y="3589415"/>
            <a:ext cx="2572528" cy="19293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C:\Documents and Settings\Admin\Рабочий стол\Untitled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5975" y="1385120"/>
            <a:ext cx="1925384" cy="1937594"/>
          </a:xfrm>
          <a:prstGeom prst="rect">
            <a:avLst/>
          </a:prstGeom>
          <a:noFill/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862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77" y="1250913"/>
            <a:ext cx="4048095" cy="4212701"/>
          </a:xfrm>
          <a:prstGeom prst="rect">
            <a:avLst/>
          </a:prstGeom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36688" y="201136"/>
            <a:ext cx="6945186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700" b="1" dirty="0">
                <a:solidFill>
                  <a:srgbClr val="646B86"/>
                </a:solidFill>
                <a:latin typeface="Arial" panose="020B0604020202020204" pitchFamily="34" charset="0"/>
              </a:rPr>
              <a:t>Подпрограмма «Развитие системы оценки качества образования</a:t>
            </a:r>
            <a:r>
              <a:rPr lang="ru-RU" altLang="ru-RU" sz="2000" b="1" dirty="0">
                <a:solidFill>
                  <a:srgbClr val="646B86"/>
                </a:solidFill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317246" y="1610758"/>
            <a:ext cx="3541522" cy="2552938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950" y="1859074"/>
            <a:ext cx="362950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35 329,9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99,8%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(35 244,1 тыс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5073" y="2056230"/>
            <a:ext cx="498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оказания государственной услуги по оценке качества образования – 35 244,1 тыс.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06" y="961715"/>
            <a:ext cx="4269044" cy="44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152524" y="296181"/>
            <a:ext cx="662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Педагогические кадры</a:t>
            </a:r>
          </a:p>
        </p:txBody>
      </p:sp>
      <p:pic>
        <p:nvPicPr>
          <p:cNvPr id="9" name="Picture 22" descr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72" y="3181752"/>
            <a:ext cx="2731453" cy="19826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аа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06" y="3203202"/>
            <a:ext cx="2613144" cy="19723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6732" y="1377446"/>
            <a:ext cx="6522466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Количество учителей в школах–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7 235 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человек.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Имеют квалификационные категории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74,8% :</a:t>
            </a:r>
            <a:endParaRPr lang="ru-RU" b="1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в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ысшая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категория –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2 213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человек;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п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ервая </a:t>
            </a:r>
            <a:r>
              <a:rPr lang="ru-RU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категория – </a:t>
            </a:r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3 196</a:t>
            </a:r>
            <a:r>
              <a:rPr lang="ru-RU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человек.</a:t>
            </a:r>
            <a:endParaRPr lang="ru-RU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3194059"/>
            <a:ext cx="3090023" cy="1984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15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77" y="1250913"/>
            <a:ext cx="4048095" cy="4212701"/>
          </a:xfrm>
          <a:prstGeom prst="rect">
            <a:avLst/>
          </a:prstGeom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36688" y="329812"/>
            <a:ext cx="69451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646B86"/>
                </a:solidFill>
                <a:latin typeface="Arial" panose="020B0604020202020204" pitchFamily="34" charset="0"/>
              </a:rPr>
              <a:t>Подпрограмма «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Педагогические</a:t>
            </a:r>
            <a:r>
              <a:rPr lang="ru-RU" altLang="ru-RU" sz="2000" b="1" dirty="0">
                <a:solidFill>
                  <a:srgbClr val="646B86"/>
                </a:solidFill>
                <a:latin typeface="Arial" panose="020B0604020202020204" pitchFamily="34" charset="0"/>
              </a:rPr>
              <a:t> кадры»</a:t>
            </a: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280384" y="1709607"/>
            <a:ext cx="3541522" cy="2552938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950" y="1859074"/>
            <a:ext cx="362950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180 607,3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99,9%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(180 443,4 тыс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7473" y="1477971"/>
            <a:ext cx="498652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профессионального педагогического мастерства – 1 435,6 тыс. руб.;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системы социальной поддержки педагогических работников - 129 575,5 тыс. руб.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системы профессиональной переподготовки педагогических работников - 49 432,3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1532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1142683"/>
            <a:ext cx="4050219" cy="4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87552" y="310575"/>
            <a:ext cx="6945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Областная государственная программа «Развитие образования в Смоленской области» на 2014 - 2020 годы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9184" y="1221009"/>
            <a:ext cx="848563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основное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мероприятие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– «Оказание мер социальной поддержки обучающимся»;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«Развитие дошкольного образования»;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«Развитие общего образования»;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«Развитие дополнительного образования»;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«Развитие образования обучающихся с ограниченными возможностями здоровья»;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</a:r>
            <a:r>
              <a:rPr lang="ru-RU" sz="1900" dirty="0" err="1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интернатных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организаций»;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«Развитие системы оценки качества образования»;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«Развитие профессионального образования»;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подпрограмма 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«Педагогические кадры»;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обеспечивающая подпрограмма.</a:t>
            </a:r>
            <a:endParaRPr lang="ru-RU" sz="1900" dirty="0">
              <a:solidFill>
                <a:srgbClr val="646B86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66" y="1227405"/>
            <a:ext cx="3706902" cy="38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152524" y="296181"/>
            <a:ext cx="662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646B86"/>
                </a:solidFill>
                <a:latin typeface="Arial" panose="020B0604020202020204" pitchFamily="34" charset="0"/>
              </a:rPr>
              <a:t>Реализация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национальных</a:t>
            </a:r>
            <a:r>
              <a:rPr lang="ru-RU" altLang="ru-RU" sz="2000" b="1" dirty="0">
                <a:solidFill>
                  <a:srgbClr val="646B86"/>
                </a:solidFill>
                <a:latin typeface="Arial" panose="020B0604020202020204" pitchFamily="34" charset="0"/>
              </a:rPr>
              <a:t> проектов</a:t>
            </a:r>
          </a:p>
        </p:txBody>
      </p:sp>
      <p:sp>
        <p:nvSpPr>
          <p:cNvPr id="9" name="Загнутый угол 8"/>
          <p:cNvSpPr/>
          <p:nvPr/>
        </p:nvSpPr>
        <p:spPr>
          <a:xfrm>
            <a:off x="4067944" y="1268760"/>
            <a:ext cx="4608512" cy="2160240"/>
          </a:xfrm>
          <a:prstGeom prst="foldedCorner">
            <a:avLst>
              <a:gd name="adj" fmla="val 16002"/>
            </a:avLst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DDDCBA"/>
            </a:solidFill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 bwMode="auto">
          <a:xfrm>
            <a:off x="4043063" y="1268761"/>
            <a:ext cx="441736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Указ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</a:t>
            </a:r>
          </a:p>
        </p:txBody>
      </p:sp>
      <p:pic>
        <p:nvPicPr>
          <p:cNvPr id="11" name="Picture 10" descr="http://news.kremlin.ru/media/events/photos/big/41d421fca7434e0ede91.jpeg?rand=222259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1" y="1268760"/>
            <a:ext cx="323435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96" y="4006683"/>
            <a:ext cx="2366292" cy="1404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4133088" y="4023201"/>
            <a:ext cx="2895899" cy="652326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103809" y="4152306"/>
            <a:ext cx="259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4140085" y="4692099"/>
            <a:ext cx="2895899" cy="701413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103809" y="4781195"/>
            <a:ext cx="259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094581" y="402894"/>
            <a:ext cx="662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Разработаны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и </a:t>
            </a:r>
            <a:r>
              <a:rPr lang="ru-RU" altLang="ru-RU" b="1" smtClean="0">
                <a:solidFill>
                  <a:srgbClr val="646B86"/>
                </a:solidFill>
                <a:latin typeface="Arial" panose="020B0604020202020204" pitchFamily="34" charset="0"/>
              </a:rPr>
              <a:t>утверждены 9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региональных проектов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009" y="1326799"/>
            <a:ext cx="6975591" cy="5439126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19984" y="1397531"/>
            <a:ext cx="5928741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школа»,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ребенка»,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семей, имеющих детей»,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среда»,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будущего»,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профессионалы»,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возможности для каждого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активность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женщин – создание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дошкольного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для детей в возрасте до трех лет»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3" y="1807389"/>
            <a:ext cx="2277440" cy="1516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647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20" y="941505"/>
            <a:ext cx="4269044" cy="44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образованию и 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084898" y="499964"/>
            <a:ext cx="67669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Финансовое обеспечение </a:t>
            </a:r>
            <a:r>
              <a:rPr lang="ru-RU" altLang="ru-RU" sz="1600" b="1" dirty="0">
                <a:solidFill>
                  <a:srgbClr val="646B86"/>
                </a:solidFill>
                <a:latin typeface="Arial" panose="020B0604020202020204" pitchFamily="34" charset="0"/>
              </a:rPr>
              <a:t>8 региональных проектов в 2019 году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6264" y="1498332"/>
            <a:ext cx="309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506,3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88336" y="1418480"/>
            <a:ext cx="309634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 flipV="1">
            <a:off x="2680098" y="2331937"/>
            <a:ext cx="3104582" cy="7075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701597" y="23613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8448" y="3670472"/>
            <a:ext cx="2779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444,1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8448" y="3598464"/>
            <a:ext cx="260625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flipV="1">
            <a:off x="1298448" y="4511921"/>
            <a:ext cx="2614024" cy="7075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300499" y="4621430"/>
            <a:ext cx="2590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3139629" y="3011152"/>
            <a:ext cx="1066081" cy="558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488536" y="3039531"/>
            <a:ext cx="864096" cy="530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68368" y="3667424"/>
            <a:ext cx="2779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61,9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68368" y="3595416"/>
            <a:ext cx="260625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скругленными соседними углами 25"/>
          <p:cNvSpPr/>
          <p:nvPr/>
        </p:nvSpPr>
        <p:spPr>
          <a:xfrm flipV="1">
            <a:off x="4468368" y="4508873"/>
            <a:ext cx="2614024" cy="7075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470419" y="4618382"/>
            <a:ext cx="2590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68" y="840930"/>
            <a:ext cx="4745163" cy="493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27957" y="381744"/>
            <a:ext cx="6945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646B86"/>
                </a:solidFill>
                <a:latin typeface="Arial" panose="020B0604020202020204" pitchFamily="34" charset="0"/>
              </a:rPr>
              <a:t>При реализации региональных проектов в 2019 году планируется: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301" y="1162793"/>
            <a:ext cx="857249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1)	завершение строительства пристройки к МБОУ СШ №33 г. Смоленска, начало строительства школы на 1100 мест в микрорайоне Соловьиная роща г. Смоленска;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2)	строительство (приобретение) зданий детских садов на 150 мест каждое в поселке </a:t>
            </a:r>
            <a:r>
              <a:rPr lang="ru-RU" sz="1900" dirty="0" err="1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Миловидово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и микрорайоне Королевка г. Смоленска, начало строительства здания детского сада на 150 мест в микрорайоне Королевка г. Смоленска;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3)	обновление материально-технической базы в школах, расположенных в сельской местности, для занятия физической культурой и спортом;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4)	участие Смоленской области в конкурсном отборе для получения федерального </a:t>
            </a:r>
            <a:r>
              <a:rPr lang="ru-RU" sz="1900" dirty="0" err="1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софинансирования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на оснащение современной материально-технической базой 10 мастерских организаций СПО;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5)	проведение ранней профессиональной ориентации 1300 детей в рамках проекта «Билет в будущее»;</a:t>
            </a:r>
          </a:p>
          <a:p>
            <a:pPr algn="just"/>
            <a:endParaRPr lang="ru-RU" sz="1900" dirty="0">
              <a:solidFill>
                <a:srgbClr val="646B86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68" y="840930"/>
            <a:ext cx="4745163" cy="493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36688" y="391904"/>
            <a:ext cx="6945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646B86"/>
                </a:solidFill>
                <a:latin typeface="Arial" panose="020B0604020202020204" pitchFamily="34" charset="0"/>
              </a:rPr>
              <a:t>При реализации региональных проектов в 2019 году планируется: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408558"/>
            <a:ext cx="857249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900" dirty="0" smtClean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)	проведение открытого онлайн-урока «</a:t>
            </a:r>
            <a:r>
              <a:rPr lang="ru-RU" sz="1900" dirty="0" err="1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Проектория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» для 18,7 тыс. детей;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7)	проведение регионального чемпионата профессионального мастерства для людей с инвалидностью «</a:t>
            </a:r>
            <a:r>
              <a:rPr lang="ru-RU" sz="1900" dirty="0" err="1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Абилимпикс</a:t>
            </a:r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»;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8)	внедрение итоговой аттестации в форме демонстрационного экзамена в 1% организаций СПО;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9)	обучение 500 человек по программам непрерывного образования;</a:t>
            </a:r>
          </a:p>
          <a:p>
            <a:pPr lvl="1" algn="just"/>
            <a:r>
              <a:rPr lang="ru-RU" sz="1900" dirty="0">
                <a:solidFill>
                  <a:srgbClr val="646B86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10)	проведение регионального этапа Всероссийского конкурса «Доброволец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14137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896111"/>
            <a:ext cx="4138781" cy="430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36688" y="421424"/>
            <a:ext cx="6945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646B86"/>
                </a:solidFill>
                <a:latin typeface="Arial" panose="020B0604020202020204" pitchFamily="34" charset="0"/>
              </a:rPr>
              <a:t>Об итогах работы Департамента Смоленской области по образованию и науке за 2018 и задачах на 2019 год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626" y="2432304"/>
            <a:ext cx="8689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646B86"/>
                </a:solidFill>
              </a:rPr>
              <a:t>СПАСИБО ЗА ВНИМАНИЕ!</a:t>
            </a:r>
          </a:p>
          <a:p>
            <a:endParaRPr lang="ru-RU" sz="4000" b="1" dirty="0">
              <a:solidFill>
                <a:srgbClr val="646B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43" y="1096963"/>
            <a:ext cx="3840481" cy="415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950" y="7557"/>
            <a:ext cx="84764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646B86"/>
              </a:solidFill>
            </a:endParaRPr>
          </a:p>
          <a:p>
            <a:pPr algn="ctr" eaLnBrk="1" hangingPunct="1"/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Об итогах работы Департамента Смоленской области </a:t>
            </a:r>
            <a:endParaRPr lang="ru-RU" b="1" dirty="0" smtClean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по </a:t>
            </a:r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образованию и науке за 2018 год</a:t>
            </a:r>
          </a:p>
          <a:p>
            <a:endParaRPr lang="ru-RU" sz="2200" dirty="0" smtClean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На реализацию задач в сфере образования в 2018 году было предусмотрено </a:t>
            </a:r>
            <a:r>
              <a:rPr lang="ru-RU" sz="22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9 483 282,5 тыс. рублей:</a:t>
            </a:r>
          </a:p>
          <a:p>
            <a:endParaRPr lang="ru-RU" sz="800" b="1" dirty="0" smtClean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646B86"/>
                </a:solidFill>
                <a:latin typeface="Arial" panose="020B0604020202020204" pitchFamily="34" charset="0"/>
              </a:rPr>
              <a:t>и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з областного бюджета – </a:t>
            </a:r>
            <a:r>
              <a:rPr lang="ru-RU" sz="22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9 001 825,1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646B86"/>
                </a:solidFill>
                <a:latin typeface="Arial" panose="020B0604020202020204" pitchFamily="34" charset="0"/>
              </a:rPr>
              <a:t>и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з федерального бюджета – </a:t>
            </a:r>
            <a:r>
              <a:rPr lang="ru-RU" sz="22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468 786,4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646B86"/>
                </a:solidFill>
                <a:latin typeface="Arial" panose="020B0604020202020204" pitchFamily="34" charset="0"/>
              </a:rPr>
              <a:t>средства бюджета г. Москвы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- </a:t>
            </a:r>
            <a:r>
              <a:rPr lang="ru-RU" sz="22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12 </a:t>
            </a:r>
            <a:r>
              <a:rPr lang="ru-RU" sz="2200" b="1" dirty="0">
                <a:solidFill>
                  <a:srgbClr val="646B86"/>
                </a:solidFill>
                <a:latin typeface="Arial" panose="020B0604020202020204" pitchFamily="34" charset="0"/>
              </a:rPr>
              <a:t>671,0 тыс. руб.</a:t>
            </a:r>
            <a:endParaRPr lang="ru-RU" sz="2200" b="1" dirty="0" smtClean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endParaRPr lang="ru-RU" sz="2200" dirty="0" smtClean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Исполнение составило </a:t>
            </a:r>
            <a:r>
              <a:rPr lang="ru-RU" sz="22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9 138 732,7 тыс. рублей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(96,4 %):</a:t>
            </a:r>
          </a:p>
          <a:p>
            <a:endParaRPr lang="ru-RU" sz="800" dirty="0">
              <a:solidFill>
                <a:srgbClr val="646B86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646B86"/>
                </a:solidFill>
                <a:latin typeface="Arial" panose="020B0604020202020204" pitchFamily="34" charset="0"/>
              </a:rPr>
              <a:t>д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еньги </a:t>
            </a:r>
            <a:r>
              <a:rPr lang="ru-RU" sz="2200" dirty="0">
                <a:solidFill>
                  <a:srgbClr val="646B86"/>
                </a:solidFill>
                <a:latin typeface="Arial" panose="020B0604020202020204" pitchFamily="34" charset="0"/>
              </a:rPr>
              <a:t>федерального бюджета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освоены на 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36,6 %</a:t>
            </a:r>
            <a:b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(</a:t>
            </a:r>
            <a:r>
              <a:rPr lang="ru-RU" sz="22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171 486, 9 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тыс</a:t>
            </a:r>
            <a:r>
              <a:rPr lang="ru-RU" sz="2200" dirty="0">
                <a:solidFill>
                  <a:srgbClr val="646B86"/>
                </a:solidFill>
                <a:latin typeface="Arial" panose="020B0604020202020204" pitchFamily="34" charset="0"/>
              </a:rPr>
              <a:t>.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рублей);</a:t>
            </a:r>
            <a:endParaRPr lang="ru-RU" sz="22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деньги </a:t>
            </a:r>
            <a:r>
              <a:rPr lang="ru-RU" sz="2200" dirty="0">
                <a:solidFill>
                  <a:srgbClr val="646B86"/>
                </a:solidFill>
                <a:latin typeface="Arial" panose="020B0604020202020204" pitchFamily="34" charset="0"/>
              </a:rPr>
              <a:t>областного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бюджета освоены на </a:t>
            </a: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99,6 % </a:t>
            </a:r>
            <a:b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(</a:t>
            </a:r>
            <a:r>
              <a:rPr lang="ru-RU" sz="2200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8 967 245, 8  </a:t>
            </a:r>
            <a:r>
              <a:rPr lang="ru-RU" sz="2200" dirty="0" smtClean="0">
                <a:solidFill>
                  <a:srgbClr val="646B86"/>
                </a:solidFill>
                <a:latin typeface="Arial" panose="020B0604020202020204" pitchFamily="34" charset="0"/>
              </a:rPr>
              <a:t>тыс. рублей). </a:t>
            </a:r>
            <a:endParaRPr lang="ru-RU" sz="2200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1142683"/>
            <a:ext cx="4050219" cy="4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87552" y="310575"/>
            <a:ext cx="694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Доступность дошкольного образования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9928" y="1635492"/>
            <a:ext cx="28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94,72 %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1555640"/>
            <a:ext cx="309634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 flipV="1">
            <a:off x="4563762" y="2469097"/>
            <a:ext cx="3104582" cy="7075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95614" y="2553084"/>
            <a:ext cx="282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 мес. до 8 лет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4126" y="3807632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73,21 %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74190" y="3735624"/>
            <a:ext cx="2314176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 flipV="1">
            <a:off x="3465952" y="4649081"/>
            <a:ext cx="2330184" cy="7075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479466" y="4651984"/>
            <a:ext cx="229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 лет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8462" y="381112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98526" y="3739117"/>
            <a:ext cx="2314176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двумя скругленными соседними углами 24"/>
          <p:cNvSpPr/>
          <p:nvPr/>
        </p:nvSpPr>
        <p:spPr>
          <a:xfrm flipV="1">
            <a:off x="6490288" y="4652574"/>
            <a:ext cx="2330184" cy="7075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486774" y="4738763"/>
            <a:ext cx="229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 до 7 лет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5023293" y="3148312"/>
            <a:ext cx="1066081" cy="558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372200" y="3176691"/>
            <a:ext cx="864096" cy="530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87324"/>
            <a:ext cx="2306030" cy="184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7" y="2882477"/>
            <a:ext cx="2467080" cy="185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00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55" y="1214337"/>
            <a:ext cx="4048095" cy="4212701"/>
          </a:xfrm>
          <a:prstGeom prst="rect">
            <a:avLst/>
          </a:prstGeom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36688" y="375307"/>
            <a:ext cx="694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Подпрограмма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«Развитие дошкольного образования»</a:t>
            </a: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419100" y="1582879"/>
            <a:ext cx="4070604" cy="2552938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07" y="1859074"/>
            <a:ext cx="3859974" cy="2000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599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960,2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99,9%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598 513,5 тыс. руб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3945" y="1293712"/>
            <a:ext cx="37007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новый детский сад на 240 мест в г.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Рославль;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частных детских садов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государственному финансированию реализации образовательной программы дошкольного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консультационных центров, которые обеспечивают получение методической, психолого-педагогической, диагностической и консультативной помощи без взимания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платы.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1142683"/>
            <a:ext cx="4050219" cy="4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87552" y="420911"/>
            <a:ext cx="694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Задачи </a:t>
            </a:r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в сфере дошкольного образования </a:t>
            </a:r>
            <a:r>
              <a:rPr lang="ru-RU" altLang="ru-RU" b="1" dirty="0" smtClean="0">
                <a:solidFill>
                  <a:srgbClr val="646B86"/>
                </a:solidFill>
                <a:latin typeface="Arial" panose="020B0604020202020204" pitchFamily="34" charset="0"/>
              </a:rPr>
              <a:t>на 2019 год</a:t>
            </a:r>
            <a:endParaRPr lang="ru-RU" altLang="ru-RU" b="1" dirty="0">
              <a:solidFill>
                <a:srgbClr val="646B86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8904" y="1910095"/>
            <a:ext cx="4727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Сохранить стопроцентную доступность дошкольного образования для детей от 3 до 7 лет.</a:t>
            </a:r>
          </a:p>
          <a:p>
            <a:pPr algn="just">
              <a:spcAft>
                <a:spcPts val="0"/>
              </a:spcAft>
              <a:tabLst>
                <a:tab pos="541338" algn="l"/>
              </a:tabLst>
            </a:pPr>
            <a:r>
              <a:rPr lang="ru-RU" sz="2400" dirty="0">
                <a:solidFill>
                  <a:srgbClr val="646B8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Увеличить доступность дошкольного образования для детей от 1,5 до 3 лет до 85 %.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44" y="1326312"/>
            <a:ext cx="2908044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23" y="1105198"/>
            <a:ext cx="3877057" cy="40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8" y="182118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1053687" y="376140"/>
            <a:ext cx="694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Количество школ и численность обучающихся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3032"/>
            <a:ext cx="2107424" cy="1580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9" y="2208193"/>
            <a:ext cx="2336308" cy="1500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Группа 16"/>
          <p:cNvGrpSpPr/>
          <p:nvPr/>
        </p:nvGrpSpPr>
        <p:grpSpPr>
          <a:xfrm>
            <a:off x="4748196" y="2203406"/>
            <a:ext cx="4078319" cy="2227978"/>
            <a:chOff x="638037" y="560013"/>
            <a:chExt cx="4078319" cy="2227978"/>
          </a:xfrm>
        </p:grpSpPr>
        <p:sp>
          <p:nvSpPr>
            <p:cNvPr id="18" name="Пятиугольник 17"/>
            <p:cNvSpPr/>
            <p:nvPr/>
          </p:nvSpPr>
          <p:spPr>
            <a:xfrm rot="10800000">
              <a:off x="638037" y="560013"/>
              <a:ext cx="4078319" cy="2227978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ятиугольник 4"/>
            <p:cNvSpPr/>
            <p:nvPr/>
          </p:nvSpPr>
          <p:spPr>
            <a:xfrm rot="21600000">
              <a:off x="1195031" y="560013"/>
              <a:ext cx="3521325" cy="22279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8069" tIns="137160" rIns="256032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92 372 </a:t>
              </a:r>
              <a:r>
                <a:rPr lang="ru-RU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обучающихся</a:t>
              </a:r>
              <a:endParaRPr lang="ru-RU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Овал 19"/>
          <p:cNvSpPr/>
          <p:nvPr/>
        </p:nvSpPr>
        <p:spPr>
          <a:xfrm>
            <a:off x="3563888" y="2271806"/>
            <a:ext cx="2368616" cy="208529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TextBox 21"/>
          <p:cNvSpPr txBox="1"/>
          <p:nvPr/>
        </p:nvSpPr>
        <p:spPr>
          <a:xfrm>
            <a:off x="3963064" y="2491438"/>
            <a:ext cx="1570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 школ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7770" y="4893426"/>
            <a:ext cx="5068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- 10 014 чел.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6156176" y="4425498"/>
            <a:ext cx="1152128" cy="509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7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55" y="1214337"/>
            <a:ext cx="4048095" cy="4212701"/>
          </a:xfrm>
          <a:prstGeom prst="rect">
            <a:avLst/>
          </a:prstGeom>
        </p:spPr>
      </p:pic>
      <p:sp>
        <p:nvSpPr>
          <p:cNvPr id="20483" name="Номер слайда 13"/>
          <p:cNvSpPr txBox="1">
            <a:spLocks noGrp="1"/>
          </p:cNvSpPr>
          <p:nvPr/>
        </p:nvSpPr>
        <p:spPr bwMode="auto">
          <a:xfrm>
            <a:off x="83820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A049B53D-1B45-4582-BDD4-DD3E62745DD1}" type="slidenum">
              <a:rPr lang="ru-RU" altLang="ru-RU" sz="1600">
                <a:solidFill>
                  <a:srgbClr val="FFFFFF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ru-RU" altLang="ru-RU" sz="16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9550"/>
            <a:ext cx="650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 bwMode="auto">
          <a:xfrm>
            <a:off x="571500" y="1019175"/>
            <a:ext cx="813435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"/>
          <p:cNvSpPr txBox="1">
            <a:spLocks noChangeArrowheads="1"/>
          </p:cNvSpPr>
          <p:nvPr/>
        </p:nvSpPr>
        <p:spPr bwMode="auto">
          <a:xfrm>
            <a:off x="419100" y="6419850"/>
            <a:ext cx="80962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Департамент Смоленской области по </a:t>
            </a:r>
            <a:r>
              <a:rPr lang="ru-RU" altLang="ru-RU" sz="1200" dirty="0" smtClean="0">
                <a:solidFill>
                  <a:srgbClr val="E8EFEF"/>
                </a:solidFill>
                <a:latin typeface="Verdana" panose="020B0604030504040204" pitchFamily="34" charset="0"/>
              </a:rPr>
              <a:t>образованию и </a:t>
            </a:r>
            <a:r>
              <a:rPr lang="ru-RU" altLang="ru-RU" sz="1200" dirty="0">
                <a:solidFill>
                  <a:srgbClr val="E8EFEF"/>
                </a:solidFill>
                <a:latin typeface="Verdana" panose="020B0604030504040204" pitchFamily="34" charset="0"/>
              </a:rPr>
              <a:t>науке </a:t>
            </a:r>
          </a:p>
        </p:txBody>
      </p:sp>
      <p:pic>
        <p:nvPicPr>
          <p:cNvPr id="20487" name="Picture 6" descr="http://www.forbes.ru/sites/default/files/gallery/Flag_of_Smolensk_O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27013"/>
            <a:ext cx="99218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36688" y="375307"/>
            <a:ext cx="694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646B86"/>
                </a:solidFill>
                <a:latin typeface="Arial" panose="020B0604020202020204" pitchFamily="34" charset="0"/>
              </a:rPr>
              <a:t>Подпрограмма «Развитие общего образования» </a:t>
            </a: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317246" y="1610758"/>
            <a:ext cx="3541522" cy="2552938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950" y="1859074"/>
            <a:ext cx="362950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5 447 305,4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(5 120 382,9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5073" y="1256944"/>
            <a:ext cx="4986527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общедоступного бесплатного общего образования – 5 032 037,8 тыс. руб. (93,9%);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оптимальных условий для повышения качества образовательного процесса – 82 303,2 тыс. рублей, в том числе за счет средств федерального бюджета 10 773,9 тыс. рублей (100%);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одаренных детей – 6 046,0 тыс. руб. (96,8%).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 в школах с низкими результатами обучения и в школах, функционирующих в неблагоприятных социальных условиях, путем реализации региональных проектов и распространение их результатов в субъектах Российской Федерации в сумме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489 195 рублей, в том числе из средств федерального бюджета -1 295 600 рублей</a:t>
            </a:r>
          </a:p>
        </p:txBody>
      </p:sp>
    </p:spTree>
    <p:extLst>
      <p:ext uri="{BB962C8B-B14F-4D97-AF65-F5344CB8AC3E}">
        <p14:creationId xmlns:p14="http://schemas.microsoft.com/office/powerpoint/2010/main" val="12201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иколор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триколор 1</Template>
  <TotalTime>12913</TotalTime>
  <Words>1849</Words>
  <Application>Microsoft Office PowerPoint</Application>
  <PresentationFormat>Экран (4:3)</PresentationFormat>
  <Paragraphs>312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Verdana</vt:lpstr>
      <vt:lpstr>Calibri</vt:lpstr>
      <vt:lpstr>Times New Roman</vt:lpstr>
      <vt:lpstr>Arial Unicode MS</vt:lpstr>
      <vt:lpstr>Wingdings</vt:lpstr>
      <vt:lpstr>Arial</vt:lpstr>
      <vt:lpstr>Batang</vt:lpstr>
      <vt:lpstr>триколор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Министерство образования Российской Федерации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Румянцева Ульяна</cp:lastModifiedBy>
  <cp:revision>1215</cp:revision>
  <cp:lastPrinted>2018-02-20T16:31:36Z</cp:lastPrinted>
  <dcterms:created xsi:type="dcterms:W3CDTF">2005-02-15T13:51:18Z</dcterms:created>
  <dcterms:modified xsi:type="dcterms:W3CDTF">2019-03-04T09:56:12Z</dcterms:modified>
</cp:coreProperties>
</file>