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  <p:sldId id="271" r:id="rId17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2768" y="799070"/>
            <a:ext cx="7931235" cy="3251766"/>
          </a:xfrm>
        </p:spPr>
        <p:txBody>
          <a:bodyPr/>
          <a:lstStyle/>
          <a:p>
            <a:pPr algn="ctr"/>
            <a:r>
              <a:rPr lang="ru-RU" sz="4000" dirty="0" smtClean="0"/>
              <a:t>Типичные</a:t>
            </a:r>
            <a:r>
              <a:rPr lang="ru-RU" sz="4000" dirty="0" smtClean="0"/>
              <a:t> несоответствия, выявленные в рамках проведения проверок федерального государственного контроля качества образования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2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Федеральный государственный контроль качества образования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8376051" cy="3951887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u="sng" dirty="0"/>
              <a:t>Оценка соответствия проводится по 3 направлениям:</a:t>
            </a:r>
          </a:p>
          <a:p>
            <a:pPr marL="0" indent="0" algn="just">
              <a:buNone/>
            </a:pPr>
            <a:r>
              <a:rPr lang="ru-RU" sz="3600" dirty="0" smtClean="0"/>
              <a:t>	-  </a:t>
            </a:r>
            <a:r>
              <a:rPr lang="ru-RU" sz="3600" dirty="0"/>
              <a:t>структура и содержание </a:t>
            </a:r>
            <a:r>
              <a:rPr lang="ru-RU" sz="3600" dirty="0" smtClean="0"/>
              <a:t>ООП</a:t>
            </a:r>
            <a:endParaRPr lang="ru-RU" sz="3600" dirty="0"/>
          </a:p>
          <a:p>
            <a:pPr marL="0" indent="0" algn="just">
              <a:buNone/>
            </a:pPr>
            <a:r>
              <a:rPr lang="ru-RU" sz="3600" dirty="0" smtClean="0"/>
              <a:t>	- </a:t>
            </a:r>
            <a:r>
              <a:rPr lang="ru-RU" sz="3600" dirty="0"/>
              <a:t>оценка качества подготовки обучающихся</a:t>
            </a:r>
          </a:p>
          <a:p>
            <a:pPr marL="0" indent="0" algn="just">
              <a:buNone/>
            </a:pPr>
            <a:r>
              <a:rPr lang="ru-RU" sz="3600" dirty="0" smtClean="0"/>
              <a:t>	- </a:t>
            </a:r>
            <a:r>
              <a:rPr lang="ru-RU" sz="3600" dirty="0"/>
              <a:t>результаты освоения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84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При оценке структуры и содержания основных образовательных программ, аккредитованных в ОО, </a:t>
            </a:r>
            <a:r>
              <a:rPr lang="ru-RU" sz="2800" b="1" dirty="0" smtClean="0"/>
              <a:t>анализируются следующие разделы: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	- целевой</a:t>
            </a:r>
          </a:p>
          <a:p>
            <a:pPr marL="0" indent="0">
              <a:buNone/>
            </a:pPr>
            <a:r>
              <a:rPr lang="ru-RU" sz="3600" dirty="0"/>
              <a:t>	</a:t>
            </a:r>
            <a:r>
              <a:rPr lang="ru-RU" sz="3600" dirty="0" smtClean="0"/>
              <a:t>- содержательный  </a:t>
            </a:r>
          </a:p>
          <a:p>
            <a:pPr marL="0" indent="0">
              <a:buNone/>
            </a:pPr>
            <a:r>
              <a:rPr lang="ru-RU" sz="3600" dirty="0"/>
              <a:t>	</a:t>
            </a:r>
            <a:r>
              <a:rPr lang="ru-RU" sz="3600" dirty="0" smtClean="0"/>
              <a:t>- организационный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452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Целевой раздел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56951"/>
            <a:ext cx="8596668" cy="485208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	</a:t>
            </a:r>
            <a:r>
              <a:rPr lang="ru-RU" sz="2400" u="sng" dirty="0" smtClean="0"/>
              <a:t>Отсутствуют:</a:t>
            </a:r>
          </a:p>
          <a:p>
            <a:pPr marL="0" indent="0" algn="just">
              <a:buNone/>
            </a:pPr>
            <a:r>
              <a:rPr lang="ru-RU" sz="2400" dirty="0" smtClean="0"/>
              <a:t>	- общие </a:t>
            </a:r>
            <a:r>
              <a:rPr lang="ru-RU" sz="2400" dirty="0"/>
              <a:t>подходы к организации внеурочной деятельности</a:t>
            </a:r>
          </a:p>
          <a:p>
            <a:pPr marL="0" indent="0" algn="just">
              <a:buNone/>
            </a:pPr>
            <a:r>
              <a:rPr lang="ru-RU" sz="2400" dirty="0" smtClean="0"/>
              <a:t>	- </a:t>
            </a:r>
            <a:r>
              <a:rPr lang="ru-RU" sz="2400" dirty="0"/>
              <a:t>планируемые предметные результаты освоения ООП </a:t>
            </a:r>
            <a:r>
              <a:rPr lang="ru-RU" sz="2400" dirty="0" smtClean="0"/>
              <a:t>курсов </a:t>
            </a:r>
            <a:r>
              <a:rPr lang="ru-RU" sz="2400" dirty="0"/>
              <a:t>по выбору участников образовательных отношений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u="sng" dirty="0" smtClean="0"/>
              <a:t>	в </a:t>
            </a:r>
            <a:r>
              <a:rPr lang="ru-RU" sz="2400" u="sng" dirty="0"/>
              <a:t>подразделе «Система оценки достижений планируемых результатов освоения ООП</a:t>
            </a:r>
            <a:r>
              <a:rPr lang="ru-RU" sz="2400" u="sng" dirty="0" smtClean="0"/>
              <a:t>»</a:t>
            </a:r>
            <a:r>
              <a:rPr lang="ru-RU" sz="2400" dirty="0" smtClean="0"/>
              <a:t> </a:t>
            </a:r>
            <a:r>
              <a:rPr lang="ru-RU" sz="2400" dirty="0"/>
              <a:t>отсутствуют промежуточная аттестация в рамках внеурочной деятельности; итоговая оценка по предметам, не выносимым на государственную итоговую аттестацию и оценка проектной деятельности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30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Содержательный раздел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68627"/>
            <a:ext cx="8596667" cy="516512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u="sng" dirty="0" smtClean="0"/>
              <a:t>	Отсутствуют:</a:t>
            </a:r>
          </a:p>
          <a:p>
            <a:pPr marL="0" indent="0">
              <a:buNone/>
            </a:pPr>
            <a:r>
              <a:rPr lang="ru-RU" dirty="0" smtClean="0"/>
              <a:t>	- </a:t>
            </a:r>
            <a:r>
              <a:rPr lang="ru-RU" dirty="0"/>
              <a:t>типовые задачи применения универсальных учебных </a:t>
            </a:r>
            <a:r>
              <a:rPr lang="ru-RU" dirty="0" smtClean="0"/>
              <a:t>действий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	- система </a:t>
            </a:r>
            <a:r>
              <a:rPr lang="ru-RU" dirty="0"/>
              <a:t>оценки деятельности организации, осуществляющей образовательную деятельность, по формированию и развитию универсальных учебных действий у </a:t>
            </a:r>
            <a:r>
              <a:rPr lang="ru-RU" dirty="0" smtClean="0"/>
              <a:t>обучающихся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	- методика </a:t>
            </a:r>
            <a:r>
              <a:rPr lang="ru-RU" dirty="0"/>
              <a:t>и инструментарий мониторинга успешности освоения и применения обучающимися универсальных учебных </a:t>
            </a:r>
            <a:r>
              <a:rPr lang="ru-RU" dirty="0" smtClean="0"/>
              <a:t>действий</a:t>
            </a: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u="sng" dirty="0" smtClean="0"/>
              <a:t>	В </a:t>
            </a:r>
            <a:r>
              <a:rPr lang="ru-RU" u="sng" dirty="0"/>
              <a:t>программе воспитания и социализации обучающихся при получении уровня образования отсутствуют важные </a:t>
            </a:r>
            <a:r>
              <a:rPr lang="ru-RU" u="sng" dirty="0" smtClean="0"/>
              <a:t>подразделы:</a:t>
            </a:r>
            <a:endParaRPr lang="ru-RU" u="sng" dirty="0"/>
          </a:p>
          <a:p>
            <a:pPr marL="0" indent="0">
              <a:buNone/>
            </a:pPr>
            <a:r>
              <a:rPr lang="ru-RU" dirty="0" smtClean="0"/>
              <a:t>	- </a:t>
            </a:r>
            <a:r>
              <a:rPr lang="ru-RU" dirty="0"/>
              <a:t>направления деятельности по профессиональной ориентации обучающихся</a:t>
            </a:r>
          </a:p>
          <a:p>
            <a:pPr marL="0" indent="0">
              <a:buNone/>
            </a:pPr>
            <a:r>
              <a:rPr lang="ru-RU" dirty="0" smtClean="0"/>
              <a:t>	- </a:t>
            </a:r>
            <a:r>
              <a:rPr lang="ru-RU" dirty="0"/>
              <a:t>профилактика употребления </a:t>
            </a:r>
            <a:r>
              <a:rPr lang="ru-RU" dirty="0" err="1"/>
              <a:t>психоактивных</a:t>
            </a:r>
            <a:r>
              <a:rPr lang="ru-RU" dirty="0"/>
              <a:t> веществ обучающимися, профилактика детского дорожно-транспортного травматизма, организация системы просветительской и методической работы с участниками образовательных </a:t>
            </a:r>
            <a:r>
              <a:rPr lang="ru-RU" dirty="0" smtClean="0"/>
              <a:t>отношений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9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Рабочие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5546" y="2166551"/>
            <a:ext cx="8458456" cy="3874811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/>
              <a:t>	-   </a:t>
            </a:r>
            <a:r>
              <a:rPr lang="ru-RU" sz="2400" dirty="0"/>
              <a:t>рабочая программа по предмету составляется на определенный класс, а панируемые результаты </a:t>
            </a:r>
            <a:r>
              <a:rPr lang="ru-RU" sz="2400" dirty="0" smtClean="0"/>
              <a:t>- на </a:t>
            </a:r>
            <a:r>
              <a:rPr lang="ru-RU" sz="2400" dirty="0"/>
              <a:t>уровень </a:t>
            </a:r>
            <a:r>
              <a:rPr lang="ru-RU" sz="2400" dirty="0" smtClean="0"/>
              <a:t>образования</a:t>
            </a:r>
          </a:p>
          <a:p>
            <a:pPr marL="0" indent="0" algn="just">
              <a:buNone/>
            </a:pPr>
            <a:r>
              <a:rPr lang="ru-RU" sz="2400" dirty="0"/>
              <a:t>	</a:t>
            </a:r>
            <a:r>
              <a:rPr lang="ru-RU" sz="2400" dirty="0" smtClean="0"/>
              <a:t>-  </a:t>
            </a:r>
            <a:r>
              <a:rPr lang="ru-RU" sz="2400" dirty="0"/>
              <a:t>содержание рабочей программы не соответствует содержанию </a:t>
            </a:r>
            <a:r>
              <a:rPr lang="ru-RU" sz="2400" dirty="0" smtClean="0"/>
              <a:t>основных образовательных программ начального общего, основного общего, среднего общего образования </a:t>
            </a:r>
            <a:r>
              <a:rPr lang="ru-RU" sz="2400" dirty="0"/>
              <a:t>по </a:t>
            </a:r>
            <a:r>
              <a:rPr lang="ru-RU" sz="2400" dirty="0" smtClean="0"/>
              <a:t>предмету, а именно: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31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838" y="543697"/>
            <a:ext cx="85261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>
                <a:solidFill>
                  <a:srgbClr val="12161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География:</a:t>
            </a:r>
            <a:r>
              <a:rPr lang="ru-RU" sz="2000" dirty="0">
                <a:solidFill>
                  <a:srgbClr val="12161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12161A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12161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 об особенностях деятельности людей, ведущей к возникновению и развитию или решению экологических проблем на различных территориях и акваториях, умений и навыков безопасного и экологически целесообразного поведения в окружающей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среде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Биология: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- 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 экологической грамотности: способности оценивать последствия деятельности человека в природе, влияние факторов риска на здоровье человека; выбирать целевые и смысловые установки в своих действиях и поступках по отношению к живой природе, здоровью своему и окружающих, осознание необходимости действий по сохранению биоразнообразия и природных местообитаний видов растений и животных;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 о значении биологических наук в решении проблем необходимости рационального природопользования защиты здоровья людей в условиях быстрого изменения экологического качества окружающей среды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7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692" y="617838"/>
            <a:ext cx="84273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Химия: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овладение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основами химической грамотности: способностью анализировать и объективно оценивать жизненные ситуации, связанные с химией, навыками безопасного обращения с веществами, используемыми в повседневной жизни; умением анализировать и планировать экологически безопасное поведение в целях сохранения здоровья и окружающей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среды	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 о значении химической науки в решении современных экологических проблем, в том числе в предотвращении техногенных и экологических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катастроф</a:t>
            </a:r>
          </a:p>
          <a:p>
            <a:pPr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Изобразительное искусство: </a:t>
            </a:r>
            <a:endParaRPr lang="ru-RU" sz="2000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приобретение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опыта работы различными художественными материалами и в разных техниках в различных видах визуально-пространственных искусств, в специфических формах художественной деятельности, в том числе базирующихся на ИКТ (цифровая фотография, видеозапись, компьютерная графика, мультипликация и анимация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35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935" y="650789"/>
            <a:ext cx="859206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Музыка: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эстетического отношения к миру, критического восприятия музыкальной информации, развитие творческих способностей в многообразных видах музыкальной деятельности, связанной с театром, кино, литературой,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живописью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- овладение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основами музыкальной грамотности: способностью эмоционально воспринимать музыку как живое образное искусство во взаимосвязи с жизнью, со специальной терминологией и ключевыми понятиями музыкального искусства, элементарной нотной грамотой в рамках изучаемого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курса</a:t>
            </a:r>
          </a:p>
          <a:p>
            <a:pPr algn="just"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безопасности жизнедеятельности: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  понимание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необходимости подготовки граждан к защите Отечества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овладение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основами экологического проектирования безопасной жизнедеятельности с учетом природных, техногенных и социальных рисков на территории проживания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9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2464" y="395417"/>
            <a:ext cx="878153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dirty="0">
                <a:solidFill>
                  <a:srgbClr val="12161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Технология:</a:t>
            </a:r>
            <a:r>
              <a:rPr lang="ru-RU" sz="2000" dirty="0">
                <a:solidFill>
                  <a:srgbClr val="12161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12161A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- осознание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роли техники и технологий для прогрессивного развития общества; формирование целостного представления о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техносфере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сущности технологической культуры и культуры труда; уяснение социальных и экологических последствий развития технологий промышленного и сельскохозяйственного производства, энергетики и транспорта;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овладение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методами учебно-исследовательской и проектной деятельности, решения творческих задач, моделирования, конструирования и эстетического оформления изделий, обеспечения сохранности продуктов труда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овладение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средствами и формами графического отображения объектов или процессов, правилами выполнения графической документации;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умений устанавливать взаимосвязь знаний по разным учебным предметам для решения прикладных учебных задач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развитие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умений применять технологии представления, преобразования и использования информации, оценивать возможности и области применения средств и инструментов ИКТ в современном производстве или сфере обслуживания</a:t>
            </a:r>
          </a:p>
          <a:p>
            <a:pPr indent="450215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формирование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представлений о мире профессий, связанных с изучаемыми технологиями, их востребованности на рынке труда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6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Оценка качества подготовки и результатов освоения ООП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 </a:t>
            </a:r>
            <a:r>
              <a:rPr lang="ru-RU" sz="2400" dirty="0"/>
              <a:t>анализ результатов текущего контроля успеваемости, промежуточной аттестации, </a:t>
            </a:r>
            <a:r>
              <a:rPr lang="ru-RU" sz="2400" dirty="0" smtClean="0"/>
              <a:t>всероссийских проверочных работ, государственной итоговой аттестации</a:t>
            </a:r>
            <a:endParaRPr lang="ru-RU" sz="2400" dirty="0"/>
          </a:p>
          <a:p>
            <a:pPr algn="just"/>
            <a:r>
              <a:rPr lang="ru-RU" sz="2400" dirty="0" smtClean="0"/>
              <a:t> </a:t>
            </a:r>
            <a:r>
              <a:rPr lang="ru-RU" sz="2400" dirty="0"/>
              <a:t>при </a:t>
            </a:r>
            <a:r>
              <a:rPr lang="ru-RU" sz="2400" dirty="0" smtClean="0"/>
              <a:t>оценке качества </a:t>
            </a:r>
            <a:r>
              <a:rPr lang="ru-RU" sz="2400" dirty="0"/>
              <a:t>подготовки обучающихся используются различные формы оценки освоения обучающимися ООП: тестирование, собеседование, устный опрос обучающихся по любому предмету учебного плана, беседа с педагогическими работниками, посещение уроков, внеурочных занятий, классных часов</a:t>
            </a:r>
          </a:p>
        </p:txBody>
      </p:sp>
    </p:spTree>
    <p:extLst>
      <p:ext uri="{BB962C8B-B14F-4D97-AF65-F5344CB8AC3E}">
        <p14:creationId xmlns:p14="http://schemas.microsoft.com/office/powerpoint/2010/main" val="28039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222" y="288324"/>
            <a:ext cx="8746780" cy="766119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Объективность проведения процедур оценки качества образования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693647"/>
              </p:ext>
            </p:extLst>
          </p:nvPr>
        </p:nvGraphicFramePr>
        <p:xfrm>
          <a:off x="527222" y="873212"/>
          <a:ext cx="8888627" cy="53216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2566"/>
                <a:gridCol w="2962566"/>
                <a:gridCol w="2963495"/>
              </a:tblGrid>
              <a:tr h="390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Годовая оценка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ВПР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Проверочная работа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47216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ШКОЛА </a:t>
                      </a:r>
                      <a:r>
                        <a:rPr lang="ru-RU" sz="1200" dirty="0" smtClean="0">
                          <a:effectLst/>
                        </a:rPr>
                        <a:t>А,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окружающий </a:t>
                      </a:r>
                      <a:r>
                        <a:rPr lang="ru-RU" sz="1200" dirty="0">
                          <a:effectLst/>
                        </a:rPr>
                        <a:t>мир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апрель 4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октябрь 5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107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«5» - 1 (17%)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«4» - 5 (66%)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«3» - 1 (17%)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«5»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«4» - 4 (51%)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«3» - 3 (43%)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«4» - 2 (34%)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«3» - 4 (66%)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472168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ШКОЛА </a:t>
                      </a:r>
                      <a:r>
                        <a:rPr lang="ru-RU" sz="1200" dirty="0" smtClean="0">
                          <a:effectLst/>
                        </a:rPr>
                        <a:t>Б,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математика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апрель 5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октябрь 6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10720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«5» - 2 (40%)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«4» - 1 (20%)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«3» - 2 (40%)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«2» - 0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«5» - 2 (40%)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«4» - 1 (20%)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«3» - 2 (40%)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«2» - 0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«5»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«4»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«3» - 3 (60%)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«2» - 2 (40%)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26061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география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апрель 7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F0"/>
                          </a:solidFill>
                          <a:effectLst/>
                        </a:rPr>
                        <a:t>октябрь 8 класс</a:t>
                      </a:r>
                      <a:endParaRPr lang="ru-RU" sz="120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  <a:tr h="79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«4» - 3 (75%)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«3» - 1 (25%)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«2» - 0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«4»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«3» - 3 (75%)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«2» - 1 (25%)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«4»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«3» - 0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«2» - 4 (100%)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181" marR="40181" marT="0" marB="0"/>
                </a:tc>
              </a:tr>
            </a:tbl>
          </a:graphicData>
        </a:graphic>
      </p:graphicFrame>
      <p:sp>
        <p:nvSpPr>
          <p:cNvPr id="8" name="Стрелка вправо 7"/>
          <p:cNvSpPr/>
          <p:nvPr/>
        </p:nvSpPr>
        <p:spPr>
          <a:xfrm>
            <a:off x="5890054" y="4028303"/>
            <a:ext cx="1186249" cy="35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- 40 %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5890054" y="5577016"/>
            <a:ext cx="1186249" cy="3954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-75 %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08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2438" y="1624663"/>
            <a:ext cx="1857648" cy="393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а</a:t>
            </a:r>
            <a:r>
              <a:rPr lang="ru-RU" sz="1400" dirty="0" smtClean="0"/>
              <a:t>прель, 4 класс </a:t>
            </a: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51437" y="1616496"/>
            <a:ext cx="1944122" cy="39335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</a:t>
            </a:r>
            <a:r>
              <a:rPr lang="ru-RU" sz="1400" dirty="0" smtClean="0"/>
              <a:t>ктябрь, 5 класс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89834" y="841810"/>
            <a:ext cx="4357819" cy="49427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2457" y="841810"/>
            <a:ext cx="4333103" cy="49427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Окружающий мир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2438" y="2412140"/>
            <a:ext cx="1857648" cy="494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у</a:t>
            </a:r>
            <a:r>
              <a:rPr lang="ru-RU" sz="1400" dirty="0" smtClean="0"/>
              <a:t>спеваемость – 100%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51437" y="2412140"/>
            <a:ext cx="1944122" cy="494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у</a:t>
            </a:r>
            <a:r>
              <a:rPr lang="ru-RU" sz="1400" dirty="0" smtClean="0"/>
              <a:t>спеваемость – 86%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89835" y="1616496"/>
            <a:ext cx="1993557" cy="4100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а</a:t>
            </a:r>
            <a:r>
              <a:rPr lang="ru-RU" sz="1400" dirty="0" smtClean="0"/>
              <a:t>прель, 6 класс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89837" y="2404424"/>
            <a:ext cx="1993557" cy="494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успеваемость – 100</a:t>
            </a:r>
            <a:r>
              <a:rPr lang="ru-RU" sz="1400" dirty="0" smtClean="0"/>
              <a:t>%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774464" y="1616496"/>
            <a:ext cx="1773190" cy="4100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</a:t>
            </a:r>
            <a:r>
              <a:rPr lang="ru-RU" sz="1400" dirty="0" smtClean="0"/>
              <a:t>ктябрь, 7 класс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74463" y="2404424"/>
            <a:ext cx="1773191" cy="493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  <a:p>
            <a:pPr algn="ctr"/>
            <a:r>
              <a:rPr lang="ru-RU" sz="1400" dirty="0" smtClean="0"/>
              <a:t>успеваемость -56%</a:t>
            </a:r>
            <a:endParaRPr lang="ru-RU" sz="1400" dirty="0"/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89834" y="4011150"/>
            <a:ext cx="4357818" cy="4942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</a:t>
            </a:r>
            <a:r>
              <a:rPr lang="ru-RU" dirty="0" smtClean="0"/>
              <a:t>дни и те же КИМ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9509" y="4663645"/>
            <a:ext cx="4366050" cy="13170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различия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2445" y="3183147"/>
            <a:ext cx="1857640" cy="494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качество – 82%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89836" y="4663645"/>
            <a:ext cx="4357816" cy="13170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условия проведения (в апреле оценку проводили сами ОО, в октябре – в присутствии независимых наблюдателей)</a:t>
            </a:r>
            <a:endParaRPr lang="ru-RU" sz="1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2456" y="3998805"/>
            <a:ext cx="4333103" cy="4942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  <a:r>
              <a:rPr lang="ru-RU" dirty="0" smtClean="0"/>
              <a:t>ходство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51437" y="3183148"/>
            <a:ext cx="1944122" cy="484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качество – 0%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98255" y="3193699"/>
            <a:ext cx="1849397" cy="5035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качество </a:t>
            </a:r>
            <a:r>
              <a:rPr lang="ru-RU" sz="1600" dirty="0"/>
              <a:t>– 0%</a:t>
            </a:r>
          </a:p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189835" y="3194737"/>
            <a:ext cx="2051223" cy="5035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dirty="0" smtClean="0"/>
              <a:t>качество </a:t>
            </a:r>
            <a:r>
              <a:rPr lang="ru-RU" sz="1600" dirty="0"/>
              <a:t>– 30%</a:t>
            </a:r>
          </a:p>
          <a:p>
            <a:pPr algn="ctr"/>
            <a:endParaRPr lang="ru-RU" dirty="0"/>
          </a:p>
        </p:txBody>
      </p:sp>
      <p:sp>
        <p:nvSpPr>
          <p:cNvPr id="22" name="Стрелка вправо 21"/>
          <p:cNvSpPr/>
          <p:nvPr/>
        </p:nvSpPr>
        <p:spPr>
          <a:xfrm>
            <a:off x="2160353" y="2446170"/>
            <a:ext cx="73729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-14%</a:t>
            </a:r>
            <a:endParaRPr lang="ru-RU" sz="1200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160353" y="3183147"/>
            <a:ext cx="73729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-82%</a:t>
            </a:r>
            <a:endParaRPr lang="ru-RU" sz="1400" dirty="0"/>
          </a:p>
        </p:txBody>
      </p:sp>
      <p:sp>
        <p:nvSpPr>
          <p:cNvPr id="24" name="Стрелка вправо 23"/>
          <p:cNvSpPr/>
          <p:nvPr/>
        </p:nvSpPr>
        <p:spPr>
          <a:xfrm>
            <a:off x="7119544" y="2414062"/>
            <a:ext cx="714640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-44%</a:t>
            </a:r>
            <a:endParaRPr lang="ru-RU" sz="1400" dirty="0"/>
          </a:p>
        </p:txBody>
      </p:sp>
      <p:sp>
        <p:nvSpPr>
          <p:cNvPr id="25" name="Стрелка вправо 24"/>
          <p:cNvSpPr/>
          <p:nvPr/>
        </p:nvSpPr>
        <p:spPr>
          <a:xfrm>
            <a:off x="7119544" y="3212606"/>
            <a:ext cx="714640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-30%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0194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8983" y="354227"/>
            <a:ext cx="9275805" cy="600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u="sng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Назначение ВПР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оценить уровень общеобразовательной подготовки обучающихся в соответствии с требованиями ФГОС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Мероприятия: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результаты и провести поэлементный анализ уровня достижения планируемых результатов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 дефициты в овладении базовыми знаниями и умениями как для каждого учащегося, так и для класса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проектировать и проводить уроки в логике системно-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обучающимися, показавшим низкий уровень выполнения диагностической работы, организовать индивидуальные, групповые занятия по отработке тем, условно определёнными как «дефицитные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и провести детальный анализ результатов ВПР на заседании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 использовать результаты анализа для совершенствования методики преподавания предметов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руководителям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 включать во внутреннюю системы оценки качества образования план мероприятий по подготовке к всероссийским проверочным работам</a:t>
            </a:r>
          </a:p>
        </p:txBody>
      </p:sp>
    </p:spTree>
    <p:extLst>
      <p:ext uri="{BB962C8B-B14F-4D97-AF65-F5344CB8AC3E}">
        <p14:creationId xmlns:p14="http://schemas.microsoft.com/office/powerpoint/2010/main" val="1246185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628300"/>
              </p:ext>
            </p:extLst>
          </p:nvPr>
        </p:nvGraphicFramePr>
        <p:xfrm>
          <a:off x="518983" y="378940"/>
          <a:ext cx="8987481" cy="5998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3298"/>
                <a:gridCol w="4494183"/>
              </a:tblGrid>
              <a:tr h="3059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+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ru-RU" sz="3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680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казенное общебразовательное учреждение "Печениченская основная школа" (Новодугинский район)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"Свердловская школа" (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Руднянский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район)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628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муниципальное бюджетное общеобразовательное учреждение "</a:t>
                      </a:r>
                      <a:r>
                        <a:rPr lang="ru-RU" sz="1200" dirty="0" err="1">
                          <a:effectLst/>
                        </a:rPr>
                        <a:t>Жарынская</a:t>
                      </a:r>
                      <a:r>
                        <a:rPr lang="ru-RU" sz="1200" dirty="0">
                          <a:effectLst/>
                        </a:rPr>
                        <a:t> средняя школа" (</a:t>
                      </a:r>
                      <a:r>
                        <a:rPr lang="ru-RU" sz="1200" dirty="0" err="1">
                          <a:effectLst/>
                        </a:rPr>
                        <a:t>Рославльский</a:t>
                      </a:r>
                      <a:r>
                        <a:rPr lang="ru-RU" sz="1200" dirty="0">
                          <a:effectLst/>
                        </a:rPr>
                        <a:t> район)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"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Чистиковская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школа" (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Руднянский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район)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950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бюджетное общеобразовательное учреждение "Средняя школа № 8 имени Героя Советского Союза А.Ф.Щербакова" (Рославльский район)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Каснянская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средняя общеобразовательная школа Вяземского района Смоленской области 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688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бюджетное образовательное учреждение средняя общеобразовательная школа № 40 города Смоленска 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Шиловичская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основная школа (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Духовщинский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район)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629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бюджетное образовательное учреждение средняя общеобразовательная школа № 7 города Смоленска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Глубокинская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школа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Краснинского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района Смоленской области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950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бюджетное общеобразовательное учреждение Прудковская средняя школа (Починковский район)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"Знаменская средняя школа"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Угранского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района Смоленской области 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  <a:tr h="9501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муниципальное казенное общеобразовательное учреждение Субботниковская основная школа (Сычевкий район)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муниципальное бюджетное общеобразовательное учреждение "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Воргинская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средняя школа" муниципального образования –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</a:rPr>
                        <a:t>Ершичский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</a:rPr>
                        <a:t> район Смоленской области 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067" marR="5006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0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848498"/>
            <a:ext cx="7766936" cy="1342768"/>
          </a:xfrm>
        </p:spPr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2693774"/>
            <a:ext cx="7766936" cy="18288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Поздравляю с наступающим НОВЫМ ГОДОМ!!!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0" y="3976206"/>
            <a:ext cx="3255958" cy="258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4666</TotalTime>
  <Words>690</Words>
  <Application>Microsoft Office PowerPoint</Application>
  <PresentationFormat>Широкоэкранный</PresentationFormat>
  <Paragraphs>158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Типичные несоответствия, выявленные в рамках проведения проверок федерального государственного контроля качества образования</vt:lpstr>
      <vt:lpstr>Федеральный государственный контроль качества образования</vt:lpstr>
      <vt:lpstr>При оценке структуры и содержания основных образовательных программ, аккредитованных в ОО, анализируются следующие разделы:</vt:lpstr>
      <vt:lpstr>Целевой раздел</vt:lpstr>
      <vt:lpstr>Содержательный раздел</vt:lpstr>
      <vt:lpstr>Рабочие программы</vt:lpstr>
      <vt:lpstr>Презентация PowerPoint</vt:lpstr>
      <vt:lpstr>Презентация PowerPoint</vt:lpstr>
      <vt:lpstr>Презентация PowerPoint</vt:lpstr>
      <vt:lpstr>Презентация PowerPoint</vt:lpstr>
      <vt:lpstr>Оценка качества подготовки и результатов освоения ООП</vt:lpstr>
      <vt:lpstr>Объективность проведения процедур оценки качества образования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Шелабина Наталья Валерьевна</dc:creator>
  <cp:lastModifiedBy>Шелабина Наталья Валерьевна</cp:lastModifiedBy>
  <cp:revision>37</cp:revision>
  <cp:lastPrinted>2019-12-23T18:15:04Z</cp:lastPrinted>
  <dcterms:created xsi:type="dcterms:W3CDTF">2019-12-20T11:17:48Z</dcterms:created>
  <dcterms:modified xsi:type="dcterms:W3CDTF">2019-12-24T05:37:21Z</dcterms:modified>
</cp:coreProperties>
</file>