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DA956-B135-4C0E-8205-2ABF604B8B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A1753-3EED-4A6E-BE5D-012DEB821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941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5144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5765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3165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2169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4917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0696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0199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216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3127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415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9900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2364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 kern="0"/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0" y="1745869"/>
            <a:ext cx="5440680" cy="167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62A6"/>
              </a:buClr>
              <a:buSzPts val="4400"/>
              <a:buFont typeface="Arial"/>
              <a:buNone/>
            </a:pPr>
            <a:r>
              <a:rPr lang="ru-RU">
                <a:solidFill>
                  <a:srgbClr val="9962A6"/>
                </a:solidFill>
                <a:latin typeface="Arial"/>
                <a:ea typeface="Arial"/>
                <a:cs typeface="Arial"/>
                <a:sym typeface="Arial"/>
              </a:rPr>
              <a:t>Проекты и программы </a:t>
            </a:r>
            <a:br>
              <a:rPr lang="ru-RU">
                <a:solidFill>
                  <a:srgbClr val="9962A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>
                <a:solidFill>
                  <a:srgbClr val="9962A6"/>
                </a:solidFill>
                <a:latin typeface="Arial"/>
                <a:ea typeface="Arial"/>
                <a:cs typeface="Arial"/>
                <a:sym typeface="Arial"/>
              </a:rPr>
              <a:t>2020 – 2021 год</a:t>
            </a:r>
            <a:endParaRPr b="1">
              <a:solidFill>
                <a:srgbClr val="9962A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5724144" y="3866815"/>
            <a:ext cx="6467856" cy="167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6BB6D3"/>
              </a:buClr>
              <a:buSzPts val="4800"/>
              <a:buFont typeface="Arial"/>
              <a:buNone/>
            </a:pPr>
            <a:r>
              <a:rPr lang="ru-RU" sz="4800" kern="0">
                <a:solidFill>
                  <a:srgbClr val="6BB6D3"/>
                </a:solidFill>
                <a:ea typeface="Arial"/>
                <a:cs typeface="Arial"/>
                <a:sym typeface="Arial"/>
              </a:rPr>
              <a:t>«Российское движение школьников»</a:t>
            </a:r>
            <a:endParaRPr sz="4800" b="1" kern="0">
              <a:solidFill>
                <a:srgbClr val="6BB6D3"/>
              </a:solidFill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2"/>
          <p:cNvSpPr txBox="1">
            <a:spLocks noGrp="1"/>
          </p:cNvSpPr>
          <p:nvPr>
            <p:ph type="body" idx="1"/>
          </p:nvPr>
        </p:nvSpPr>
        <p:spPr>
          <a:xfrm>
            <a:off x="6713621" y="189606"/>
            <a:ext cx="4860758" cy="959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Патриоитка</a:t>
            </a:r>
            <a:endParaRPr sz="400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98" name="Google Shape;198;p22"/>
          <p:cNvSpPr txBox="1">
            <a:spLocks noGrp="1"/>
          </p:cNvSpPr>
          <p:nvPr>
            <p:ph type="title"/>
          </p:nvPr>
        </p:nvSpPr>
        <p:spPr>
          <a:xfrm>
            <a:off x="566928" y="-176340"/>
            <a:ext cx="74876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54695"/>
              </a:buClr>
              <a:buSzPts val="4000"/>
              <a:buFont typeface="Arial"/>
              <a:buNone/>
            </a:pPr>
            <a:r>
              <a:rPr lang="ru-RU" sz="4000" dirty="0">
                <a:solidFill>
                  <a:srgbClr val="854695"/>
                </a:solidFill>
                <a:latin typeface="Arial"/>
                <a:ea typeface="Arial"/>
                <a:cs typeface="Arial"/>
                <a:sym typeface="Arial"/>
              </a:rPr>
              <a:t>Основные проекты </a:t>
            </a:r>
            <a:r>
              <a:rPr lang="ru-RU" sz="4000" dirty="0" err="1">
                <a:solidFill>
                  <a:srgbClr val="854695"/>
                </a:solidFill>
                <a:latin typeface="Arial"/>
                <a:ea typeface="Arial"/>
                <a:cs typeface="Arial"/>
                <a:sym typeface="Arial"/>
              </a:rPr>
              <a:t>поднаправления</a:t>
            </a:r>
            <a:endParaRPr sz="4000" dirty="0">
              <a:solidFill>
                <a:srgbClr val="85469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2"/>
          <p:cNvSpPr/>
          <p:nvPr/>
        </p:nvSpPr>
        <p:spPr>
          <a:xfrm>
            <a:off x="6598920" y="1152525"/>
            <a:ext cx="6096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Всероссийские </a:t>
            </a:r>
            <a:endParaRPr lang="ru-RU" sz="2400" kern="0" dirty="0" smtClean="0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военно-спортивные </a:t>
            </a:r>
            <a:r>
              <a:rPr lang="ru-RU" sz="24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игры </a:t>
            </a:r>
            <a:endParaRPr lang="ru-RU" sz="2400" kern="0" dirty="0" smtClean="0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</a:t>
            </a:r>
            <a:r>
              <a:rPr lang="ru-RU" sz="2400" kern="0" dirty="0" err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Зарничка</a:t>
            </a:r>
            <a:r>
              <a:rPr lang="ru-RU" sz="24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», «Орленок»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0" name="Google Shape;200;p22"/>
          <p:cNvSpPr/>
          <p:nvPr/>
        </p:nvSpPr>
        <p:spPr>
          <a:xfrm>
            <a:off x="283464" y="1128014"/>
            <a:ext cx="60960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Всероссийские акции в формате дней единых действий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- 23 февраля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- 9 мая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- 22 августа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- 3 декабря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- 9 декабря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1" name="Google Shape;201;p22"/>
          <p:cNvSpPr/>
          <p:nvPr/>
        </p:nvSpPr>
        <p:spPr>
          <a:xfrm>
            <a:off x="0" y="4225485"/>
            <a:ext cx="494013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Комплекс онлайн мероприятий </a:t>
            </a:r>
            <a:br>
              <a:rPr lang="ru-RU" sz="2400" kern="0" dirty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sz="2400" kern="0" dirty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 группе военно-патриотического направления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2" name="Google Shape;202;p22"/>
          <p:cNvSpPr/>
          <p:nvPr/>
        </p:nvSpPr>
        <p:spPr>
          <a:xfrm>
            <a:off x="6096000" y="3486822"/>
            <a:ext cx="60960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       Всероссийский проект </a:t>
            </a:r>
            <a:br>
              <a:rPr lang="ru-RU" sz="24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sz="24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         «Штаб актива ВПН»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- организация и проведение тематических занятий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 marL="285750" indent="-285750">
              <a:buClr>
                <a:srgbClr val="FFFFFF"/>
              </a:buClr>
              <a:buSzPts val="2400"/>
              <a:buFont typeface="Roboto Condensed"/>
              <a:buChar char="-"/>
            </a:pPr>
            <a:r>
              <a:rPr lang="ru-RU" sz="24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организация и проведение </a:t>
            </a:r>
            <a:r>
              <a:rPr lang="ru-RU" sz="2400" kern="0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мероприятий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3"/>
          <p:cNvSpPr txBox="1">
            <a:spLocks noGrp="1"/>
          </p:cNvSpPr>
          <p:nvPr>
            <p:ph type="body" idx="1"/>
          </p:nvPr>
        </p:nvSpPr>
        <p:spPr>
          <a:xfrm>
            <a:off x="7269018" y="702196"/>
            <a:ext cx="4050291" cy="76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54695"/>
              </a:buClr>
              <a:buSzPts val="4000"/>
              <a:buNone/>
            </a:pPr>
            <a:r>
              <a:rPr lang="ru-RU" sz="400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«Краеведение»</a:t>
            </a:r>
            <a:endParaRPr/>
          </a:p>
        </p:txBody>
      </p:sp>
      <p:sp>
        <p:nvSpPr>
          <p:cNvPr id="209" name="Google Shape;209;p23"/>
          <p:cNvSpPr txBox="1">
            <a:spLocks noGrp="1"/>
          </p:cNvSpPr>
          <p:nvPr>
            <p:ph type="title"/>
          </p:nvPr>
        </p:nvSpPr>
        <p:spPr>
          <a:xfrm>
            <a:off x="484632" y="354538"/>
            <a:ext cx="74876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ru-RU" sz="4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Основные проекты </a:t>
            </a:r>
            <a:r>
              <a:rPr lang="ru-RU" sz="40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поднаправления</a:t>
            </a:r>
            <a:endParaRPr sz="4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3"/>
          <p:cNvSpPr/>
          <p:nvPr/>
        </p:nvSpPr>
        <p:spPr>
          <a:xfrm>
            <a:off x="369254" y="3367091"/>
            <a:ext cx="635811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Проект «Я познаю Россию. Прогулки по стране»</a:t>
            </a:r>
            <a:br>
              <a:rPr lang="ru-RU" sz="24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endParaRPr sz="2400" kern="0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4"/>
          <p:cNvSpPr txBox="1">
            <a:spLocks noGrp="1"/>
          </p:cNvSpPr>
          <p:nvPr>
            <p:ph type="title"/>
          </p:nvPr>
        </p:nvSpPr>
        <p:spPr>
          <a:xfrm>
            <a:off x="360970" y="282375"/>
            <a:ext cx="8703057" cy="838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ru-RU" sz="3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Ключевые </a:t>
            </a:r>
            <a:r>
              <a:rPr lang="ru-RU" sz="360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события РДШ  </a:t>
            </a:r>
            <a:r>
              <a:rPr lang="ru-RU" sz="3600" dirty="0">
                <a:solidFill>
                  <a:srgbClr val="854695"/>
                </a:solidFill>
                <a:latin typeface="Arial"/>
                <a:ea typeface="Arial"/>
                <a:cs typeface="Arial"/>
                <a:sym typeface="Arial"/>
              </a:rPr>
              <a:t>2021 года</a:t>
            </a:r>
            <a:endParaRPr sz="3600" dirty="0"/>
          </a:p>
        </p:txBody>
      </p:sp>
      <p:sp>
        <p:nvSpPr>
          <p:cNvPr id="218" name="Google Shape;218;p24"/>
          <p:cNvSpPr txBox="1">
            <a:spLocks noGrp="1"/>
          </p:cNvSpPr>
          <p:nvPr>
            <p:ph type="body" idx="1"/>
          </p:nvPr>
        </p:nvSpPr>
        <p:spPr>
          <a:xfrm>
            <a:off x="360970" y="1208316"/>
            <a:ext cx="5998029" cy="4956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200"/>
              <a:buChar char="•"/>
            </a:pPr>
            <a:r>
              <a:rPr lang="ru-RU" sz="220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Федеральный проект в 10 регионах «Навигаторы детства»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2200"/>
              <a:buChar char="•"/>
            </a:pPr>
            <a:r>
              <a:rPr lang="ru-RU" sz="220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Ежегодный «Зимний фестиваль РДШ»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2200"/>
              <a:buChar char="•"/>
            </a:pPr>
            <a:r>
              <a:rPr lang="ru-RU" sz="220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Финал </a:t>
            </a:r>
            <a:r>
              <a:rPr lang="ru-RU" sz="2200" dirty="0" err="1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киберспортивной</a:t>
            </a:r>
            <a:r>
              <a:rPr lang="ru-RU" sz="220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лиги РДШ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2200"/>
              <a:buChar char="•"/>
            </a:pPr>
            <a:r>
              <a:rPr lang="ru-RU" sz="220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«Большой школьный пикник»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2200"/>
              <a:buChar char="•"/>
            </a:pPr>
            <a:r>
              <a:rPr lang="ru-RU" sz="220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«Спортивный фестиваль РДШ»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2200"/>
              <a:buChar char="•"/>
            </a:pPr>
            <a:r>
              <a:rPr lang="ru-RU" sz="220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9 Смен в МДЦ и ВДЦ</a:t>
            </a:r>
            <a:endParaRPr dirty="0"/>
          </a:p>
          <a:p>
            <a:pPr marL="228600" lvl="0" indent="-88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solidFill>
                <a:srgbClr val="FFC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88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solidFill>
                <a:srgbClr val="FFC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19" name="Google Shape;219;p24"/>
          <p:cNvSpPr/>
          <p:nvPr/>
        </p:nvSpPr>
        <p:spPr>
          <a:xfrm>
            <a:off x="7121000" y="1208316"/>
            <a:ext cx="4656472" cy="4351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150000"/>
              </a:lnSpc>
              <a:buClr>
                <a:srgbClr val="FFC000"/>
              </a:buClr>
              <a:buSzPts val="2200"/>
              <a:buFont typeface="Arial"/>
              <a:buChar char="•"/>
            </a:pPr>
            <a:r>
              <a:rPr lang="ru-RU" sz="2200" b="1" kern="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</a:t>
            </a:r>
            <a:r>
              <a:rPr lang="ru-RU" sz="2200" b="1" kern="0" dirty="0" err="1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Экодежурство</a:t>
            </a:r>
            <a:r>
              <a:rPr lang="ru-RU" sz="2200" b="1" kern="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по стране»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SzPts val="2200"/>
              <a:buFont typeface="Arial"/>
              <a:buChar char="•"/>
            </a:pPr>
            <a:r>
              <a:rPr lang="ru-RU" sz="2200" b="1" kern="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4 семинар совещания </a:t>
            </a:r>
            <a:endParaRPr lang="ru-RU" sz="2200" b="1" kern="0" dirty="0" smtClean="0">
              <a:solidFill>
                <a:srgbClr val="FFC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SzPts val="2200"/>
              <a:buFont typeface="Arial"/>
              <a:buChar char="•"/>
            </a:pPr>
            <a:r>
              <a:rPr lang="ru-RU" sz="2200" b="1" kern="0" dirty="0" smtClean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специалистов </a:t>
            </a:r>
            <a:r>
              <a:rPr lang="ru-RU" sz="2200" b="1" kern="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ru-RU" sz="2200" b="1" kern="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sz="2200" b="1" kern="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 области воспитания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SzPts val="2200"/>
              <a:buFont typeface="Arial"/>
              <a:buChar char="•"/>
            </a:pPr>
            <a:r>
              <a:rPr lang="ru-RU" sz="2200" b="1" kern="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26 «Дней единых действий»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SzPts val="2200"/>
              <a:buFont typeface="Arial"/>
              <a:buChar char="•"/>
            </a:pPr>
            <a:r>
              <a:rPr lang="ru-RU" sz="2200" b="1" kern="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9 финалов деятельности </a:t>
            </a:r>
            <a:r>
              <a:rPr lang="ru-RU" sz="2200" b="1" kern="0" dirty="0" err="1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поднаправлений</a:t>
            </a:r>
            <a:endParaRPr sz="2200" b="1" kern="0" dirty="0">
              <a:solidFill>
                <a:srgbClr val="FFC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SzPts val="2200"/>
              <a:buFont typeface="Arial"/>
              <a:buChar char="•"/>
            </a:pPr>
            <a:r>
              <a:rPr lang="ru-RU" sz="2200" b="1" kern="0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«Шеф в школе»</a:t>
            </a:r>
            <a:endParaRPr sz="2200" b="1" kern="0" dirty="0">
              <a:solidFill>
                <a:srgbClr val="FFC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4472937" y="1997231"/>
            <a:ext cx="3063246" cy="291084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 txBox="1"/>
          <p:nvPr/>
        </p:nvSpPr>
        <p:spPr>
          <a:xfrm>
            <a:off x="1271016" y="136525"/>
            <a:ext cx="9643872" cy="969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FFFFFF"/>
              </a:buClr>
              <a:buSzPts val="4400"/>
              <a:buFont typeface="Arial"/>
              <a:buNone/>
            </a:pPr>
            <a:r>
              <a:rPr lang="ru-RU" sz="4400" kern="0">
                <a:solidFill>
                  <a:srgbClr val="FFFFFF"/>
                </a:solidFill>
                <a:ea typeface="Arial"/>
                <a:cs typeface="Arial"/>
                <a:sym typeface="Arial"/>
              </a:rPr>
              <a:t>Направления деятельности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cxnSp>
        <p:nvCxnSpPr>
          <p:cNvPr id="92" name="Google Shape;92;p14"/>
          <p:cNvCxnSpPr/>
          <p:nvPr/>
        </p:nvCxnSpPr>
        <p:spPr>
          <a:xfrm>
            <a:off x="2395728" y="2139696"/>
            <a:ext cx="2077200" cy="1313100"/>
          </a:xfrm>
          <a:prstGeom prst="bentConnector3">
            <a:avLst>
              <a:gd name="adj1" fmla="val 50000"/>
            </a:avLst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" name="Google Shape;93;p14"/>
          <p:cNvCxnSpPr/>
          <p:nvPr/>
        </p:nvCxnSpPr>
        <p:spPr>
          <a:xfrm rot="10800000" flipH="1">
            <a:off x="7536183" y="2133204"/>
            <a:ext cx="2077200" cy="1313100"/>
          </a:xfrm>
          <a:prstGeom prst="bentConnector3">
            <a:avLst>
              <a:gd name="adj1" fmla="val 50000"/>
            </a:avLst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4" name="Google Shape;94;p14"/>
          <p:cNvCxnSpPr/>
          <p:nvPr/>
        </p:nvCxnSpPr>
        <p:spPr>
          <a:xfrm>
            <a:off x="7536183" y="3443029"/>
            <a:ext cx="2077200" cy="1313100"/>
          </a:xfrm>
          <a:prstGeom prst="bentConnector3">
            <a:avLst>
              <a:gd name="adj1" fmla="val 50000"/>
            </a:avLst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" name="Google Shape;95;p14"/>
          <p:cNvCxnSpPr/>
          <p:nvPr/>
        </p:nvCxnSpPr>
        <p:spPr>
          <a:xfrm rot="10800000" flipH="1">
            <a:off x="2395727" y="3449237"/>
            <a:ext cx="2077200" cy="1313100"/>
          </a:xfrm>
          <a:prstGeom prst="bentConnector3">
            <a:avLst>
              <a:gd name="adj1" fmla="val 50000"/>
            </a:avLst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6" name="Google Shape;96;p14"/>
          <p:cNvCxnSpPr/>
          <p:nvPr/>
        </p:nvCxnSpPr>
        <p:spPr>
          <a:xfrm>
            <a:off x="365760" y="2139696"/>
            <a:ext cx="2029966" cy="0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7" name="Google Shape;97;p14"/>
          <p:cNvCxnSpPr/>
          <p:nvPr/>
        </p:nvCxnSpPr>
        <p:spPr>
          <a:xfrm>
            <a:off x="365760" y="4762337"/>
            <a:ext cx="2029966" cy="0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8" name="Google Shape;98;p14"/>
          <p:cNvCxnSpPr/>
          <p:nvPr/>
        </p:nvCxnSpPr>
        <p:spPr>
          <a:xfrm>
            <a:off x="9613392" y="2133346"/>
            <a:ext cx="2029966" cy="0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9" name="Google Shape;99;p14"/>
          <p:cNvCxnSpPr/>
          <p:nvPr/>
        </p:nvCxnSpPr>
        <p:spPr>
          <a:xfrm>
            <a:off x="9613392" y="4752712"/>
            <a:ext cx="2029966" cy="0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0" name="Google Shape;100;p14"/>
          <p:cNvSpPr txBox="1"/>
          <p:nvPr/>
        </p:nvSpPr>
        <p:spPr>
          <a:xfrm>
            <a:off x="100618" y="1428707"/>
            <a:ext cx="350885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000" b="1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Информационно-медийное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491769" y="4072276"/>
            <a:ext cx="311770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000" b="1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Военно-патриотическое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8824041" y="1695957"/>
            <a:ext cx="311770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000" b="1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Личностное развитие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8765115" y="3935700"/>
            <a:ext cx="311770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000" b="1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Гражданская активность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325218" y="2131651"/>
            <a:ext cx="317303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FFFFFF"/>
              </a:buClr>
              <a:buSzPts val="1600"/>
              <a:buFont typeface="Arial"/>
              <a:buChar char="•"/>
            </a:pP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Медиа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  <a:p>
            <a:pPr marL="285750" indent="-285750">
              <a:buClr>
                <a:srgbClr val="FFFFFF"/>
              </a:buClr>
              <a:buSzPts val="1600"/>
              <a:buFont typeface="Arial"/>
              <a:buChar char="•"/>
            </a:pP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Междисциплинарные проекты и программы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365760" y="4783490"/>
            <a:ext cx="317303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FFFFFF"/>
              </a:buClr>
              <a:buSzPts val="1600"/>
              <a:buFont typeface="Arial"/>
              <a:buChar char="•"/>
            </a:pP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Патриотические проекты </a:t>
            </a:r>
            <a:b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и программы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  <a:p>
            <a:pPr marL="285750" indent="-285750">
              <a:buClr>
                <a:srgbClr val="FFFFFF"/>
              </a:buClr>
              <a:buSzPts val="1600"/>
              <a:buFont typeface="Arial"/>
              <a:buChar char="•"/>
            </a:pP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Краеведение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8574787" y="2123718"/>
            <a:ext cx="317303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FFFFFF"/>
              </a:buClr>
              <a:buSzPts val="1600"/>
              <a:buFont typeface="Arial"/>
              <a:buChar char="•"/>
            </a:pP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Наука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  <a:p>
            <a:pPr marL="285750" indent="-285750">
              <a:buClr>
                <a:srgbClr val="FFFFFF"/>
              </a:buClr>
              <a:buSzPts val="1600"/>
              <a:buFont typeface="Arial"/>
              <a:buChar char="•"/>
            </a:pP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Спорт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  <a:p>
            <a:pPr marL="285750" indent="-285750">
              <a:buClr>
                <a:srgbClr val="FFFFFF"/>
              </a:buClr>
              <a:buSzPts val="1600"/>
              <a:buFont typeface="Arial"/>
              <a:buChar char="•"/>
            </a:pP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Творчество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8574787" y="4749438"/>
            <a:ext cx="317303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FFFFFF"/>
              </a:buClr>
              <a:buSzPts val="1600"/>
              <a:buFont typeface="Arial"/>
              <a:buChar char="•"/>
            </a:pP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Экология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  <a:p>
            <a:pPr marL="285750" indent="-285750">
              <a:buClr>
                <a:srgbClr val="FFFFFF"/>
              </a:buClr>
              <a:buSzPts val="1600"/>
              <a:buFont typeface="Arial"/>
              <a:buChar char="•"/>
            </a:pPr>
            <a:r>
              <a:rPr lang="ru-RU" sz="16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Гражданская идентичность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>
            <a:spLocks noGrp="1"/>
          </p:cNvSpPr>
          <p:nvPr>
            <p:ph type="body" idx="1"/>
          </p:nvPr>
        </p:nvSpPr>
        <p:spPr>
          <a:xfrm>
            <a:off x="7709834" y="702196"/>
            <a:ext cx="3152275" cy="76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54695"/>
              </a:buClr>
              <a:buSzPts val="4000"/>
              <a:buNone/>
            </a:pPr>
            <a:r>
              <a:rPr lang="ru-RU" sz="400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«Экология»</a:t>
            </a:r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title"/>
          </p:nvPr>
        </p:nvSpPr>
        <p:spPr>
          <a:xfrm>
            <a:off x="676656" y="326466"/>
            <a:ext cx="74876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ru-RU" sz="4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Основные проекты </a:t>
            </a:r>
            <a:r>
              <a:rPr lang="ru-RU" sz="40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поднаправления</a:t>
            </a:r>
            <a:endParaRPr sz="4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1840460" y="3092586"/>
            <a:ext cx="260652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0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Всероссийский проект «Экотренд»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1768232" y="1750975"/>
            <a:ext cx="2750979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0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Всероссийский конкурс «На старт, </a:t>
            </a:r>
            <a:r>
              <a:rPr lang="ru-RU" sz="2000" kern="0" dirty="0" err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экоотряд</a:t>
            </a:r>
            <a:r>
              <a:rPr lang="ru-RU" sz="2000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!»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1646141" y="4434198"/>
            <a:ext cx="299516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000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Всероссийский конкурс «Экологическая культура»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7709834" y="2230059"/>
            <a:ext cx="287959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b="1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Партнерский проект «Экозабота»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7100760" y="3639086"/>
            <a:ext cx="409774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b="1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Всероссийская акция «Экодежурный по стране»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"/>
          <p:cNvSpPr txBox="1">
            <a:spLocks noGrp="1"/>
          </p:cNvSpPr>
          <p:nvPr>
            <p:ph type="body" idx="1"/>
          </p:nvPr>
        </p:nvSpPr>
        <p:spPr>
          <a:xfrm>
            <a:off x="6285298" y="711820"/>
            <a:ext cx="6583680" cy="76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ru-RU" sz="36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«Гражданская идентичность»</a:t>
            </a:r>
            <a:endParaRPr/>
          </a:p>
        </p:txBody>
      </p:sp>
      <p:sp>
        <p:nvSpPr>
          <p:cNvPr id="127" name="Google Shape;127;p16"/>
          <p:cNvSpPr txBox="1">
            <a:spLocks noGrp="1"/>
          </p:cNvSpPr>
          <p:nvPr>
            <p:ph type="title"/>
          </p:nvPr>
        </p:nvSpPr>
        <p:spPr>
          <a:xfrm>
            <a:off x="105876" y="336250"/>
            <a:ext cx="74876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A63A7"/>
              </a:buClr>
              <a:buSzPts val="4000"/>
              <a:buFont typeface="Arial"/>
              <a:buNone/>
            </a:pPr>
            <a:r>
              <a:rPr lang="ru-RU" sz="4000">
                <a:solidFill>
                  <a:srgbClr val="9A63A7"/>
                </a:solidFill>
                <a:latin typeface="Arial"/>
                <a:ea typeface="Arial"/>
                <a:cs typeface="Arial"/>
                <a:sym typeface="Arial"/>
              </a:rPr>
              <a:t>Основные </a:t>
            </a:r>
            <a:r>
              <a:rPr lang="ru-RU" sz="3600">
                <a:solidFill>
                  <a:srgbClr val="9A63A7"/>
                </a:solidFill>
                <a:latin typeface="Arial"/>
                <a:ea typeface="Arial"/>
                <a:cs typeface="Arial"/>
                <a:sym typeface="Arial"/>
              </a:rPr>
              <a:t>проекты</a:t>
            </a:r>
            <a:r>
              <a:rPr lang="ru-RU" sz="4000">
                <a:solidFill>
                  <a:srgbClr val="9A63A7"/>
                </a:solidFill>
                <a:latin typeface="Arial"/>
                <a:ea typeface="Arial"/>
                <a:cs typeface="Arial"/>
                <a:sym typeface="Arial"/>
              </a:rPr>
              <a:t> поднаправления</a:t>
            </a:r>
            <a:endParaRPr sz="4000">
              <a:solidFill>
                <a:srgbClr val="9A63A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6"/>
          <p:cNvSpPr/>
          <p:nvPr/>
        </p:nvSpPr>
        <p:spPr>
          <a:xfrm>
            <a:off x="-798993" y="2228151"/>
            <a:ext cx="60960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               «Академия гражданина» 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2400" kern="0">
              <a:solidFill>
                <a:srgbClr val="854695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2400" kern="0">
              <a:solidFill>
                <a:srgbClr val="854695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                   «РДШ – Территория                		   самоуправления» 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2400" kern="0">
              <a:solidFill>
                <a:srgbClr val="854695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	     «Лучшая команда РДШ» 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"/>
          <p:cNvSpPr txBox="1">
            <a:spLocks noGrp="1"/>
          </p:cNvSpPr>
          <p:nvPr>
            <p:ph type="body" idx="1"/>
          </p:nvPr>
        </p:nvSpPr>
        <p:spPr>
          <a:xfrm>
            <a:off x="7398666" y="720845"/>
            <a:ext cx="3620800" cy="76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54695"/>
              </a:buClr>
              <a:buSzPts val="4000"/>
              <a:buNone/>
            </a:pPr>
            <a:r>
              <a:rPr lang="ru-RU" sz="400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«Творчество»</a:t>
            </a:r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title"/>
          </p:nvPr>
        </p:nvSpPr>
        <p:spPr>
          <a:xfrm>
            <a:off x="822960" y="360338"/>
            <a:ext cx="74876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ru-RU" sz="4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Основные проекты </a:t>
            </a:r>
            <a:r>
              <a:rPr lang="ru-RU" sz="40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поднаправления</a:t>
            </a:r>
            <a:endParaRPr sz="4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7"/>
          <p:cNvSpPr txBox="1"/>
          <p:nvPr/>
        </p:nvSpPr>
        <p:spPr>
          <a:xfrm>
            <a:off x="498737" y="2095746"/>
            <a:ext cx="3075709" cy="954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70000"/>
              </a:lnSpc>
              <a:buClr>
                <a:srgbClr val="FFFFFF"/>
              </a:buClr>
              <a:buSzPts val="3740"/>
              <a:buFont typeface="Arial"/>
              <a:buNone/>
            </a:pPr>
            <a:r>
              <a:rPr lang="ru-RU" sz="3740" kern="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Творческая лаборатория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9" name="Google Shape;139;p17"/>
          <p:cNvSpPr txBox="1"/>
          <p:nvPr/>
        </p:nvSpPr>
        <p:spPr>
          <a:xfrm>
            <a:off x="7574726" y="1959989"/>
            <a:ext cx="3268681" cy="954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70000"/>
              </a:lnSpc>
              <a:buClr>
                <a:srgbClr val="854695"/>
              </a:buClr>
              <a:buSzPts val="3740"/>
              <a:buFont typeface="Arial"/>
              <a:buNone/>
            </a:pPr>
            <a:r>
              <a:rPr lang="ru-RU" sz="3740" kern="0">
                <a:solidFill>
                  <a:srgbClr val="854695"/>
                </a:solidFill>
                <a:ea typeface="Arial"/>
                <a:cs typeface="Arial"/>
                <a:sym typeface="Arial"/>
              </a:rPr>
              <a:t>Творческая мастерская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0" name="Google Shape;140;p17"/>
          <p:cNvSpPr txBox="1"/>
          <p:nvPr/>
        </p:nvSpPr>
        <p:spPr>
          <a:xfrm>
            <a:off x="3574446" y="2736290"/>
            <a:ext cx="2808514" cy="87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FFFFFF"/>
              </a:buClr>
              <a:buSzPts val="3200"/>
              <a:buFont typeface="Arial"/>
              <a:buNone/>
            </a:pPr>
            <a:r>
              <a:rPr lang="ru-RU" sz="3200" kern="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Фестиваль для</a:t>
            </a:r>
            <a:br>
              <a:rPr lang="ru-RU" sz="3200" kern="0" dirty="0">
                <a:solidFill>
                  <a:srgbClr val="FFFFFF"/>
                </a:solidFill>
                <a:ea typeface="Arial"/>
                <a:cs typeface="Arial"/>
                <a:sym typeface="Arial"/>
              </a:rPr>
            </a:br>
            <a:r>
              <a:rPr lang="ru-RU" sz="3200" kern="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начальных классов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8"/>
          <p:cNvSpPr txBox="1">
            <a:spLocks noGrp="1"/>
          </p:cNvSpPr>
          <p:nvPr>
            <p:ph type="body" idx="1"/>
          </p:nvPr>
        </p:nvSpPr>
        <p:spPr>
          <a:xfrm>
            <a:off x="8350489" y="158368"/>
            <a:ext cx="3152275" cy="76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«Спорт»</a:t>
            </a:r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title"/>
          </p:nvPr>
        </p:nvSpPr>
        <p:spPr>
          <a:xfrm>
            <a:off x="152400" y="-120950"/>
            <a:ext cx="74876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A63A7"/>
              </a:buClr>
              <a:buSzPts val="4000"/>
              <a:buFont typeface="Arial"/>
              <a:buNone/>
            </a:pPr>
            <a:r>
              <a:rPr lang="ru-RU" sz="4000">
                <a:solidFill>
                  <a:srgbClr val="9A63A7"/>
                </a:solidFill>
                <a:latin typeface="Arial"/>
                <a:ea typeface="Arial"/>
                <a:cs typeface="Arial"/>
                <a:sym typeface="Arial"/>
              </a:rPr>
              <a:t>Основные проекты поднаправления</a:t>
            </a:r>
            <a:endParaRPr sz="4000">
              <a:solidFill>
                <a:srgbClr val="9A63A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8"/>
          <p:cNvSpPr txBox="1"/>
          <p:nvPr/>
        </p:nvSpPr>
        <p:spPr>
          <a:xfrm>
            <a:off x="3657601" y="950765"/>
            <a:ext cx="413657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854695"/>
                </a:solidFill>
                <a:latin typeface="Calibri"/>
                <a:ea typeface="Calibri"/>
                <a:cs typeface="Calibri"/>
                <a:sym typeface="Calibri"/>
              </a:rPr>
              <a:t>Всероссийский </a:t>
            </a:r>
            <a: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фестиваль</a:t>
            </a:r>
            <a:r>
              <a:rPr lang="ru-RU" sz="2400" kern="0">
                <a:solidFill>
                  <a:srgbClr val="854695"/>
                </a:solidFill>
                <a:latin typeface="Calibri"/>
                <a:ea typeface="Calibri"/>
                <a:cs typeface="Calibri"/>
                <a:sym typeface="Calibri"/>
              </a:rPr>
              <a:t> «Веселые </a:t>
            </a:r>
            <a: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старты»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1" name="Google Shape;151;p18"/>
          <p:cNvSpPr txBox="1"/>
          <p:nvPr/>
        </p:nvSpPr>
        <p:spPr>
          <a:xfrm>
            <a:off x="7733155" y="1419837"/>
            <a:ext cx="438694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Всероссийские соревнования по русскому силомеру </a:t>
            </a:r>
            <a:b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«Сила РДШ»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2" name="Google Shape;152;p18"/>
          <p:cNvSpPr txBox="1"/>
          <p:nvPr/>
        </p:nvSpPr>
        <p:spPr>
          <a:xfrm>
            <a:off x="4137719" y="2947856"/>
            <a:ext cx="421277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854695"/>
                </a:solidFill>
                <a:latin typeface="Calibri"/>
                <a:ea typeface="Calibri"/>
                <a:cs typeface="Calibri"/>
                <a:sym typeface="Calibri"/>
              </a:rPr>
              <a:t>Всеро</a:t>
            </a:r>
            <a: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ссийский турнир по </a:t>
            </a:r>
            <a:r>
              <a:rPr lang="ru-RU" sz="2400" kern="0">
                <a:solidFill>
                  <a:srgbClr val="854695"/>
                </a:solidFill>
                <a:latin typeface="Calibri"/>
                <a:ea typeface="Calibri"/>
                <a:cs typeface="Calibri"/>
                <a:sym typeface="Calibri"/>
              </a:rPr>
              <a:t>ш</a:t>
            </a:r>
            <a: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ахматам на кубок </a:t>
            </a:r>
            <a:r>
              <a:rPr lang="ru-RU" sz="2400" kern="0">
                <a:solidFill>
                  <a:srgbClr val="854695"/>
                </a:solidFill>
                <a:latin typeface="Calibri"/>
                <a:ea typeface="Calibri"/>
                <a:cs typeface="Calibri"/>
                <a:sym typeface="Calibri"/>
              </a:rPr>
              <a:t>Рос</a:t>
            </a:r>
            <a: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сийского движения школьников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3" name="Google Shape;153;p18"/>
          <p:cNvSpPr txBox="1"/>
          <p:nvPr/>
        </p:nvSpPr>
        <p:spPr>
          <a:xfrm>
            <a:off x="8022200" y="4702773"/>
            <a:ext cx="380885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Международная акция по роуп-скиппингу </a:t>
            </a:r>
            <a:b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24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«На спорте!»</a:t>
            </a:r>
            <a:endParaRPr sz="20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8"/>
          <p:cNvSpPr txBox="1"/>
          <p:nvPr/>
        </p:nvSpPr>
        <p:spPr>
          <a:xfrm>
            <a:off x="152400" y="2175240"/>
            <a:ext cx="37338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854695"/>
                </a:solidFill>
                <a:latin typeface="Calibri"/>
                <a:ea typeface="Calibri"/>
                <a:cs typeface="Calibri"/>
                <a:sym typeface="Calibri"/>
              </a:rPr>
              <a:t>Всероссийский фестиваль «Игры отважных»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5" name="Google Shape;155;p18"/>
          <p:cNvSpPr/>
          <p:nvPr/>
        </p:nvSpPr>
        <p:spPr>
          <a:xfrm>
            <a:off x="66463" y="4149662"/>
            <a:ext cx="4103914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kern="0">
                <a:solidFill>
                  <a:srgbClr val="854695"/>
                </a:solidFill>
                <a:latin typeface="Calibri"/>
                <a:ea typeface="Calibri"/>
                <a:cs typeface="Calibri"/>
                <a:sym typeface="Calibri"/>
              </a:rPr>
              <a:t>Всероссийская киберспортивная </a:t>
            </a:r>
            <a:br>
              <a:rPr lang="ru-RU" sz="2400" kern="0">
                <a:solidFill>
                  <a:srgbClr val="85469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2400" kern="0">
                <a:solidFill>
                  <a:srgbClr val="854695"/>
                </a:solidFill>
                <a:latin typeface="Calibri"/>
                <a:ea typeface="Calibri"/>
                <a:cs typeface="Calibri"/>
                <a:sym typeface="Calibri"/>
              </a:rPr>
              <a:t>школьная лига РДШ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>
            <a:spLocks noGrp="1"/>
          </p:cNvSpPr>
          <p:nvPr>
            <p:ph type="body" idx="1"/>
          </p:nvPr>
        </p:nvSpPr>
        <p:spPr>
          <a:xfrm>
            <a:off x="8489482" y="702196"/>
            <a:ext cx="3152275" cy="76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54695"/>
              </a:buClr>
              <a:buSzPts val="4000"/>
              <a:buNone/>
            </a:pPr>
            <a:r>
              <a:rPr lang="ru-RU" sz="400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«Наука»</a:t>
            </a:r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title"/>
          </p:nvPr>
        </p:nvSpPr>
        <p:spPr>
          <a:xfrm>
            <a:off x="649224" y="402612"/>
            <a:ext cx="74876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ru-RU" sz="4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Основные проекты </a:t>
            </a:r>
            <a:r>
              <a:rPr lang="ru-RU" sz="40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поднаправления</a:t>
            </a:r>
            <a:endParaRPr sz="4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9"/>
          <p:cNvSpPr/>
          <p:nvPr/>
        </p:nvSpPr>
        <p:spPr>
          <a:xfrm>
            <a:off x="1242910" y="2053267"/>
            <a:ext cx="383177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b="1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Всероссийский проект «Объясните нормально»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69" name="Google Shape;169;p19"/>
          <p:cNvSpPr/>
          <p:nvPr/>
        </p:nvSpPr>
        <p:spPr>
          <a:xfrm>
            <a:off x="7369848" y="2053267"/>
            <a:ext cx="427190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b="1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Всероссийский проект «Гражданская наука»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0" name="Google Shape;170;p19"/>
          <p:cNvSpPr/>
          <p:nvPr/>
        </p:nvSpPr>
        <p:spPr>
          <a:xfrm>
            <a:off x="257892" y="3872137"/>
            <a:ext cx="711195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b="1" kern="0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Всероссийский проект «Научное ориентирование»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0"/>
          <p:cNvSpPr txBox="1">
            <a:spLocks noGrp="1"/>
          </p:cNvSpPr>
          <p:nvPr>
            <p:ph type="body" idx="1"/>
          </p:nvPr>
        </p:nvSpPr>
        <p:spPr>
          <a:xfrm>
            <a:off x="7709834" y="702196"/>
            <a:ext cx="3152275" cy="76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«Медиа»</a:t>
            </a:r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title"/>
          </p:nvPr>
        </p:nvSpPr>
        <p:spPr>
          <a:xfrm>
            <a:off x="0" y="336250"/>
            <a:ext cx="74876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54695"/>
              </a:buClr>
              <a:buSzPts val="4000"/>
              <a:buFont typeface="Arial"/>
              <a:buNone/>
            </a:pPr>
            <a:r>
              <a:rPr lang="ru-RU" sz="4000">
                <a:solidFill>
                  <a:srgbClr val="854695"/>
                </a:solidFill>
                <a:latin typeface="Arial"/>
                <a:ea typeface="Arial"/>
                <a:cs typeface="Arial"/>
                <a:sym typeface="Arial"/>
              </a:rPr>
              <a:t>Основные проекты поднаправления</a:t>
            </a:r>
            <a:endParaRPr sz="4000">
              <a:solidFill>
                <a:srgbClr val="85469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0"/>
          <p:cNvSpPr/>
          <p:nvPr/>
        </p:nvSpPr>
        <p:spPr>
          <a:xfrm>
            <a:off x="49959" y="1661813"/>
            <a:ext cx="5399315" cy="4401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000" b="1" kern="0" dirty="0">
                <a:solidFill>
                  <a:srgbClr val="85469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Всероссийский проект «</a:t>
            </a:r>
            <a:r>
              <a:rPr lang="ru-RU" sz="2000" b="1" kern="0" dirty="0" err="1">
                <a:solidFill>
                  <a:srgbClr val="85469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Контент</a:t>
            </a:r>
            <a:r>
              <a:rPr lang="ru-RU" sz="2000" b="1" kern="0" dirty="0">
                <a:solidFill>
                  <a:srgbClr val="85469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 коленке»</a:t>
            </a:r>
            <a:endParaRPr sz="2000" kern="0" dirty="0">
              <a:solidFill>
                <a:srgbClr val="85469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000" b="1" kern="0" dirty="0" smtClean="0">
                <a:solidFill>
                  <a:srgbClr val="85469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2000" b="1" kern="0" dirty="0">
              <a:solidFill>
                <a:srgbClr val="85469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2000" b="1" kern="0" dirty="0">
              <a:solidFill>
                <a:srgbClr val="85469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2000" b="1" kern="0" dirty="0">
              <a:solidFill>
                <a:srgbClr val="85469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2000" b="1" kern="0" dirty="0">
              <a:solidFill>
                <a:srgbClr val="85469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2000" b="1" kern="0" dirty="0">
              <a:solidFill>
                <a:srgbClr val="85469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2000" b="1" kern="0" dirty="0">
              <a:solidFill>
                <a:srgbClr val="85469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ru-RU" sz="2000" b="1" kern="0" dirty="0">
                <a:solidFill>
                  <a:srgbClr val="85469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Всероссийский проект «</a:t>
            </a:r>
            <a:r>
              <a:rPr lang="ru-RU" sz="2000" b="1" kern="0" dirty="0" err="1">
                <a:solidFill>
                  <a:srgbClr val="85469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Медиашкола</a:t>
            </a:r>
            <a:r>
              <a:rPr lang="ru-RU" sz="2000" b="1" kern="0" dirty="0" smtClean="0">
                <a:solidFill>
                  <a:srgbClr val="85469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</a:t>
            </a:r>
            <a:endParaRPr sz="2000" kern="0" dirty="0">
              <a:solidFill>
                <a:srgbClr val="85469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Google Shape;178;p20"/>
          <p:cNvSpPr/>
          <p:nvPr/>
        </p:nvSpPr>
        <p:spPr>
          <a:xfrm>
            <a:off x="5499233" y="3200695"/>
            <a:ext cx="6642808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2000" b="1" kern="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Всероссийский проект «</a:t>
            </a:r>
            <a:r>
              <a:rPr lang="ru-RU" sz="2000" b="1" kern="0" dirty="0" err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Блоггероя</a:t>
            </a:r>
            <a:r>
              <a:rPr lang="ru-RU" sz="2000" b="1" kern="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</a:t>
            </a:r>
            <a:endParaRPr sz="2000" kern="0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 txBox="1">
            <a:spLocks noGrp="1"/>
          </p:cNvSpPr>
          <p:nvPr>
            <p:ph type="body" idx="1"/>
          </p:nvPr>
        </p:nvSpPr>
        <p:spPr>
          <a:xfrm>
            <a:off x="6336145" y="519222"/>
            <a:ext cx="5358549" cy="959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854695"/>
              </a:buClr>
              <a:buSzPts val="3700"/>
              <a:buNone/>
            </a:pPr>
            <a:r>
              <a:rPr lang="ru-RU" sz="370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«Междисциплинарные проекты и программы»</a:t>
            </a:r>
            <a:endParaRPr/>
          </a:p>
        </p:txBody>
      </p:sp>
      <p:sp>
        <p:nvSpPr>
          <p:cNvPr id="184" name="Google Shape;184;p21"/>
          <p:cNvSpPr txBox="1">
            <a:spLocks noGrp="1"/>
          </p:cNvSpPr>
          <p:nvPr>
            <p:ph type="title"/>
          </p:nvPr>
        </p:nvSpPr>
        <p:spPr>
          <a:xfrm>
            <a:off x="770892" y="336248"/>
            <a:ext cx="74876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ru-RU" sz="4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Основные проекты </a:t>
            </a:r>
            <a:r>
              <a:rPr lang="ru-RU" sz="400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поднаправления</a:t>
            </a:r>
            <a:endParaRPr sz="4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1"/>
          <p:cNvSpPr/>
          <p:nvPr/>
        </p:nvSpPr>
        <p:spPr>
          <a:xfrm>
            <a:off x="435604" y="1888244"/>
            <a:ext cx="260592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b="1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Проект </a:t>
            </a:r>
            <a:br>
              <a:rPr lang="ru-RU" sz="2400" b="1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sz="2400" b="1" kern="0" dirty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«Лига решений»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7" name="Google Shape;187;p21"/>
          <p:cNvSpPr/>
          <p:nvPr/>
        </p:nvSpPr>
        <p:spPr>
          <a:xfrm>
            <a:off x="2349570" y="3357017"/>
            <a:ext cx="433029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b="1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Проект </a:t>
            </a:r>
            <a:br>
              <a:rPr lang="ru-RU" sz="2400" b="1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sz="2400" b="1" ker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«Клуб экономных школьников»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9" name="Google Shape;189;p21"/>
          <p:cNvSpPr/>
          <p:nvPr/>
        </p:nvSpPr>
        <p:spPr>
          <a:xfrm>
            <a:off x="7265040" y="1642555"/>
            <a:ext cx="260592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b="1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Проект </a:t>
            </a:r>
            <a:br>
              <a:rPr lang="ru-RU" sz="2400" b="1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sz="2400" b="1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«Впорядке»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91" name="Google Shape;191;p21"/>
          <p:cNvSpPr/>
          <p:nvPr/>
        </p:nvSpPr>
        <p:spPr>
          <a:xfrm>
            <a:off x="7786351" y="3592990"/>
            <a:ext cx="4169229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400" b="1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Проект </a:t>
            </a:r>
            <a:br>
              <a:rPr lang="ru-RU" sz="2400" b="1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sz="2400" b="1" kern="0">
                <a:solidFill>
                  <a:srgbClr val="85469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«Информационная культура и безопасность»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300</Words>
  <Application>Microsoft Office PowerPoint</Application>
  <PresentationFormat>Широкоэкранный</PresentationFormat>
  <Paragraphs>98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Roboto Condensed</vt:lpstr>
      <vt:lpstr>Times New Roman</vt:lpstr>
      <vt:lpstr>2_Тема Office</vt:lpstr>
      <vt:lpstr>Проекты и программы  2020 – 2021 год</vt:lpstr>
      <vt:lpstr>Презентация PowerPoint</vt:lpstr>
      <vt:lpstr>Основные проекты поднаправления</vt:lpstr>
      <vt:lpstr>Основные проекты поднаправления</vt:lpstr>
      <vt:lpstr>Основные проекты поднаправления</vt:lpstr>
      <vt:lpstr>Основные проекты поднаправления</vt:lpstr>
      <vt:lpstr>Основные проекты поднаправления</vt:lpstr>
      <vt:lpstr>Основные проекты поднаправления</vt:lpstr>
      <vt:lpstr>Основные проекты поднаправления</vt:lpstr>
      <vt:lpstr>Основные проекты поднаправления</vt:lpstr>
      <vt:lpstr>Основные проекты поднаправления</vt:lpstr>
      <vt:lpstr>Ключевые события РДШ  2021 года</vt:lpstr>
    </vt:vector>
  </TitlesOfParts>
  <Company>SafeTec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Пелипенкова Дарья Юрьевна</dc:creator>
  <cp:lastModifiedBy>Швитова Наталья Сергеевна</cp:lastModifiedBy>
  <cp:revision>24</cp:revision>
  <dcterms:created xsi:type="dcterms:W3CDTF">2020-08-11T13:33:09Z</dcterms:created>
  <dcterms:modified xsi:type="dcterms:W3CDTF">2021-02-17T08:18:19Z</dcterms:modified>
</cp:coreProperties>
</file>