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emf" ContentType="image/x-emf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notesSlides/notesSlide6.xml" ContentType="application/vnd.openxmlformats-officedocument.presentationml.notesSlide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  <p:sldMasterId id="2147483732" r:id="rId2"/>
    <p:sldMasterId id="2147483768" r:id="rId3"/>
  </p:sldMasterIdLst>
  <p:notesMasterIdLst>
    <p:notesMasterId r:id="rId27"/>
  </p:notesMasterIdLst>
  <p:handoutMasterIdLst>
    <p:handoutMasterId r:id="rId28"/>
  </p:handoutMasterIdLst>
  <p:sldIdLst>
    <p:sldId id="281" r:id="rId4"/>
    <p:sldId id="283" r:id="rId5"/>
    <p:sldId id="263" r:id="rId6"/>
    <p:sldId id="289" r:id="rId7"/>
    <p:sldId id="290" r:id="rId8"/>
    <p:sldId id="304" r:id="rId9"/>
    <p:sldId id="291" r:id="rId10"/>
    <p:sldId id="293" r:id="rId11"/>
    <p:sldId id="294" r:id="rId12"/>
    <p:sldId id="287" r:id="rId13"/>
    <p:sldId id="307" r:id="rId14"/>
    <p:sldId id="305" r:id="rId15"/>
    <p:sldId id="295" r:id="rId16"/>
    <p:sldId id="301" r:id="rId17"/>
    <p:sldId id="302" r:id="rId18"/>
    <p:sldId id="303" r:id="rId19"/>
    <p:sldId id="278" r:id="rId20"/>
    <p:sldId id="299" r:id="rId21"/>
    <p:sldId id="300" r:id="rId22"/>
    <p:sldId id="296" r:id="rId23"/>
    <p:sldId id="297" r:id="rId24"/>
    <p:sldId id="298" r:id="rId25"/>
    <p:sldId id="288" r:id="rId26"/>
  </p:sldIdLst>
  <p:sldSz cx="9144000" cy="5143500" type="screen16x9"/>
  <p:notesSz cx="6858000" cy="9144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E31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717" autoAdjust="0"/>
  </p:normalViewPr>
  <p:slideViewPr>
    <p:cSldViewPr>
      <p:cViewPr varScale="1">
        <p:scale>
          <a:sx n="98" d="100"/>
          <a:sy n="98" d="100"/>
        </p:scale>
        <p:origin x="642" y="72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tableStyles" Target="tableStyle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7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6890850223481108"/>
          <c:y val="1.5627088221318045E-2"/>
          <c:w val="0.726673112293035"/>
          <c:h val="0.36316860206112084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bubble3D val="0"/>
            <c:spPr>
              <a:solidFill>
                <a:srgbClr val="00B050"/>
              </a:solidFill>
              <a:ln w="12673">
                <a:solidFill>
                  <a:srgbClr val="FFFFFF"/>
                </a:solidFill>
                <a:prstDash val="solid"/>
              </a:ln>
            </c:spPr>
          </c:dPt>
          <c:dPt>
            <c:idx val="1"/>
            <c:bubble3D val="0"/>
            <c:spPr>
              <a:solidFill>
                <a:srgbClr val="FFC000"/>
              </a:solidFill>
              <a:ln w="12673">
                <a:solidFill>
                  <a:srgbClr val="FFFFFF"/>
                </a:solidFill>
                <a:prstDash val="solid"/>
              </a:ln>
            </c:spPr>
          </c:dPt>
          <c:dPt>
            <c:idx val="2"/>
            <c:bubble3D val="0"/>
            <c:spPr>
              <a:solidFill>
                <a:srgbClr val="FF0000"/>
              </a:solidFill>
              <a:ln w="12673">
                <a:solidFill>
                  <a:srgbClr val="FFFFFF"/>
                </a:solidFill>
                <a:prstDash val="solid"/>
              </a:ln>
            </c:spPr>
          </c:dPt>
          <c:dPt>
            <c:idx val="3"/>
            <c:bubble3D val="0"/>
            <c:spPr>
              <a:solidFill>
                <a:srgbClr val="DADADA"/>
              </a:solidFill>
              <a:ln w="12673">
                <a:solidFill>
                  <a:srgbClr val="FFFFFF"/>
                </a:solidFill>
                <a:prstDash val="solid"/>
              </a:ln>
            </c:spPr>
          </c:dPt>
          <c:dPt>
            <c:idx val="4"/>
            <c:bubble3D val="0"/>
            <c:spPr>
              <a:solidFill>
                <a:srgbClr val="AACACA"/>
              </a:solidFill>
              <a:ln w="12673">
                <a:solidFill>
                  <a:srgbClr val="FFFFFF"/>
                </a:solidFill>
                <a:prstDash val="solid"/>
              </a:ln>
            </c:spPr>
          </c:dPt>
          <c:dPt>
            <c:idx val="5"/>
            <c:bubble3D val="0"/>
            <c:spPr>
              <a:solidFill>
                <a:srgbClr val="00FF99"/>
              </a:solidFill>
              <a:ln w="12673">
                <a:solidFill>
                  <a:srgbClr val="FFFFFF"/>
                </a:solidFill>
                <a:prstDash val="solid"/>
              </a:ln>
            </c:spPr>
          </c:dPt>
          <c:dLbls>
            <c:spPr>
              <a:noFill/>
              <a:ln w="25358">
                <a:noFill/>
              </a:ln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5" b="0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09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Лист1!$A$2:$A$7</c:f>
              <c:strCache>
                <c:ptCount val="6"/>
                <c:pt idx="0">
                  <c:v>заявлений от соискателей лицензий</c:v>
                </c:pt>
                <c:pt idx="1">
                  <c:v>заявлений о переоформлении лицензий</c:v>
                </c:pt>
                <c:pt idx="2">
                  <c:v>заявлений о прекращении действия лицензий</c:v>
                </c:pt>
                <c:pt idx="3">
                  <c:v>заявлений на выдачу дубликата</c:v>
                </c:pt>
                <c:pt idx="4">
                  <c:v>заявлений о выдаче временной лицензии</c:v>
                </c:pt>
                <c:pt idx="5">
                  <c:v>возвращено на доработку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46</c:v>
                </c:pt>
                <c:pt idx="1">
                  <c:v>303</c:v>
                </c:pt>
                <c:pt idx="2">
                  <c:v>31</c:v>
                </c:pt>
                <c:pt idx="3">
                  <c:v>6</c:v>
                </c:pt>
                <c:pt idx="4">
                  <c:v>1</c:v>
                </c:pt>
                <c:pt idx="5">
                  <c:v>23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 w="25347">
          <a:noFill/>
        </a:ln>
      </c:spPr>
    </c:plotArea>
    <c:legend>
      <c:legendPos val="b"/>
      <c:legendEntry>
        <c:idx val="5"/>
        <c:delete val="1"/>
      </c:legendEntry>
      <c:layout>
        <c:manualLayout>
          <c:xMode val="edge"/>
          <c:yMode val="edge"/>
          <c:x val="7.4163591869856854E-2"/>
          <c:y val="0.60335565286259418"/>
          <c:w val="0.86947671396147941"/>
          <c:h val="0.3153214077666725"/>
        </c:manualLayout>
      </c:layout>
      <c:overlay val="0"/>
      <c:spPr>
        <a:noFill/>
        <a:ln w="25358">
          <a:noFill/>
        </a:ln>
      </c:spPr>
      <c:txPr>
        <a:bodyPr rot="0" spcFirstLastPara="1" vertOverflow="ellipsis" vert="horz" wrap="square" anchor="ctr" anchorCtr="1"/>
        <a:lstStyle/>
        <a:p>
          <a:pPr>
            <a:defRPr sz="1195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5134727166162651"/>
          <c:y val="3.6624437693319828E-2"/>
          <c:w val="0.39424799860005461"/>
          <c:h val="0.40166380777206001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bubble3D val="0"/>
            <c:spPr>
              <a:solidFill>
                <a:srgbClr val="00B050"/>
              </a:solidFill>
              <a:ln w="10987">
                <a:solidFill>
                  <a:srgbClr val="FFFFFF"/>
                </a:solidFill>
                <a:prstDash val="solid"/>
              </a:ln>
            </c:spPr>
          </c:dPt>
          <c:dPt>
            <c:idx val="1"/>
            <c:bubble3D val="0"/>
            <c:spPr>
              <a:solidFill>
                <a:srgbClr val="FFC000"/>
              </a:solidFill>
              <a:ln w="10987">
                <a:solidFill>
                  <a:srgbClr val="FFFFFF"/>
                </a:solidFill>
                <a:prstDash val="solid"/>
              </a:ln>
            </c:spPr>
          </c:dPt>
          <c:dPt>
            <c:idx val="2"/>
            <c:bubble3D val="0"/>
            <c:spPr>
              <a:solidFill>
                <a:srgbClr val="FF0000"/>
              </a:solidFill>
              <a:ln w="10987">
                <a:solidFill>
                  <a:srgbClr val="FFFFFF"/>
                </a:solidFill>
                <a:prstDash val="solid"/>
              </a:ln>
            </c:spPr>
          </c:dPt>
          <c:dPt>
            <c:idx val="3"/>
            <c:bubble3D val="0"/>
            <c:spPr>
              <a:solidFill>
                <a:srgbClr val="DADADA"/>
              </a:solidFill>
              <a:ln w="10987">
                <a:solidFill>
                  <a:srgbClr val="FFFFFF"/>
                </a:solidFill>
                <a:prstDash val="solid"/>
              </a:ln>
            </c:spPr>
          </c:dPt>
          <c:dLbls>
            <c:spPr>
              <a:noFill/>
              <a:ln w="21984">
                <a:noFill/>
              </a:ln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36" b="0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8244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Лист1!$A$2:$A$5</c:f>
              <c:strCache>
                <c:ptCount val="4"/>
                <c:pt idx="0">
                  <c:v>заявлений от соискателей лицензий</c:v>
                </c:pt>
                <c:pt idx="1">
                  <c:v>заявлений о переоформлении лицензий</c:v>
                </c:pt>
                <c:pt idx="2">
                  <c:v>заявлений о прекращении действия лицензий</c:v>
                </c:pt>
                <c:pt idx="3">
                  <c:v>заявлений на выдачу дубликата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26</c:v>
                </c:pt>
                <c:pt idx="1">
                  <c:v>146</c:v>
                </c:pt>
                <c:pt idx="2">
                  <c:v>12</c:v>
                </c:pt>
                <c:pt idx="3">
                  <c:v>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 w="21975">
          <a:noFill/>
        </a:ln>
      </c:spPr>
    </c:plotArea>
    <c:legend>
      <c:legendPos val="b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</c:legendEntry>
      <c:legendEntry>
        <c:idx val="1"/>
        <c:txPr>
          <a:bodyPr rot="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</c:legendEntry>
      <c:legendEntry>
        <c:idx val="2"/>
        <c:txPr>
          <a:bodyPr rot="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</c:legendEntry>
      <c:legendEntry>
        <c:idx val="3"/>
        <c:txPr>
          <a:bodyPr rot="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</c:legendEntry>
      <c:layout>
        <c:manualLayout>
          <c:xMode val="edge"/>
          <c:yMode val="edge"/>
          <c:x val="6.7293666950929157E-2"/>
          <c:y val="0.6418509103684874"/>
          <c:w val="0.84886702060186292"/>
          <c:h val="0.33631870819297194"/>
        </c:manualLayout>
      </c:layout>
      <c:overlay val="0"/>
      <c:spPr>
        <a:noFill/>
        <a:ln w="21984">
          <a:noFill/>
        </a:ln>
      </c:spPr>
      <c:txPr>
        <a:bodyPr rot="0" spcFirstLastPara="1" vertOverflow="ellipsis" vert="horz" wrap="square" anchor="ctr" anchorCtr="1"/>
        <a:lstStyle/>
        <a:p>
          <a:pPr>
            <a:defRPr sz="1036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58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ru-RU" dirty="0" smtClean="0">
                <a:solidFill>
                  <a:schemeClr val="tx1"/>
                </a:solidFill>
              </a:rPr>
              <a:t>2016 год</a:t>
            </a:r>
            <a:endParaRPr lang="ru-RU" dirty="0">
              <a:solidFill>
                <a:schemeClr val="tx1"/>
              </a:solidFill>
            </a:endParaRPr>
          </a:p>
        </c:rich>
      </c:tx>
      <c:overlay val="0"/>
      <c:spPr>
        <a:noFill/>
        <a:ln w="25352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0.40410195049148273"/>
          <c:y val="0.20277048702245554"/>
          <c:w val="0.2865673408471"/>
          <c:h val="0.34186981013338247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bubble3D val="0"/>
            <c:spPr>
              <a:solidFill>
                <a:srgbClr val="FFC000"/>
              </a:solidFill>
              <a:ln w="12688">
                <a:solidFill>
                  <a:srgbClr val="FFFFFF"/>
                </a:solidFill>
                <a:prstDash val="solid"/>
              </a:ln>
            </c:spPr>
          </c:dPt>
          <c:dPt>
            <c:idx val="1"/>
            <c:bubble3D val="0"/>
            <c:spPr>
              <a:solidFill>
                <a:srgbClr val="FF0000"/>
              </a:solidFill>
              <a:ln w="12688">
                <a:solidFill>
                  <a:srgbClr val="FFFFFF"/>
                </a:solidFill>
                <a:prstDash val="solid"/>
              </a:ln>
            </c:spPr>
          </c:dPt>
          <c:dLbls>
            <c:spPr>
              <a:noFill/>
              <a:ln w="25352">
                <a:noFill/>
              </a:ln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5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07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Лист1!$A$2:$A$3</c:f>
              <c:strCache>
                <c:ptCount val="2"/>
                <c:pt idx="0">
                  <c:v>заявлений о проведении государственной аккредитации</c:v>
                </c:pt>
                <c:pt idx="1">
                  <c:v>заявлений о переоформлении свидетельства о государтсвенной аккредитации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10</c:v>
                </c:pt>
                <c:pt idx="1">
                  <c:v>135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 w="25376">
          <a:noFill/>
        </a:ln>
      </c:spPr>
    </c:plotArea>
    <c:legend>
      <c:legendPos val="b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1195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</c:legendEntry>
      <c:legendEntry>
        <c:idx val="1"/>
        <c:txPr>
          <a:bodyPr rot="0" spcFirstLastPara="1" vertOverflow="ellipsis" vert="horz" wrap="square" anchor="ctr" anchorCtr="1"/>
          <a:lstStyle/>
          <a:p>
            <a:pPr>
              <a:defRPr sz="1195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</c:legendEntry>
      <c:layout>
        <c:manualLayout>
          <c:xMode val="edge"/>
          <c:yMode val="edge"/>
          <c:x val="0.11487896831195521"/>
          <c:y val="0.61333655167110468"/>
          <c:w val="0.87481702067877842"/>
          <c:h val="0.35157553094944427"/>
        </c:manualLayout>
      </c:layout>
      <c:overlay val="0"/>
      <c:spPr>
        <a:noFill/>
        <a:ln w="25352">
          <a:noFill/>
        </a:ln>
      </c:spPr>
      <c:txPr>
        <a:bodyPr rot="0" spcFirstLastPara="1" vertOverflow="ellipsis" vert="horz" wrap="square" anchor="ctr" anchorCtr="1"/>
        <a:lstStyle/>
        <a:p>
          <a:pPr>
            <a:defRPr sz="1195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58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ru-RU" dirty="0" smtClean="0">
                <a:solidFill>
                  <a:schemeClr val="tx1"/>
                </a:solidFill>
              </a:rPr>
              <a:t>2017 год</a:t>
            </a:r>
            <a:endParaRPr lang="ru-RU" dirty="0">
              <a:solidFill>
                <a:schemeClr val="tx1"/>
              </a:solidFill>
            </a:endParaRPr>
          </a:p>
        </c:rich>
      </c:tx>
      <c:overlay val="0"/>
      <c:spPr>
        <a:noFill/>
        <a:ln w="25352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0.40410195049148273"/>
          <c:y val="0.20277048702245554"/>
          <c:w val="0.2865673408471"/>
          <c:h val="0.34186981013338247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bubble3D val="0"/>
            <c:spPr>
              <a:solidFill>
                <a:srgbClr val="FFC000"/>
              </a:solidFill>
              <a:ln w="12688">
                <a:solidFill>
                  <a:srgbClr val="FFFFFF"/>
                </a:solidFill>
                <a:prstDash val="solid"/>
              </a:ln>
            </c:spPr>
          </c:dPt>
          <c:dPt>
            <c:idx val="1"/>
            <c:bubble3D val="0"/>
            <c:spPr>
              <a:solidFill>
                <a:srgbClr val="FF0000"/>
              </a:solidFill>
              <a:ln w="12688">
                <a:solidFill>
                  <a:srgbClr val="FFFFFF"/>
                </a:solidFill>
                <a:prstDash val="solid"/>
              </a:ln>
            </c:spPr>
          </c:dPt>
          <c:dLbls>
            <c:spPr>
              <a:noFill/>
              <a:ln w="25352">
                <a:noFill/>
              </a:ln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5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07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Лист1!$A$2:$A$3</c:f>
              <c:strCache>
                <c:ptCount val="2"/>
                <c:pt idx="0">
                  <c:v>заявлений о проведении государственной аккредитации</c:v>
                </c:pt>
                <c:pt idx="1">
                  <c:v>заявлений о переоформлении свидетельства о государственной аккредитации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4</c:v>
                </c:pt>
                <c:pt idx="1">
                  <c:v>25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 w="25376">
          <a:noFill/>
        </a:ln>
      </c:spPr>
    </c:plotArea>
    <c:legend>
      <c:legendPos val="b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1195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</c:legendEntry>
      <c:legendEntry>
        <c:idx val="1"/>
        <c:txPr>
          <a:bodyPr rot="0" spcFirstLastPara="1" vertOverflow="ellipsis" vert="horz" wrap="square" anchor="ctr" anchorCtr="1"/>
          <a:lstStyle/>
          <a:p>
            <a:pPr>
              <a:defRPr sz="1195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</c:legendEntry>
      <c:layout>
        <c:manualLayout>
          <c:xMode val="edge"/>
          <c:yMode val="edge"/>
          <c:x val="0.11487896831195521"/>
          <c:y val="0.61333655167110468"/>
          <c:w val="0.87481702067877842"/>
          <c:h val="0.35157553094944427"/>
        </c:manualLayout>
      </c:layout>
      <c:overlay val="0"/>
      <c:spPr>
        <a:noFill/>
        <a:ln w="25352">
          <a:noFill/>
        </a:ln>
      </c:spPr>
      <c:txPr>
        <a:bodyPr rot="0" spcFirstLastPara="1" vertOverflow="ellipsis" vert="horz" wrap="square" anchor="ctr" anchorCtr="1"/>
        <a:lstStyle/>
        <a:p>
          <a:pPr>
            <a:defRPr sz="1195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количество заявлений</c:v>
                </c:pt>
              </c:strCache>
            </c:strRef>
          </c:tx>
          <c:spPr>
            <a:solidFill>
              <a:srgbClr val="FFC000"/>
            </a:solidFill>
            <a:ln w="25527">
              <a:noFill/>
            </a:ln>
          </c:spPr>
          <c:invertIfNegative val="0"/>
          <c:dLbls>
            <c:dLbl>
              <c:idx val="0"/>
              <c:layout>
                <c:manualLayout>
                  <c:x val="1.8306636155606408E-3"/>
                  <c:y val="-3.4624812973234394E-2"/>
                </c:manualLayout>
              </c:layout>
              <c:tx>
                <c:rich>
                  <a:bodyPr/>
                  <a:lstStyle/>
                  <a:p>
                    <a:r>
                      <a:rPr lang="en-US" sz="1200" dirty="0" smtClean="0">
                        <a:solidFill>
                          <a:schemeClr val="tx1"/>
                        </a:solidFill>
                      </a:rPr>
                      <a:t>177</a:t>
                    </a:r>
                    <a:endParaRPr lang="en-US" sz="1200" dirty="0">
                      <a:solidFill>
                        <a:schemeClr val="tx1"/>
                      </a:solidFill>
                    </a:endParaRPr>
                  </a:p>
                </c:rich>
              </c:tx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 w="25539">
                <a:noFill/>
              </a:ln>
            </c:spPr>
            <c:txPr>
              <a:bodyPr lIns="38100" tIns="19050" rIns="38100" bIns="19050">
                <a:spAutoFit/>
              </a:bodyPr>
              <a:lstStyle/>
              <a:p>
                <a:pPr>
                  <a:defRPr sz="1200" baseline="0">
                    <a:solidFill>
                      <a:schemeClr val="tx1"/>
                    </a:solidFill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Лист1!$A$2:$A$3</c:f>
              <c:strCache>
                <c:ptCount val="2"/>
                <c:pt idx="0">
                  <c:v>количество рассмотренных заявлений на проставление апостиля и проставленных апостилей в 2017 году</c:v>
                </c:pt>
                <c:pt idx="1">
                  <c:v>количество рассмотренных заявлений на проставление апостиля и проставленных апостилей в 2016 году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177</c:v>
                </c:pt>
                <c:pt idx="1">
                  <c:v>152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количество проставленных апостилей</c:v>
                </c:pt>
              </c:strCache>
            </c:strRef>
          </c:tx>
          <c:spPr>
            <a:solidFill>
              <a:srgbClr val="ED7D31"/>
            </a:solidFill>
            <a:ln w="25527">
              <a:noFill/>
            </a:ln>
          </c:spPr>
          <c:invertIfNegative val="0"/>
          <c:dLbls>
            <c:spPr>
              <a:noFill/>
              <a:ln w="25539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Лист1!$A$2:$A$3</c:f>
              <c:strCache>
                <c:ptCount val="2"/>
                <c:pt idx="0">
                  <c:v>количество рассмотренных заявлений на проставление апостиля и проставленных апостилей в 2017 году</c:v>
                </c:pt>
                <c:pt idx="1">
                  <c:v>количество рассмотренных заявлений на проставление апостиля и проставленных апостилей в 2016 году</c:v>
                </c:pt>
              </c:strCache>
            </c:strRef>
          </c:cat>
          <c:val>
            <c:numRef>
              <c:f>Лист1!$C$2:$C$3</c:f>
              <c:numCache>
                <c:formatCode>General</c:formatCode>
                <c:ptCount val="2"/>
                <c:pt idx="0">
                  <c:v>170</c:v>
                </c:pt>
                <c:pt idx="1">
                  <c:v>147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отказано в подтверждении документов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dLbls>
            <c:spPr>
              <a:noFill/>
              <a:ln w="25539">
                <a:noFill/>
              </a:ln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Лист1!$A$2:$A$3</c:f>
              <c:strCache>
                <c:ptCount val="2"/>
                <c:pt idx="0">
                  <c:v>количество рассмотренных заявлений на проставление апостиля и проставленных апостилей в 2017 году</c:v>
                </c:pt>
                <c:pt idx="1">
                  <c:v>количество рассмотренных заявлений на проставление апостиля и проставленных апостилей в 2016 году</c:v>
                </c:pt>
              </c:strCache>
            </c:strRef>
          </c:cat>
          <c:val>
            <c:numRef>
              <c:f>Лист1!$D$2:$D$3</c:f>
              <c:numCache>
                <c:formatCode>General</c:formatCode>
                <c:ptCount val="2"/>
                <c:pt idx="0">
                  <c:v>2</c:v>
                </c:pt>
                <c:pt idx="1">
                  <c:v>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7028384"/>
        <c:axId val="47028768"/>
      </c:barChart>
      <c:catAx>
        <c:axId val="470283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73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3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7028768"/>
        <c:crosses val="autoZero"/>
        <c:auto val="1"/>
        <c:lblAlgn val="ctr"/>
        <c:lblOffset val="100"/>
        <c:noMultiLvlLbl val="0"/>
      </c:catAx>
      <c:valAx>
        <c:axId val="47028768"/>
        <c:scaling>
          <c:orientation val="minMax"/>
        </c:scaling>
        <c:delete val="0"/>
        <c:axPos val="l"/>
        <c:majorGridlines>
          <c:spPr>
            <a:ln w="9573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ln w="6382">
            <a:noFill/>
          </a:ln>
        </c:spPr>
        <c:txPr>
          <a:bodyPr rot="-60000000" spcFirstLastPara="1" vertOverflow="ellipsis" vert="horz" wrap="square" anchor="ctr" anchorCtr="1"/>
          <a:lstStyle/>
          <a:p>
            <a:pPr>
              <a:defRPr sz="1203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7028384"/>
        <c:crosses val="autoZero"/>
        <c:crossBetween val="between"/>
      </c:valAx>
      <c:spPr>
        <a:noFill/>
        <a:ln w="25539">
          <a:noFill/>
        </a:ln>
      </c:spPr>
    </c:plotArea>
    <c:legend>
      <c:legendPos val="b"/>
      <c:overlay val="0"/>
      <c:spPr>
        <a:noFill/>
        <a:ln w="25527">
          <a:noFill/>
        </a:ln>
      </c:spPr>
      <c:txPr>
        <a:bodyPr rot="0" spcFirstLastPara="1" vertOverflow="ellipsis" vert="horz" wrap="square" anchor="ctr" anchorCtr="1"/>
        <a:lstStyle/>
        <a:p>
          <a:pPr>
            <a:defRPr sz="1203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hPercent val="72"/>
      <c:rotY val="20"/>
      <c:depthPercent val="100"/>
      <c:rAngAx val="1"/>
    </c:view3D>
    <c:floor>
      <c:thickness val="0"/>
      <c:spPr>
        <a:solidFill>
          <a:srgbClr val="C0C0C0"/>
        </a:solidFill>
        <a:ln w="3175">
          <a:solidFill>
            <a:srgbClr val="000000"/>
          </a:solidFill>
          <a:prstDash val="solid"/>
        </a:ln>
      </c:spPr>
    </c:floor>
    <c:sideWall>
      <c:thickness val="0"/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sideWall>
    <c:backWall>
      <c:thickness val="0"/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6.0634065426001284E-2"/>
          <c:y val="7.7182708050583512E-2"/>
          <c:w val="0.59198542805100185"/>
          <c:h val="0.83445555657460413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количество ППЭ</c:v>
                </c:pt>
              </c:strCache>
            </c:strRef>
          </c:tx>
          <c:spPr>
            <a:solidFill>
              <a:srgbClr val="00FF00"/>
            </a:solidFill>
            <a:ln w="7002">
              <a:solidFill>
                <a:srgbClr val="000000"/>
              </a:solidFill>
              <a:prstDash val="solid"/>
            </a:ln>
          </c:spPr>
          <c:invertIfNegative val="0"/>
          <c:dPt>
            <c:idx val="0"/>
            <c:invertIfNegative val="0"/>
            <c:bubble3D val="0"/>
            <c:spPr>
              <a:gradFill rotWithShape="0">
                <a:gsLst>
                  <a:gs pos="0">
                    <a:srgbClr xmlns:mc="http://schemas.openxmlformats.org/markup-compatibility/2006" xmlns:a14="http://schemas.microsoft.com/office/drawing/2010/main" val="FF00FF" mc:Ignorable="a14" a14:legacySpreadsheetColorIndex="14"/>
                  </a:gs>
                  <a:gs pos="100000">
                    <a:srgbClr xmlns:mc="http://schemas.openxmlformats.org/markup-compatibility/2006" xmlns:a14="http://schemas.microsoft.com/office/drawing/2010/main" val="000000" mc:Ignorable="a14" a14:legacySpreadsheetColorIndex="14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7002">
                <a:solidFill>
                  <a:srgbClr val="000000"/>
                </a:solidFill>
                <a:prstDash val="solid"/>
              </a:ln>
            </c:spPr>
          </c:dPt>
          <c:dLbls>
            <c:dLbl>
              <c:idx val="0"/>
              <c:layout>
                <c:manualLayout>
                  <c:x val="6.3188448240028723E-4"/>
                  <c:y val="0.1412945636898334"/>
                </c:manualLayout>
              </c:layout>
              <c:spPr>
                <a:solidFill>
                  <a:schemeClr val="bg1"/>
                </a:solidFill>
                <a:ln w="14003">
                  <a:noFill/>
                </a:ln>
              </c:spPr>
              <c:txPr>
                <a:bodyPr/>
                <a:lstStyle/>
                <a:p>
                  <a:pPr>
                    <a:defRPr sz="1013" b="1" i="0" u="none" strike="noStrike" baseline="0">
                      <a:solidFill>
                        <a:srgbClr val="000000"/>
                      </a:solidFill>
                      <a:latin typeface="Arial Cyr"/>
                      <a:ea typeface="Arial Cyr"/>
                      <a:cs typeface="Arial Cyr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1.6382234020442701E-3"/>
                  <c:y val="0.1544833944625621"/>
                </c:manualLayout>
              </c:layout>
              <c:tx>
                <c:rich>
                  <a:bodyPr/>
                  <a:lstStyle/>
                  <a:p>
                    <a:pPr>
                      <a:defRPr sz="1008" b="1" i="0" u="none" strike="noStrike" baseline="0">
                        <a:solidFill>
                          <a:srgbClr val="000000"/>
                        </a:solidFill>
                        <a:latin typeface="Arial Cyr"/>
                        <a:ea typeface="Arial Cyr"/>
                        <a:cs typeface="Arial Cyr"/>
                      </a:defRPr>
                    </a:pPr>
                    <a:r>
                      <a:rPr lang="en-US"/>
                      <a:t>24 (53%)</a:t>
                    </a:r>
                  </a:p>
                </c:rich>
              </c:tx>
              <c:spPr>
                <a:solidFill>
                  <a:schemeClr val="bg1"/>
                </a:solidFill>
                <a:ln w="14003">
                  <a:noFill/>
                </a:ln>
              </c:spPr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solidFill>
                <a:schemeClr val="bg1"/>
              </a:solidFill>
              <a:ln w="14003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13" b="1" i="0" u="none" strike="noStrike" baseline="0">
                    <a:solidFill>
                      <a:srgbClr val="000000"/>
                    </a:solidFill>
                    <a:latin typeface="Arial Cyr"/>
                    <a:ea typeface="Arial Cyr"/>
                    <a:cs typeface="Arial Cyr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Sheet1!$B$1:$C$1</c:f>
              <c:strCache>
                <c:ptCount val="2"/>
                <c:pt idx="0">
                  <c:v>количество ППЭ</c:v>
                </c:pt>
                <c:pt idx="1">
                  <c:v>количество посещенных ППЭ </c:v>
                </c:pt>
              </c:strCache>
            </c:strRef>
          </c:cat>
          <c:val>
            <c:numRef>
              <c:f>Sheet1!$B$2:$C$2</c:f>
              <c:numCache>
                <c:formatCode>General</c:formatCode>
                <c:ptCount val="2"/>
                <c:pt idx="0">
                  <c:v>45</c:v>
                </c:pt>
                <c:pt idx="1">
                  <c:v>24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gapDepth val="0"/>
        <c:shape val="box"/>
        <c:axId val="47660616"/>
        <c:axId val="47169072"/>
        <c:axId val="0"/>
      </c:bar3DChart>
      <c:catAx>
        <c:axId val="47660616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low"/>
        <c:crossAx val="4716907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47169072"/>
        <c:scaling>
          <c:orientation val="minMax"/>
          <c:max val="50"/>
        </c:scaling>
        <c:delete val="0"/>
        <c:axPos val="l"/>
        <c:majorGridlines>
          <c:spPr>
            <a:ln w="1751">
              <a:solidFill>
                <a:srgbClr val="000000"/>
              </a:solidFill>
              <a:prstDash val="solid"/>
            </a:ln>
          </c:spPr>
        </c:majorGridlines>
        <c:numFmt formatCode="General" sourceLinked="1"/>
        <c:majorTickMark val="out"/>
        <c:minorTickMark val="none"/>
        <c:tickLblPos val="nextTo"/>
        <c:spPr>
          <a:ln w="1751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663" b="1" i="0" u="none" strike="noStrike" baseline="0">
                <a:solidFill>
                  <a:srgbClr val="000000"/>
                </a:solidFill>
                <a:latin typeface="Arial Cyr"/>
                <a:ea typeface="Arial Cyr"/>
                <a:cs typeface="Arial Cyr"/>
              </a:defRPr>
            </a:pPr>
            <a:endParaRPr lang="ru-RU"/>
          </a:p>
        </c:txPr>
        <c:crossAx val="47660616"/>
        <c:crosses val="autoZero"/>
        <c:crossBetween val="between"/>
      </c:valAx>
      <c:spPr>
        <a:noFill/>
        <a:ln w="23391">
          <a:noFill/>
        </a:ln>
      </c:spPr>
    </c:plotArea>
    <c:legend>
      <c:legendPos val="r"/>
      <c:layout>
        <c:manualLayout>
          <c:xMode val="edge"/>
          <c:yMode val="edge"/>
          <c:x val="0.67759559930995095"/>
          <c:y val="0.16554241818687343"/>
          <c:w val="0.31511840614060782"/>
          <c:h val="0.49622249617591568"/>
        </c:manualLayout>
      </c:layout>
      <c:overlay val="0"/>
      <c:spPr>
        <a:noFill/>
        <a:ln w="1751">
          <a:solidFill>
            <a:srgbClr val="000000"/>
          </a:solidFill>
          <a:prstDash val="solid"/>
        </a:ln>
      </c:spPr>
      <c:txPr>
        <a:bodyPr/>
        <a:lstStyle/>
        <a:p>
          <a:pPr>
            <a:defRPr sz="1400" b="1" i="0" u="none" strike="noStrike" baseline="0">
              <a:solidFill>
                <a:schemeClr val="tx1"/>
              </a:solidFill>
              <a:latin typeface="Arial Cyr"/>
              <a:ea typeface="Arial Cyr"/>
              <a:cs typeface="Arial Cyr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663" b="1" i="0" u="none" strike="noStrike" baseline="0">
          <a:solidFill>
            <a:srgbClr val="000000"/>
          </a:solidFill>
          <a:latin typeface="Arial Cyr"/>
          <a:ea typeface="Arial Cyr"/>
          <a:cs typeface="Arial Cyr"/>
        </a:defRPr>
      </a:pPr>
      <a:endParaRPr lang="ru-RU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hPercent val="72"/>
      <c:rotY val="20"/>
      <c:depthPercent val="100"/>
      <c:rAngAx val="1"/>
    </c:view3D>
    <c:floor>
      <c:thickness val="0"/>
      <c:spPr>
        <a:solidFill>
          <a:srgbClr val="C0C0C0"/>
        </a:solidFill>
        <a:ln w="3175">
          <a:solidFill>
            <a:srgbClr val="000000"/>
          </a:solidFill>
          <a:prstDash val="solid"/>
        </a:ln>
      </c:spPr>
    </c:floor>
    <c:sideWall>
      <c:thickness val="0"/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sideWall>
    <c:backWall>
      <c:thickness val="0"/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6.5573770491803282E-2"/>
          <c:y val="3.6764705882352942E-2"/>
          <c:w val="0.59198542805100185"/>
          <c:h val="0.8866600839952794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количество ППЭ</c:v>
                </c:pt>
              </c:strCache>
            </c:strRef>
          </c:tx>
          <c:spPr>
            <a:solidFill>
              <a:srgbClr val="00FF00"/>
            </a:solidFill>
            <a:ln w="7127">
              <a:solidFill>
                <a:srgbClr val="000000"/>
              </a:solidFill>
              <a:prstDash val="solid"/>
            </a:ln>
          </c:spPr>
          <c:invertIfNegative val="0"/>
          <c:dPt>
            <c:idx val="0"/>
            <c:invertIfNegative val="0"/>
            <c:bubble3D val="0"/>
            <c:spPr>
              <a:gradFill rotWithShape="0">
                <a:gsLst>
                  <a:gs pos="0">
                    <a:srgbClr xmlns:mc="http://schemas.openxmlformats.org/markup-compatibility/2006" xmlns:a14="http://schemas.microsoft.com/office/drawing/2010/main" val="FF00FF" mc:Ignorable="a14" a14:legacySpreadsheetColorIndex="14"/>
                  </a:gs>
                  <a:gs pos="100000">
                    <a:srgbClr xmlns:mc="http://schemas.openxmlformats.org/markup-compatibility/2006" xmlns:a14="http://schemas.microsoft.com/office/drawing/2010/main" val="000000" mc:Ignorable="a14" a14:legacySpreadsheetColorIndex="14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7127">
                <a:solidFill>
                  <a:srgbClr val="000000"/>
                </a:solidFill>
                <a:prstDash val="solid"/>
              </a:ln>
            </c:spPr>
          </c:dPt>
          <c:dLbls>
            <c:dLbl>
              <c:idx val="0"/>
              <c:layout>
                <c:manualLayout>
                  <c:x val="6.3187806548492618E-4"/>
                  <c:y val="0.32492311579457284"/>
                </c:manualLayout>
              </c:layout>
              <c:spPr>
                <a:solidFill>
                  <a:schemeClr val="bg1"/>
                </a:solidFill>
                <a:ln w="14253">
                  <a:noFill/>
                </a:ln>
              </c:spPr>
              <c:txPr>
                <a:bodyPr/>
                <a:lstStyle/>
                <a:p>
                  <a:pPr>
                    <a:defRPr sz="1031" b="1" i="0" u="none" strike="noStrike" baseline="0">
                      <a:solidFill>
                        <a:srgbClr val="000000"/>
                      </a:solidFill>
                      <a:latin typeface="Arial Cyr"/>
                      <a:ea typeface="Arial Cyr"/>
                      <a:cs typeface="Arial Cyr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1.3855743565056126E-4"/>
                  <c:y val="0.19199627008520831"/>
                </c:manualLayout>
              </c:layout>
              <c:tx>
                <c:rich>
                  <a:bodyPr/>
                  <a:lstStyle/>
                  <a:p>
                    <a:pPr>
                      <a:defRPr sz="633" b="1" i="0" u="none" strike="noStrike" baseline="0">
                        <a:solidFill>
                          <a:srgbClr val="000000"/>
                        </a:solidFill>
                        <a:latin typeface="Arial Cyr"/>
                        <a:ea typeface="Arial Cyr"/>
                        <a:cs typeface="Arial Cyr"/>
                      </a:defRPr>
                    </a:pPr>
                    <a:r>
                      <a:rPr lang="en-US" sz="1026" b="1" i="0" u="none" strike="noStrike" baseline="0" dirty="0">
                        <a:solidFill>
                          <a:srgbClr val="000000"/>
                        </a:solidFill>
                        <a:latin typeface="Arial Cyr"/>
                        <a:cs typeface="Arial Cyr"/>
                      </a:rPr>
                      <a:t>23</a:t>
                    </a:r>
                  </a:p>
                  <a:p>
                    <a:pPr>
                      <a:defRPr sz="633" b="1" i="0" u="none" strike="noStrike" baseline="0">
                        <a:solidFill>
                          <a:srgbClr val="000000"/>
                        </a:solidFill>
                        <a:latin typeface="Arial Cyr"/>
                        <a:ea typeface="Arial Cyr"/>
                        <a:cs typeface="Arial Cyr"/>
                      </a:defRPr>
                    </a:pPr>
                    <a:r>
                      <a:rPr lang="en-US" sz="1026" b="1" i="0" u="none" strike="noStrike" baseline="0" dirty="0">
                        <a:solidFill>
                          <a:srgbClr val="000000"/>
                        </a:solidFill>
                        <a:latin typeface="Arial Cyr"/>
                        <a:cs typeface="Arial Cyr"/>
                      </a:rPr>
                      <a:t> /</a:t>
                    </a:r>
                    <a:r>
                      <a:rPr lang="en-US" sz="1026" b="1" i="0" u="none" strike="noStrike" baseline="0" dirty="0" smtClean="0">
                        <a:solidFill>
                          <a:srgbClr val="000000"/>
                        </a:solidFill>
                        <a:latin typeface="Arial Cyr"/>
                        <a:cs typeface="Arial Cyr"/>
                      </a:rPr>
                      <a:t>46%/</a:t>
                    </a:r>
                    <a:endParaRPr lang="en-US" sz="1026" b="1" i="0" u="none" strike="noStrike" baseline="0" dirty="0">
                      <a:solidFill>
                        <a:srgbClr val="000000"/>
                      </a:solidFill>
                      <a:latin typeface="Arial Cyr"/>
                      <a:cs typeface="Arial Cyr"/>
                    </a:endParaRPr>
                  </a:p>
                </c:rich>
              </c:tx>
              <c:spPr>
                <a:solidFill>
                  <a:schemeClr val="bg1"/>
                </a:solidFill>
                <a:ln w="14253">
                  <a:noFill/>
                </a:ln>
              </c:spPr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solidFill>
                <a:schemeClr val="bg1"/>
              </a:solidFill>
              <a:ln w="14253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31" b="1" i="0" u="none" strike="noStrike" baseline="0">
                    <a:solidFill>
                      <a:srgbClr val="000000"/>
                    </a:solidFill>
                    <a:latin typeface="Arial Cyr"/>
                    <a:ea typeface="Arial Cyr"/>
                    <a:cs typeface="Arial Cyr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Sheet1!$B$1:$C$1</c:f>
              <c:strCache>
                <c:ptCount val="2"/>
                <c:pt idx="0">
                  <c:v>количество ППЭ</c:v>
                </c:pt>
                <c:pt idx="1">
                  <c:v>количество посещенных ППЭ </c:v>
                </c:pt>
              </c:strCache>
            </c:strRef>
          </c:cat>
          <c:val>
            <c:numRef>
              <c:f>Sheet1!$B$2:$C$2</c:f>
              <c:numCache>
                <c:formatCode>General</c:formatCode>
                <c:ptCount val="2"/>
                <c:pt idx="0">
                  <c:v>59</c:v>
                </c:pt>
                <c:pt idx="1">
                  <c:v>27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gapDepth val="0"/>
        <c:shape val="box"/>
        <c:axId val="47295976"/>
        <c:axId val="47296360"/>
        <c:axId val="0"/>
      </c:bar3DChart>
      <c:catAx>
        <c:axId val="47295976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low"/>
        <c:crossAx val="4729636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47296360"/>
        <c:scaling>
          <c:orientation val="minMax"/>
          <c:max val="50"/>
        </c:scaling>
        <c:delete val="0"/>
        <c:axPos val="l"/>
        <c:majorGridlines>
          <c:spPr>
            <a:ln w="1782">
              <a:solidFill>
                <a:srgbClr val="000000"/>
              </a:solidFill>
              <a:prstDash val="solid"/>
            </a:ln>
          </c:spPr>
        </c:majorGridlines>
        <c:numFmt formatCode="General" sourceLinked="1"/>
        <c:majorTickMark val="out"/>
        <c:minorTickMark val="none"/>
        <c:tickLblPos val="nextTo"/>
        <c:spPr>
          <a:ln w="1782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675" b="1" i="0" u="none" strike="noStrike" baseline="0">
                <a:solidFill>
                  <a:srgbClr val="000000"/>
                </a:solidFill>
                <a:latin typeface="Arial Cyr"/>
                <a:ea typeface="Arial Cyr"/>
                <a:cs typeface="Arial Cyr"/>
              </a:defRPr>
            </a:pPr>
            <a:endParaRPr lang="ru-RU"/>
          </a:p>
        </c:txPr>
        <c:crossAx val="47295976"/>
        <c:crosses val="autoZero"/>
        <c:crossBetween val="between"/>
      </c:valAx>
      <c:spPr>
        <a:noFill/>
        <a:ln w="23809">
          <a:noFill/>
        </a:ln>
      </c:spPr>
    </c:plotArea>
    <c:legend>
      <c:legendPos val="r"/>
      <c:layout>
        <c:manualLayout>
          <c:xMode val="edge"/>
          <c:yMode val="edge"/>
          <c:x val="0.67759558077185678"/>
          <c:y val="0.22903544857111671"/>
          <c:w val="0.3151183717616175"/>
          <c:h val="0.49974988883176558"/>
        </c:manualLayout>
      </c:layout>
      <c:overlay val="0"/>
      <c:spPr>
        <a:noFill/>
        <a:ln w="1782">
          <a:solidFill>
            <a:srgbClr val="000000"/>
          </a:solidFill>
          <a:prstDash val="solid"/>
        </a:ln>
      </c:spPr>
      <c:txPr>
        <a:bodyPr/>
        <a:lstStyle/>
        <a:p>
          <a:pPr>
            <a:defRPr sz="1400" b="1" i="0" u="none" strike="noStrike" baseline="0">
              <a:solidFill>
                <a:schemeClr val="tx1"/>
              </a:solidFill>
              <a:latin typeface="Arial Cyr"/>
              <a:ea typeface="Arial Cyr"/>
              <a:cs typeface="Arial Cyr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675" b="1" i="0" u="none" strike="noStrike" baseline="0">
          <a:solidFill>
            <a:srgbClr val="000000"/>
          </a:solidFill>
          <a:latin typeface="Arial Cyr"/>
          <a:ea typeface="Arial Cyr"/>
          <a:cs typeface="Arial Cyr"/>
        </a:defRPr>
      </a:pPr>
      <a:endParaRPr lang="ru-RU"/>
    </a:p>
  </c:txPr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75943EA8-B083-4DFA-9617-4DCBB7944F09}" type="datetimeFigureOut">
              <a:rPr lang="ru-RU"/>
              <a:pPr>
                <a:defRPr/>
              </a:pPr>
              <a:t>19.03.2018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86EEDCCD-57CA-4D55-B881-6170921B0C35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42863889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64127B9A-5230-42FC-A035-BCB9FDB3640B}" type="datetimeFigureOut">
              <a:rPr lang="ru-RU"/>
              <a:pPr>
                <a:defRPr/>
              </a:pPr>
              <a:t>19.03.2018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5A68DA50-FE0B-4818-9F12-401F269D068F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71102193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4035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44036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fld id="{EB4004E6-B10E-4ED2-B71C-F7E29C3A89B7}" type="slidenum">
              <a:rPr lang="ru-RU" altLang="ru-RU" smtClean="0">
                <a:solidFill>
                  <a:srgbClr val="000000"/>
                </a:solidFill>
              </a:rPr>
              <a:pPr/>
              <a:t>1</a:t>
            </a:fld>
            <a:endParaRPr lang="ru-RU" altLang="ru-RU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53751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6083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4608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fld id="{E93CD2C3-EB10-4631-AC30-C2C8F55C09EF}" type="slidenum">
              <a:rPr lang="ru-RU" altLang="ru-RU" smtClean="0">
                <a:solidFill>
                  <a:srgbClr val="000000"/>
                </a:solidFill>
              </a:rPr>
              <a:pPr/>
              <a:t>2</a:t>
            </a:fld>
            <a:endParaRPr lang="ru-RU" altLang="ru-RU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436880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8131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48132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fld id="{6E0B03C3-4949-43DB-A230-004B2FE7FE16}" type="slidenum">
              <a:rPr lang="ru-RU" altLang="ru-RU" smtClean="0">
                <a:solidFill>
                  <a:srgbClr val="000000"/>
                </a:solidFill>
              </a:rPr>
              <a:pPr/>
              <a:t>3</a:t>
            </a:fld>
            <a:endParaRPr lang="ru-RU" altLang="ru-RU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534044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fld id="{06827549-ECA1-49FF-B9F3-C88ADF983BE0}" type="slidenum">
              <a:rPr lang="ru-RU" altLang="ru-RU" smtClean="0">
                <a:latin typeface="Arial" panose="020B0604020202020204" pitchFamily="34" charset="0"/>
              </a:rPr>
              <a:pPr/>
              <a:t>4</a:t>
            </a:fld>
            <a:endParaRPr lang="ru-RU" altLang="ru-RU" smtClean="0">
              <a:latin typeface="Arial" panose="020B0604020202020204" pitchFamily="34" charset="0"/>
            </a:endParaRPr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ru-RU" altLang="ru-RU" smtClean="0"/>
          </a:p>
        </p:txBody>
      </p:sp>
    </p:spTree>
    <p:extLst>
      <p:ext uri="{BB962C8B-B14F-4D97-AF65-F5344CB8AC3E}">
        <p14:creationId xmlns:p14="http://schemas.microsoft.com/office/powerpoint/2010/main" val="213481562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 txBox="1">
            <a:spLocks noGrp="1" noChangeArrowheads="1"/>
          </p:cNvSpPr>
          <p:nvPr/>
        </p:nvSpPr>
        <p:spPr bwMode="auto">
          <a:xfrm>
            <a:off x="3814763" y="9371013"/>
            <a:ext cx="2919412" cy="493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fld id="{FAEA0139-90F0-492D-9429-1F8094945456}" type="slidenum">
              <a:rPr lang="ru-RU" altLang="ru-RU" sz="1200">
                <a:latin typeface="Arial" panose="020B0604020202020204" pitchFamily="34" charset="0"/>
              </a:rPr>
              <a:pPr algn="r" eaLnBrk="1" hangingPunct="1"/>
              <a:t>5</a:t>
            </a:fld>
            <a:endParaRPr lang="ru-RU" altLang="ru-RU" sz="1200">
              <a:latin typeface="Arial" panose="020B0604020202020204" pitchFamily="34" charset="0"/>
            </a:endParaRPr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ru-RU" altLang="ru-RU" smtClean="0"/>
          </a:p>
        </p:txBody>
      </p:sp>
    </p:spTree>
    <p:extLst>
      <p:ext uri="{BB962C8B-B14F-4D97-AF65-F5344CB8AC3E}">
        <p14:creationId xmlns:p14="http://schemas.microsoft.com/office/powerpoint/2010/main" val="271654202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8371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58372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fld id="{3A258E5E-98C2-4C0C-A3AB-AB1027721FD9}" type="slidenum">
              <a:rPr lang="ru-RU" altLang="ru-RU" smtClean="0">
                <a:solidFill>
                  <a:srgbClr val="000000"/>
                </a:solidFill>
              </a:rPr>
              <a:pPr/>
              <a:t>17</a:t>
            </a:fld>
            <a:endParaRPr lang="ru-RU" altLang="ru-RU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772452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7827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77828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fld id="{76B208C7-3387-40F9-A322-6CC2B835ABC8}" type="slidenum">
              <a:rPr lang="ru-RU" altLang="ru-RU" smtClean="0">
                <a:solidFill>
                  <a:srgbClr val="000000"/>
                </a:solidFill>
              </a:rPr>
              <a:pPr/>
              <a:t>23</a:t>
            </a:fld>
            <a:endParaRPr lang="ru-RU" altLang="ru-RU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32505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37"/>
            <a:ext cx="7772400" cy="11025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E5DFAD8C-A73C-41BF-A65E-314B0F4B0391}" type="datetimeFigureOut">
              <a:rPr lang="ru-RU"/>
              <a:pPr>
                <a:defRPr/>
              </a:pPr>
              <a:t>19.03.2018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61094D57-4752-4E87-805D-1AA47B619FC0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002296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709833F5-2894-49E7-BA52-BE80E56B99F8}" type="datetimeFigureOut">
              <a:rPr lang="ru-RU"/>
              <a:pPr>
                <a:defRPr/>
              </a:pPr>
              <a:t>19.03.2018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95412633-2E85-4414-967D-80FE34998550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8145215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154783"/>
            <a:ext cx="2057400" cy="329088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54783"/>
            <a:ext cx="6019800" cy="329088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55CE7A77-BB8B-4A5C-9E90-E155D71E3E0E}" type="datetimeFigureOut">
              <a:rPr lang="ru-RU"/>
              <a:pPr>
                <a:defRPr/>
              </a:pPr>
              <a:t>19.03.2018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AAF2454B-594A-4DAF-B678-02998841AB8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26023328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85"/>
            <a:ext cx="7772400" cy="11025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0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0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1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1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1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62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8065B4-F973-45DD-9E08-CBD593A69ABB}" type="datetimeFigureOut">
              <a:rPr lang="ru-RU"/>
              <a:pPr>
                <a:defRPr/>
              </a:pPr>
              <a:t>19.03.2018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D6E9D3-63F8-4572-A1BA-C6312B415822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05108215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17808B-9D3E-4488-9A05-BEF0890B2913}" type="datetimeFigureOut">
              <a:rPr lang="ru-RU"/>
              <a:pPr>
                <a:defRPr/>
              </a:pPr>
              <a:t>19.03.2018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823C7A-B1D7-4B4D-B37F-253E6DA62456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53669428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02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06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09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12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14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16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9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622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893CB3-BB09-408A-9D33-48AD6418CEA7}" type="datetimeFigureOut">
              <a:rPr lang="ru-RU"/>
              <a:pPr>
                <a:defRPr/>
              </a:pPr>
              <a:t>19.03.2018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5CE61D-CCFC-4AAC-8296-1A0ACB3CAE22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86812220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900115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900115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EE3BCA-A930-4574-ACA0-B02329A85782}" type="datetimeFigureOut">
              <a:rPr lang="ru-RU"/>
              <a:pPr>
                <a:defRPr/>
              </a:pPr>
              <a:t>19.03.2018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B0D810-F526-4014-BAA4-44CCD2519394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16153094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022" indent="0">
              <a:buNone/>
              <a:defRPr sz="2000" b="1"/>
            </a:lvl2pPr>
            <a:lvl3pPr marL="914063" indent="0">
              <a:buNone/>
              <a:defRPr sz="1800" b="1"/>
            </a:lvl3pPr>
            <a:lvl4pPr marL="1371090" indent="0">
              <a:buNone/>
              <a:defRPr sz="1600" b="1"/>
            </a:lvl4pPr>
            <a:lvl5pPr marL="1828124" indent="0">
              <a:buNone/>
              <a:defRPr sz="1600" b="1"/>
            </a:lvl5pPr>
            <a:lvl6pPr marL="2285145" indent="0">
              <a:buNone/>
              <a:defRPr sz="1600" b="1"/>
            </a:lvl6pPr>
            <a:lvl7pPr marL="2742167" indent="0">
              <a:buNone/>
              <a:defRPr sz="1600" b="1"/>
            </a:lvl7pPr>
            <a:lvl8pPr marL="3199200" indent="0">
              <a:buNone/>
              <a:defRPr sz="1600" b="1"/>
            </a:lvl8pPr>
            <a:lvl9pPr marL="3656228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48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022" indent="0">
              <a:buNone/>
              <a:defRPr sz="2000" b="1"/>
            </a:lvl2pPr>
            <a:lvl3pPr marL="914063" indent="0">
              <a:buNone/>
              <a:defRPr sz="1800" b="1"/>
            </a:lvl3pPr>
            <a:lvl4pPr marL="1371090" indent="0">
              <a:buNone/>
              <a:defRPr sz="1600" b="1"/>
            </a:lvl4pPr>
            <a:lvl5pPr marL="1828124" indent="0">
              <a:buNone/>
              <a:defRPr sz="1600" b="1"/>
            </a:lvl5pPr>
            <a:lvl6pPr marL="2285145" indent="0">
              <a:buNone/>
              <a:defRPr sz="1600" b="1"/>
            </a:lvl6pPr>
            <a:lvl7pPr marL="2742167" indent="0">
              <a:buNone/>
              <a:defRPr sz="1600" b="1"/>
            </a:lvl7pPr>
            <a:lvl8pPr marL="3199200" indent="0">
              <a:buNone/>
              <a:defRPr sz="1600" b="1"/>
            </a:lvl8pPr>
            <a:lvl9pPr marL="3656228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48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4C6C50-F575-4A2D-8480-7280D7BE9A24}" type="datetimeFigureOut">
              <a:rPr lang="ru-RU"/>
              <a:pPr>
                <a:defRPr/>
              </a:pPr>
              <a:t>19.03.2018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E00090-6730-40BA-8D67-2060DB608340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67319074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89DE08-A542-40EF-82D9-B1303F5D3D0D}" type="datetimeFigureOut">
              <a:rPr lang="ru-RU"/>
              <a:pPr>
                <a:defRPr/>
              </a:pPr>
              <a:t>19.03.2018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046648-ED42-42F2-B7E5-B005A156EEEF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0584821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477B35-6FB4-4A26-9334-A980E4492558}" type="datetimeFigureOut">
              <a:rPr lang="ru-RU"/>
              <a:pPr>
                <a:defRPr/>
              </a:pPr>
              <a:t>19.03.2018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659BBC-38AC-4018-BC48-7C4B84FF9A5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74627948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2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04812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2" y="1076328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022" indent="0">
              <a:buNone/>
              <a:defRPr sz="1200"/>
            </a:lvl2pPr>
            <a:lvl3pPr marL="914063" indent="0">
              <a:buNone/>
              <a:defRPr sz="1000"/>
            </a:lvl3pPr>
            <a:lvl4pPr marL="1371090" indent="0">
              <a:buNone/>
              <a:defRPr sz="900"/>
            </a:lvl4pPr>
            <a:lvl5pPr marL="1828124" indent="0">
              <a:buNone/>
              <a:defRPr sz="900"/>
            </a:lvl5pPr>
            <a:lvl6pPr marL="2285145" indent="0">
              <a:buNone/>
              <a:defRPr sz="900"/>
            </a:lvl6pPr>
            <a:lvl7pPr marL="2742167" indent="0">
              <a:buNone/>
              <a:defRPr sz="900"/>
            </a:lvl7pPr>
            <a:lvl8pPr marL="3199200" indent="0">
              <a:buNone/>
              <a:defRPr sz="900"/>
            </a:lvl8pPr>
            <a:lvl9pPr marL="3656228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50B783-A727-4AD5-BB89-31EDA96C000B}" type="datetimeFigureOut">
              <a:rPr lang="ru-RU"/>
              <a:pPr>
                <a:defRPr/>
              </a:pPr>
              <a:t>19.03.2018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C6A664-B86C-4914-9944-F09C640BBDF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6997316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43D481AC-C7C7-42C9-A0B1-38A76A05CD0D}" type="datetimeFigureOut">
              <a:rPr lang="ru-RU"/>
              <a:pPr>
                <a:defRPr/>
              </a:pPr>
              <a:t>19.03.2018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B3A0045E-46A4-4BA6-9DF1-AC8D38E9DCAC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5441651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022" indent="0">
              <a:buNone/>
              <a:defRPr sz="2800"/>
            </a:lvl2pPr>
            <a:lvl3pPr marL="914063" indent="0">
              <a:buNone/>
              <a:defRPr sz="2400"/>
            </a:lvl3pPr>
            <a:lvl4pPr marL="1371090" indent="0">
              <a:buNone/>
              <a:defRPr sz="2000"/>
            </a:lvl4pPr>
            <a:lvl5pPr marL="1828124" indent="0">
              <a:buNone/>
              <a:defRPr sz="2000"/>
            </a:lvl5pPr>
            <a:lvl6pPr marL="2285145" indent="0">
              <a:buNone/>
              <a:defRPr sz="2000"/>
            </a:lvl6pPr>
            <a:lvl7pPr marL="2742167" indent="0">
              <a:buNone/>
              <a:defRPr sz="2000"/>
            </a:lvl7pPr>
            <a:lvl8pPr marL="3199200" indent="0">
              <a:buNone/>
              <a:defRPr sz="2000"/>
            </a:lvl8pPr>
            <a:lvl9pPr marL="3656228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69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022" indent="0">
              <a:buNone/>
              <a:defRPr sz="1200"/>
            </a:lvl2pPr>
            <a:lvl3pPr marL="914063" indent="0">
              <a:buNone/>
              <a:defRPr sz="1000"/>
            </a:lvl3pPr>
            <a:lvl4pPr marL="1371090" indent="0">
              <a:buNone/>
              <a:defRPr sz="900"/>
            </a:lvl4pPr>
            <a:lvl5pPr marL="1828124" indent="0">
              <a:buNone/>
              <a:defRPr sz="900"/>
            </a:lvl5pPr>
            <a:lvl6pPr marL="2285145" indent="0">
              <a:buNone/>
              <a:defRPr sz="900"/>
            </a:lvl6pPr>
            <a:lvl7pPr marL="2742167" indent="0">
              <a:buNone/>
              <a:defRPr sz="900"/>
            </a:lvl7pPr>
            <a:lvl8pPr marL="3199200" indent="0">
              <a:buNone/>
              <a:defRPr sz="900"/>
            </a:lvl8pPr>
            <a:lvl9pPr marL="3656228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02E04B-6F1D-4D17-A3ED-D4B6D9B6D7E2}" type="datetimeFigureOut">
              <a:rPr lang="ru-RU"/>
              <a:pPr>
                <a:defRPr/>
              </a:pPr>
              <a:t>19.03.2018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78C4B1-27A6-4D3C-B4FC-3FA2CA16EB88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10276182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3854B5-5982-4F30-9481-DF117152E722}" type="datetimeFigureOut">
              <a:rPr lang="ru-RU"/>
              <a:pPr>
                <a:defRPr/>
              </a:pPr>
              <a:t>19.03.2018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41B842-F818-4733-8CAA-72B5C09E17B0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20609200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154783"/>
            <a:ext cx="2057400" cy="329088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54783"/>
            <a:ext cx="6019800" cy="329088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DC0392-9DF8-4DE6-9D20-FD9F3065E26F}" type="datetimeFigureOut">
              <a:rPr lang="ru-RU"/>
              <a:pPr>
                <a:defRPr/>
              </a:pPr>
              <a:t>19.03.2018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E7D35A-AC89-4DDC-BEB1-0828C7986A56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86248847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8360"/>
            <a:ext cx="8229600" cy="85486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7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8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Rectangle 8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6EE172-6ED3-49A7-81D2-B2CE6C73CC6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13894544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34"/>
            <a:ext cx="7772400" cy="11025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BAA026-05B3-4B1C-945A-AD23582E5772}" type="datetimeFigureOut">
              <a:rPr lang="ru-RU"/>
              <a:pPr>
                <a:defRPr/>
              </a:pPr>
              <a:t>19.03.2018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4C9BE7-B1C8-4914-8FEF-4CF1713AA61D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79616877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FE27CC-16D6-403A-86CB-7201EB986C51}" type="datetimeFigureOut">
              <a:rPr lang="ru-RU"/>
              <a:pPr>
                <a:defRPr/>
              </a:pPr>
              <a:t>19.03.2018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935AC2-B467-49C7-A9C2-1D3223C61156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21078117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3C0E5E-2187-4203-AE81-0DB34415BD81}" type="datetimeFigureOut">
              <a:rPr lang="ru-RU"/>
              <a:pPr>
                <a:defRPr/>
              </a:pPr>
              <a:t>19.03.2018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580233-609B-42A3-8E56-D2721D1BBECC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05864441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900115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900115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AAE29E-04C0-4275-863C-71703B8E012E}" type="datetimeFigureOut">
              <a:rPr lang="ru-RU"/>
              <a:pPr>
                <a:defRPr/>
              </a:pPr>
              <a:t>19.03.2018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25BBFA-3DA0-4B7D-8C10-4B99FCC1CE66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59718382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33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33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ED46F4-B271-4A16-B49E-061023D918A3}" type="datetimeFigureOut">
              <a:rPr lang="ru-RU"/>
              <a:pPr>
                <a:defRPr/>
              </a:pPr>
              <a:t>19.03.2018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8E8FA5-AA5A-43BA-93EE-BE0A9594DF2B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0085960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A9956F-BF95-4585-9C9B-636E5CB0DB4F}" type="datetimeFigureOut">
              <a:rPr lang="ru-RU"/>
              <a:pPr>
                <a:defRPr/>
              </a:pPr>
              <a:t>19.03.2018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4D7B40-6F3C-4564-8B32-2BE23ED3EFCC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1533881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787D827B-53D0-477A-B36B-CD6BD756C4F2}" type="datetimeFigureOut">
              <a:rPr lang="ru-RU"/>
              <a:pPr>
                <a:defRPr/>
              </a:pPr>
              <a:t>19.03.2018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BA368DFA-D6A9-40BF-9871-708B01928B9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87755321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A73660-9962-4574-9A9E-F2A34958507E}" type="datetimeFigureOut">
              <a:rPr lang="ru-RU"/>
              <a:pPr>
                <a:defRPr/>
              </a:pPr>
              <a:t>19.03.2018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A96E44-2F56-4E32-A405-A8746103ACA4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9455203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16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04803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16" y="1076328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F223D9-9915-4036-AE13-C2921E9F71F3}" type="datetimeFigureOut">
              <a:rPr lang="ru-RU"/>
              <a:pPr>
                <a:defRPr/>
              </a:pPr>
              <a:t>19.03.2018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BA7E4F-B643-4511-BADE-640D9DD87218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63169231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18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F77F1B-A20C-47EC-8368-0F748367EE98}" type="datetimeFigureOut">
              <a:rPr lang="ru-RU"/>
              <a:pPr>
                <a:defRPr/>
              </a:pPr>
              <a:t>19.03.2018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BF6161-F875-4490-9F68-3265E112A5AC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01755060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182BD1-A1E4-47FA-A3E0-8C708BA3451B}" type="datetimeFigureOut">
              <a:rPr lang="ru-RU"/>
              <a:pPr>
                <a:defRPr/>
              </a:pPr>
              <a:t>19.03.2018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E17C07-F184-42C5-A054-E0782808892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26715067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154783"/>
            <a:ext cx="2057400" cy="329088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54783"/>
            <a:ext cx="6019800" cy="329088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E1B209-4179-4616-BAD1-1409188EEC5D}" type="datetimeFigureOut">
              <a:rPr lang="ru-RU"/>
              <a:pPr>
                <a:defRPr/>
              </a:pPr>
              <a:t>19.03.2018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F3B6CF-B0AE-400C-8943-DF47464F8BCB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6988092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900115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900115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66BC2420-052B-4637-BCB0-2E0CDCF03B4A}" type="datetimeFigureOut">
              <a:rPr lang="ru-RU"/>
              <a:pPr>
                <a:defRPr/>
              </a:pPr>
              <a:t>19.03.2018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946ADA39-BBDD-4FCF-981B-68D80BA09718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4796123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33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33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A2636845-43AF-4811-BD49-756467655DFB}" type="datetimeFigureOut">
              <a:rPr lang="ru-RU"/>
              <a:pPr>
                <a:defRPr/>
              </a:pPr>
              <a:t>19.03.2018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B2DA1576-A0DF-4421-925E-F633BD6E2DD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2541110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C26FE071-A29E-490F-AF62-0FE421A28312}" type="datetimeFigureOut">
              <a:rPr lang="ru-RU"/>
              <a:pPr>
                <a:defRPr/>
              </a:pPr>
              <a:t>19.03.2018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F1C1B91A-96C7-4DC4-A6F0-48CF765A41C5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4418407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5C08E9AE-8595-4416-A340-4A3AD5751626}" type="datetimeFigureOut">
              <a:rPr lang="ru-RU"/>
              <a:pPr>
                <a:defRPr/>
              </a:pPr>
              <a:t>19.03.2018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63B6D039-B264-477D-91FA-59EEDBF97FD3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7578068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19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04806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19" y="1076328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3824BE72-EC23-4F19-8B48-E71186C3F065}" type="datetimeFigureOut">
              <a:rPr lang="ru-RU"/>
              <a:pPr>
                <a:defRPr/>
              </a:pPr>
              <a:t>19.03.2018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23E4BA6A-9B74-4BFB-9BF4-F893DA1614FC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0724101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21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9D53B214-933E-4326-83D4-00A28C1B6F6B}" type="datetimeFigureOut">
              <a:rPr lang="ru-RU"/>
              <a:pPr>
                <a:defRPr/>
              </a:pPr>
              <a:t>19.03.2018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29697ED8-1738-4E10-8617-8568F5F77970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2562163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jpe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06375"/>
            <a:ext cx="82296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2051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200150"/>
            <a:ext cx="8229600" cy="339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defRPr>
            </a:lvl1pPr>
          </a:lstStyle>
          <a:p>
            <a:pPr>
              <a:defRPr/>
            </a:pPr>
            <a:fld id="{019A30BB-495B-4A0C-B443-63821236620C}" type="datetimeFigureOut">
              <a:rPr lang="ru-RU"/>
              <a:pPr>
                <a:defRPr/>
              </a:pPr>
              <a:t>19.03.2018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757CF43E-0276-4570-B57A-0B694EB8A033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54" r:id="rId1"/>
    <p:sldLayoutId id="2147484355" r:id="rId2"/>
    <p:sldLayoutId id="2147484356" r:id="rId3"/>
    <p:sldLayoutId id="2147484357" r:id="rId4"/>
    <p:sldLayoutId id="2147484358" r:id="rId5"/>
    <p:sldLayoutId id="2147484359" r:id="rId6"/>
    <p:sldLayoutId id="2147484360" r:id="rId7"/>
    <p:sldLayoutId id="2147484361" r:id="rId8"/>
    <p:sldLayoutId id="2147484362" r:id="rId9"/>
    <p:sldLayoutId id="2147484363" r:id="rId10"/>
    <p:sldLayoutId id="214748436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06375"/>
            <a:ext cx="82296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10" tIns="45705" rIns="91410" bIns="45705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4099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200150"/>
            <a:ext cx="8229600" cy="339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10" tIns="45705" rIns="91410" bIns="4570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 vert="horz" lIns="91410" tIns="45705" rIns="91410" bIns="45705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20DB416-78BA-43A5-97B0-6CB89B26EF92}" type="datetimeFigureOut">
              <a:rPr lang="ru-RU"/>
              <a:pPr>
                <a:defRPr/>
              </a:pPr>
              <a:t>19.03.2018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</p:spPr>
        <p:txBody>
          <a:bodyPr vert="horz" lIns="91410" tIns="45705" rIns="91410" bIns="45705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 vert="horz" wrap="square" lIns="91410" tIns="45705" rIns="91410" bIns="45705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F8B8D874-1028-4B5C-BE97-934A790A1195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21" r:id="rId1"/>
    <p:sldLayoutId id="2147484322" r:id="rId2"/>
    <p:sldLayoutId id="2147484323" r:id="rId3"/>
    <p:sldLayoutId id="2147484324" r:id="rId4"/>
    <p:sldLayoutId id="2147484325" r:id="rId5"/>
    <p:sldLayoutId id="2147484326" r:id="rId6"/>
    <p:sldLayoutId id="2147484327" r:id="rId7"/>
    <p:sldLayoutId id="2147484328" r:id="rId8"/>
    <p:sldLayoutId id="2147484329" r:id="rId9"/>
    <p:sldLayoutId id="2147484330" r:id="rId10"/>
    <p:sldLayoutId id="2147484331" r:id="rId11"/>
    <p:sldLayoutId id="2147484376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022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063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09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124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1313" indent="-3413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1363" indent="-28416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1413" indent="-2270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98613" indent="-2270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5813" indent="-2270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3655" indent="-228510" algn="l" defTabSz="914063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0690" indent="-228510" algn="l" defTabSz="914063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7718" indent="-228510" algn="l" defTabSz="914063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4745" indent="-228510" algn="l" defTabSz="914063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0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022" algn="l" defTabSz="9140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063" algn="l" defTabSz="9140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090" algn="l" defTabSz="9140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124" algn="l" defTabSz="9140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145" algn="l" defTabSz="9140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167" algn="l" defTabSz="9140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200" algn="l" defTabSz="9140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6228" algn="l" defTabSz="9140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06375"/>
            <a:ext cx="82296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5123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200150"/>
            <a:ext cx="8229600" cy="339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9ABEDD3-584C-42AE-A2DA-7753EE99718E}" type="datetimeFigureOut">
              <a:rPr lang="ru-RU"/>
              <a:pPr>
                <a:defRPr/>
              </a:pPr>
              <a:t>19.03.2018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DC18C05F-765C-496F-9F51-B408668A2E9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32" r:id="rId1"/>
    <p:sldLayoutId id="2147484333" r:id="rId2"/>
    <p:sldLayoutId id="2147484334" r:id="rId3"/>
    <p:sldLayoutId id="2147484335" r:id="rId4"/>
    <p:sldLayoutId id="2147484336" r:id="rId5"/>
    <p:sldLayoutId id="2147484337" r:id="rId6"/>
    <p:sldLayoutId id="2147484338" r:id="rId7"/>
    <p:sldLayoutId id="2147484339" r:id="rId8"/>
    <p:sldLayoutId id="2147484340" r:id="rId9"/>
    <p:sldLayoutId id="2147484341" r:id="rId10"/>
    <p:sldLayoutId id="2147484342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mbria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mbria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mbria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mbria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7" Type="http://schemas.openxmlformats.org/officeDocument/2006/relationships/image" Target="../media/image4.e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_____Microsoft_Excel_97-20031.xls"/><Relationship Id="rId5" Type="http://schemas.openxmlformats.org/officeDocument/2006/relationships/oleObject" Target="../embeddings/oleObject1.bin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3850" y="2066925"/>
            <a:ext cx="8647113" cy="1200150"/>
          </a:xfrm>
          <a:prstGeom prst="rect">
            <a:avLst/>
          </a:prstGeom>
          <a:noFill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r>
              <a:rPr lang="ru-RU" altLang="ru-RU" sz="2400" b="1" dirty="0"/>
              <a:t>О РЕЗУЛЬТАТАХ ДЕЯТЕЛЬНОСТИ УПРАВЛЕНИЯ ПО НАДЗОРУ И КОНТРОЛЮ В СФЕРЕ ОБРАЗОВАНИЯ В 2017 ГОДУ</a:t>
            </a:r>
            <a:endParaRPr lang="ru-RU" altLang="ru-RU" sz="2400" b="1" dirty="0">
              <a:solidFill>
                <a:srgbClr val="2E3192"/>
              </a:solidFill>
              <a:latin typeface="Cambria" pitchFamily="18" charset="0"/>
              <a:cs typeface="+mn-cs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69913" y="3292475"/>
            <a:ext cx="8154987" cy="708025"/>
          </a:xfrm>
          <a:prstGeom prst="rect">
            <a:avLst/>
          </a:prstGeom>
          <a:noFill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ru-RU" sz="2000" dirty="0">
                <a:solidFill>
                  <a:srgbClr val="00206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Ластовский Геннадий Альбертович</a:t>
            </a:r>
          </a:p>
          <a:p>
            <a:pPr algn="ctr" eaLnBrk="1" hangingPunct="1">
              <a:defRPr/>
            </a:pPr>
            <a:r>
              <a:rPr lang="ru-RU" sz="2000" dirty="0">
                <a:solidFill>
                  <a:srgbClr val="00206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Начальник Управления по надзору и контролю в сфере образования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2000" dirty="0" smtClean="0">
                <a:solidFill>
                  <a:srgbClr val="2E3192"/>
                </a:solidFill>
              </a:rPr>
              <a:t>КОНТРОЛЬ КАЧЕСТВА</a:t>
            </a:r>
            <a:r>
              <a:rPr lang="ru-RU" altLang="ru-RU" sz="3200" dirty="0" smtClean="0"/>
              <a:t/>
            </a:r>
            <a:br>
              <a:rPr lang="ru-RU" altLang="ru-RU" sz="3200" dirty="0" smtClean="0"/>
            </a:br>
            <a:endParaRPr lang="ru-RU" altLang="ru-RU" sz="3200" dirty="0" smtClean="0"/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ru-RU" sz="1800" dirty="0" smtClean="0"/>
          </a:p>
          <a:p>
            <a:pPr marL="0" indent="0" algn="ctr">
              <a:buNone/>
            </a:pPr>
            <a:r>
              <a:rPr lang="ru-RU" sz="1800" dirty="0" smtClean="0"/>
              <a:t>1.Требования к структуре основной образовательной программы</a:t>
            </a:r>
          </a:p>
          <a:p>
            <a:pPr marL="0" indent="0" algn="ctr">
              <a:buNone/>
            </a:pPr>
            <a:r>
              <a:rPr lang="ru-RU" sz="1800" dirty="0" smtClean="0"/>
              <a:t>2. Требования к результатам освоения основной образовательной программы (предметные)</a:t>
            </a:r>
          </a:p>
          <a:p>
            <a:pPr marL="0" indent="0" algn="ctr">
              <a:buNone/>
            </a:pPr>
            <a:endParaRPr lang="ru-RU" sz="1800" dirty="0"/>
          </a:p>
          <a:p>
            <a:pPr marL="0" indent="0" algn="ctr">
              <a:buNone/>
            </a:pPr>
            <a:endParaRPr lang="ru-RU" sz="1800" dirty="0" smtClean="0"/>
          </a:p>
          <a:p>
            <a:pPr marL="0" indent="0" algn="ctr">
              <a:buNone/>
            </a:pPr>
            <a:r>
              <a:rPr lang="ru-RU" sz="1800" dirty="0"/>
              <a:t>1.Требования к структуре основной образовательной программы</a:t>
            </a:r>
          </a:p>
          <a:p>
            <a:pPr marL="0" indent="0" algn="ctr">
              <a:buNone/>
            </a:pPr>
            <a:r>
              <a:rPr lang="ru-RU" sz="1800" dirty="0"/>
              <a:t>2. Требования к результатам освоения основной образовательной программы (</a:t>
            </a:r>
            <a:r>
              <a:rPr lang="ru-RU" sz="1800" dirty="0" smtClean="0"/>
              <a:t>предметные, </a:t>
            </a:r>
            <a:r>
              <a:rPr lang="ru-RU" sz="1800" dirty="0" err="1" smtClean="0">
                <a:solidFill>
                  <a:srgbClr val="FF0000"/>
                </a:solidFill>
              </a:rPr>
              <a:t>метапредметные</a:t>
            </a:r>
            <a:r>
              <a:rPr lang="ru-RU" sz="1800" dirty="0" smtClean="0"/>
              <a:t>, </a:t>
            </a:r>
            <a:r>
              <a:rPr lang="ru-RU" sz="1800" dirty="0" smtClean="0">
                <a:solidFill>
                  <a:srgbClr val="FF0000"/>
                </a:solidFill>
              </a:rPr>
              <a:t>личностные</a:t>
            </a:r>
            <a:r>
              <a:rPr lang="ru-RU" sz="1800" dirty="0" smtClean="0"/>
              <a:t>)</a:t>
            </a:r>
            <a:endParaRPr lang="ru-RU" sz="1800" dirty="0"/>
          </a:p>
          <a:p>
            <a:pPr marL="0" indent="0" algn="ctr">
              <a:buNone/>
            </a:pPr>
            <a:endParaRPr lang="ru-RU" sz="1800" dirty="0"/>
          </a:p>
        </p:txBody>
      </p:sp>
      <p:sp>
        <p:nvSpPr>
          <p:cNvPr id="6" name="Стрелка вниз 5"/>
          <p:cNvSpPr/>
          <p:nvPr/>
        </p:nvSpPr>
        <p:spPr>
          <a:xfrm>
            <a:off x="4211960" y="2643758"/>
            <a:ext cx="720725" cy="40017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741215" y="294098"/>
            <a:ext cx="6826110" cy="440505"/>
          </a:xfrm>
          <a:prstGeom prst="rect">
            <a:avLst/>
          </a:prstGeom>
          <a:solidFill>
            <a:schemeClr val="bg1"/>
          </a:solidFill>
        </p:spPr>
        <p:txBody>
          <a:bodyPr vert="horz" wrap="square" lIns="0" tIns="131445" rIns="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121285">
              <a:spcBef>
                <a:spcPts val="1035"/>
              </a:spcBef>
            </a:pPr>
            <a:r>
              <a:rPr lang="ru-RU" sz="2000" dirty="0" smtClean="0">
                <a:solidFill>
                  <a:srgbClr val="2E3192"/>
                </a:solidFill>
              </a:rPr>
              <a:t>ОЦЕНОЧНЫЕ ПРОЦЕДУРЫ ПО ИСТОРИИ</a:t>
            </a:r>
            <a:endParaRPr sz="2000" dirty="0">
              <a:solidFill>
                <a:srgbClr val="2E3192"/>
              </a:solidFill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362468" y="1336478"/>
            <a:ext cx="1643063" cy="725520"/>
          </a:xfrm>
          <a:prstGeom prst="rect">
            <a:avLst/>
          </a:prstGeom>
        </p:spPr>
        <p:txBody>
          <a:bodyPr vert="horz" wrap="square" lIns="0" tIns="20003" rIns="0" bIns="0" rtlCol="0">
            <a:spAutoFit/>
          </a:bodyPr>
          <a:lstStyle/>
          <a:p>
            <a:pPr marL="6350" marR="2540">
              <a:lnSpc>
                <a:spcPts val="1115"/>
              </a:lnSpc>
              <a:spcBef>
                <a:spcPts val="158"/>
              </a:spcBef>
            </a:pPr>
            <a:r>
              <a:rPr sz="1000" b="1" spc="-3" dirty="0">
                <a:solidFill>
                  <a:srgbClr val="696969"/>
                </a:solidFill>
                <a:latin typeface="Arial"/>
                <a:cs typeface="Arial"/>
              </a:rPr>
              <a:t>Выпускники 4-х </a:t>
            </a:r>
            <a:r>
              <a:rPr sz="1000" b="1" dirty="0">
                <a:solidFill>
                  <a:srgbClr val="696969"/>
                </a:solidFill>
                <a:latin typeface="Arial"/>
                <a:cs typeface="Arial"/>
              </a:rPr>
              <a:t>классов  </a:t>
            </a:r>
            <a:r>
              <a:rPr sz="1000" b="1" spc="-3" dirty="0">
                <a:solidFill>
                  <a:srgbClr val="696969"/>
                </a:solidFill>
                <a:latin typeface="Arial"/>
                <a:cs typeface="Arial"/>
              </a:rPr>
              <a:t>не </a:t>
            </a:r>
            <a:r>
              <a:rPr sz="1000" b="1" spc="-8" dirty="0">
                <a:solidFill>
                  <a:srgbClr val="696969"/>
                </a:solidFill>
                <a:latin typeface="Arial"/>
                <a:cs typeface="Arial"/>
              </a:rPr>
              <a:t>смогли </a:t>
            </a:r>
            <a:r>
              <a:rPr sz="1000" b="1" spc="-3" dirty="0">
                <a:solidFill>
                  <a:srgbClr val="696969"/>
                </a:solidFill>
                <a:latin typeface="Arial"/>
                <a:cs typeface="Arial"/>
              </a:rPr>
              <a:t>назвать </a:t>
            </a:r>
            <a:r>
              <a:rPr sz="1000" b="1" spc="-5" dirty="0">
                <a:solidFill>
                  <a:srgbClr val="696969"/>
                </a:solidFill>
                <a:latin typeface="Arial"/>
                <a:cs typeface="Arial"/>
              </a:rPr>
              <a:t>свой  </a:t>
            </a:r>
            <a:r>
              <a:rPr sz="1000" b="1" dirty="0">
                <a:solidFill>
                  <a:srgbClr val="46447D"/>
                </a:solidFill>
                <a:latin typeface="Arial"/>
                <a:cs typeface="Arial"/>
              </a:rPr>
              <a:t>регион </a:t>
            </a:r>
            <a:r>
              <a:rPr sz="1000" b="1" spc="-10" dirty="0">
                <a:solidFill>
                  <a:srgbClr val="696969"/>
                </a:solidFill>
                <a:latin typeface="Arial"/>
                <a:cs typeface="Arial"/>
              </a:rPr>
              <a:t>(республику,</a:t>
            </a:r>
            <a:r>
              <a:rPr sz="1000" b="1" spc="-48" dirty="0">
                <a:solidFill>
                  <a:srgbClr val="696969"/>
                </a:solidFill>
                <a:latin typeface="Arial"/>
                <a:cs typeface="Arial"/>
              </a:rPr>
              <a:t> </a:t>
            </a:r>
            <a:r>
              <a:rPr sz="1000" b="1" dirty="0">
                <a:solidFill>
                  <a:srgbClr val="696969"/>
                </a:solidFill>
                <a:latin typeface="Arial"/>
                <a:cs typeface="Arial"/>
              </a:rPr>
              <a:t>край,  </a:t>
            </a:r>
            <a:r>
              <a:rPr sz="1000" b="1" spc="-5" dirty="0">
                <a:solidFill>
                  <a:srgbClr val="696969"/>
                </a:solidFill>
                <a:latin typeface="Arial"/>
                <a:cs typeface="Arial"/>
              </a:rPr>
              <a:t>область) </a:t>
            </a:r>
            <a:r>
              <a:rPr sz="1000" b="1" dirty="0">
                <a:solidFill>
                  <a:srgbClr val="696969"/>
                </a:solidFill>
                <a:latin typeface="Arial"/>
                <a:cs typeface="Arial"/>
              </a:rPr>
              <a:t>и/или </a:t>
            </a:r>
            <a:r>
              <a:rPr sz="1000" b="1" spc="-5" dirty="0">
                <a:solidFill>
                  <a:srgbClr val="696969"/>
                </a:solidFill>
                <a:latin typeface="Arial"/>
                <a:cs typeface="Arial"/>
              </a:rPr>
              <a:t>главный  </a:t>
            </a:r>
            <a:r>
              <a:rPr sz="1000" b="1" spc="-8" dirty="0">
                <a:solidFill>
                  <a:srgbClr val="696969"/>
                </a:solidFill>
                <a:latin typeface="Arial"/>
                <a:cs typeface="Arial"/>
              </a:rPr>
              <a:t>город</a:t>
            </a:r>
            <a:r>
              <a:rPr sz="1000" b="1" spc="-3" dirty="0">
                <a:solidFill>
                  <a:srgbClr val="696969"/>
                </a:solidFill>
                <a:latin typeface="Arial"/>
                <a:cs typeface="Arial"/>
              </a:rPr>
              <a:t> </a:t>
            </a:r>
            <a:r>
              <a:rPr sz="1000" b="1" dirty="0">
                <a:solidFill>
                  <a:srgbClr val="696969"/>
                </a:solidFill>
                <a:latin typeface="Arial"/>
                <a:cs typeface="Arial"/>
              </a:rPr>
              <a:t>региона</a:t>
            </a:r>
            <a:endParaRPr sz="1000" dirty="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838079" y="1336478"/>
            <a:ext cx="3106341" cy="916918"/>
          </a:xfrm>
          <a:prstGeom prst="rect">
            <a:avLst/>
          </a:prstGeom>
        </p:spPr>
        <p:txBody>
          <a:bodyPr vert="horz" wrap="square" lIns="0" tIns="6350" rIns="0" bIns="0" rtlCol="0">
            <a:spAutoFit/>
          </a:bodyPr>
          <a:lstStyle/>
          <a:p>
            <a:pPr marL="6350">
              <a:lnSpc>
                <a:spcPts val="1158"/>
              </a:lnSpc>
              <a:spcBef>
                <a:spcPts val="50"/>
              </a:spcBef>
            </a:pPr>
            <a:r>
              <a:rPr sz="1000" b="1" dirty="0">
                <a:solidFill>
                  <a:srgbClr val="696969"/>
                </a:solidFill>
                <a:latin typeface="Arial"/>
                <a:cs typeface="Arial"/>
              </a:rPr>
              <a:t>Учителя </a:t>
            </a:r>
            <a:r>
              <a:rPr sz="1000" b="1" spc="-3" dirty="0">
                <a:solidFill>
                  <a:srgbClr val="696969"/>
                </a:solidFill>
                <a:latin typeface="Arial"/>
                <a:cs typeface="Arial"/>
              </a:rPr>
              <a:t>истории </a:t>
            </a:r>
            <a:r>
              <a:rPr sz="1000" b="1" dirty="0">
                <a:solidFill>
                  <a:srgbClr val="696969"/>
                </a:solidFill>
                <a:latin typeface="Arial"/>
                <a:cs typeface="Arial"/>
              </a:rPr>
              <a:t>по </a:t>
            </a:r>
            <a:r>
              <a:rPr sz="1000" b="1" spc="-13" dirty="0">
                <a:solidFill>
                  <a:srgbClr val="696969"/>
                </a:solidFill>
                <a:latin typeface="Arial"/>
                <a:cs typeface="Arial"/>
              </a:rPr>
              <a:t>результатам</a:t>
            </a:r>
            <a:r>
              <a:rPr sz="1000" b="1" spc="-10" dirty="0">
                <a:solidFill>
                  <a:srgbClr val="696969"/>
                </a:solidFill>
                <a:latin typeface="Arial"/>
                <a:cs typeface="Arial"/>
              </a:rPr>
              <a:t> </a:t>
            </a:r>
            <a:r>
              <a:rPr sz="1000" b="1" spc="-3" dirty="0">
                <a:solidFill>
                  <a:srgbClr val="696969"/>
                </a:solidFill>
                <a:latin typeface="Arial"/>
                <a:cs typeface="Arial"/>
              </a:rPr>
              <a:t>исследования</a:t>
            </a:r>
            <a:endParaRPr sz="1000" dirty="0">
              <a:latin typeface="Arial"/>
              <a:cs typeface="Arial"/>
            </a:endParaRPr>
          </a:p>
          <a:p>
            <a:pPr marL="6350" marR="2540">
              <a:lnSpc>
                <a:spcPts val="1115"/>
              </a:lnSpc>
              <a:spcBef>
                <a:spcPts val="65"/>
              </a:spcBef>
            </a:pPr>
            <a:r>
              <a:rPr sz="1000" b="1" spc="-5" dirty="0">
                <a:solidFill>
                  <a:srgbClr val="696969"/>
                </a:solidFill>
                <a:latin typeface="Arial"/>
                <a:cs typeface="Arial"/>
              </a:rPr>
              <a:t>«Портрет </a:t>
            </a:r>
            <a:r>
              <a:rPr sz="1000" b="1" dirty="0">
                <a:solidFill>
                  <a:srgbClr val="696969"/>
                </a:solidFill>
                <a:latin typeface="Arial"/>
                <a:cs typeface="Arial"/>
              </a:rPr>
              <a:t>учителя </a:t>
            </a:r>
            <a:r>
              <a:rPr sz="1000" b="1" spc="-3" dirty="0">
                <a:solidFill>
                  <a:srgbClr val="696969"/>
                </a:solidFill>
                <a:latin typeface="Arial"/>
                <a:cs typeface="Arial"/>
              </a:rPr>
              <a:t>истории» не </a:t>
            </a:r>
            <a:r>
              <a:rPr sz="1000" b="1" spc="-8" dirty="0" err="1">
                <a:solidFill>
                  <a:srgbClr val="696969"/>
                </a:solidFill>
                <a:latin typeface="Arial"/>
                <a:cs typeface="Arial"/>
              </a:rPr>
              <a:t>смогли</a:t>
            </a:r>
            <a:r>
              <a:rPr sz="1000" b="1" spc="-8" dirty="0">
                <a:solidFill>
                  <a:srgbClr val="696969"/>
                </a:solidFill>
                <a:latin typeface="Arial"/>
                <a:cs typeface="Arial"/>
              </a:rPr>
              <a:t> </a:t>
            </a:r>
            <a:r>
              <a:rPr sz="1000" b="1" spc="-3" dirty="0" err="1" smtClean="0">
                <a:solidFill>
                  <a:srgbClr val="696969"/>
                </a:solidFill>
                <a:latin typeface="Arial"/>
                <a:cs typeface="Arial"/>
              </a:rPr>
              <a:t>назвать</a:t>
            </a:r>
            <a:endParaRPr lang="ru-RU" sz="1000" b="1" spc="-3" dirty="0" smtClean="0">
              <a:solidFill>
                <a:srgbClr val="696969"/>
              </a:solidFill>
              <a:latin typeface="Arial"/>
              <a:cs typeface="Arial"/>
            </a:endParaRPr>
          </a:p>
          <a:p>
            <a:pPr marL="6350" marR="2540">
              <a:lnSpc>
                <a:spcPts val="1115"/>
              </a:lnSpc>
              <a:spcBef>
                <a:spcPts val="65"/>
              </a:spcBef>
            </a:pPr>
            <a:r>
              <a:rPr sz="1000" b="1" spc="-3" dirty="0" smtClean="0">
                <a:solidFill>
                  <a:srgbClr val="696969"/>
                </a:solidFill>
                <a:latin typeface="Arial"/>
                <a:cs typeface="Arial"/>
              </a:rPr>
              <a:t> </a:t>
            </a:r>
            <a:r>
              <a:rPr sz="1000" b="1" dirty="0">
                <a:solidFill>
                  <a:srgbClr val="46447D"/>
                </a:solidFill>
                <a:latin typeface="Arial"/>
                <a:cs typeface="Arial"/>
              </a:rPr>
              <a:t>факты  региональной </a:t>
            </a:r>
            <a:r>
              <a:rPr sz="1000" b="1" spc="-3" dirty="0">
                <a:solidFill>
                  <a:srgbClr val="46447D"/>
                </a:solidFill>
                <a:latin typeface="Arial"/>
                <a:cs typeface="Arial"/>
              </a:rPr>
              <a:t>истории</a:t>
            </a:r>
            <a:r>
              <a:rPr sz="1000" b="1" spc="-3" dirty="0">
                <a:solidFill>
                  <a:srgbClr val="696969"/>
                </a:solidFill>
                <a:latin typeface="Arial"/>
                <a:cs typeface="Arial"/>
              </a:rPr>
              <a:t>, </a:t>
            </a:r>
            <a:r>
              <a:rPr sz="1000" b="1" spc="-10" dirty="0">
                <a:solidFill>
                  <a:srgbClr val="696969"/>
                </a:solidFill>
                <a:latin typeface="Arial"/>
                <a:cs typeface="Arial"/>
              </a:rPr>
              <a:t>которые </a:t>
            </a:r>
            <a:r>
              <a:rPr sz="1000" b="1" spc="-8" dirty="0" err="1">
                <a:solidFill>
                  <a:srgbClr val="696969"/>
                </a:solidFill>
                <a:latin typeface="Arial"/>
                <a:cs typeface="Arial"/>
              </a:rPr>
              <a:t>можно</a:t>
            </a:r>
            <a:r>
              <a:rPr sz="1000" b="1" spc="-8" dirty="0">
                <a:solidFill>
                  <a:srgbClr val="696969"/>
                </a:solidFill>
                <a:latin typeface="Arial"/>
                <a:cs typeface="Arial"/>
              </a:rPr>
              <a:t> </a:t>
            </a:r>
            <a:endParaRPr lang="ru-RU" sz="1000" b="1" spc="-8" dirty="0" smtClean="0">
              <a:solidFill>
                <a:srgbClr val="696969"/>
              </a:solidFill>
              <a:latin typeface="Arial"/>
              <a:cs typeface="Arial"/>
            </a:endParaRPr>
          </a:p>
          <a:p>
            <a:pPr marL="6350" marR="2540">
              <a:lnSpc>
                <a:spcPts val="1115"/>
              </a:lnSpc>
              <a:spcBef>
                <a:spcPts val="65"/>
              </a:spcBef>
            </a:pPr>
            <a:r>
              <a:rPr sz="1000" b="1" spc="-5" dirty="0" err="1" smtClean="0">
                <a:solidFill>
                  <a:srgbClr val="696969"/>
                </a:solidFill>
                <a:latin typeface="Arial"/>
                <a:cs typeface="Arial"/>
              </a:rPr>
              <a:t>было</a:t>
            </a:r>
            <a:r>
              <a:rPr sz="1000" b="1" spc="-5" dirty="0" smtClean="0">
                <a:solidFill>
                  <a:srgbClr val="696969"/>
                </a:solidFill>
                <a:latin typeface="Arial"/>
                <a:cs typeface="Arial"/>
              </a:rPr>
              <a:t> </a:t>
            </a:r>
            <a:r>
              <a:rPr sz="1000" b="1" dirty="0">
                <a:solidFill>
                  <a:srgbClr val="696969"/>
                </a:solidFill>
                <a:latin typeface="Arial"/>
                <a:cs typeface="Arial"/>
              </a:rPr>
              <a:t>бы  </a:t>
            </a:r>
            <a:r>
              <a:rPr sz="1000" b="1" spc="-5" dirty="0">
                <a:solidFill>
                  <a:srgbClr val="696969"/>
                </a:solidFill>
                <a:latin typeface="Arial"/>
                <a:cs typeface="Arial"/>
              </a:rPr>
              <a:t>привести </a:t>
            </a:r>
            <a:r>
              <a:rPr sz="1000" b="1" dirty="0">
                <a:solidFill>
                  <a:srgbClr val="696969"/>
                </a:solidFill>
                <a:latin typeface="Arial"/>
                <a:cs typeface="Arial"/>
              </a:rPr>
              <a:t>ученикам при </a:t>
            </a:r>
            <a:r>
              <a:rPr sz="1000" b="1" spc="-5" dirty="0" err="1">
                <a:solidFill>
                  <a:srgbClr val="696969"/>
                </a:solidFill>
                <a:latin typeface="Arial"/>
                <a:cs typeface="Arial"/>
              </a:rPr>
              <a:t>изучении</a:t>
            </a:r>
            <a:r>
              <a:rPr sz="1000" b="1" spc="-5" dirty="0">
                <a:solidFill>
                  <a:srgbClr val="696969"/>
                </a:solidFill>
                <a:latin typeface="Arial"/>
                <a:cs typeface="Arial"/>
              </a:rPr>
              <a:t> </a:t>
            </a:r>
            <a:endParaRPr lang="ru-RU" sz="1000" b="1" spc="-5" dirty="0" smtClean="0">
              <a:solidFill>
                <a:srgbClr val="696969"/>
              </a:solidFill>
              <a:latin typeface="Arial"/>
              <a:cs typeface="Arial"/>
            </a:endParaRPr>
          </a:p>
          <a:p>
            <a:pPr marL="6350" marR="2540">
              <a:lnSpc>
                <a:spcPts val="1115"/>
              </a:lnSpc>
              <a:spcBef>
                <a:spcPts val="65"/>
              </a:spcBef>
            </a:pPr>
            <a:r>
              <a:rPr sz="1000" b="1" spc="-3" dirty="0" err="1" smtClean="0">
                <a:solidFill>
                  <a:srgbClr val="696969"/>
                </a:solidFill>
                <a:latin typeface="Arial"/>
                <a:cs typeface="Arial"/>
              </a:rPr>
              <a:t>истории</a:t>
            </a:r>
            <a:r>
              <a:rPr sz="1000" b="1" spc="-3" dirty="0" smtClean="0">
                <a:solidFill>
                  <a:srgbClr val="696969"/>
                </a:solidFill>
                <a:latin typeface="Arial"/>
                <a:cs typeface="Arial"/>
              </a:rPr>
              <a:t> </a:t>
            </a:r>
            <a:r>
              <a:rPr sz="1000" b="1" spc="-3" dirty="0">
                <a:solidFill>
                  <a:srgbClr val="696969"/>
                </a:solidFill>
                <a:latin typeface="Arial"/>
                <a:cs typeface="Arial"/>
              </a:rPr>
              <a:t>Великой  </a:t>
            </a:r>
            <a:r>
              <a:rPr sz="1000" b="1" spc="-5" dirty="0">
                <a:solidFill>
                  <a:srgbClr val="696969"/>
                </a:solidFill>
                <a:latin typeface="Arial"/>
                <a:cs typeface="Arial"/>
              </a:rPr>
              <a:t>Отечественной войны </a:t>
            </a:r>
            <a:r>
              <a:rPr sz="1000" b="1" dirty="0">
                <a:solidFill>
                  <a:srgbClr val="696969"/>
                </a:solidFill>
                <a:latin typeface="Arial"/>
                <a:cs typeface="Arial"/>
              </a:rPr>
              <a:t>и др. </a:t>
            </a:r>
            <a:r>
              <a:rPr sz="1000" b="1" spc="-3" dirty="0">
                <a:solidFill>
                  <a:srgbClr val="696969"/>
                </a:solidFill>
                <a:latin typeface="Arial"/>
                <a:cs typeface="Arial"/>
              </a:rPr>
              <a:t>важнейших</a:t>
            </a:r>
            <a:r>
              <a:rPr sz="1000" b="1" dirty="0">
                <a:solidFill>
                  <a:srgbClr val="696969"/>
                </a:solidFill>
                <a:latin typeface="Arial"/>
                <a:cs typeface="Arial"/>
              </a:rPr>
              <a:t> событий</a:t>
            </a:r>
            <a:endParaRPr sz="1000" dirty="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359489" y="2693709"/>
            <a:ext cx="1844040" cy="584455"/>
          </a:xfrm>
          <a:prstGeom prst="rect">
            <a:avLst/>
          </a:prstGeom>
        </p:spPr>
        <p:txBody>
          <a:bodyPr vert="horz" wrap="square" lIns="0" tIns="20003" rIns="0" bIns="0" rtlCol="0">
            <a:spAutoFit/>
          </a:bodyPr>
          <a:lstStyle/>
          <a:p>
            <a:pPr marL="6350" marR="2540">
              <a:lnSpc>
                <a:spcPts val="1115"/>
              </a:lnSpc>
              <a:spcBef>
                <a:spcPts val="158"/>
              </a:spcBef>
            </a:pPr>
            <a:r>
              <a:rPr sz="1000" b="1" spc="-5" dirty="0">
                <a:solidFill>
                  <a:srgbClr val="696969"/>
                </a:solidFill>
                <a:latin typeface="Arial"/>
                <a:cs typeface="Arial"/>
              </a:rPr>
              <a:t>Обучающиеся </a:t>
            </a:r>
            <a:r>
              <a:rPr sz="1000" b="1" spc="-3" dirty="0">
                <a:solidFill>
                  <a:srgbClr val="696969"/>
                </a:solidFill>
                <a:latin typeface="Arial"/>
                <a:cs typeface="Arial"/>
              </a:rPr>
              <a:t>8-х </a:t>
            </a:r>
            <a:r>
              <a:rPr sz="1000" b="1" dirty="0">
                <a:solidFill>
                  <a:srgbClr val="696969"/>
                </a:solidFill>
                <a:latin typeface="Arial"/>
                <a:cs typeface="Arial"/>
              </a:rPr>
              <a:t>классов  </a:t>
            </a:r>
            <a:r>
              <a:rPr sz="1000" b="1" spc="-3" dirty="0">
                <a:solidFill>
                  <a:srgbClr val="696969"/>
                </a:solidFill>
                <a:latin typeface="Arial"/>
                <a:cs typeface="Arial"/>
              </a:rPr>
              <a:t>не </a:t>
            </a:r>
            <a:r>
              <a:rPr sz="1000" b="1" spc="-8" dirty="0">
                <a:solidFill>
                  <a:srgbClr val="696969"/>
                </a:solidFill>
                <a:latin typeface="Arial"/>
                <a:cs typeface="Arial"/>
              </a:rPr>
              <a:t>смогли </a:t>
            </a:r>
            <a:r>
              <a:rPr sz="1000" b="1" spc="-3" dirty="0">
                <a:solidFill>
                  <a:srgbClr val="696969"/>
                </a:solidFill>
                <a:latin typeface="Arial"/>
                <a:cs typeface="Arial"/>
              </a:rPr>
              <a:t>назвать </a:t>
            </a:r>
            <a:r>
              <a:rPr sz="1000" b="1" dirty="0">
                <a:solidFill>
                  <a:srgbClr val="696969"/>
                </a:solidFill>
                <a:latin typeface="Arial"/>
                <a:cs typeface="Arial"/>
              </a:rPr>
              <a:t>ни</a:t>
            </a:r>
            <a:r>
              <a:rPr sz="1000" b="1" spc="-15" dirty="0">
                <a:solidFill>
                  <a:srgbClr val="696969"/>
                </a:solidFill>
                <a:latin typeface="Arial"/>
                <a:cs typeface="Arial"/>
              </a:rPr>
              <a:t> </a:t>
            </a:r>
            <a:r>
              <a:rPr sz="1000" b="1" spc="-5" dirty="0">
                <a:solidFill>
                  <a:srgbClr val="696969"/>
                </a:solidFill>
                <a:latin typeface="Arial"/>
                <a:cs typeface="Arial"/>
              </a:rPr>
              <a:t>одного  </a:t>
            </a:r>
            <a:r>
              <a:rPr sz="1000" b="1" spc="-5" dirty="0">
                <a:solidFill>
                  <a:srgbClr val="46447D"/>
                </a:solidFill>
                <a:latin typeface="Arial"/>
                <a:cs typeface="Arial"/>
              </a:rPr>
              <a:t>исторического </a:t>
            </a:r>
            <a:r>
              <a:rPr sz="1000" b="1" dirty="0">
                <a:solidFill>
                  <a:srgbClr val="46447D"/>
                </a:solidFill>
                <a:latin typeface="Arial"/>
                <a:cs typeface="Arial"/>
              </a:rPr>
              <a:t>деятеля  </a:t>
            </a:r>
            <a:r>
              <a:rPr sz="1000" b="1" spc="-5" dirty="0">
                <a:solidFill>
                  <a:srgbClr val="696969"/>
                </a:solidFill>
                <a:latin typeface="Arial"/>
                <a:cs typeface="Arial"/>
              </a:rPr>
              <a:t>своего</a:t>
            </a:r>
            <a:r>
              <a:rPr sz="1000" b="1" spc="-3" dirty="0">
                <a:solidFill>
                  <a:srgbClr val="696969"/>
                </a:solidFill>
                <a:latin typeface="Arial"/>
                <a:cs typeface="Arial"/>
              </a:rPr>
              <a:t> </a:t>
            </a:r>
            <a:r>
              <a:rPr sz="1000" b="1" dirty="0">
                <a:solidFill>
                  <a:srgbClr val="696969"/>
                </a:solidFill>
                <a:latin typeface="Arial"/>
                <a:cs typeface="Arial"/>
              </a:rPr>
              <a:t>региона</a:t>
            </a:r>
            <a:endParaRPr sz="1000" dirty="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838079" y="2693709"/>
            <a:ext cx="1752283" cy="737381"/>
          </a:xfrm>
          <a:prstGeom prst="rect">
            <a:avLst/>
          </a:prstGeom>
        </p:spPr>
        <p:txBody>
          <a:bodyPr vert="horz" wrap="square" lIns="0" tIns="6350" rIns="0" bIns="0" rtlCol="0">
            <a:spAutoFit/>
          </a:bodyPr>
          <a:lstStyle/>
          <a:p>
            <a:pPr marL="6350">
              <a:lnSpc>
                <a:spcPts val="1158"/>
              </a:lnSpc>
              <a:spcBef>
                <a:spcPts val="50"/>
              </a:spcBef>
              <a:tabLst>
                <a:tab pos="985838" algn="l"/>
              </a:tabLst>
            </a:pPr>
            <a:r>
              <a:rPr sz="1000" b="1" spc="-3" dirty="0">
                <a:solidFill>
                  <a:srgbClr val="696969"/>
                </a:solidFill>
                <a:latin typeface="Arial"/>
                <a:cs typeface="Arial"/>
              </a:rPr>
              <a:t>Выпускники</a:t>
            </a:r>
            <a:r>
              <a:rPr sz="1000" b="1" dirty="0">
                <a:solidFill>
                  <a:srgbClr val="696969"/>
                </a:solidFill>
                <a:latin typeface="Arial"/>
                <a:cs typeface="Arial"/>
              </a:rPr>
              <a:t> </a:t>
            </a:r>
            <a:r>
              <a:rPr sz="1000" b="1" spc="-3" dirty="0">
                <a:solidFill>
                  <a:srgbClr val="696969"/>
                </a:solidFill>
                <a:latin typeface="Arial"/>
                <a:cs typeface="Arial"/>
              </a:rPr>
              <a:t>1	</a:t>
            </a:r>
            <a:r>
              <a:rPr sz="1000" b="1" spc="3" dirty="0">
                <a:solidFill>
                  <a:srgbClr val="696969"/>
                </a:solidFill>
                <a:latin typeface="Arial"/>
                <a:cs typeface="Arial"/>
              </a:rPr>
              <a:t>класса</a:t>
            </a:r>
            <a:endParaRPr sz="1000" dirty="0">
              <a:latin typeface="Arial"/>
              <a:cs typeface="Arial"/>
            </a:endParaRPr>
          </a:p>
          <a:p>
            <a:pPr marL="6350" marR="2540">
              <a:lnSpc>
                <a:spcPts val="1115"/>
              </a:lnSpc>
              <a:spcBef>
                <a:spcPts val="65"/>
              </a:spcBef>
            </a:pPr>
            <a:r>
              <a:rPr sz="1000" b="1" spc="-3" dirty="0">
                <a:solidFill>
                  <a:srgbClr val="696969"/>
                </a:solidFill>
                <a:latin typeface="Arial"/>
                <a:cs typeface="Arial"/>
              </a:rPr>
              <a:t>не могут назвать </a:t>
            </a:r>
            <a:r>
              <a:rPr sz="1000" b="1" dirty="0">
                <a:solidFill>
                  <a:srgbClr val="696969"/>
                </a:solidFill>
                <a:latin typeface="Arial"/>
                <a:cs typeface="Arial"/>
              </a:rPr>
              <a:t>ни</a:t>
            </a:r>
            <a:r>
              <a:rPr sz="1000" b="1" spc="-15" dirty="0">
                <a:solidFill>
                  <a:srgbClr val="696969"/>
                </a:solidFill>
                <a:latin typeface="Arial"/>
                <a:cs typeface="Arial"/>
              </a:rPr>
              <a:t> </a:t>
            </a:r>
            <a:r>
              <a:rPr sz="1000" b="1" spc="-5" dirty="0">
                <a:solidFill>
                  <a:srgbClr val="696969"/>
                </a:solidFill>
                <a:latin typeface="Arial"/>
                <a:cs typeface="Arial"/>
              </a:rPr>
              <a:t>одного  </a:t>
            </a:r>
            <a:r>
              <a:rPr sz="1000" b="1" dirty="0">
                <a:solidFill>
                  <a:srgbClr val="46447D"/>
                </a:solidFill>
                <a:latin typeface="Arial"/>
                <a:cs typeface="Arial"/>
              </a:rPr>
              <a:t>памятника </a:t>
            </a:r>
            <a:r>
              <a:rPr sz="1000" b="1" spc="-13" dirty="0">
                <a:solidFill>
                  <a:srgbClr val="696969"/>
                </a:solidFill>
                <a:latin typeface="Arial"/>
                <a:cs typeface="Arial"/>
              </a:rPr>
              <a:t>культуры/  </a:t>
            </a:r>
            <a:r>
              <a:rPr sz="1000" b="1" spc="-5" dirty="0">
                <a:solidFill>
                  <a:srgbClr val="696969"/>
                </a:solidFill>
                <a:latin typeface="Arial"/>
                <a:cs typeface="Arial"/>
              </a:rPr>
              <a:t>исторического </a:t>
            </a:r>
            <a:r>
              <a:rPr sz="1000" b="1" dirty="0">
                <a:solidFill>
                  <a:srgbClr val="696969"/>
                </a:solidFill>
                <a:latin typeface="Arial"/>
                <a:cs typeface="Arial"/>
              </a:rPr>
              <a:t>деятеля  </a:t>
            </a:r>
            <a:r>
              <a:rPr sz="1000" b="1" spc="-5" dirty="0">
                <a:solidFill>
                  <a:srgbClr val="696969"/>
                </a:solidFill>
                <a:latin typeface="Arial"/>
                <a:cs typeface="Arial"/>
              </a:rPr>
              <a:t>своего</a:t>
            </a:r>
            <a:r>
              <a:rPr sz="1000" b="1" spc="-3" dirty="0">
                <a:solidFill>
                  <a:srgbClr val="696969"/>
                </a:solidFill>
                <a:latin typeface="Arial"/>
                <a:cs typeface="Arial"/>
              </a:rPr>
              <a:t> </a:t>
            </a:r>
            <a:r>
              <a:rPr sz="1000" b="1" dirty="0">
                <a:solidFill>
                  <a:srgbClr val="696969"/>
                </a:solidFill>
                <a:latin typeface="Arial"/>
                <a:cs typeface="Arial"/>
              </a:rPr>
              <a:t>региона*</a:t>
            </a:r>
            <a:endParaRPr sz="1000" dirty="0">
              <a:latin typeface="Arial"/>
              <a:cs typeface="Arial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1400290" y="1308570"/>
            <a:ext cx="823913" cy="823913"/>
          </a:xfrm>
          <a:custGeom>
            <a:avLst/>
            <a:gdLst/>
            <a:ahLst/>
            <a:cxnLst/>
            <a:rect l="l" t="t" r="r" b="b"/>
            <a:pathLst>
              <a:path w="1647825" h="1647825">
                <a:moveTo>
                  <a:pt x="0" y="0"/>
                </a:moveTo>
                <a:lnTo>
                  <a:pt x="1647482" y="0"/>
                </a:lnTo>
                <a:lnTo>
                  <a:pt x="1647482" y="1647494"/>
                </a:lnTo>
                <a:lnTo>
                  <a:pt x="0" y="1647494"/>
                </a:lnTo>
                <a:lnTo>
                  <a:pt x="0" y="0"/>
                </a:lnTo>
                <a:close/>
              </a:path>
            </a:pathLst>
          </a:custGeom>
          <a:solidFill>
            <a:srgbClr val="46447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4511745" y="1308570"/>
            <a:ext cx="823913" cy="823913"/>
          </a:xfrm>
          <a:custGeom>
            <a:avLst/>
            <a:gdLst/>
            <a:ahLst/>
            <a:cxnLst/>
            <a:rect l="l" t="t" r="r" b="b"/>
            <a:pathLst>
              <a:path w="1647825" h="1647825">
                <a:moveTo>
                  <a:pt x="0" y="0"/>
                </a:moveTo>
                <a:lnTo>
                  <a:pt x="1647482" y="0"/>
                </a:lnTo>
                <a:lnTo>
                  <a:pt x="1647482" y="1647494"/>
                </a:lnTo>
                <a:lnTo>
                  <a:pt x="0" y="1647494"/>
                </a:lnTo>
                <a:lnTo>
                  <a:pt x="0" y="0"/>
                </a:lnTo>
                <a:close/>
              </a:path>
            </a:pathLst>
          </a:custGeom>
          <a:solidFill>
            <a:srgbClr val="46447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1406867" y="2607177"/>
            <a:ext cx="823913" cy="823913"/>
          </a:xfrm>
          <a:custGeom>
            <a:avLst/>
            <a:gdLst/>
            <a:ahLst/>
            <a:cxnLst/>
            <a:rect l="l" t="t" r="r" b="b"/>
            <a:pathLst>
              <a:path w="1647825" h="1647825">
                <a:moveTo>
                  <a:pt x="0" y="0"/>
                </a:moveTo>
                <a:lnTo>
                  <a:pt x="1647482" y="0"/>
                </a:lnTo>
                <a:lnTo>
                  <a:pt x="1647482" y="1647482"/>
                </a:lnTo>
                <a:lnTo>
                  <a:pt x="0" y="1647482"/>
                </a:lnTo>
                <a:lnTo>
                  <a:pt x="0" y="0"/>
                </a:lnTo>
                <a:close/>
              </a:path>
            </a:pathLst>
          </a:custGeom>
          <a:solidFill>
            <a:srgbClr val="46447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4511745" y="2612834"/>
            <a:ext cx="823913" cy="823913"/>
          </a:xfrm>
          <a:custGeom>
            <a:avLst/>
            <a:gdLst/>
            <a:ahLst/>
            <a:cxnLst/>
            <a:rect l="l" t="t" r="r" b="b"/>
            <a:pathLst>
              <a:path w="1647825" h="1647825">
                <a:moveTo>
                  <a:pt x="0" y="0"/>
                </a:moveTo>
                <a:lnTo>
                  <a:pt x="1647482" y="0"/>
                </a:lnTo>
                <a:lnTo>
                  <a:pt x="1647482" y="1647483"/>
                </a:lnTo>
                <a:lnTo>
                  <a:pt x="0" y="1647483"/>
                </a:lnTo>
                <a:lnTo>
                  <a:pt x="0" y="0"/>
                </a:lnTo>
                <a:close/>
              </a:path>
            </a:pathLst>
          </a:custGeom>
          <a:solidFill>
            <a:srgbClr val="46447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4282060" y="1308570"/>
            <a:ext cx="229553" cy="86043"/>
          </a:xfrm>
          <a:custGeom>
            <a:avLst/>
            <a:gdLst/>
            <a:ahLst/>
            <a:cxnLst/>
            <a:rect l="l" t="t" r="r" b="b"/>
            <a:pathLst>
              <a:path w="459104" h="172085">
                <a:moveTo>
                  <a:pt x="0" y="0"/>
                </a:moveTo>
                <a:lnTo>
                  <a:pt x="459092" y="0"/>
                </a:lnTo>
                <a:lnTo>
                  <a:pt x="459092" y="171576"/>
                </a:lnTo>
                <a:lnTo>
                  <a:pt x="0" y="171576"/>
                </a:lnTo>
                <a:lnTo>
                  <a:pt x="0" y="0"/>
                </a:lnTo>
                <a:close/>
              </a:path>
            </a:pathLst>
          </a:custGeom>
          <a:solidFill>
            <a:srgbClr val="A9232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1185024" y="2612833"/>
            <a:ext cx="229553" cy="86043"/>
          </a:xfrm>
          <a:custGeom>
            <a:avLst/>
            <a:gdLst/>
            <a:ahLst/>
            <a:cxnLst/>
            <a:rect l="l" t="t" r="r" b="b"/>
            <a:pathLst>
              <a:path w="459105" h="172085">
                <a:moveTo>
                  <a:pt x="0" y="0"/>
                </a:moveTo>
                <a:lnTo>
                  <a:pt x="459091" y="0"/>
                </a:lnTo>
                <a:lnTo>
                  <a:pt x="459091" y="171564"/>
                </a:lnTo>
                <a:lnTo>
                  <a:pt x="0" y="171564"/>
                </a:lnTo>
                <a:lnTo>
                  <a:pt x="0" y="0"/>
                </a:lnTo>
                <a:close/>
              </a:path>
            </a:pathLst>
          </a:custGeom>
          <a:solidFill>
            <a:srgbClr val="A9232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4282060" y="2612834"/>
            <a:ext cx="229553" cy="86043"/>
          </a:xfrm>
          <a:custGeom>
            <a:avLst/>
            <a:gdLst/>
            <a:ahLst/>
            <a:cxnLst/>
            <a:rect l="l" t="t" r="r" b="b"/>
            <a:pathLst>
              <a:path w="459105" h="172084">
                <a:moveTo>
                  <a:pt x="0" y="0"/>
                </a:moveTo>
                <a:lnTo>
                  <a:pt x="459091" y="0"/>
                </a:lnTo>
                <a:lnTo>
                  <a:pt x="459091" y="171576"/>
                </a:lnTo>
                <a:lnTo>
                  <a:pt x="0" y="171576"/>
                </a:lnTo>
                <a:lnTo>
                  <a:pt x="0" y="0"/>
                </a:lnTo>
                <a:close/>
              </a:path>
            </a:pathLst>
          </a:custGeom>
          <a:solidFill>
            <a:srgbClr val="A9232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1115750" y="1104222"/>
            <a:ext cx="1115378" cy="345123"/>
          </a:xfrm>
          <a:custGeom>
            <a:avLst/>
            <a:gdLst/>
            <a:ahLst/>
            <a:cxnLst/>
            <a:rect l="l" t="t" r="r" b="b"/>
            <a:pathLst>
              <a:path w="2230755" h="690244">
                <a:moveTo>
                  <a:pt x="2230676" y="0"/>
                </a:moveTo>
                <a:lnTo>
                  <a:pt x="395259" y="0"/>
                </a:lnTo>
                <a:lnTo>
                  <a:pt x="0" y="690219"/>
                </a:lnTo>
                <a:lnTo>
                  <a:pt x="235817" y="690219"/>
                </a:lnTo>
                <a:lnTo>
                  <a:pt x="398421" y="404291"/>
                </a:lnTo>
                <a:lnTo>
                  <a:pt x="2230676" y="404291"/>
                </a:lnTo>
                <a:lnTo>
                  <a:pt x="2230676" y="0"/>
                </a:lnTo>
                <a:close/>
              </a:path>
            </a:pathLst>
          </a:custGeom>
          <a:solidFill>
            <a:srgbClr val="CD232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4203529" y="1049248"/>
            <a:ext cx="1115378" cy="345123"/>
          </a:xfrm>
          <a:custGeom>
            <a:avLst/>
            <a:gdLst/>
            <a:ahLst/>
            <a:cxnLst/>
            <a:rect l="l" t="t" r="r" b="b"/>
            <a:pathLst>
              <a:path w="2230754" h="690244">
                <a:moveTo>
                  <a:pt x="2230678" y="0"/>
                </a:moveTo>
                <a:lnTo>
                  <a:pt x="395262" y="0"/>
                </a:lnTo>
                <a:lnTo>
                  <a:pt x="0" y="690219"/>
                </a:lnTo>
                <a:lnTo>
                  <a:pt x="235826" y="690219"/>
                </a:lnTo>
                <a:lnTo>
                  <a:pt x="398437" y="404291"/>
                </a:lnTo>
                <a:lnTo>
                  <a:pt x="2230678" y="404291"/>
                </a:lnTo>
                <a:lnTo>
                  <a:pt x="2230678" y="0"/>
                </a:lnTo>
                <a:close/>
              </a:path>
            </a:pathLst>
          </a:custGeom>
          <a:solidFill>
            <a:srgbClr val="CD232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1098651" y="2351673"/>
            <a:ext cx="1115378" cy="345123"/>
          </a:xfrm>
          <a:custGeom>
            <a:avLst/>
            <a:gdLst/>
            <a:ahLst/>
            <a:cxnLst/>
            <a:rect l="l" t="t" r="r" b="b"/>
            <a:pathLst>
              <a:path w="2230755" h="690245">
                <a:moveTo>
                  <a:pt x="2230676" y="0"/>
                </a:moveTo>
                <a:lnTo>
                  <a:pt x="395259" y="0"/>
                </a:lnTo>
                <a:lnTo>
                  <a:pt x="0" y="690219"/>
                </a:lnTo>
                <a:lnTo>
                  <a:pt x="235817" y="690219"/>
                </a:lnTo>
                <a:lnTo>
                  <a:pt x="398421" y="404291"/>
                </a:lnTo>
                <a:lnTo>
                  <a:pt x="2230676" y="404291"/>
                </a:lnTo>
                <a:lnTo>
                  <a:pt x="2230676" y="0"/>
                </a:lnTo>
                <a:close/>
              </a:path>
            </a:pathLst>
          </a:custGeom>
          <a:solidFill>
            <a:srgbClr val="CD232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4203529" y="2348586"/>
            <a:ext cx="1115378" cy="345123"/>
          </a:xfrm>
          <a:custGeom>
            <a:avLst/>
            <a:gdLst/>
            <a:ahLst/>
            <a:cxnLst/>
            <a:rect l="l" t="t" r="r" b="b"/>
            <a:pathLst>
              <a:path w="2230755" h="690245">
                <a:moveTo>
                  <a:pt x="2230676" y="0"/>
                </a:moveTo>
                <a:lnTo>
                  <a:pt x="395259" y="0"/>
                </a:lnTo>
                <a:lnTo>
                  <a:pt x="0" y="690219"/>
                </a:lnTo>
                <a:lnTo>
                  <a:pt x="235817" y="690219"/>
                </a:lnTo>
                <a:lnTo>
                  <a:pt x="398421" y="404291"/>
                </a:lnTo>
                <a:lnTo>
                  <a:pt x="2230676" y="404291"/>
                </a:lnTo>
                <a:lnTo>
                  <a:pt x="2230676" y="0"/>
                </a:lnTo>
                <a:close/>
              </a:path>
            </a:pathLst>
          </a:custGeom>
          <a:solidFill>
            <a:srgbClr val="CD232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 txBox="1"/>
          <p:nvPr/>
        </p:nvSpPr>
        <p:spPr>
          <a:xfrm>
            <a:off x="1490529" y="1112274"/>
            <a:ext cx="656590" cy="191078"/>
          </a:xfrm>
          <a:prstGeom prst="rect">
            <a:avLst/>
          </a:prstGeom>
        </p:spPr>
        <p:txBody>
          <a:bodyPr vert="horz" wrap="square" lIns="0" tIns="6350" rIns="0" bIns="0" rtlCol="0">
            <a:spAutoFit/>
          </a:bodyPr>
          <a:lstStyle/>
          <a:p>
            <a:pPr marL="6350">
              <a:spcBef>
                <a:spcPts val="50"/>
              </a:spcBef>
            </a:pPr>
            <a:r>
              <a:rPr sz="1200" b="1" spc="-3" dirty="0">
                <a:solidFill>
                  <a:srgbClr val="FEFEFE"/>
                </a:solidFill>
                <a:latin typeface="Arial"/>
                <a:cs typeface="Arial"/>
              </a:rPr>
              <a:t>15 –</a:t>
            </a:r>
            <a:r>
              <a:rPr sz="1200" b="1" spc="-33" dirty="0">
                <a:solidFill>
                  <a:srgbClr val="FEFEFE"/>
                </a:solidFill>
                <a:latin typeface="Arial"/>
                <a:cs typeface="Arial"/>
              </a:rPr>
              <a:t> </a:t>
            </a:r>
            <a:r>
              <a:rPr sz="1200" b="1" spc="-3" dirty="0">
                <a:solidFill>
                  <a:srgbClr val="FEFEFE"/>
                </a:solidFill>
                <a:latin typeface="Arial"/>
                <a:cs typeface="Arial"/>
              </a:rPr>
              <a:t>25%</a:t>
            </a:r>
            <a:endParaRPr sz="1200" dirty="0">
              <a:latin typeface="Arial"/>
              <a:cs typeface="Arial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4576095" y="1051516"/>
            <a:ext cx="549910" cy="191078"/>
          </a:xfrm>
          <a:prstGeom prst="rect">
            <a:avLst/>
          </a:prstGeom>
        </p:spPr>
        <p:txBody>
          <a:bodyPr vert="horz" wrap="square" lIns="0" tIns="6350" rIns="0" bIns="0" rtlCol="0">
            <a:spAutoFit/>
          </a:bodyPr>
          <a:lstStyle/>
          <a:p>
            <a:pPr marL="6350">
              <a:spcBef>
                <a:spcPts val="50"/>
              </a:spcBef>
            </a:pPr>
            <a:r>
              <a:rPr sz="1200" b="1" dirty="0">
                <a:solidFill>
                  <a:srgbClr val="FEFEFE"/>
                </a:solidFill>
                <a:latin typeface="Arial"/>
                <a:cs typeface="Arial"/>
              </a:rPr>
              <a:t>до</a:t>
            </a:r>
            <a:r>
              <a:rPr sz="1200" b="1" spc="-38" dirty="0">
                <a:solidFill>
                  <a:srgbClr val="FEFEFE"/>
                </a:solidFill>
                <a:latin typeface="Arial"/>
                <a:cs typeface="Arial"/>
              </a:rPr>
              <a:t> </a:t>
            </a:r>
            <a:r>
              <a:rPr sz="1200" b="1" spc="-3" dirty="0">
                <a:solidFill>
                  <a:srgbClr val="FEFEFE"/>
                </a:solidFill>
                <a:latin typeface="Arial"/>
                <a:cs typeface="Arial"/>
              </a:rPr>
              <a:t>50%</a:t>
            </a:r>
            <a:endParaRPr sz="1200" dirty="0">
              <a:latin typeface="Arial"/>
              <a:cs typeface="Arial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1490529" y="2339449"/>
            <a:ext cx="656590" cy="191078"/>
          </a:xfrm>
          <a:prstGeom prst="rect">
            <a:avLst/>
          </a:prstGeom>
        </p:spPr>
        <p:txBody>
          <a:bodyPr vert="horz" wrap="square" lIns="0" tIns="6350" rIns="0" bIns="0" rtlCol="0">
            <a:spAutoFit/>
          </a:bodyPr>
          <a:lstStyle/>
          <a:p>
            <a:pPr marL="6350">
              <a:spcBef>
                <a:spcPts val="50"/>
              </a:spcBef>
            </a:pPr>
            <a:r>
              <a:rPr sz="1200" b="1" spc="-3" dirty="0">
                <a:solidFill>
                  <a:srgbClr val="FEFEFE"/>
                </a:solidFill>
                <a:latin typeface="Arial"/>
                <a:cs typeface="Arial"/>
              </a:rPr>
              <a:t>17 –</a:t>
            </a:r>
            <a:r>
              <a:rPr sz="1200" b="1" spc="-33" dirty="0">
                <a:solidFill>
                  <a:srgbClr val="FEFEFE"/>
                </a:solidFill>
                <a:latin typeface="Arial"/>
                <a:cs typeface="Arial"/>
              </a:rPr>
              <a:t> </a:t>
            </a:r>
            <a:r>
              <a:rPr sz="1200" b="1" spc="-3" dirty="0">
                <a:solidFill>
                  <a:srgbClr val="FEFEFE"/>
                </a:solidFill>
                <a:latin typeface="Arial"/>
                <a:cs typeface="Arial"/>
              </a:rPr>
              <a:t>97%</a:t>
            </a:r>
            <a:endParaRPr sz="1200" dirty="0">
              <a:latin typeface="Arial"/>
              <a:cs typeface="Arial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4698922" y="2362358"/>
            <a:ext cx="449263" cy="191078"/>
          </a:xfrm>
          <a:prstGeom prst="rect">
            <a:avLst/>
          </a:prstGeom>
        </p:spPr>
        <p:txBody>
          <a:bodyPr vert="horz" wrap="square" lIns="0" tIns="6350" rIns="0" bIns="0" rtlCol="0">
            <a:spAutoFit/>
          </a:bodyPr>
          <a:lstStyle/>
          <a:p>
            <a:pPr marL="6350">
              <a:spcBef>
                <a:spcPts val="50"/>
              </a:spcBef>
            </a:pPr>
            <a:r>
              <a:rPr sz="1200" b="1" dirty="0">
                <a:solidFill>
                  <a:srgbClr val="FEFEFE"/>
                </a:solidFill>
                <a:latin typeface="Arial"/>
                <a:cs typeface="Arial"/>
              </a:rPr>
              <a:t>&lt;</a:t>
            </a:r>
            <a:r>
              <a:rPr sz="1200" b="1" spc="-38" dirty="0">
                <a:solidFill>
                  <a:srgbClr val="FEFEFE"/>
                </a:solidFill>
                <a:latin typeface="Arial"/>
                <a:cs typeface="Arial"/>
              </a:rPr>
              <a:t> </a:t>
            </a:r>
            <a:r>
              <a:rPr sz="1200" b="1" spc="-3" dirty="0" smtClean="0">
                <a:solidFill>
                  <a:srgbClr val="FEFEFE"/>
                </a:solidFill>
                <a:latin typeface="Arial"/>
                <a:cs typeface="Arial"/>
              </a:rPr>
              <a:t>3</a:t>
            </a:r>
            <a:r>
              <a:rPr lang="ru-RU" sz="1200" b="1" spc="-3" dirty="0" smtClean="0">
                <a:solidFill>
                  <a:srgbClr val="FEFEFE"/>
                </a:solidFill>
                <a:latin typeface="Arial"/>
                <a:cs typeface="Arial"/>
              </a:rPr>
              <a:t> %</a:t>
            </a:r>
          </a:p>
        </p:txBody>
      </p:sp>
      <p:sp>
        <p:nvSpPr>
          <p:cNvPr id="31" name="object 31"/>
          <p:cNvSpPr txBox="1"/>
          <p:nvPr/>
        </p:nvSpPr>
        <p:spPr>
          <a:xfrm>
            <a:off x="1030332" y="3660039"/>
            <a:ext cx="317818" cy="191078"/>
          </a:xfrm>
          <a:prstGeom prst="rect">
            <a:avLst/>
          </a:prstGeom>
        </p:spPr>
        <p:txBody>
          <a:bodyPr vert="horz" wrap="square" lIns="0" tIns="6350" rIns="0" bIns="0" rtlCol="0">
            <a:spAutoFit/>
          </a:bodyPr>
          <a:lstStyle/>
          <a:p>
            <a:pPr marL="6350">
              <a:spcBef>
                <a:spcPts val="50"/>
              </a:spcBef>
            </a:pPr>
            <a:r>
              <a:rPr sz="1200" b="1" spc="-3" dirty="0">
                <a:solidFill>
                  <a:srgbClr val="FEFEFE"/>
                </a:solidFill>
                <a:latin typeface="Arial"/>
                <a:cs typeface="Arial"/>
              </a:rPr>
              <a:t>20%</a:t>
            </a:r>
            <a:endParaRPr sz="1200" dirty="0">
              <a:latin typeface="Arial"/>
              <a:cs typeface="Arial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4366228" y="3660039"/>
            <a:ext cx="484822" cy="191078"/>
          </a:xfrm>
          <a:prstGeom prst="rect">
            <a:avLst/>
          </a:prstGeom>
        </p:spPr>
        <p:txBody>
          <a:bodyPr vert="horz" wrap="square" lIns="0" tIns="6350" rIns="0" bIns="0" rtlCol="0">
            <a:spAutoFit/>
          </a:bodyPr>
          <a:lstStyle/>
          <a:p>
            <a:pPr marL="6350">
              <a:spcBef>
                <a:spcPts val="50"/>
              </a:spcBef>
            </a:pPr>
            <a:r>
              <a:rPr sz="1200" spc="-3" dirty="0">
                <a:solidFill>
                  <a:srgbClr val="FEFEFE"/>
                </a:solidFill>
                <a:latin typeface="Verdana"/>
                <a:cs typeface="Verdana"/>
              </a:rPr>
              <a:t>≈</a:t>
            </a:r>
            <a:r>
              <a:rPr sz="1200" spc="-127" dirty="0">
                <a:solidFill>
                  <a:srgbClr val="FEFEFE"/>
                </a:solidFill>
                <a:latin typeface="Verdana"/>
                <a:cs typeface="Verdana"/>
              </a:rPr>
              <a:t> </a:t>
            </a:r>
            <a:r>
              <a:rPr sz="1200" b="1" spc="-3" dirty="0">
                <a:solidFill>
                  <a:srgbClr val="FEFEFE"/>
                </a:solidFill>
                <a:latin typeface="Arial"/>
                <a:cs typeface="Arial"/>
              </a:rPr>
              <a:t>50%</a:t>
            </a:r>
            <a:endParaRPr sz="1200">
              <a:latin typeface="Arial"/>
              <a:cs typeface="Arial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2888070" y="4834332"/>
            <a:ext cx="4131945" cy="129523"/>
          </a:xfrm>
          <a:prstGeom prst="rect">
            <a:avLst/>
          </a:prstGeom>
        </p:spPr>
        <p:txBody>
          <a:bodyPr vert="horz" wrap="square" lIns="0" tIns="6350" rIns="0" bIns="0" rtlCol="0">
            <a:spAutoFit/>
          </a:bodyPr>
          <a:lstStyle/>
          <a:p>
            <a:pPr marL="6350">
              <a:spcBef>
                <a:spcPts val="50"/>
              </a:spcBef>
            </a:pPr>
            <a:r>
              <a:rPr sz="800" spc="-3" dirty="0">
                <a:solidFill>
                  <a:srgbClr val="46447D"/>
                </a:solidFill>
                <a:latin typeface="Arial"/>
                <a:cs typeface="Arial"/>
              </a:rPr>
              <a:t>* около 50 % </a:t>
            </a:r>
            <a:r>
              <a:rPr sz="800" spc="-5" dirty="0">
                <a:solidFill>
                  <a:srgbClr val="46447D"/>
                </a:solidFill>
                <a:latin typeface="Arial"/>
                <a:cs typeface="Arial"/>
              </a:rPr>
              <a:t>только знают </a:t>
            </a:r>
            <a:r>
              <a:rPr sz="800" spc="-3" dirty="0">
                <a:solidFill>
                  <a:srgbClr val="46447D"/>
                </a:solidFill>
                <a:latin typeface="Arial"/>
                <a:cs typeface="Arial"/>
              </a:rPr>
              <a:t>название/имя </a:t>
            </a:r>
            <a:r>
              <a:rPr sz="800" spc="-5" dirty="0">
                <a:solidFill>
                  <a:srgbClr val="46447D"/>
                </a:solidFill>
                <a:latin typeface="Arial"/>
                <a:cs typeface="Arial"/>
              </a:rPr>
              <a:t>деятеля, </a:t>
            </a:r>
            <a:r>
              <a:rPr sz="800" spc="-3" dirty="0">
                <a:solidFill>
                  <a:srgbClr val="46447D"/>
                </a:solidFill>
                <a:latin typeface="Arial"/>
                <a:cs typeface="Arial"/>
              </a:rPr>
              <a:t>но </a:t>
            </a:r>
            <a:r>
              <a:rPr sz="800" spc="-5" dirty="0">
                <a:solidFill>
                  <a:srgbClr val="46447D"/>
                </a:solidFill>
                <a:latin typeface="Arial"/>
                <a:cs typeface="Arial"/>
              </a:rPr>
              <a:t>ничего </a:t>
            </a:r>
            <a:r>
              <a:rPr sz="800" spc="-3" dirty="0">
                <a:solidFill>
                  <a:srgbClr val="46447D"/>
                </a:solidFill>
                <a:latin typeface="Arial"/>
                <a:cs typeface="Arial"/>
              </a:rPr>
              <a:t>не </a:t>
            </a:r>
            <a:r>
              <a:rPr sz="800" dirty="0">
                <a:solidFill>
                  <a:srgbClr val="46447D"/>
                </a:solidFill>
                <a:latin typeface="Arial"/>
                <a:cs typeface="Arial"/>
              </a:rPr>
              <a:t>могут </a:t>
            </a:r>
            <a:r>
              <a:rPr sz="800" spc="-3" dirty="0">
                <a:solidFill>
                  <a:srgbClr val="46447D"/>
                </a:solidFill>
                <a:latin typeface="Arial"/>
                <a:cs typeface="Arial"/>
              </a:rPr>
              <a:t>рассказать о</a:t>
            </a:r>
            <a:r>
              <a:rPr sz="800" spc="68" dirty="0">
                <a:solidFill>
                  <a:srgbClr val="46447D"/>
                </a:solidFill>
                <a:latin typeface="Arial"/>
                <a:cs typeface="Arial"/>
              </a:rPr>
              <a:t> </a:t>
            </a:r>
            <a:r>
              <a:rPr sz="800" dirty="0">
                <a:solidFill>
                  <a:srgbClr val="46447D"/>
                </a:solidFill>
                <a:latin typeface="Arial"/>
                <a:cs typeface="Arial"/>
              </a:rPr>
              <a:t>нём</a:t>
            </a:r>
            <a:endParaRPr sz="800" dirty="0">
              <a:latin typeface="Arial"/>
              <a:cs typeface="Arial"/>
            </a:endParaRPr>
          </a:p>
        </p:txBody>
      </p:sp>
      <p:sp>
        <p:nvSpPr>
          <p:cNvPr id="35" name="object 35"/>
          <p:cNvSpPr/>
          <p:nvPr/>
        </p:nvSpPr>
        <p:spPr>
          <a:xfrm>
            <a:off x="1453406" y="1519533"/>
            <a:ext cx="655955" cy="359410"/>
          </a:xfrm>
          <a:custGeom>
            <a:avLst/>
            <a:gdLst/>
            <a:ahLst/>
            <a:cxnLst/>
            <a:rect l="l" t="t" r="r" b="b"/>
            <a:pathLst>
              <a:path w="1311910" h="718820">
                <a:moveTo>
                  <a:pt x="986442" y="570229"/>
                </a:moveTo>
                <a:lnTo>
                  <a:pt x="371906" y="570229"/>
                </a:lnTo>
                <a:lnTo>
                  <a:pt x="455866" y="582929"/>
                </a:lnTo>
                <a:lnTo>
                  <a:pt x="459994" y="609600"/>
                </a:lnTo>
                <a:lnTo>
                  <a:pt x="512292" y="617220"/>
                </a:lnTo>
                <a:lnTo>
                  <a:pt x="534314" y="681990"/>
                </a:lnTo>
                <a:lnTo>
                  <a:pt x="608634" y="718820"/>
                </a:lnTo>
                <a:lnTo>
                  <a:pt x="677443" y="697229"/>
                </a:lnTo>
                <a:lnTo>
                  <a:pt x="730331" y="697229"/>
                </a:lnTo>
                <a:lnTo>
                  <a:pt x="746251" y="662940"/>
                </a:lnTo>
                <a:lnTo>
                  <a:pt x="938929" y="662940"/>
                </a:lnTo>
                <a:lnTo>
                  <a:pt x="963701" y="655320"/>
                </a:lnTo>
                <a:lnTo>
                  <a:pt x="971847" y="624840"/>
                </a:lnTo>
                <a:lnTo>
                  <a:pt x="645502" y="624840"/>
                </a:lnTo>
                <a:lnTo>
                  <a:pt x="636581" y="623570"/>
                </a:lnTo>
                <a:lnTo>
                  <a:pt x="629299" y="618490"/>
                </a:lnTo>
                <a:lnTo>
                  <a:pt x="624391" y="610870"/>
                </a:lnTo>
                <a:lnTo>
                  <a:pt x="622592" y="601979"/>
                </a:lnTo>
                <a:lnTo>
                  <a:pt x="624391" y="593090"/>
                </a:lnTo>
                <a:lnTo>
                  <a:pt x="629299" y="586740"/>
                </a:lnTo>
                <a:lnTo>
                  <a:pt x="636581" y="581660"/>
                </a:lnTo>
                <a:lnTo>
                  <a:pt x="645502" y="579120"/>
                </a:lnTo>
                <a:lnTo>
                  <a:pt x="984066" y="579120"/>
                </a:lnTo>
                <a:lnTo>
                  <a:pt x="986442" y="570229"/>
                </a:lnTo>
                <a:close/>
              </a:path>
              <a:path w="1311910" h="718820">
                <a:moveTo>
                  <a:pt x="730331" y="697229"/>
                </a:moveTo>
                <a:lnTo>
                  <a:pt x="677443" y="697229"/>
                </a:lnTo>
                <a:lnTo>
                  <a:pt x="725614" y="707390"/>
                </a:lnTo>
                <a:lnTo>
                  <a:pt x="730331" y="697229"/>
                </a:lnTo>
                <a:close/>
              </a:path>
              <a:path w="1311910" h="718820">
                <a:moveTo>
                  <a:pt x="316864" y="214629"/>
                </a:moveTo>
                <a:lnTo>
                  <a:pt x="278333" y="215900"/>
                </a:lnTo>
                <a:lnTo>
                  <a:pt x="194373" y="314960"/>
                </a:lnTo>
                <a:lnTo>
                  <a:pt x="147574" y="317500"/>
                </a:lnTo>
                <a:lnTo>
                  <a:pt x="120065" y="351790"/>
                </a:lnTo>
                <a:lnTo>
                  <a:pt x="126936" y="375920"/>
                </a:lnTo>
                <a:lnTo>
                  <a:pt x="120065" y="414020"/>
                </a:lnTo>
                <a:lnTo>
                  <a:pt x="100799" y="464820"/>
                </a:lnTo>
                <a:lnTo>
                  <a:pt x="122808" y="520700"/>
                </a:lnTo>
                <a:lnTo>
                  <a:pt x="38862" y="558800"/>
                </a:lnTo>
                <a:lnTo>
                  <a:pt x="45758" y="609600"/>
                </a:lnTo>
                <a:lnTo>
                  <a:pt x="114553" y="699770"/>
                </a:lnTo>
                <a:lnTo>
                  <a:pt x="144830" y="640079"/>
                </a:lnTo>
                <a:lnTo>
                  <a:pt x="179235" y="628650"/>
                </a:lnTo>
                <a:lnTo>
                  <a:pt x="183375" y="572770"/>
                </a:lnTo>
                <a:lnTo>
                  <a:pt x="219151" y="557529"/>
                </a:lnTo>
                <a:lnTo>
                  <a:pt x="1176702" y="557529"/>
                </a:lnTo>
                <a:lnTo>
                  <a:pt x="1175935" y="553720"/>
                </a:lnTo>
                <a:lnTo>
                  <a:pt x="1101115" y="553720"/>
                </a:lnTo>
                <a:lnTo>
                  <a:pt x="1092199" y="552450"/>
                </a:lnTo>
                <a:lnTo>
                  <a:pt x="1084916" y="547370"/>
                </a:lnTo>
                <a:lnTo>
                  <a:pt x="1080005" y="539750"/>
                </a:lnTo>
                <a:lnTo>
                  <a:pt x="1078204" y="530860"/>
                </a:lnTo>
                <a:lnTo>
                  <a:pt x="1080005" y="521970"/>
                </a:lnTo>
                <a:lnTo>
                  <a:pt x="1082461" y="518160"/>
                </a:lnTo>
                <a:lnTo>
                  <a:pt x="347687" y="518160"/>
                </a:lnTo>
                <a:lnTo>
                  <a:pt x="338771" y="516890"/>
                </a:lnTo>
                <a:lnTo>
                  <a:pt x="331489" y="511810"/>
                </a:lnTo>
                <a:lnTo>
                  <a:pt x="326578" y="504190"/>
                </a:lnTo>
                <a:lnTo>
                  <a:pt x="324777" y="495300"/>
                </a:lnTo>
                <a:lnTo>
                  <a:pt x="326578" y="486410"/>
                </a:lnTo>
                <a:lnTo>
                  <a:pt x="331489" y="478790"/>
                </a:lnTo>
                <a:lnTo>
                  <a:pt x="338771" y="474979"/>
                </a:lnTo>
                <a:lnTo>
                  <a:pt x="347687" y="472440"/>
                </a:lnTo>
                <a:lnTo>
                  <a:pt x="1072758" y="472440"/>
                </a:lnTo>
                <a:lnTo>
                  <a:pt x="1074276" y="431800"/>
                </a:lnTo>
                <a:lnTo>
                  <a:pt x="472414" y="431800"/>
                </a:lnTo>
                <a:lnTo>
                  <a:pt x="463493" y="430529"/>
                </a:lnTo>
                <a:lnTo>
                  <a:pt x="456210" y="425450"/>
                </a:lnTo>
                <a:lnTo>
                  <a:pt x="451303" y="417829"/>
                </a:lnTo>
                <a:lnTo>
                  <a:pt x="450531" y="414020"/>
                </a:lnTo>
                <a:lnTo>
                  <a:pt x="225513" y="414020"/>
                </a:lnTo>
                <a:lnTo>
                  <a:pt x="216597" y="412750"/>
                </a:lnTo>
                <a:lnTo>
                  <a:pt x="209315" y="407670"/>
                </a:lnTo>
                <a:lnTo>
                  <a:pt x="204404" y="400050"/>
                </a:lnTo>
                <a:lnTo>
                  <a:pt x="202603" y="391160"/>
                </a:lnTo>
                <a:lnTo>
                  <a:pt x="204404" y="382270"/>
                </a:lnTo>
                <a:lnTo>
                  <a:pt x="209315" y="374650"/>
                </a:lnTo>
                <a:lnTo>
                  <a:pt x="216597" y="369570"/>
                </a:lnTo>
                <a:lnTo>
                  <a:pt x="225513" y="368300"/>
                </a:lnTo>
                <a:lnTo>
                  <a:pt x="1079109" y="368300"/>
                </a:lnTo>
                <a:lnTo>
                  <a:pt x="1123837" y="323850"/>
                </a:lnTo>
                <a:lnTo>
                  <a:pt x="482003" y="323850"/>
                </a:lnTo>
                <a:lnTo>
                  <a:pt x="469011" y="322579"/>
                </a:lnTo>
                <a:lnTo>
                  <a:pt x="460603" y="322579"/>
                </a:lnTo>
                <a:lnTo>
                  <a:pt x="333375" y="309879"/>
                </a:lnTo>
                <a:lnTo>
                  <a:pt x="316864" y="214629"/>
                </a:lnTo>
                <a:close/>
              </a:path>
              <a:path w="1311910" h="718820">
                <a:moveTo>
                  <a:pt x="938929" y="662940"/>
                </a:moveTo>
                <a:lnTo>
                  <a:pt x="746251" y="662940"/>
                </a:lnTo>
                <a:lnTo>
                  <a:pt x="872870" y="683260"/>
                </a:lnTo>
                <a:lnTo>
                  <a:pt x="938929" y="662940"/>
                </a:lnTo>
                <a:close/>
              </a:path>
              <a:path w="1311910" h="718820">
                <a:moveTo>
                  <a:pt x="1181814" y="582929"/>
                </a:moveTo>
                <a:lnTo>
                  <a:pt x="1137107" y="582929"/>
                </a:lnTo>
                <a:lnTo>
                  <a:pt x="1156373" y="668020"/>
                </a:lnTo>
                <a:lnTo>
                  <a:pt x="1197660" y="661670"/>
                </a:lnTo>
                <a:lnTo>
                  <a:pt x="1181814" y="582929"/>
                </a:lnTo>
                <a:close/>
              </a:path>
              <a:path w="1311910" h="718820">
                <a:moveTo>
                  <a:pt x="1176702" y="557529"/>
                </a:moveTo>
                <a:lnTo>
                  <a:pt x="219151" y="557529"/>
                </a:lnTo>
                <a:lnTo>
                  <a:pt x="252183" y="563879"/>
                </a:lnTo>
                <a:lnTo>
                  <a:pt x="275323" y="612140"/>
                </a:lnTo>
                <a:lnTo>
                  <a:pt x="333375" y="626110"/>
                </a:lnTo>
                <a:lnTo>
                  <a:pt x="371906" y="570229"/>
                </a:lnTo>
                <a:lnTo>
                  <a:pt x="986442" y="570229"/>
                </a:lnTo>
                <a:lnTo>
                  <a:pt x="988479" y="562610"/>
                </a:lnTo>
                <a:lnTo>
                  <a:pt x="1177724" y="562610"/>
                </a:lnTo>
                <a:lnTo>
                  <a:pt x="1176702" y="557529"/>
                </a:lnTo>
                <a:close/>
              </a:path>
              <a:path w="1311910" h="718820">
                <a:moveTo>
                  <a:pt x="984066" y="579120"/>
                </a:moveTo>
                <a:lnTo>
                  <a:pt x="645502" y="579120"/>
                </a:lnTo>
                <a:lnTo>
                  <a:pt x="654417" y="581660"/>
                </a:lnTo>
                <a:lnTo>
                  <a:pt x="661695" y="586740"/>
                </a:lnTo>
                <a:lnTo>
                  <a:pt x="666601" y="593090"/>
                </a:lnTo>
                <a:lnTo>
                  <a:pt x="668401" y="601979"/>
                </a:lnTo>
                <a:lnTo>
                  <a:pt x="666601" y="610870"/>
                </a:lnTo>
                <a:lnTo>
                  <a:pt x="661695" y="618490"/>
                </a:lnTo>
                <a:lnTo>
                  <a:pt x="654417" y="623570"/>
                </a:lnTo>
                <a:lnTo>
                  <a:pt x="645502" y="624840"/>
                </a:lnTo>
                <a:lnTo>
                  <a:pt x="971847" y="624840"/>
                </a:lnTo>
                <a:lnTo>
                  <a:pt x="984066" y="579120"/>
                </a:lnTo>
                <a:close/>
              </a:path>
              <a:path w="1311910" h="718820">
                <a:moveTo>
                  <a:pt x="1177724" y="562610"/>
                </a:moveTo>
                <a:lnTo>
                  <a:pt x="988479" y="562610"/>
                </a:lnTo>
                <a:lnTo>
                  <a:pt x="1058659" y="603250"/>
                </a:lnTo>
                <a:lnTo>
                  <a:pt x="1137107" y="582929"/>
                </a:lnTo>
                <a:lnTo>
                  <a:pt x="1181814" y="582929"/>
                </a:lnTo>
                <a:lnTo>
                  <a:pt x="1177724" y="562610"/>
                </a:lnTo>
                <a:close/>
              </a:path>
              <a:path w="1311910" h="718820">
                <a:moveTo>
                  <a:pt x="22199" y="519429"/>
                </a:moveTo>
                <a:lnTo>
                  <a:pt x="0" y="521970"/>
                </a:lnTo>
                <a:lnTo>
                  <a:pt x="7924" y="533400"/>
                </a:lnTo>
                <a:lnTo>
                  <a:pt x="0" y="541020"/>
                </a:lnTo>
                <a:lnTo>
                  <a:pt x="2578" y="547370"/>
                </a:lnTo>
                <a:lnTo>
                  <a:pt x="13868" y="547370"/>
                </a:lnTo>
                <a:lnTo>
                  <a:pt x="27939" y="551179"/>
                </a:lnTo>
                <a:lnTo>
                  <a:pt x="38849" y="557529"/>
                </a:lnTo>
                <a:lnTo>
                  <a:pt x="43599" y="554990"/>
                </a:lnTo>
                <a:lnTo>
                  <a:pt x="29133" y="547370"/>
                </a:lnTo>
                <a:lnTo>
                  <a:pt x="26949" y="542290"/>
                </a:lnTo>
                <a:lnTo>
                  <a:pt x="28346" y="532129"/>
                </a:lnTo>
                <a:lnTo>
                  <a:pt x="22199" y="519429"/>
                </a:lnTo>
                <a:close/>
              </a:path>
              <a:path w="1311910" h="718820">
                <a:moveTo>
                  <a:pt x="1166734" y="508000"/>
                </a:moveTo>
                <a:lnTo>
                  <a:pt x="1101115" y="508000"/>
                </a:lnTo>
                <a:lnTo>
                  <a:pt x="1110031" y="510540"/>
                </a:lnTo>
                <a:lnTo>
                  <a:pt x="1117314" y="514350"/>
                </a:lnTo>
                <a:lnTo>
                  <a:pt x="1122225" y="521970"/>
                </a:lnTo>
                <a:lnTo>
                  <a:pt x="1124026" y="530860"/>
                </a:lnTo>
                <a:lnTo>
                  <a:pt x="1122225" y="539750"/>
                </a:lnTo>
                <a:lnTo>
                  <a:pt x="1117314" y="547370"/>
                </a:lnTo>
                <a:lnTo>
                  <a:pt x="1110031" y="552450"/>
                </a:lnTo>
                <a:lnTo>
                  <a:pt x="1101115" y="553720"/>
                </a:lnTo>
                <a:lnTo>
                  <a:pt x="1175935" y="553720"/>
                </a:lnTo>
                <a:lnTo>
                  <a:pt x="1166734" y="508000"/>
                </a:lnTo>
                <a:close/>
              </a:path>
              <a:path w="1311910" h="718820">
                <a:moveTo>
                  <a:pt x="1188485" y="468629"/>
                </a:moveTo>
                <a:lnTo>
                  <a:pt x="1158811" y="468629"/>
                </a:lnTo>
                <a:lnTo>
                  <a:pt x="1165733" y="476250"/>
                </a:lnTo>
                <a:lnTo>
                  <a:pt x="1174051" y="477520"/>
                </a:lnTo>
                <a:lnTo>
                  <a:pt x="1235481" y="547370"/>
                </a:lnTo>
                <a:lnTo>
                  <a:pt x="1239456" y="544829"/>
                </a:lnTo>
                <a:lnTo>
                  <a:pt x="1234300" y="532129"/>
                </a:lnTo>
                <a:lnTo>
                  <a:pt x="1245793" y="532129"/>
                </a:lnTo>
                <a:lnTo>
                  <a:pt x="1240637" y="520700"/>
                </a:lnTo>
                <a:lnTo>
                  <a:pt x="1233500" y="520700"/>
                </a:lnTo>
                <a:lnTo>
                  <a:pt x="1220812" y="514350"/>
                </a:lnTo>
                <a:lnTo>
                  <a:pt x="1204963" y="491490"/>
                </a:lnTo>
                <a:lnTo>
                  <a:pt x="1223594" y="491490"/>
                </a:lnTo>
                <a:lnTo>
                  <a:pt x="1223987" y="483870"/>
                </a:lnTo>
                <a:lnTo>
                  <a:pt x="1210906" y="482600"/>
                </a:lnTo>
                <a:lnTo>
                  <a:pt x="1188485" y="468629"/>
                </a:lnTo>
                <a:close/>
              </a:path>
              <a:path w="1311910" h="718820">
                <a:moveTo>
                  <a:pt x="1200414" y="231140"/>
                </a:moveTo>
                <a:lnTo>
                  <a:pt x="1168755" y="231140"/>
                </a:lnTo>
                <a:lnTo>
                  <a:pt x="1185278" y="311150"/>
                </a:lnTo>
                <a:lnTo>
                  <a:pt x="1275905" y="361950"/>
                </a:lnTo>
                <a:lnTo>
                  <a:pt x="1275130" y="363220"/>
                </a:lnTo>
                <a:lnTo>
                  <a:pt x="1306830" y="438150"/>
                </a:lnTo>
                <a:lnTo>
                  <a:pt x="1303261" y="462279"/>
                </a:lnTo>
                <a:lnTo>
                  <a:pt x="1294549" y="497840"/>
                </a:lnTo>
                <a:lnTo>
                  <a:pt x="1293749" y="541020"/>
                </a:lnTo>
                <a:lnTo>
                  <a:pt x="1298117" y="541020"/>
                </a:lnTo>
                <a:lnTo>
                  <a:pt x="1300086" y="529590"/>
                </a:lnTo>
                <a:lnTo>
                  <a:pt x="1302867" y="501650"/>
                </a:lnTo>
                <a:lnTo>
                  <a:pt x="1309611" y="469900"/>
                </a:lnTo>
                <a:lnTo>
                  <a:pt x="1311592" y="435610"/>
                </a:lnTo>
                <a:lnTo>
                  <a:pt x="1304455" y="420370"/>
                </a:lnTo>
                <a:lnTo>
                  <a:pt x="1295336" y="391160"/>
                </a:lnTo>
                <a:lnTo>
                  <a:pt x="1279486" y="359410"/>
                </a:lnTo>
                <a:lnTo>
                  <a:pt x="1278737" y="359410"/>
                </a:lnTo>
                <a:lnTo>
                  <a:pt x="1227937" y="256540"/>
                </a:lnTo>
                <a:lnTo>
                  <a:pt x="1200414" y="231140"/>
                </a:lnTo>
                <a:close/>
              </a:path>
              <a:path w="1311910" h="718820">
                <a:moveTo>
                  <a:pt x="1072758" y="472440"/>
                </a:moveTo>
                <a:lnTo>
                  <a:pt x="347687" y="472440"/>
                </a:lnTo>
                <a:lnTo>
                  <a:pt x="356604" y="474979"/>
                </a:lnTo>
                <a:lnTo>
                  <a:pt x="363886" y="478790"/>
                </a:lnTo>
                <a:lnTo>
                  <a:pt x="368797" y="486410"/>
                </a:lnTo>
                <a:lnTo>
                  <a:pt x="370598" y="495300"/>
                </a:lnTo>
                <a:lnTo>
                  <a:pt x="368797" y="504190"/>
                </a:lnTo>
                <a:lnTo>
                  <a:pt x="363886" y="511810"/>
                </a:lnTo>
                <a:lnTo>
                  <a:pt x="356604" y="516890"/>
                </a:lnTo>
                <a:lnTo>
                  <a:pt x="347687" y="518160"/>
                </a:lnTo>
                <a:lnTo>
                  <a:pt x="1082461" y="518160"/>
                </a:lnTo>
                <a:lnTo>
                  <a:pt x="1084916" y="514350"/>
                </a:lnTo>
                <a:lnTo>
                  <a:pt x="1092199" y="510540"/>
                </a:lnTo>
                <a:lnTo>
                  <a:pt x="1101115" y="508000"/>
                </a:lnTo>
                <a:lnTo>
                  <a:pt x="1166734" y="508000"/>
                </a:lnTo>
                <a:lnTo>
                  <a:pt x="1161367" y="481329"/>
                </a:lnTo>
                <a:lnTo>
                  <a:pt x="1072426" y="481329"/>
                </a:lnTo>
                <a:lnTo>
                  <a:pt x="1072758" y="472440"/>
                </a:lnTo>
                <a:close/>
              </a:path>
              <a:path w="1311910" h="718820">
                <a:moveTo>
                  <a:pt x="1145120" y="433070"/>
                </a:moveTo>
                <a:lnTo>
                  <a:pt x="1137589" y="436879"/>
                </a:lnTo>
                <a:lnTo>
                  <a:pt x="1146708" y="445770"/>
                </a:lnTo>
                <a:lnTo>
                  <a:pt x="1142733" y="452120"/>
                </a:lnTo>
                <a:lnTo>
                  <a:pt x="1154341" y="463550"/>
                </a:lnTo>
                <a:lnTo>
                  <a:pt x="1072426" y="481329"/>
                </a:lnTo>
                <a:lnTo>
                  <a:pt x="1161367" y="481329"/>
                </a:lnTo>
                <a:lnTo>
                  <a:pt x="1158811" y="468629"/>
                </a:lnTo>
                <a:lnTo>
                  <a:pt x="1188485" y="468629"/>
                </a:lnTo>
                <a:lnTo>
                  <a:pt x="1182370" y="464820"/>
                </a:lnTo>
                <a:lnTo>
                  <a:pt x="1165339" y="459740"/>
                </a:lnTo>
                <a:lnTo>
                  <a:pt x="1162951" y="447040"/>
                </a:lnTo>
                <a:lnTo>
                  <a:pt x="1155026" y="445770"/>
                </a:lnTo>
                <a:lnTo>
                  <a:pt x="1145120" y="433070"/>
                </a:lnTo>
                <a:close/>
              </a:path>
              <a:path w="1311910" h="718820">
                <a:moveTo>
                  <a:pt x="738664" y="386079"/>
                </a:moveTo>
                <a:lnTo>
                  <a:pt x="472414" y="386079"/>
                </a:lnTo>
                <a:lnTo>
                  <a:pt x="481330" y="387350"/>
                </a:lnTo>
                <a:lnTo>
                  <a:pt x="488613" y="392429"/>
                </a:lnTo>
                <a:lnTo>
                  <a:pt x="493524" y="400050"/>
                </a:lnTo>
                <a:lnTo>
                  <a:pt x="495325" y="408940"/>
                </a:lnTo>
                <a:lnTo>
                  <a:pt x="493524" y="417829"/>
                </a:lnTo>
                <a:lnTo>
                  <a:pt x="488613" y="425450"/>
                </a:lnTo>
                <a:lnTo>
                  <a:pt x="481330" y="430529"/>
                </a:lnTo>
                <a:lnTo>
                  <a:pt x="472414" y="431800"/>
                </a:lnTo>
                <a:lnTo>
                  <a:pt x="1074276" y="431800"/>
                </a:lnTo>
                <a:lnTo>
                  <a:pt x="1074845" y="416560"/>
                </a:lnTo>
                <a:lnTo>
                  <a:pt x="760031" y="416560"/>
                </a:lnTo>
                <a:lnTo>
                  <a:pt x="751115" y="415290"/>
                </a:lnTo>
                <a:lnTo>
                  <a:pt x="743832" y="410210"/>
                </a:lnTo>
                <a:lnTo>
                  <a:pt x="738921" y="402590"/>
                </a:lnTo>
                <a:lnTo>
                  <a:pt x="737120" y="393700"/>
                </a:lnTo>
                <a:lnTo>
                  <a:pt x="738664" y="386079"/>
                </a:lnTo>
                <a:close/>
              </a:path>
              <a:path w="1311910" h="718820">
                <a:moveTo>
                  <a:pt x="1076553" y="370840"/>
                </a:moveTo>
                <a:lnTo>
                  <a:pt x="760031" y="370840"/>
                </a:lnTo>
                <a:lnTo>
                  <a:pt x="768953" y="372110"/>
                </a:lnTo>
                <a:lnTo>
                  <a:pt x="776235" y="377190"/>
                </a:lnTo>
                <a:lnTo>
                  <a:pt x="781143" y="384810"/>
                </a:lnTo>
                <a:lnTo>
                  <a:pt x="782942" y="393700"/>
                </a:lnTo>
                <a:lnTo>
                  <a:pt x="781143" y="402590"/>
                </a:lnTo>
                <a:lnTo>
                  <a:pt x="776235" y="410210"/>
                </a:lnTo>
                <a:lnTo>
                  <a:pt x="768953" y="415290"/>
                </a:lnTo>
                <a:lnTo>
                  <a:pt x="760031" y="416560"/>
                </a:lnTo>
                <a:lnTo>
                  <a:pt x="1074845" y="416560"/>
                </a:lnTo>
                <a:lnTo>
                  <a:pt x="1076553" y="370840"/>
                </a:lnTo>
                <a:close/>
              </a:path>
              <a:path w="1311910" h="718820">
                <a:moveTo>
                  <a:pt x="1079109" y="368300"/>
                </a:moveTo>
                <a:lnTo>
                  <a:pt x="225513" y="368300"/>
                </a:lnTo>
                <a:lnTo>
                  <a:pt x="234430" y="369570"/>
                </a:lnTo>
                <a:lnTo>
                  <a:pt x="241712" y="374650"/>
                </a:lnTo>
                <a:lnTo>
                  <a:pt x="246623" y="382270"/>
                </a:lnTo>
                <a:lnTo>
                  <a:pt x="248424" y="391160"/>
                </a:lnTo>
                <a:lnTo>
                  <a:pt x="246623" y="400050"/>
                </a:lnTo>
                <a:lnTo>
                  <a:pt x="241712" y="407670"/>
                </a:lnTo>
                <a:lnTo>
                  <a:pt x="234430" y="412750"/>
                </a:lnTo>
                <a:lnTo>
                  <a:pt x="225513" y="414020"/>
                </a:lnTo>
                <a:lnTo>
                  <a:pt x="450531" y="414020"/>
                </a:lnTo>
                <a:lnTo>
                  <a:pt x="472414" y="386079"/>
                </a:lnTo>
                <a:lnTo>
                  <a:pt x="738664" y="386079"/>
                </a:lnTo>
                <a:lnTo>
                  <a:pt x="738921" y="384810"/>
                </a:lnTo>
                <a:lnTo>
                  <a:pt x="743832" y="377190"/>
                </a:lnTo>
                <a:lnTo>
                  <a:pt x="751115" y="372110"/>
                </a:lnTo>
                <a:lnTo>
                  <a:pt x="760031" y="370840"/>
                </a:lnTo>
                <a:lnTo>
                  <a:pt x="1076553" y="370840"/>
                </a:lnTo>
                <a:lnTo>
                  <a:pt x="1079109" y="368300"/>
                </a:lnTo>
                <a:close/>
              </a:path>
              <a:path w="1311910" h="718820">
                <a:moveTo>
                  <a:pt x="58877" y="295910"/>
                </a:moveTo>
                <a:lnTo>
                  <a:pt x="45402" y="300990"/>
                </a:lnTo>
                <a:lnTo>
                  <a:pt x="60261" y="326390"/>
                </a:lnTo>
                <a:lnTo>
                  <a:pt x="74333" y="321310"/>
                </a:lnTo>
                <a:lnTo>
                  <a:pt x="69875" y="304800"/>
                </a:lnTo>
                <a:lnTo>
                  <a:pt x="60871" y="304800"/>
                </a:lnTo>
                <a:lnTo>
                  <a:pt x="58877" y="295910"/>
                </a:lnTo>
                <a:close/>
              </a:path>
              <a:path w="1311910" h="718820">
                <a:moveTo>
                  <a:pt x="539813" y="287020"/>
                </a:moveTo>
                <a:lnTo>
                  <a:pt x="482003" y="323850"/>
                </a:lnTo>
                <a:lnTo>
                  <a:pt x="1123837" y="323850"/>
                </a:lnTo>
                <a:lnTo>
                  <a:pt x="1136616" y="311150"/>
                </a:lnTo>
                <a:lnTo>
                  <a:pt x="575602" y="311150"/>
                </a:lnTo>
                <a:lnTo>
                  <a:pt x="539813" y="287020"/>
                </a:lnTo>
                <a:close/>
              </a:path>
              <a:path w="1311910" h="718820">
                <a:moveTo>
                  <a:pt x="464769" y="312420"/>
                </a:moveTo>
                <a:lnTo>
                  <a:pt x="458812" y="316229"/>
                </a:lnTo>
                <a:lnTo>
                  <a:pt x="460603" y="322579"/>
                </a:lnTo>
                <a:lnTo>
                  <a:pt x="469011" y="322579"/>
                </a:lnTo>
                <a:lnTo>
                  <a:pt x="469519" y="320040"/>
                </a:lnTo>
                <a:lnTo>
                  <a:pt x="464769" y="312420"/>
                </a:lnTo>
                <a:close/>
              </a:path>
              <a:path w="1311910" h="718820">
                <a:moveTo>
                  <a:pt x="729741" y="207010"/>
                </a:moveTo>
                <a:lnTo>
                  <a:pt x="575602" y="311150"/>
                </a:lnTo>
                <a:lnTo>
                  <a:pt x="1136616" y="311150"/>
                </a:lnTo>
                <a:lnTo>
                  <a:pt x="1148118" y="299720"/>
                </a:lnTo>
                <a:lnTo>
                  <a:pt x="1144528" y="287020"/>
                </a:lnTo>
                <a:lnTo>
                  <a:pt x="735241" y="287020"/>
                </a:lnTo>
                <a:lnTo>
                  <a:pt x="761390" y="228600"/>
                </a:lnTo>
                <a:lnTo>
                  <a:pt x="729741" y="207010"/>
                </a:lnTo>
                <a:close/>
              </a:path>
              <a:path w="1311910" h="718820">
                <a:moveTo>
                  <a:pt x="69189" y="302260"/>
                </a:moveTo>
                <a:lnTo>
                  <a:pt x="60871" y="304800"/>
                </a:lnTo>
                <a:lnTo>
                  <a:pt x="69875" y="304800"/>
                </a:lnTo>
                <a:lnTo>
                  <a:pt x="69189" y="302260"/>
                </a:lnTo>
                <a:close/>
              </a:path>
              <a:path w="1311910" h="718820">
                <a:moveTo>
                  <a:pt x="509943" y="224790"/>
                </a:moveTo>
                <a:lnTo>
                  <a:pt x="489343" y="229870"/>
                </a:lnTo>
                <a:lnTo>
                  <a:pt x="467740" y="245110"/>
                </a:lnTo>
                <a:lnTo>
                  <a:pt x="438797" y="264160"/>
                </a:lnTo>
                <a:lnTo>
                  <a:pt x="434238" y="274320"/>
                </a:lnTo>
                <a:lnTo>
                  <a:pt x="441375" y="297179"/>
                </a:lnTo>
                <a:lnTo>
                  <a:pt x="458215" y="304800"/>
                </a:lnTo>
                <a:lnTo>
                  <a:pt x="456247" y="279400"/>
                </a:lnTo>
                <a:lnTo>
                  <a:pt x="462584" y="271779"/>
                </a:lnTo>
                <a:lnTo>
                  <a:pt x="485571" y="254000"/>
                </a:lnTo>
                <a:lnTo>
                  <a:pt x="523024" y="237490"/>
                </a:lnTo>
                <a:lnTo>
                  <a:pt x="550176" y="233679"/>
                </a:lnTo>
                <a:lnTo>
                  <a:pt x="555377" y="226060"/>
                </a:lnTo>
                <a:lnTo>
                  <a:pt x="535711" y="226060"/>
                </a:lnTo>
                <a:lnTo>
                  <a:pt x="509943" y="224790"/>
                </a:lnTo>
                <a:close/>
              </a:path>
              <a:path w="1311910" h="718820">
                <a:moveTo>
                  <a:pt x="824699" y="243840"/>
                </a:moveTo>
                <a:lnTo>
                  <a:pt x="735241" y="287020"/>
                </a:lnTo>
                <a:lnTo>
                  <a:pt x="1144528" y="287020"/>
                </a:lnTo>
                <a:lnTo>
                  <a:pt x="1139863" y="270510"/>
                </a:lnTo>
                <a:lnTo>
                  <a:pt x="874242" y="270510"/>
                </a:lnTo>
                <a:lnTo>
                  <a:pt x="824699" y="243840"/>
                </a:lnTo>
                <a:close/>
              </a:path>
              <a:path w="1311910" h="718820">
                <a:moveTo>
                  <a:pt x="1135735" y="0"/>
                </a:moveTo>
                <a:lnTo>
                  <a:pt x="1064107" y="110490"/>
                </a:lnTo>
                <a:lnTo>
                  <a:pt x="914158" y="232410"/>
                </a:lnTo>
                <a:lnTo>
                  <a:pt x="874242" y="270510"/>
                </a:lnTo>
                <a:lnTo>
                  <a:pt x="1139863" y="270510"/>
                </a:lnTo>
                <a:lnTo>
                  <a:pt x="1131608" y="241300"/>
                </a:lnTo>
                <a:lnTo>
                  <a:pt x="1168755" y="231140"/>
                </a:lnTo>
                <a:lnTo>
                  <a:pt x="1200414" y="231140"/>
                </a:lnTo>
                <a:lnTo>
                  <a:pt x="1189405" y="220979"/>
                </a:lnTo>
                <a:lnTo>
                  <a:pt x="1189405" y="185420"/>
                </a:lnTo>
                <a:lnTo>
                  <a:pt x="1146937" y="185420"/>
                </a:lnTo>
                <a:lnTo>
                  <a:pt x="1138015" y="182879"/>
                </a:lnTo>
                <a:lnTo>
                  <a:pt x="1130733" y="177800"/>
                </a:lnTo>
                <a:lnTo>
                  <a:pt x="1125825" y="171450"/>
                </a:lnTo>
                <a:lnTo>
                  <a:pt x="1124026" y="162560"/>
                </a:lnTo>
                <a:lnTo>
                  <a:pt x="1125825" y="153670"/>
                </a:lnTo>
                <a:lnTo>
                  <a:pt x="1130733" y="146050"/>
                </a:lnTo>
                <a:lnTo>
                  <a:pt x="1138015" y="140970"/>
                </a:lnTo>
                <a:lnTo>
                  <a:pt x="1146937" y="139700"/>
                </a:lnTo>
                <a:lnTo>
                  <a:pt x="1189405" y="139700"/>
                </a:lnTo>
                <a:lnTo>
                  <a:pt x="1189405" y="91440"/>
                </a:lnTo>
                <a:lnTo>
                  <a:pt x="1153617" y="55879"/>
                </a:lnTo>
                <a:lnTo>
                  <a:pt x="1172883" y="22860"/>
                </a:lnTo>
                <a:lnTo>
                  <a:pt x="1135735" y="0"/>
                </a:lnTo>
                <a:close/>
              </a:path>
              <a:path w="1311910" h="718820">
                <a:moveTo>
                  <a:pt x="545020" y="220979"/>
                </a:moveTo>
                <a:lnTo>
                  <a:pt x="535711" y="226060"/>
                </a:lnTo>
                <a:lnTo>
                  <a:pt x="555377" y="226060"/>
                </a:lnTo>
                <a:lnTo>
                  <a:pt x="557110" y="223520"/>
                </a:lnTo>
                <a:lnTo>
                  <a:pt x="545020" y="220979"/>
                </a:lnTo>
                <a:close/>
              </a:path>
              <a:path w="1311910" h="718820">
                <a:moveTo>
                  <a:pt x="663536" y="157479"/>
                </a:moveTo>
                <a:lnTo>
                  <a:pt x="652830" y="168910"/>
                </a:lnTo>
                <a:lnTo>
                  <a:pt x="649465" y="182879"/>
                </a:lnTo>
                <a:lnTo>
                  <a:pt x="656412" y="186690"/>
                </a:lnTo>
                <a:lnTo>
                  <a:pt x="661758" y="191770"/>
                </a:lnTo>
                <a:lnTo>
                  <a:pt x="678395" y="201929"/>
                </a:lnTo>
                <a:lnTo>
                  <a:pt x="685545" y="213360"/>
                </a:lnTo>
                <a:lnTo>
                  <a:pt x="699808" y="207010"/>
                </a:lnTo>
                <a:lnTo>
                  <a:pt x="707732" y="196850"/>
                </a:lnTo>
                <a:lnTo>
                  <a:pt x="695159" y="189229"/>
                </a:lnTo>
                <a:lnTo>
                  <a:pt x="683552" y="189229"/>
                </a:lnTo>
                <a:lnTo>
                  <a:pt x="683361" y="182879"/>
                </a:lnTo>
                <a:lnTo>
                  <a:pt x="671271" y="177800"/>
                </a:lnTo>
                <a:lnTo>
                  <a:pt x="673252" y="168910"/>
                </a:lnTo>
                <a:lnTo>
                  <a:pt x="663536" y="157479"/>
                </a:lnTo>
                <a:close/>
              </a:path>
              <a:path w="1311910" h="718820">
                <a:moveTo>
                  <a:pt x="893826" y="191770"/>
                </a:moveTo>
                <a:lnTo>
                  <a:pt x="866279" y="191770"/>
                </a:lnTo>
                <a:lnTo>
                  <a:pt x="888072" y="203200"/>
                </a:lnTo>
                <a:lnTo>
                  <a:pt x="904925" y="194310"/>
                </a:lnTo>
                <a:lnTo>
                  <a:pt x="893826" y="191770"/>
                </a:lnTo>
                <a:close/>
              </a:path>
              <a:path w="1311910" h="718820">
                <a:moveTo>
                  <a:pt x="901953" y="143510"/>
                </a:moveTo>
                <a:lnTo>
                  <a:pt x="879957" y="156210"/>
                </a:lnTo>
                <a:lnTo>
                  <a:pt x="858342" y="163829"/>
                </a:lnTo>
                <a:lnTo>
                  <a:pt x="849033" y="170179"/>
                </a:lnTo>
                <a:lnTo>
                  <a:pt x="842886" y="185420"/>
                </a:lnTo>
                <a:lnTo>
                  <a:pt x="847851" y="193040"/>
                </a:lnTo>
                <a:lnTo>
                  <a:pt x="866279" y="191770"/>
                </a:lnTo>
                <a:lnTo>
                  <a:pt x="893826" y="191770"/>
                </a:lnTo>
                <a:lnTo>
                  <a:pt x="888276" y="190500"/>
                </a:lnTo>
                <a:lnTo>
                  <a:pt x="871232" y="190500"/>
                </a:lnTo>
                <a:lnTo>
                  <a:pt x="873810" y="179070"/>
                </a:lnTo>
                <a:lnTo>
                  <a:pt x="879754" y="179070"/>
                </a:lnTo>
                <a:lnTo>
                  <a:pt x="883513" y="162560"/>
                </a:lnTo>
                <a:lnTo>
                  <a:pt x="899172" y="158750"/>
                </a:lnTo>
                <a:lnTo>
                  <a:pt x="901953" y="143510"/>
                </a:lnTo>
                <a:close/>
              </a:path>
              <a:path w="1311910" h="718820">
                <a:moveTo>
                  <a:pt x="882726" y="189229"/>
                </a:moveTo>
                <a:lnTo>
                  <a:pt x="871232" y="190500"/>
                </a:lnTo>
                <a:lnTo>
                  <a:pt x="888276" y="190500"/>
                </a:lnTo>
                <a:lnTo>
                  <a:pt x="882726" y="189229"/>
                </a:lnTo>
                <a:close/>
              </a:path>
              <a:path w="1311910" h="718820">
                <a:moveTo>
                  <a:pt x="693064" y="187960"/>
                </a:moveTo>
                <a:lnTo>
                  <a:pt x="683552" y="189229"/>
                </a:lnTo>
                <a:lnTo>
                  <a:pt x="695159" y="189229"/>
                </a:lnTo>
                <a:lnTo>
                  <a:pt x="693064" y="187960"/>
                </a:lnTo>
                <a:close/>
              </a:path>
              <a:path w="1311910" h="718820">
                <a:moveTo>
                  <a:pt x="1189405" y="139700"/>
                </a:moveTo>
                <a:lnTo>
                  <a:pt x="1146937" y="139700"/>
                </a:lnTo>
                <a:lnTo>
                  <a:pt x="1155853" y="140970"/>
                </a:lnTo>
                <a:lnTo>
                  <a:pt x="1163135" y="146050"/>
                </a:lnTo>
                <a:lnTo>
                  <a:pt x="1168046" y="153670"/>
                </a:lnTo>
                <a:lnTo>
                  <a:pt x="1169847" y="162560"/>
                </a:lnTo>
                <a:lnTo>
                  <a:pt x="1168046" y="171450"/>
                </a:lnTo>
                <a:lnTo>
                  <a:pt x="1163135" y="177800"/>
                </a:lnTo>
                <a:lnTo>
                  <a:pt x="1155853" y="182879"/>
                </a:lnTo>
                <a:lnTo>
                  <a:pt x="1146937" y="185420"/>
                </a:lnTo>
                <a:lnTo>
                  <a:pt x="1189405" y="185420"/>
                </a:lnTo>
                <a:lnTo>
                  <a:pt x="1189405" y="139700"/>
                </a:lnTo>
                <a:close/>
              </a:path>
              <a:path w="1311910" h="718820">
                <a:moveTo>
                  <a:pt x="1029779" y="19050"/>
                </a:moveTo>
                <a:lnTo>
                  <a:pt x="1016101" y="25400"/>
                </a:lnTo>
                <a:lnTo>
                  <a:pt x="1026604" y="45720"/>
                </a:lnTo>
                <a:lnTo>
                  <a:pt x="1031963" y="44450"/>
                </a:lnTo>
                <a:lnTo>
                  <a:pt x="1029779" y="19050"/>
                </a:lnTo>
                <a:close/>
              </a:path>
            </a:pathLst>
          </a:custGeom>
          <a:solidFill>
            <a:srgbClr val="DCF0F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4610367" y="2759685"/>
            <a:ext cx="543903" cy="49022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4707346" y="1571618"/>
            <a:ext cx="493395" cy="297815"/>
          </a:xfrm>
          <a:custGeom>
            <a:avLst/>
            <a:gdLst/>
            <a:ahLst/>
            <a:cxnLst/>
            <a:rect l="l" t="t" r="r" b="b"/>
            <a:pathLst>
              <a:path w="986790" h="595629">
                <a:moveTo>
                  <a:pt x="122805" y="287179"/>
                </a:moveTo>
                <a:lnTo>
                  <a:pt x="71411" y="298654"/>
                </a:lnTo>
                <a:lnTo>
                  <a:pt x="37867" y="323315"/>
                </a:lnTo>
                <a:lnTo>
                  <a:pt x="3607" y="386874"/>
                </a:lnTo>
                <a:lnTo>
                  <a:pt x="0" y="420540"/>
                </a:lnTo>
                <a:lnTo>
                  <a:pt x="4275" y="454100"/>
                </a:lnTo>
                <a:lnTo>
                  <a:pt x="18675" y="492759"/>
                </a:lnTo>
                <a:lnTo>
                  <a:pt x="41753" y="527570"/>
                </a:lnTo>
                <a:lnTo>
                  <a:pt x="71996" y="556826"/>
                </a:lnTo>
                <a:lnTo>
                  <a:pt x="107983" y="578928"/>
                </a:lnTo>
                <a:lnTo>
                  <a:pt x="181897" y="595010"/>
                </a:lnTo>
                <a:lnTo>
                  <a:pt x="221051" y="589072"/>
                </a:lnTo>
                <a:lnTo>
                  <a:pt x="260231" y="572096"/>
                </a:lnTo>
                <a:lnTo>
                  <a:pt x="289149" y="549452"/>
                </a:lnTo>
                <a:lnTo>
                  <a:pt x="291564" y="547583"/>
                </a:lnTo>
                <a:lnTo>
                  <a:pt x="180524" y="547583"/>
                </a:lnTo>
                <a:lnTo>
                  <a:pt x="153469" y="544859"/>
                </a:lnTo>
                <a:lnTo>
                  <a:pt x="114020" y="528593"/>
                </a:lnTo>
                <a:lnTo>
                  <a:pt x="78151" y="497394"/>
                </a:lnTo>
                <a:lnTo>
                  <a:pt x="54582" y="457536"/>
                </a:lnTo>
                <a:lnTo>
                  <a:pt x="47285" y="420619"/>
                </a:lnTo>
                <a:lnTo>
                  <a:pt x="49692" y="397960"/>
                </a:lnTo>
                <a:lnTo>
                  <a:pt x="72690" y="355218"/>
                </a:lnTo>
                <a:lnTo>
                  <a:pt x="115534" y="334706"/>
                </a:lnTo>
                <a:lnTo>
                  <a:pt x="122645" y="334359"/>
                </a:lnTo>
                <a:lnTo>
                  <a:pt x="214621" y="334359"/>
                </a:lnTo>
                <a:lnTo>
                  <a:pt x="211554" y="329402"/>
                </a:lnTo>
                <a:lnTo>
                  <a:pt x="179486" y="301605"/>
                </a:lnTo>
                <a:lnTo>
                  <a:pt x="134550" y="287735"/>
                </a:lnTo>
                <a:lnTo>
                  <a:pt x="122805" y="287179"/>
                </a:lnTo>
                <a:close/>
              </a:path>
              <a:path w="986790" h="595629">
                <a:moveTo>
                  <a:pt x="508376" y="168325"/>
                </a:moveTo>
                <a:lnTo>
                  <a:pt x="464669" y="184782"/>
                </a:lnTo>
                <a:lnTo>
                  <a:pt x="419988" y="199977"/>
                </a:lnTo>
                <a:lnTo>
                  <a:pt x="374321" y="213739"/>
                </a:lnTo>
                <a:lnTo>
                  <a:pt x="327657" y="225894"/>
                </a:lnTo>
                <a:lnTo>
                  <a:pt x="279984" y="236270"/>
                </a:lnTo>
                <a:lnTo>
                  <a:pt x="231290" y="244695"/>
                </a:lnTo>
                <a:lnTo>
                  <a:pt x="181563" y="250996"/>
                </a:lnTo>
                <a:lnTo>
                  <a:pt x="130793" y="255002"/>
                </a:lnTo>
                <a:lnTo>
                  <a:pt x="165440" y="260935"/>
                </a:lnTo>
                <a:lnTo>
                  <a:pt x="230036" y="300234"/>
                </a:lnTo>
                <a:lnTo>
                  <a:pt x="256736" y="329896"/>
                </a:lnTo>
                <a:lnTo>
                  <a:pt x="277538" y="363763"/>
                </a:lnTo>
                <a:lnTo>
                  <a:pt x="290816" y="399983"/>
                </a:lnTo>
                <a:lnTo>
                  <a:pt x="294947" y="436703"/>
                </a:lnTo>
                <a:lnTo>
                  <a:pt x="288304" y="472071"/>
                </a:lnTo>
                <a:lnTo>
                  <a:pt x="269265" y="504235"/>
                </a:lnTo>
                <a:lnTo>
                  <a:pt x="236203" y="531341"/>
                </a:lnTo>
                <a:lnTo>
                  <a:pt x="208358" y="543380"/>
                </a:lnTo>
                <a:lnTo>
                  <a:pt x="180524" y="547583"/>
                </a:lnTo>
                <a:lnTo>
                  <a:pt x="291564" y="547583"/>
                </a:lnTo>
                <a:lnTo>
                  <a:pt x="329188" y="518474"/>
                </a:lnTo>
                <a:lnTo>
                  <a:pt x="369175" y="488478"/>
                </a:lnTo>
                <a:lnTo>
                  <a:pt x="409374" y="459509"/>
                </a:lnTo>
                <a:lnTo>
                  <a:pt x="450047" y="431610"/>
                </a:lnTo>
                <a:lnTo>
                  <a:pt x="491457" y="404828"/>
                </a:lnTo>
                <a:lnTo>
                  <a:pt x="533868" y="379205"/>
                </a:lnTo>
                <a:lnTo>
                  <a:pt x="577541" y="354786"/>
                </a:lnTo>
                <a:lnTo>
                  <a:pt x="590471" y="336191"/>
                </a:lnTo>
                <a:lnTo>
                  <a:pt x="599107" y="316965"/>
                </a:lnTo>
                <a:lnTo>
                  <a:pt x="603792" y="297482"/>
                </a:lnTo>
                <a:lnTo>
                  <a:pt x="604871" y="278116"/>
                </a:lnTo>
                <a:lnTo>
                  <a:pt x="603206" y="261656"/>
                </a:lnTo>
                <a:lnTo>
                  <a:pt x="586215" y="216102"/>
                </a:lnTo>
                <a:lnTo>
                  <a:pt x="557445" y="182960"/>
                </a:lnTo>
                <a:lnTo>
                  <a:pt x="531039" y="169785"/>
                </a:lnTo>
                <a:lnTo>
                  <a:pt x="508795" y="169785"/>
                </a:lnTo>
                <a:lnTo>
                  <a:pt x="508376" y="168325"/>
                </a:lnTo>
                <a:close/>
              </a:path>
              <a:path w="986790" h="595629">
                <a:moveTo>
                  <a:pt x="214621" y="334359"/>
                </a:moveTo>
                <a:lnTo>
                  <a:pt x="122645" y="334359"/>
                </a:lnTo>
                <a:lnTo>
                  <a:pt x="129803" y="334707"/>
                </a:lnTo>
                <a:lnTo>
                  <a:pt x="136869" y="335745"/>
                </a:lnTo>
                <a:lnTo>
                  <a:pt x="174035" y="358136"/>
                </a:lnTo>
                <a:lnTo>
                  <a:pt x="185834" y="390321"/>
                </a:lnTo>
                <a:lnTo>
                  <a:pt x="177061" y="419239"/>
                </a:lnTo>
                <a:lnTo>
                  <a:pt x="152730" y="431110"/>
                </a:lnTo>
                <a:lnTo>
                  <a:pt x="127397" y="433022"/>
                </a:lnTo>
                <a:lnTo>
                  <a:pt x="115483" y="433022"/>
                </a:lnTo>
                <a:lnTo>
                  <a:pt x="109126" y="478776"/>
                </a:lnTo>
                <a:lnTo>
                  <a:pt x="155995" y="478762"/>
                </a:lnTo>
                <a:lnTo>
                  <a:pt x="194133" y="467585"/>
                </a:lnTo>
                <a:lnTo>
                  <a:pt x="224202" y="439084"/>
                </a:lnTo>
                <a:lnTo>
                  <a:pt x="225181" y="433022"/>
                </a:lnTo>
                <a:lnTo>
                  <a:pt x="127397" y="433022"/>
                </a:lnTo>
                <a:lnTo>
                  <a:pt x="115616" y="432066"/>
                </a:lnTo>
                <a:lnTo>
                  <a:pt x="225335" y="432066"/>
                </a:lnTo>
                <a:lnTo>
                  <a:pt x="232799" y="385850"/>
                </a:lnTo>
                <a:lnTo>
                  <a:pt x="228826" y="364459"/>
                </a:lnTo>
                <a:lnTo>
                  <a:pt x="221604" y="345644"/>
                </a:lnTo>
                <a:lnTo>
                  <a:pt x="214621" y="334359"/>
                </a:lnTo>
                <a:close/>
              </a:path>
              <a:path w="986790" h="595629">
                <a:moveTo>
                  <a:pt x="719844" y="312990"/>
                </a:moveTo>
                <a:lnTo>
                  <a:pt x="698492" y="321437"/>
                </a:lnTo>
                <a:lnTo>
                  <a:pt x="658824" y="341159"/>
                </a:lnTo>
                <a:lnTo>
                  <a:pt x="620560" y="361100"/>
                </a:lnTo>
                <a:lnTo>
                  <a:pt x="603423" y="370204"/>
                </a:lnTo>
                <a:lnTo>
                  <a:pt x="753791" y="433628"/>
                </a:lnTo>
                <a:lnTo>
                  <a:pt x="749118" y="374928"/>
                </a:lnTo>
                <a:lnTo>
                  <a:pt x="828162" y="351522"/>
                </a:lnTo>
                <a:lnTo>
                  <a:pt x="719844" y="312990"/>
                </a:lnTo>
                <a:close/>
              </a:path>
              <a:path w="986790" h="595629">
                <a:moveTo>
                  <a:pt x="884088" y="0"/>
                </a:moveTo>
                <a:lnTo>
                  <a:pt x="844317" y="786"/>
                </a:lnTo>
                <a:lnTo>
                  <a:pt x="760420" y="47600"/>
                </a:lnTo>
                <a:lnTo>
                  <a:pt x="716698" y="71122"/>
                </a:lnTo>
                <a:lnTo>
                  <a:pt x="671771" y="94366"/>
                </a:lnTo>
                <a:lnTo>
                  <a:pt x="625623" y="117067"/>
                </a:lnTo>
                <a:lnTo>
                  <a:pt x="637296" y="128296"/>
                </a:lnTo>
                <a:lnTo>
                  <a:pt x="667355" y="167702"/>
                </a:lnTo>
                <a:lnTo>
                  <a:pt x="689894" y="218588"/>
                </a:lnTo>
                <a:lnTo>
                  <a:pt x="699270" y="275055"/>
                </a:lnTo>
                <a:lnTo>
                  <a:pt x="699402" y="287179"/>
                </a:lnTo>
                <a:lnTo>
                  <a:pt x="699346" y="289876"/>
                </a:lnTo>
                <a:lnTo>
                  <a:pt x="698787" y="297331"/>
                </a:lnTo>
                <a:lnTo>
                  <a:pt x="746300" y="278705"/>
                </a:lnTo>
                <a:lnTo>
                  <a:pt x="796004" y="261347"/>
                </a:lnTo>
                <a:lnTo>
                  <a:pt x="848121" y="245293"/>
                </a:lnTo>
                <a:lnTo>
                  <a:pt x="902870" y="230580"/>
                </a:lnTo>
                <a:lnTo>
                  <a:pt x="960471" y="217245"/>
                </a:lnTo>
                <a:lnTo>
                  <a:pt x="979312" y="183736"/>
                </a:lnTo>
                <a:lnTo>
                  <a:pt x="986304" y="145958"/>
                </a:lnTo>
                <a:lnTo>
                  <a:pt x="982607" y="106967"/>
                </a:lnTo>
                <a:lnTo>
                  <a:pt x="969378" y="69820"/>
                </a:lnTo>
                <a:lnTo>
                  <a:pt x="947777" y="37573"/>
                </a:lnTo>
                <a:lnTo>
                  <a:pt x="918960" y="13280"/>
                </a:lnTo>
                <a:lnTo>
                  <a:pt x="884088" y="0"/>
                </a:lnTo>
                <a:close/>
              </a:path>
              <a:path w="986790" h="595629">
                <a:moveTo>
                  <a:pt x="517950" y="168230"/>
                </a:moveTo>
                <a:lnTo>
                  <a:pt x="508795" y="169785"/>
                </a:lnTo>
                <a:lnTo>
                  <a:pt x="531039" y="169785"/>
                </a:lnTo>
                <a:lnTo>
                  <a:pt x="527366" y="168809"/>
                </a:lnTo>
                <a:lnTo>
                  <a:pt x="517950" y="168230"/>
                </a:lnTo>
                <a:close/>
              </a:path>
            </a:pathLst>
          </a:custGeom>
          <a:solidFill>
            <a:srgbClr val="D4EDF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8688705" y="377304"/>
            <a:ext cx="116205" cy="11050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8828215" y="377304"/>
            <a:ext cx="116205" cy="110503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8967788" y="377304"/>
            <a:ext cx="116205" cy="110503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1635716" y="2744637"/>
            <a:ext cx="353060" cy="542608"/>
          </a:xfrm>
          <a:custGeom>
            <a:avLst/>
            <a:gdLst/>
            <a:ahLst/>
            <a:cxnLst/>
            <a:rect l="l" t="t" r="r" b="b"/>
            <a:pathLst>
              <a:path w="706119" h="1085215">
                <a:moveTo>
                  <a:pt x="224358" y="0"/>
                </a:moveTo>
                <a:lnTo>
                  <a:pt x="168592" y="21289"/>
                </a:lnTo>
                <a:lnTo>
                  <a:pt x="122669" y="75963"/>
                </a:lnTo>
                <a:lnTo>
                  <a:pt x="93372" y="82972"/>
                </a:lnTo>
                <a:lnTo>
                  <a:pt x="47676" y="129664"/>
                </a:lnTo>
                <a:lnTo>
                  <a:pt x="31461" y="165706"/>
                </a:lnTo>
                <a:lnTo>
                  <a:pt x="19790" y="207784"/>
                </a:lnTo>
                <a:lnTo>
                  <a:pt x="12756" y="254078"/>
                </a:lnTo>
                <a:lnTo>
                  <a:pt x="10449" y="302768"/>
                </a:lnTo>
                <a:lnTo>
                  <a:pt x="12974" y="352104"/>
                </a:lnTo>
                <a:lnTo>
                  <a:pt x="20389" y="400053"/>
                </a:lnTo>
                <a:lnTo>
                  <a:pt x="32819" y="445008"/>
                </a:lnTo>
                <a:lnTo>
                  <a:pt x="50345" y="485076"/>
                </a:lnTo>
                <a:lnTo>
                  <a:pt x="73059" y="518437"/>
                </a:lnTo>
                <a:lnTo>
                  <a:pt x="101053" y="543272"/>
                </a:lnTo>
                <a:lnTo>
                  <a:pt x="118205" y="622325"/>
                </a:lnTo>
                <a:lnTo>
                  <a:pt x="113396" y="672633"/>
                </a:lnTo>
                <a:lnTo>
                  <a:pt x="77152" y="715756"/>
                </a:lnTo>
                <a:lnTo>
                  <a:pt x="0" y="773256"/>
                </a:lnTo>
                <a:lnTo>
                  <a:pt x="1790" y="773256"/>
                </a:lnTo>
                <a:lnTo>
                  <a:pt x="175534" y="842201"/>
                </a:lnTo>
                <a:lnTo>
                  <a:pt x="297280" y="946988"/>
                </a:lnTo>
                <a:lnTo>
                  <a:pt x="368931" y="1042756"/>
                </a:lnTo>
                <a:lnTo>
                  <a:pt x="392391" y="1084648"/>
                </a:lnTo>
                <a:lnTo>
                  <a:pt x="371548" y="1016292"/>
                </a:lnTo>
                <a:lnTo>
                  <a:pt x="361038" y="976045"/>
                </a:lnTo>
                <a:lnTo>
                  <a:pt x="357658" y="948193"/>
                </a:lnTo>
                <a:lnTo>
                  <a:pt x="358203" y="917020"/>
                </a:lnTo>
                <a:lnTo>
                  <a:pt x="361171" y="905201"/>
                </a:lnTo>
                <a:lnTo>
                  <a:pt x="367339" y="890690"/>
                </a:lnTo>
                <a:lnTo>
                  <a:pt x="373685" y="876194"/>
                </a:lnTo>
                <a:lnTo>
                  <a:pt x="377190" y="864417"/>
                </a:lnTo>
                <a:lnTo>
                  <a:pt x="377585" y="831026"/>
                </a:lnTo>
                <a:lnTo>
                  <a:pt x="377175" y="793113"/>
                </a:lnTo>
                <a:lnTo>
                  <a:pt x="383421" y="757743"/>
                </a:lnTo>
                <a:lnTo>
                  <a:pt x="403783" y="731981"/>
                </a:lnTo>
                <a:lnTo>
                  <a:pt x="440374" y="724564"/>
                </a:lnTo>
                <a:lnTo>
                  <a:pt x="617459" y="724564"/>
                </a:lnTo>
                <a:lnTo>
                  <a:pt x="625233" y="721085"/>
                </a:lnTo>
                <a:lnTo>
                  <a:pt x="632822" y="692275"/>
                </a:lnTo>
                <a:lnTo>
                  <a:pt x="632079" y="661363"/>
                </a:lnTo>
                <a:lnTo>
                  <a:pt x="628802" y="635556"/>
                </a:lnTo>
                <a:lnTo>
                  <a:pt x="628789" y="622063"/>
                </a:lnTo>
                <a:lnTo>
                  <a:pt x="633574" y="618850"/>
                </a:lnTo>
                <a:lnTo>
                  <a:pt x="639575" y="616765"/>
                </a:lnTo>
                <a:lnTo>
                  <a:pt x="644923" y="612335"/>
                </a:lnTo>
                <a:lnTo>
                  <a:pt x="647750" y="602086"/>
                </a:lnTo>
                <a:lnTo>
                  <a:pt x="646455" y="590270"/>
                </a:lnTo>
                <a:lnTo>
                  <a:pt x="642380" y="582874"/>
                </a:lnTo>
                <a:lnTo>
                  <a:pt x="638069" y="579054"/>
                </a:lnTo>
                <a:lnTo>
                  <a:pt x="636066" y="577969"/>
                </a:lnTo>
                <a:lnTo>
                  <a:pt x="643144" y="574332"/>
                </a:lnTo>
                <a:lnTo>
                  <a:pt x="649566" y="569915"/>
                </a:lnTo>
                <a:lnTo>
                  <a:pt x="653408" y="562658"/>
                </a:lnTo>
                <a:lnTo>
                  <a:pt x="652741" y="550498"/>
                </a:lnTo>
                <a:lnTo>
                  <a:pt x="651573" y="545444"/>
                </a:lnTo>
                <a:lnTo>
                  <a:pt x="645401" y="541100"/>
                </a:lnTo>
                <a:lnTo>
                  <a:pt x="642848" y="536389"/>
                </a:lnTo>
                <a:lnTo>
                  <a:pt x="640127" y="528863"/>
                </a:lnTo>
                <a:lnTo>
                  <a:pt x="639816" y="521463"/>
                </a:lnTo>
                <a:lnTo>
                  <a:pt x="641691" y="514782"/>
                </a:lnTo>
                <a:lnTo>
                  <a:pt x="645528" y="509414"/>
                </a:lnTo>
                <a:lnTo>
                  <a:pt x="659586" y="503755"/>
                </a:lnTo>
                <a:lnTo>
                  <a:pt x="677875" y="501384"/>
                </a:lnTo>
                <a:lnTo>
                  <a:pt x="695088" y="495180"/>
                </a:lnTo>
                <a:lnTo>
                  <a:pt x="705916" y="478020"/>
                </a:lnTo>
                <a:lnTo>
                  <a:pt x="697476" y="443941"/>
                </a:lnTo>
                <a:lnTo>
                  <a:pt x="670453" y="398556"/>
                </a:lnTo>
                <a:lnTo>
                  <a:pt x="639863" y="352033"/>
                </a:lnTo>
                <a:lnTo>
                  <a:pt x="620864" y="314825"/>
                </a:lnTo>
                <a:lnTo>
                  <a:pt x="619904" y="297209"/>
                </a:lnTo>
                <a:lnTo>
                  <a:pt x="622784" y="275553"/>
                </a:lnTo>
                <a:lnTo>
                  <a:pt x="626085" y="253806"/>
                </a:lnTo>
                <a:lnTo>
                  <a:pt x="626389" y="235919"/>
                </a:lnTo>
                <a:lnTo>
                  <a:pt x="622210" y="217135"/>
                </a:lnTo>
                <a:lnTo>
                  <a:pt x="615505" y="193327"/>
                </a:lnTo>
                <a:lnTo>
                  <a:pt x="607962" y="168904"/>
                </a:lnTo>
                <a:lnTo>
                  <a:pt x="601268" y="148277"/>
                </a:lnTo>
                <a:lnTo>
                  <a:pt x="602406" y="128279"/>
                </a:lnTo>
                <a:lnTo>
                  <a:pt x="600372" y="87494"/>
                </a:lnTo>
                <a:lnTo>
                  <a:pt x="568892" y="52147"/>
                </a:lnTo>
                <a:lnTo>
                  <a:pt x="545940" y="46537"/>
                </a:lnTo>
                <a:lnTo>
                  <a:pt x="511060" y="46537"/>
                </a:lnTo>
                <a:lnTo>
                  <a:pt x="326376" y="9335"/>
                </a:lnTo>
                <a:lnTo>
                  <a:pt x="224358" y="0"/>
                </a:lnTo>
                <a:close/>
              </a:path>
              <a:path w="706119" h="1085215">
                <a:moveTo>
                  <a:pt x="617459" y="724564"/>
                </a:moveTo>
                <a:lnTo>
                  <a:pt x="440374" y="724564"/>
                </a:lnTo>
                <a:lnTo>
                  <a:pt x="493701" y="727162"/>
                </a:lnTo>
                <a:lnTo>
                  <a:pt x="550878" y="732378"/>
                </a:lnTo>
                <a:lnTo>
                  <a:pt x="599018" y="732818"/>
                </a:lnTo>
                <a:lnTo>
                  <a:pt x="617459" y="724564"/>
                </a:lnTo>
                <a:close/>
              </a:path>
              <a:path w="706119" h="1085215">
                <a:moveTo>
                  <a:pt x="520174" y="45449"/>
                </a:moveTo>
                <a:lnTo>
                  <a:pt x="511060" y="46537"/>
                </a:lnTo>
                <a:lnTo>
                  <a:pt x="545940" y="46537"/>
                </a:lnTo>
                <a:lnTo>
                  <a:pt x="542140" y="45608"/>
                </a:lnTo>
                <a:lnTo>
                  <a:pt x="520174" y="45449"/>
                </a:lnTo>
                <a:close/>
              </a:path>
            </a:pathLst>
          </a:custGeom>
          <a:solidFill>
            <a:srgbClr val="DCF0F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17"/>
          <p:cNvSpPr/>
          <p:nvPr/>
        </p:nvSpPr>
        <p:spPr>
          <a:xfrm>
            <a:off x="1170605" y="1359614"/>
            <a:ext cx="229553" cy="86043"/>
          </a:xfrm>
          <a:custGeom>
            <a:avLst/>
            <a:gdLst/>
            <a:ahLst/>
            <a:cxnLst/>
            <a:rect l="l" t="t" r="r" b="b"/>
            <a:pathLst>
              <a:path w="459105" h="172085">
                <a:moveTo>
                  <a:pt x="0" y="0"/>
                </a:moveTo>
                <a:lnTo>
                  <a:pt x="459091" y="0"/>
                </a:lnTo>
                <a:lnTo>
                  <a:pt x="459091" y="171564"/>
                </a:lnTo>
                <a:lnTo>
                  <a:pt x="0" y="171564"/>
                </a:lnTo>
                <a:lnTo>
                  <a:pt x="0" y="0"/>
                </a:lnTo>
                <a:close/>
              </a:path>
            </a:pathLst>
          </a:custGeom>
          <a:solidFill>
            <a:srgbClr val="A9232C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0815826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Заголовок 3"/>
          <p:cNvSpPr>
            <a:spLocks noGrp="1"/>
          </p:cNvSpPr>
          <p:nvPr>
            <p:ph type="title"/>
          </p:nvPr>
        </p:nvSpPr>
        <p:spPr>
          <a:xfrm>
            <a:off x="1187624" y="206375"/>
            <a:ext cx="7499176" cy="637183"/>
          </a:xfrm>
        </p:spPr>
        <p:txBody>
          <a:bodyPr/>
          <a:lstStyle/>
          <a:p>
            <a:r>
              <a:rPr lang="ru-RU" altLang="ru-RU" sz="2000" dirty="0" smtClean="0">
                <a:solidFill>
                  <a:srgbClr val="2E3192"/>
                </a:solidFill>
              </a:rPr>
              <a:t>РЕГИОНАЛЬНЫЕ ПРЕДМЕТЫ И ЭЛЕКТИВНЫЕ КУРСЫ</a:t>
            </a:r>
            <a:endParaRPr lang="ru-RU" altLang="ru-RU" sz="3200" dirty="0" smtClean="0"/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987574"/>
            <a:ext cx="8229600" cy="3888432"/>
          </a:xfrm>
        </p:spPr>
        <p:txBody>
          <a:bodyPr/>
          <a:lstStyle/>
          <a:p>
            <a:pPr marL="0" indent="0" algn="ctr">
              <a:buNone/>
            </a:pPr>
            <a:endParaRPr lang="ru-RU" sz="1800" dirty="0" smtClean="0"/>
          </a:p>
          <a:p>
            <a:pPr marL="0" indent="0" algn="ctr">
              <a:buNone/>
            </a:pPr>
            <a:r>
              <a:rPr lang="ru-RU" sz="1600" dirty="0"/>
              <a:t>Личностные результаты освоения </a:t>
            </a:r>
            <a:r>
              <a:rPr lang="ru-RU" sz="1600" dirty="0" smtClean="0"/>
              <a:t>ООП основного </a:t>
            </a:r>
            <a:r>
              <a:rPr lang="ru-RU" sz="1600" dirty="0"/>
              <a:t>общего образования должны отражать</a:t>
            </a:r>
            <a:r>
              <a:rPr lang="ru-RU" sz="1600" dirty="0" smtClean="0"/>
              <a:t>: …</a:t>
            </a:r>
            <a:r>
              <a:rPr lang="ru-RU" sz="1600" b="1" dirty="0"/>
              <a:t>знание истории, языка, </a:t>
            </a:r>
            <a:r>
              <a:rPr lang="ru-RU" sz="1600" b="1" dirty="0" smtClean="0"/>
              <a:t>культуры…</a:t>
            </a:r>
            <a:r>
              <a:rPr lang="ru-RU" sz="1600" dirty="0" smtClean="0"/>
              <a:t> </a:t>
            </a:r>
            <a:r>
              <a:rPr lang="ru-RU" sz="1600" b="1" dirty="0"/>
              <a:t>своего </a:t>
            </a:r>
            <a:r>
              <a:rPr lang="ru-RU" sz="1600" b="1" dirty="0" smtClean="0"/>
              <a:t>края </a:t>
            </a:r>
            <a:r>
              <a:rPr lang="ru-RU" sz="1600" dirty="0" smtClean="0"/>
              <a:t>(п.9 ч.2 ФГОС ООО)</a:t>
            </a:r>
          </a:p>
          <a:p>
            <a:pPr marL="0" indent="0" algn="ctr">
              <a:buNone/>
            </a:pPr>
            <a:r>
              <a:rPr lang="ru-RU" sz="1600" dirty="0"/>
              <a:t>Личностные результаты освоения </a:t>
            </a:r>
            <a:r>
              <a:rPr lang="ru-RU" sz="1600" dirty="0" smtClean="0"/>
              <a:t>ООП среднего общего образования должны </a:t>
            </a:r>
            <a:r>
              <a:rPr lang="ru-RU" sz="1600" dirty="0"/>
              <a:t>отражать</a:t>
            </a:r>
            <a:r>
              <a:rPr lang="ru-RU" sz="1600" dirty="0" smtClean="0"/>
              <a:t>: …</a:t>
            </a:r>
            <a:r>
              <a:rPr lang="ru-RU" sz="1600" dirty="0"/>
              <a:t>уважение к своему народу, чувства ответственности перед Родиной, </a:t>
            </a:r>
            <a:r>
              <a:rPr lang="ru-RU" sz="1600" b="1" dirty="0"/>
              <a:t>гордости за свой </a:t>
            </a:r>
            <a:r>
              <a:rPr lang="ru-RU" sz="1600" b="1" dirty="0" smtClean="0"/>
              <a:t>край </a:t>
            </a:r>
            <a:r>
              <a:rPr lang="ru-RU" sz="1600" dirty="0" smtClean="0"/>
              <a:t>(п.7 ч.2 ФГОС СОО)</a:t>
            </a:r>
            <a:endParaRPr lang="ru-RU" sz="1600" dirty="0"/>
          </a:p>
          <a:p>
            <a:pPr marL="0" indent="0" algn="ctr">
              <a:buNone/>
            </a:pPr>
            <a:r>
              <a:rPr lang="ru-RU" sz="1600" dirty="0" smtClean="0"/>
              <a:t>						</a:t>
            </a:r>
          </a:p>
          <a:p>
            <a:pPr marL="0" indent="0" algn="ctr">
              <a:buNone/>
            </a:pPr>
            <a:r>
              <a:rPr lang="ru-RU" sz="1600" i="1" dirty="0" smtClean="0"/>
              <a:t>1. Разработка учебно-методических комплектов по региональным дисциплинам </a:t>
            </a:r>
          </a:p>
          <a:p>
            <a:pPr marL="0" indent="0" algn="ctr">
              <a:buNone/>
            </a:pPr>
            <a:r>
              <a:rPr lang="ru-RU" sz="1600" i="1" dirty="0" smtClean="0"/>
              <a:t>(истории, географии, литературе Смоленщины)</a:t>
            </a:r>
            <a:endParaRPr lang="ru-RU" sz="1600" i="1" dirty="0"/>
          </a:p>
          <a:p>
            <a:pPr marL="0" indent="0" algn="ctr">
              <a:buNone/>
            </a:pPr>
            <a:r>
              <a:rPr lang="ru-RU" sz="1600" i="1" dirty="0" smtClean="0"/>
              <a:t>2</a:t>
            </a:r>
            <a:r>
              <a:rPr lang="ru-RU" sz="1600" i="1" dirty="0"/>
              <a:t>. </a:t>
            </a:r>
            <a:r>
              <a:rPr lang="ru-RU" sz="1600" i="1" dirty="0" smtClean="0"/>
              <a:t>Введение элективного курса по региональному краеведению на уровне среднего общего образования</a:t>
            </a:r>
          </a:p>
          <a:p>
            <a:pPr marL="0" indent="0" algn="ctr">
              <a:buNone/>
            </a:pPr>
            <a:r>
              <a:rPr lang="ru-RU" sz="1600" i="1" dirty="0" smtClean="0"/>
              <a:t>3. Включение вопросов краеведческой тематики в тесты по истории и географии России, литературе при проведении контрольно-надзорных мероприятий</a:t>
            </a:r>
            <a:endParaRPr lang="ru-RU" sz="1600" i="1" dirty="0"/>
          </a:p>
          <a:p>
            <a:pPr marL="0" indent="0" algn="ctr">
              <a:buNone/>
            </a:pPr>
            <a:endParaRPr lang="ru-RU" sz="1800" dirty="0"/>
          </a:p>
        </p:txBody>
      </p:sp>
      <p:sp>
        <p:nvSpPr>
          <p:cNvPr id="6" name="Стрелка вниз 5"/>
          <p:cNvSpPr/>
          <p:nvPr/>
        </p:nvSpPr>
        <p:spPr>
          <a:xfrm>
            <a:off x="4355976" y="2643758"/>
            <a:ext cx="720725" cy="2880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5" name="Стрелка вниз 4"/>
          <p:cNvSpPr/>
          <p:nvPr/>
        </p:nvSpPr>
        <p:spPr>
          <a:xfrm>
            <a:off x="6876256" y="2643758"/>
            <a:ext cx="720725" cy="2880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7" name="Стрелка вниз 6"/>
          <p:cNvSpPr/>
          <p:nvPr/>
        </p:nvSpPr>
        <p:spPr>
          <a:xfrm>
            <a:off x="1907704" y="2643758"/>
            <a:ext cx="720725" cy="2880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352461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Заголовок 1"/>
          <p:cNvSpPr>
            <a:spLocks noGrp="1"/>
          </p:cNvSpPr>
          <p:nvPr>
            <p:ph type="title"/>
          </p:nvPr>
        </p:nvSpPr>
        <p:spPr>
          <a:xfrm>
            <a:off x="1476375" y="206375"/>
            <a:ext cx="7210425" cy="636588"/>
          </a:xfrm>
        </p:spPr>
        <p:txBody>
          <a:bodyPr/>
          <a:lstStyle/>
          <a:p>
            <a:pPr eaLnBrk="1" hangingPunct="1"/>
            <a:r>
              <a:rPr lang="ru-RU" altLang="ru-RU" sz="1800" smtClean="0"/>
              <a:t>СОСТАВЛЕНИЕ ПРОТОКОЛОВ ОБ АДМИНИСТРАТИВНЫХ ПРАВОНАРУШЕНИЯХ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</p:nvPr>
        </p:nvGraphicFramePr>
        <p:xfrm>
          <a:off x="1619250" y="1058863"/>
          <a:ext cx="6589712" cy="37750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98412"/>
                <a:gridCol w="1259294"/>
                <a:gridCol w="1259294"/>
                <a:gridCol w="1172712"/>
              </a:tblGrid>
              <a:tr h="320054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статьи КоАП</a:t>
                      </a:r>
                      <a:endParaRPr lang="ru-RU" sz="1400" dirty="0"/>
                    </a:p>
                  </a:txBody>
                  <a:tcPr marL="68594" marR="68594" marT="34299" marB="3429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2015</a:t>
                      </a:r>
                      <a:endParaRPr lang="ru-RU" sz="1400" dirty="0"/>
                    </a:p>
                  </a:txBody>
                  <a:tcPr marL="68594" marR="68594" marT="34299" marB="3429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2016</a:t>
                      </a:r>
                      <a:endParaRPr lang="ru-RU" sz="1400" dirty="0"/>
                    </a:p>
                  </a:txBody>
                  <a:tcPr marL="68594" marR="68594" marT="34299" marB="3429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2017</a:t>
                      </a:r>
                      <a:endParaRPr lang="ru-RU" sz="1400" dirty="0"/>
                    </a:p>
                  </a:txBody>
                  <a:tcPr marL="68594" marR="68594" marT="34299" marB="34299"/>
                </a:tc>
              </a:tr>
              <a:tr h="320054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rgbClr val="002060"/>
                          </a:solidFill>
                        </a:rPr>
                        <a:t>Ч.1 ст.19.4 неповиновение</a:t>
                      </a:r>
                    </a:p>
                  </a:txBody>
                  <a:tcPr marL="68594" marR="68594" marT="34299" marB="3429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rgbClr val="002060"/>
                          </a:solidFill>
                        </a:rPr>
                        <a:t>2</a:t>
                      </a:r>
                      <a:endParaRPr lang="ru-RU" sz="1200" dirty="0">
                        <a:solidFill>
                          <a:srgbClr val="002060"/>
                        </a:solidFill>
                      </a:endParaRPr>
                    </a:p>
                  </a:txBody>
                  <a:tcPr marL="68594" marR="68594" marT="34299" marB="3429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rgbClr val="002060"/>
                          </a:solidFill>
                        </a:rPr>
                        <a:t>0</a:t>
                      </a:r>
                      <a:endParaRPr lang="ru-RU" sz="1200" dirty="0">
                        <a:solidFill>
                          <a:srgbClr val="002060"/>
                        </a:solidFill>
                      </a:endParaRPr>
                    </a:p>
                  </a:txBody>
                  <a:tcPr marL="68594" marR="68594" marT="34299" marB="3429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rgbClr val="002060"/>
                          </a:solidFill>
                        </a:rPr>
                        <a:t>0</a:t>
                      </a:r>
                    </a:p>
                  </a:txBody>
                  <a:tcPr marL="68594" marR="68594" marT="34299" marB="34299"/>
                </a:tc>
              </a:tr>
              <a:tr h="320054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rgbClr val="002060"/>
                          </a:solidFill>
                        </a:rPr>
                        <a:t> ст. 19.7 непредставление</a:t>
                      </a:r>
                      <a:r>
                        <a:rPr lang="ru-RU" sz="1200" baseline="0" dirty="0" smtClean="0">
                          <a:solidFill>
                            <a:srgbClr val="002060"/>
                          </a:solidFill>
                        </a:rPr>
                        <a:t> сведений</a:t>
                      </a:r>
                      <a:endParaRPr lang="ru-RU" sz="1200" dirty="0" smtClean="0">
                        <a:solidFill>
                          <a:srgbClr val="002060"/>
                        </a:solidFill>
                      </a:endParaRPr>
                    </a:p>
                  </a:txBody>
                  <a:tcPr marL="68594" marR="68594" marT="34299" marB="3429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rgbClr val="002060"/>
                          </a:solidFill>
                        </a:rPr>
                        <a:t>0</a:t>
                      </a:r>
                      <a:endParaRPr lang="ru-RU" sz="1200" dirty="0">
                        <a:solidFill>
                          <a:srgbClr val="002060"/>
                        </a:solidFill>
                      </a:endParaRPr>
                    </a:p>
                  </a:txBody>
                  <a:tcPr marL="68594" marR="68594" marT="34299" marB="3429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rgbClr val="002060"/>
                          </a:solidFill>
                        </a:rPr>
                        <a:t>0</a:t>
                      </a:r>
                      <a:endParaRPr lang="ru-RU" sz="1200" dirty="0">
                        <a:solidFill>
                          <a:srgbClr val="002060"/>
                        </a:solidFill>
                      </a:endParaRPr>
                    </a:p>
                  </a:txBody>
                  <a:tcPr marL="68594" marR="68594" marT="34299" marB="3429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rgbClr val="002060"/>
                          </a:solidFill>
                        </a:rPr>
                        <a:t>5</a:t>
                      </a:r>
                    </a:p>
                  </a:txBody>
                  <a:tcPr marL="68594" marR="68594" marT="34299" marB="34299"/>
                </a:tc>
              </a:tr>
              <a:tr h="422165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rgbClr val="002060"/>
                          </a:solidFill>
                        </a:rPr>
                        <a:t>Ч.1 ст. 19.5 невыполнение предписания</a:t>
                      </a:r>
                      <a:endParaRPr lang="ru-RU" sz="1200" dirty="0">
                        <a:solidFill>
                          <a:srgbClr val="002060"/>
                        </a:solidFill>
                      </a:endParaRPr>
                    </a:p>
                  </a:txBody>
                  <a:tcPr marL="68594" marR="68594" marT="34299" marB="3429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rgbClr val="002060"/>
                          </a:solidFill>
                        </a:rPr>
                        <a:t>18</a:t>
                      </a:r>
                      <a:endParaRPr lang="ru-RU" sz="1200" dirty="0">
                        <a:solidFill>
                          <a:srgbClr val="002060"/>
                        </a:solidFill>
                      </a:endParaRPr>
                    </a:p>
                  </a:txBody>
                  <a:tcPr marL="68594" marR="68594" marT="34299" marB="3429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rgbClr val="002060"/>
                          </a:solidFill>
                        </a:rPr>
                        <a:t>22</a:t>
                      </a:r>
                      <a:endParaRPr lang="ru-RU" sz="1200" dirty="0">
                        <a:solidFill>
                          <a:srgbClr val="002060"/>
                        </a:solidFill>
                      </a:endParaRPr>
                    </a:p>
                  </a:txBody>
                  <a:tcPr marL="68594" marR="68594" marT="34299" marB="3429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rgbClr val="002060"/>
                          </a:solidFill>
                        </a:rPr>
                        <a:t>20</a:t>
                      </a:r>
                    </a:p>
                  </a:txBody>
                  <a:tcPr marL="68594" marR="68594" marT="34299" marB="34299"/>
                </a:tc>
              </a:tr>
              <a:tr h="320054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rgbClr val="002060"/>
                          </a:solidFill>
                        </a:rPr>
                        <a:t>Ч.1 ст. 19.20  работа без лицензии</a:t>
                      </a:r>
                      <a:endParaRPr lang="ru-RU" sz="1200" dirty="0">
                        <a:solidFill>
                          <a:srgbClr val="002060"/>
                        </a:solidFill>
                      </a:endParaRPr>
                    </a:p>
                  </a:txBody>
                  <a:tcPr marL="68594" marR="68594" marT="34299" marB="3429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rgbClr val="002060"/>
                          </a:solidFill>
                        </a:rPr>
                        <a:t>9</a:t>
                      </a:r>
                      <a:endParaRPr lang="ru-RU" sz="1200" dirty="0">
                        <a:solidFill>
                          <a:srgbClr val="002060"/>
                        </a:solidFill>
                      </a:endParaRPr>
                    </a:p>
                  </a:txBody>
                  <a:tcPr marL="68594" marR="68594" marT="34299" marB="3429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rgbClr val="002060"/>
                          </a:solidFill>
                        </a:rPr>
                        <a:t>0</a:t>
                      </a:r>
                      <a:endParaRPr lang="ru-RU" sz="1200" dirty="0">
                        <a:solidFill>
                          <a:srgbClr val="002060"/>
                        </a:solidFill>
                      </a:endParaRPr>
                    </a:p>
                  </a:txBody>
                  <a:tcPr marL="68594" marR="68594" marT="34299" marB="3429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rgbClr val="002060"/>
                          </a:solidFill>
                        </a:rPr>
                        <a:t>0</a:t>
                      </a:r>
                    </a:p>
                  </a:txBody>
                  <a:tcPr marL="68594" marR="68594" marT="34299" marB="34299"/>
                </a:tc>
              </a:tr>
              <a:tr h="499813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rgbClr val="002060"/>
                          </a:solidFill>
                        </a:rPr>
                        <a:t>Ч. 2,3  ст. 19. 20 грубые</a:t>
                      </a:r>
                      <a:r>
                        <a:rPr lang="ru-RU" sz="1200" baseline="0" dirty="0" smtClean="0">
                          <a:solidFill>
                            <a:srgbClr val="002060"/>
                          </a:solidFill>
                        </a:rPr>
                        <a:t> нарушения лицензионных требований</a:t>
                      </a:r>
                      <a:endParaRPr lang="ru-RU" sz="1200" dirty="0">
                        <a:solidFill>
                          <a:srgbClr val="002060"/>
                        </a:solidFill>
                      </a:endParaRPr>
                    </a:p>
                  </a:txBody>
                  <a:tcPr marL="68594" marR="68594" marT="34299" marB="3429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rgbClr val="002060"/>
                          </a:solidFill>
                        </a:rPr>
                        <a:t>49</a:t>
                      </a:r>
                      <a:endParaRPr lang="ru-RU" sz="1200" dirty="0">
                        <a:solidFill>
                          <a:srgbClr val="002060"/>
                        </a:solidFill>
                      </a:endParaRPr>
                    </a:p>
                  </a:txBody>
                  <a:tcPr marL="68594" marR="68594" marT="34299" marB="3429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rgbClr val="002060"/>
                          </a:solidFill>
                        </a:rPr>
                        <a:t>38</a:t>
                      </a:r>
                      <a:endParaRPr lang="ru-RU" sz="1200" dirty="0">
                        <a:solidFill>
                          <a:srgbClr val="002060"/>
                        </a:solidFill>
                      </a:endParaRPr>
                    </a:p>
                  </a:txBody>
                  <a:tcPr marL="68594" marR="68594" marT="34299" marB="3429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rgbClr val="002060"/>
                          </a:solidFill>
                        </a:rPr>
                        <a:t>16</a:t>
                      </a:r>
                    </a:p>
                  </a:txBody>
                  <a:tcPr marL="68594" marR="68594" marT="34299" marB="34299"/>
                </a:tc>
              </a:tr>
              <a:tr h="434374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rgbClr val="002060"/>
                          </a:solidFill>
                        </a:rPr>
                        <a:t>Ч.2 ст. 19.30</a:t>
                      </a:r>
                      <a:r>
                        <a:rPr lang="ru-RU" sz="1200" baseline="0" dirty="0" smtClean="0">
                          <a:solidFill>
                            <a:srgbClr val="002060"/>
                          </a:solidFill>
                        </a:rPr>
                        <a:t> реализация не в полном объёме образовательных программ</a:t>
                      </a:r>
                      <a:endParaRPr lang="ru-RU" sz="1200" dirty="0">
                        <a:solidFill>
                          <a:srgbClr val="002060"/>
                        </a:solidFill>
                      </a:endParaRPr>
                    </a:p>
                  </a:txBody>
                  <a:tcPr marL="68594" marR="68594" marT="34299" marB="34299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20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lang="ru-RU" sz="1200" kern="1200" dirty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94" marR="68594" marT="34299" marB="34299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20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lang="ru-RU" sz="1200" kern="1200" dirty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94" marR="68594" marT="34299" marB="34299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20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marL="68594" marR="68594" marT="34299" marB="34299"/>
                </a:tc>
              </a:tr>
              <a:tr h="422165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rgbClr val="002060"/>
                          </a:solidFill>
                        </a:rPr>
                        <a:t>Ч.4. ст. 19. 30  нарушения порядка ГИА</a:t>
                      </a:r>
                      <a:endParaRPr lang="ru-RU" sz="1200" dirty="0">
                        <a:solidFill>
                          <a:srgbClr val="002060"/>
                        </a:solidFill>
                      </a:endParaRPr>
                    </a:p>
                  </a:txBody>
                  <a:tcPr marL="68594" marR="68594" marT="34299" marB="3429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rgbClr val="002060"/>
                          </a:solidFill>
                        </a:rPr>
                        <a:t>3</a:t>
                      </a:r>
                      <a:endParaRPr lang="ru-RU" sz="1200" dirty="0">
                        <a:solidFill>
                          <a:srgbClr val="002060"/>
                        </a:solidFill>
                      </a:endParaRPr>
                    </a:p>
                  </a:txBody>
                  <a:tcPr marL="68594" marR="68594" marT="34299" marB="3429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rgbClr val="002060"/>
                          </a:solidFill>
                        </a:rPr>
                        <a:t>4</a:t>
                      </a:r>
                      <a:endParaRPr lang="ru-RU" sz="1200" dirty="0">
                        <a:solidFill>
                          <a:srgbClr val="002060"/>
                        </a:solidFill>
                      </a:endParaRPr>
                    </a:p>
                  </a:txBody>
                  <a:tcPr marL="68594" marR="68594" marT="34299" marB="3429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rgbClr val="002060"/>
                          </a:solidFill>
                        </a:rPr>
                        <a:t>11</a:t>
                      </a:r>
                    </a:p>
                  </a:txBody>
                  <a:tcPr marL="68594" marR="68594" marT="34299" marB="34299"/>
                </a:tc>
              </a:tr>
              <a:tr h="434374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rgbClr val="002060"/>
                          </a:solidFill>
                        </a:rPr>
                        <a:t>Ч.1 ст. 5.57 нарушение прав на образование</a:t>
                      </a:r>
                      <a:endParaRPr lang="ru-RU" sz="1200" dirty="0">
                        <a:solidFill>
                          <a:srgbClr val="002060"/>
                        </a:solidFill>
                      </a:endParaRPr>
                    </a:p>
                  </a:txBody>
                  <a:tcPr marL="68594" marR="68594" marT="34299" marB="3429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rgbClr val="002060"/>
                          </a:solidFill>
                        </a:rPr>
                        <a:t>0</a:t>
                      </a:r>
                      <a:endParaRPr lang="ru-RU" sz="1200" dirty="0">
                        <a:solidFill>
                          <a:srgbClr val="002060"/>
                        </a:solidFill>
                      </a:endParaRPr>
                    </a:p>
                  </a:txBody>
                  <a:tcPr marL="68594" marR="68594" marT="34299" marB="3429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rgbClr val="002060"/>
                          </a:solidFill>
                        </a:rPr>
                        <a:t>0</a:t>
                      </a:r>
                      <a:endParaRPr lang="ru-RU" sz="1200" dirty="0">
                        <a:solidFill>
                          <a:srgbClr val="002060"/>
                        </a:solidFill>
                      </a:endParaRPr>
                    </a:p>
                  </a:txBody>
                  <a:tcPr marL="68594" marR="68594" marT="34299" marB="3429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rgbClr val="002060"/>
                          </a:solidFill>
                        </a:rPr>
                        <a:t>8</a:t>
                      </a:r>
                    </a:p>
                  </a:txBody>
                  <a:tcPr marL="68594" marR="68594" marT="34299" marB="34299"/>
                </a:tc>
              </a:tr>
              <a:tr h="281967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rgbClr val="002060"/>
                          </a:solidFill>
                        </a:rPr>
                        <a:t>ИТОГО</a:t>
                      </a:r>
                      <a:endParaRPr lang="ru-RU" sz="1400" dirty="0">
                        <a:solidFill>
                          <a:srgbClr val="002060"/>
                        </a:solidFill>
                      </a:endParaRPr>
                    </a:p>
                  </a:txBody>
                  <a:tcPr marL="68594" marR="68594" marT="34299" marB="3429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rgbClr val="002060"/>
                          </a:solidFill>
                        </a:rPr>
                        <a:t>81</a:t>
                      </a:r>
                      <a:endParaRPr lang="ru-RU" sz="1400" dirty="0">
                        <a:solidFill>
                          <a:srgbClr val="002060"/>
                        </a:solidFill>
                      </a:endParaRPr>
                    </a:p>
                  </a:txBody>
                  <a:tcPr marL="68594" marR="68594" marT="34299" marB="3429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rgbClr val="002060"/>
                          </a:solidFill>
                        </a:rPr>
                        <a:t>64</a:t>
                      </a:r>
                      <a:endParaRPr lang="ru-RU" sz="1400" dirty="0">
                        <a:solidFill>
                          <a:srgbClr val="002060"/>
                        </a:solidFill>
                      </a:endParaRPr>
                    </a:p>
                  </a:txBody>
                  <a:tcPr marL="68594" marR="68594" marT="34299" marB="3429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rgbClr val="002060"/>
                          </a:solidFill>
                        </a:rPr>
                        <a:t>63</a:t>
                      </a:r>
                    </a:p>
                  </a:txBody>
                  <a:tcPr marL="68594" marR="68594" marT="34299" marB="34299"/>
                </a:tc>
              </a:tr>
            </a:tbl>
          </a:graphicData>
        </a:graphic>
      </p:graphicFrame>
      <p:sp>
        <p:nvSpPr>
          <p:cNvPr id="29741" name="Rectangle 2"/>
          <p:cNvSpPr>
            <a:spLocks noChangeArrowheads="1"/>
          </p:cNvSpPr>
          <p:nvPr/>
        </p:nvSpPr>
        <p:spPr bwMode="auto">
          <a:xfrm>
            <a:off x="1143000" y="-127000"/>
            <a:ext cx="184150" cy="25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endParaRPr lang="ru-RU" altLang="ru-RU" sz="105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403648" y="123478"/>
            <a:ext cx="7767636" cy="720080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ru-RU" sz="2000" dirty="0">
                <a:solidFill>
                  <a:srgbClr val="2E3192"/>
                </a:solidFill>
              </a:rPr>
              <a:t>Количество заявлений для получения (переоформления) лицензий на право осуществления образовательной </a:t>
            </a:r>
            <a:r>
              <a:rPr lang="ru-RU" sz="2000" dirty="0" smtClean="0">
                <a:solidFill>
                  <a:srgbClr val="2E3192"/>
                </a:solidFill>
              </a:rPr>
              <a:t>деятельности</a:t>
            </a:r>
            <a:endParaRPr lang="ru-RU" sz="2000" dirty="0">
              <a:solidFill>
                <a:srgbClr val="2E3192"/>
              </a:solidFill>
            </a:endParaRPr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656160" y="1329929"/>
            <a:ext cx="2901553" cy="240506"/>
          </a:xfrm>
        </p:spPr>
        <p:txBody>
          <a:bodyPr/>
          <a:lstStyle/>
          <a:p>
            <a:pPr algn="ctr">
              <a:defRPr/>
            </a:pPr>
            <a:r>
              <a:rPr lang="ru-RU" dirty="0" smtClean="0"/>
              <a:t>2017 год</a:t>
            </a:r>
            <a:endParaRPr lang="ru-RU" dirty="0"/>
          </a:p>
        </p:txBody>
      </p:sp>
      <p:sp>
        <p:nvSpPr>
          <p:cNvPr id="10" name="Текст 9"/>
          <p:cNvSpPr>
            <a:spLocks noGrp="1"/>
          </p:cNvSpPr>
          <p:nvPr>
            <p:ph type="body" sz="quarter" idx="3"/>
          </p:nvPr>
        </p:nvSpPr>
        <p:spPr>
          <a:xfrm>
            <a:off x="4680348" y="1329929"/>
            <a:ext cx="2915840" cy="240506"/>
          </a:xfrm>
        </p:spPr>
        <p:txBody>
          <a:bodyPr/>
          <a:lstStyle/>
          <a:p>
            <a:pPr algn="ctr">
              <a:defRPr/>
            </a:pPr>
            <a:r>
              <a:rPr lang="ru-RU" dirty="0" smtClean="0"/>
              <a:t>2016 год</a:t>
            </a:r>
            <a:endParaRPr lang="ru-RU" dirty="0"/>
          </a:p>
        </p:txBody>
      </p:sp>
      <p:graphicFrame>
        <p:nvGraphicFramePr>
          <p:cNvPr id="5" name="Объект 14"/>
          <p:cNvGraphicFramePr>
            <a:graphicFrameLocks noGrp="1"/>
          </p:cNvGraphicFramePr>
          <p:nvPr>
            <p:ph sz="quarter" idx="4"/>
            <p:extLst/>
          </p:nvPr>
        </p:nvGraphicFramePr>
        <p:xfrm>
          <a:off x="4604148" y="1741885"/>
          <a:ext cx="2953940" cy="28622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Объект 14"/>
          <p:cNvGraphicFramePr>
            <a:graphicFrameLocks noGrp="1"/>
          </p:cNvGraphicFramePr>
          <p:nvPr>
            <p:ph sz="half" idx="2"/>
            <p:extLst/>
          </p:nvPr>
        </p:nvGraphicFramePr>
        <p:xfrm>
          <a:off x="1709683" y="1761660"/>
          <a:ext cx="2772965" cy="27217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594547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75656" y="51470"/>
            <a:ext cx="7283152" cy="720080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ru-RU" sz="2000" dirty="0">
                <a:solidFill>
                  <a:srgbClr val="2E3192"/>
                </a:solidFill>
              </a:rPr>
              <a:t>Количество заявлений, поданных для проведения государственной аккредитации, переоформления свидетельства о государственной аккредитации </a:t>
            </a:r>
          </a:p>
        </p:txBody>
      </p:sp>
      <p:graphicFrame>
        <p:nvGraphicFramePr>
          <p:cNvPr id="4" name="Объект 11"/>
          <p:cNvGraphicFramePr>
            <a:graphicFrameLocks noGrp="1"/>
          </p:cNvGraphicFramePr>
          <p:nvPr>
            <p:ph sz="half" idx="2"/>
            <p:extLst/>
          </p:nvPr>
        </p:nvGraphicFramePr>
        <p:xfrm>
          <a:off x="4626006" y="1275606"/>
          <a:ext cx="3078342" cy="32943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Объект 11"/>
          <p:cNvGraphicFramePr>
            <a:graphicFrameLocks noGrp="1"/>
          </p:cNvGraphicFramePr>
          <p:nvPr>
            <p:ph sz="half" idx="1"/>
            <p:extLst/>
          </p:nvPr>
        </p:nvGraphicFramePr>
        <p:xfrm>
          <a:off x="1485900" y="1200151"/>
          <a:ext cx="3028950" cy="33944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525029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75656" y="0"/>
            <a:ext cx="7211144" cy="85725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ru-RU" sz="1800" b="1" dirty="0">
                <a:solidFill>
                  <a:srgbClr val="2E3192"/>
                </a:solidFill>
              </a:rPr>
              <a:t>Количество поданных заявлений на проставление </a:t>
            </a:r>
            <a:r>
              <a:rPr lang="ru-RU" sz="1800" b="1" dirty="0" err="1">
                <a:solidFill>
                  <a:srgbClr val="2E3192"/>
                </a:solidFill>
              </a:rPr>
              <a:t>апостилей</a:t>
            </a:r>
            <a:r>
              <a:rPr lang="ru-RU" sz="1800" b="1" dirty="0">
                <a:solidFill>
                  <a:srgbClr val="2E3192"/>
                </a:solidFill>
              </a:rPr>
              <a:t> и проставленных </a:t>
            </a:r>
            <a:r>
              <a:rPr lang="ru-RU" sz="1800" b="1" dirty="0" err="1">
                <a:solidFill>
                  <a:srgbClr val="2E3192"/>
                </a:solidFill>
              </a:rPr>
              <a:t>апостилей</a:t>
            </a:r>
            <a:endParaRPr lang="ru-RU" sz="1800" b="1" dirty="0">
              <a:solidFill>
                <a:srgbClr val="2E3192"/>
              </a:solidFill>
            </a:endParaRPr>
          </a:p>
        </p:txBody>
      </p:sp>
      <p:graphicFrame>
        <p:nvGraphicFramePr>
          <p:cNvPr id="6" name="Объект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193047"/>
              </p:ext>
            </p:extLst>
          </p:nvPr>
        </p:nvGraphicFramePr>
        <p:xfrm>
          <a:off x="1475656" y="1203598"/>
          <a:ext cx="7355160" cy="34563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19957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Box 15"/>
          <p:cNvSpPr txBox="1"/>
          <p:nvPr/>
        </p:nvSpPr>
        <p:spPr>
          <a:xfrm>
            <a:off x="1403350" y="-92075"/>
            <a:ext cx="7488238" cy="954088"/>
          </a:xfrm>
          <a:prstGeom prst="rect">
            <a:avLst/>
          </a:prstGeom>
          <a:noFill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lIns="91410" tIns="45705" rIns="91410" bIns="45705">
            <a:spAutoFit/>
          </a:bodyPr>
          <a:lstStyle/>
          <a:p>
            <a:pPr algn="ctr" eaLnBrk="1" hangingPunct="1">
              <a:defRPr/>
            </a:pPr>
            <a:r>
              <a:rPr lang="ru-RU" sz="2800" b="1" dirty="0">
                <a:solidFill>
                  <a:srgbClr val="2E3192"/>
                </a:solidFill>
                <a:latin typeface="Cambria" panose="02040503050406030204" pitchFamily="18" charset="0"/>
                <a:cs typeface="+mn-cs"/>
              </a:rPr>
              <a:t>Новое в контрольно-надзорной деятельности</a:t>
            </a: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3837151"/>
              </p:ext>
            </p:extLst>
          </p:nvPr>
        </p:nvGraphicFramePr>
        <p:xfrm>
          <a:off x="1547664" y="987575"/>
          <a:ext cx="7313612" cy="4061001"/>
        </p:xfrm>
        <a:graphic>
          <a:graphicData uri="http://schemas.openxmlformats.org/drawingml/2006/table">
            <a:tbl>
              <a:tblPr/>
              <a:tblGrid>
                <a:gridCol w="7313612"/>
              </a:tblGrid>
              <a:tr h="111968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Проект Федерального закона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«</a:t>
                      </a:r>
                      <a:r>
                        <a:rPr kumimoji="0" lang="ru-RU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 государственном контроле (надзоре) и муниципальном контроле в Российской Федерации</a:t>
                      </a:r>
                      <a:r>
                        <a:rPr kumimoji="0" lang="ru-RU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»</a:t>
                      </a:r>
                      <a:endParaRPr kumimoji="0" lang="ru-RU" sz="16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29" marR="91429" marT="34290" marB="3429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7147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 2019 г. проведение </a:t>
                      </a:r>
                      <a:r>
                        <a:rPr kumimoji="0" lang="ru-RU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комплексных</a:t>
                      </a:r>
                      <a:r>
                        <a:rPr kumimoji="0" lang="ru-RU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проверок организаций, осуществляющих образовательную деятельность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 вариант(надзор за исполнением законодательства + контроль качества + лицензионный контроль)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 вариант (надзор за исполнением законодательства + лицензионный контроль)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ИТОГОВЫЙ ПЕДСОВЕТ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(с участием представителей родительской общественности)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29" marR="91429" marT="34290" marB="3429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12604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Перевод процедур лицензирования и государственной аккредитации в электронный вид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(необходимо внесение изменений в законодательство)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29" marR="91429" marT="34290" marB="3429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3570" name="Rectangle 2"/>
          <p:cNvSpPr>
            <a:spLocks noGrp="1" noChangeArrowheads="1"/>
          </p:cNvSpPr>
          <p:nvPr>
            <p:ph type="title"/>
          </p:nvPr>
        </p:nvSpPr>
        <p:spPr>
          <a:xfrm>
            <a:off x="1835696" y="4964"/>
            <a:ext cx="6172200" cy="854869"/>
          </a:xfrm>
        </p:spPr>
        <p:txBody>
          <a:bodyPr/>
          <a:lstStyle/>
          <a:p>
            <a:pPr eaLnBrk="1" hangingPunct="1">
              <a:defRPr/>
            </a:pPr>
            <a:r>
              <a:rPr lang="ru-RU" altLang="ru-RU" sz="2400" dirty="0">
                <a:solidFill>
                  <a:srgbClr val="2E3192"/>
                </a:solidFill>
              </a:rPr>
              <a:t>ПРОВЕДЕНИЕ КОНТРОЛЬНЫХ МЕРОПРИЯТИЙ В ОТНОШЕНИИ ПУНКТОВ ПРОВЕДЕНИЯ ЕГЭ</a:t>
            </a:r>
          </a:p>
        </p:txBody>
      </p:sp>
      <p:graphicFrame>
        <p:nvGraphicFramePr>
          <p:cNvPr id="2" name="Объект 3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68167233"/>
              </p:ext>
            </p:extLst>
          </p:nvPr>
        </p:nvGraphicFramePr>
        <p:xfrm>
          <a:off x="827584" y="1059582"/>
          <a:ext cx="7712958" cy="39604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005647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3570" name="Rectangle 2"/>
          <p:cNvSpPr>
            <a:spLocks noGrp="1" noChangeArrowheads="1"/>
          </p:cNvSpPr>
          <p:nvPr>
            <p:ph type="title"/>
          </p:nvPr>
        </p:nvSpPr>
        <p:spPr>
          <a:xfrm>
            <a:off x="1907704" y="123479"/>
            <a:ext cx="6172200" cy="648072"/>
          </a:xfrm>
        </p:spPr>
        <p:txBody>
          <a:bodyPr/>
          <a:lstStyle/>
          <a:p>
            <a:pPr eaLnBrk="1" hangingPunct="1">
              <a:defRPr/>
            </a:pPr>
            <a:r>
              <a:rPr lang="ru-RU" altLang="ru-RU" sz="2400" dirty="0">
                <a:solidFill>
                  <a:srgbClr val="2E3192"/>
                </a:solidFill>
              </a:rPr>
              <a:t>ПРОВЕДЕНИЕ КОНТРОЛЬНЫХ МЕРОПРИЯТИЙ В ОТНОШЕНИИ ПУНКТОВ ПРОВЕДЕНИЯ ОГЭ</a:t>
            </a:r>
          </a:p>
        </p:txBody>
      </p:sp>
      <p:graphicFrame>
        <p:nvGraphicFramePr>
          <p:cNvPr id="2" name="Объект 3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67476961"/>
              </p:ext>
            </p:extLst>
          </p:nvPr>
        </p:nvGraphicFramePr>
        <p:xfrm>
          <a:off x="971600" y="1059583"/>
          <a:ext cx="7688435" cy="40773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09719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3730625" y="1995488"/>
            <a:ext cx="220663" cy="2159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1835150" y="2103438"/>
            <a:ext cx="684213" cy="539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1187450" y="1995488"/>
            <a:ext cx="288925" cy="4603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2105025" y="1852613"/>
            <a:ext cx="306388" cy="1079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3730625" y="1995488"/>
            <a:ext cx="220663" cy="2159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1835150" y="2103438"/>
            <a:ext cx="684213" cy="539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2105025" y="1852613"/>
            <a:ext cx="306388" cy="1079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45065" name="Rectangle 1"/>
          <p:cNvSpPr>
            <a:spLocks noChangeArrowheads="1"/>
          </p:cNvSpPr>
          <p:nvPr/>
        </p:nvSpPr>
        <p:spPr bwMode="auto">
          <a:xfrm>
            <a:off x="3392488" y="869950"/>
            <a:ext cx="18415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ru-RU" altLang="ru-RU" sz="18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1444625" y="195263"/>
            <a:ext cx="7488238" cy="400050"/>
          </a:xfrm>
          <a:prstGeom prst="rect">
            <a:avLst/>
          </a:prstGeom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r>
              <a:rPr lang="ru-RU" altLang="ru-RU" sz="2000" b="1" dirty="0" smtClean="0">
                <a:solidFill>
                  <a:srgbClr val="2E3192"/>
                </a:solidFill>
                <a:latin typeface="+mj-lt"/>
              </a:rPr>
              <a:t>УПРАВЛЕНИЕ ПО НАДЗОРУ И КОНТРОЛЮ В СФЕРЕ ОБРАЗОВАНИЯ</a:t>
            </a:r>
            <a:endParaRPr lang="ru-RU" altLang="ru-RU" sz="2000" b="1" dirty="0" smtClean="0">
              <a:solidFill>
                <a:srgbClr val="2E319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j-lt"/>
              <a:cs typeface="+mn-cs"/>
            </a:endParaRPr>
          </a:p>
        </p:txBody>
      </p:sp>
      <p:graphicFrame>
        <p:nvGraphicFramePr>
          <p:cNvPr id="24" name="Таблица 23"/>
          <p:cNvGraphicFramePr>
            <a:graphicFrameLocks noGrp="1"/>
          </p:cNvGraphicFramePr>
          <p:nvPr/>
        </p:nvGraphicFramePr>
        <p:xfrm>
          <a:off x="1476375" y="1563688"/>
          <a:ext cx="7343775" cy="2713037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7343775"/>
              </a:tblGrid>
              <a:tr h="579299">
                <a:tc>
                  <a:txBody>
                    <a:bodyPr/>
                    <a:lstStyle/>
                    <a:p>
                      <a:pPr marL="0" indent="0" algn="ctr">
                        <a:buFont typeface="Wingdings" panose="05000000000000000000" pitchFamily="2" charset="2"/>
                        <a:buNone/>
                      </a:pPr>
                      <a:r>
                        <a:rPr lang="ru-RU" sz="1600" b="1" dirty="0" smtClean="0">
                          <a:solidFill>
                            <a:srgbClr val="002060"/>
                          </a:solidFill>
                          <a:latin typeface="Cambria" panose="02040503050406030204" pitchFamily="18" charset="0"/>
                          <a:cs typeface="Times New Roman" panose="02020603050405020304" pitchFamily="18" charset="0"/>
                        </a:rPr>
                        <a:t>Общее количество проверок - 336</a:t>
                      </a:r>
                      <a:endParaRPr lang="ru-RU" sz="1600" b="1" dirty="0">
                        <a:solidFill>
                          <a:srgbClr val="002060"/>
                        </a:solidFill>
                        <a:latin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7" marR="91437" marT="45724" marB="45724" anchor="ctr">
                    <a:solidFill>
                      <a:schemeClr val="accent1">
                        <a:lumMod val="60000"/>
                        <a:lumOff val="40000"/>
                        <a:alpha val="12000"/>
                      </a:schemeClr>
                    </a:solidFill>
                  </a:tcPr>
                </a:tc>
              </a:tr>
              <a:tr h="106686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ru-RU" sz="1600" b="1" dirty="0" smtClean="0">
                          <a:solidFill>
                            <a:srgbClr val="002060"/>
                          </a:solidFill>
                          <a:latin typeface="Cambria" panose="02040503050406030204" pitchFamily="18" charset="0"/>
                          <a:cs typeface="Times New Roman" panose="02020603050405020304" pitchFamily="18" charset="0"/>
                        </a:rPr>
                        <a:t>Из</a:t>
                      </a:r>
                      <a:r>
                        <a:rPr lang="ru-RU" sz="1600" b="1" baseline="0" dirty="0" smtClean="0">
                          <a:solidFill>
                            <a:srgbClr val="002060"/>
                          </a:solidFill>
                          <a:latin typeface="Cambria" panose="02040503050406030204" pitchFamily="18" charset="0"/>
                          <a:cs typeface="Times New Roman" panose="02020603050405020304" pitchFamily="18" charset="0"/>
                        </a:rPr>
                        <a:t> них: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ru-RU" sz="1600" b="1" dirty="0" smtClean="0">
                          <a:solidFill>
                            <a:srgbClr val="002060"/>
                          </a:solidFill>
                          <a:latin typeface="Cambria" panose="02040503050406030204" pitchFamily="18" charset="0"/>
                          <a:cs typeface="Times New Roman" panose="02020603050405020304" pitchFamily="18" charset="0"/>
                        </a:rPr>
                        <a:t>312 – плановых (100% плана), 24 – внеплановых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ru-RU" sz="1600" b="1" dirty="0" smtClean="0">
                          <a:solidFill>
                            <a:srgbClr val="002060"/>
                          </a:solidFill>
                          <a:latin typeface="Cambria" panose="02040503050406030204" pitchFamily="18" charset="0"/>
                          <a:cs typeface="Times New Roman" panose="02020603050405020304" pitchFamily="18" charset="0"/>
                        </a:rPr>
                        <a:t>197 – выездных, 139- документарных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endParaRPr lang="ru-RU" sz="1600" b="1" dirty="0" smtClean="0">
                        <a:solidFill>
                          <a:srgbClr val="002060"/>
                        </a:solidFill>
                        <a:latin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7" marR="91437" marT="45724" marB="45724" anchor="ctr">
                    <a:solidFill>
                      <a:schemeClr val="accent1">
                        <a:lumMod val="60000"/>
                        <a:lumOff val="40000"/>
                        <a:alpha val="12000"/>
                      </a:schemeClr>
                    </a:solidFill>
                  </a:tcPr>
                </a:tc>
              </a:tr>
              <a:tr h="106686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ru-RU" sz="1600" b="1" dirty="0" smtClean="0">
                          <a:solidFill>
                            <a:srgbClr val="002060"/>
                          </a:solidFill>
                          <a:latin typeface="Cambria" panose="02040503050406030204" pitchFamily="18" charset="0"/>
                          <a:cs typeface="Times New Roman" panose="02020603050405020304" pitchFamily="18" charset="0"/>
                        </a:rPr>
                        <a:t>Из них</a:t>
                      </a:r>
                      <a:r>
                        <a:rPr lang="ru-RU" sz="1600" b="1" baseline="0" dirty="0" smtClean="0">
                          <a:solidFill>
                            <a:srgbClr val="002060"/>
                          </a:solidFill>
                          <a:latin typeface="Cambria" panose="02040503050406030204" pitchFamily="18" charset="0"/>
                          <a:cs typeface="Times New Roman" panose="02020603050405020304" pitchFamily="18" charset="0"/>
                        </a:rPr>
                        <a:t> по направлениям: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ru-RU" sz="1600" b="1" baseline="0" dirty="0" smtClean="0">
                          <a:solidFill>
                            <a:srgbClr val="002060"/>
                          </a:solidFill>
                          <a:latin typeface="Cambria" panose="02040503050406030204" pitchFamily="18" charset="0"/>
                          <a:cs typeface="Times New Roman" panose="02020603050405020304" pitchFamily="18" charset="0"/>
                        </a:rPr>
                        <a:t>168 –законодательство в сфере образования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ru-RU" sz="1600" b="1" baseline="0" dirty="0" smtClean="0">
                          <a:solidFill>
                            <a:srgbClr val="002060"/>
                          </a:solidFill>
                          <a:latin typeface="Cambria" panose="02040503050406030204" pitchFamily="18" charset="0"/>
                          <a:cs typeface="Times New Roman" panose="02020603050405020304" pitchFamily="18" charset="0"/>
                        </a:rPr>
                        <a:t>111 – качество образования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ru-RU" sz="1600" b="1" baseline="0" dirty="0" smtClean="0">
                          <a:solidFill>
                            <a:srgbClr val="002060"/>
                          </a:solidFill>
                          <a:latin typeface="Cambria" panose="02040503050406030204" pitchFamily="18" charset="0"/>
                          <a:cs typeface="Times New Roman" panose="02020603050405020304" pitchFamily="18" charset="0"/>
                        </a:rPr>
                        <a:t>57 – лицензионный контроль</a:t>
                      </a:r>
                      <a:endParaRPr lang="ru-RU" sz="1600" b="1" dirty="0" smtClean="0">
                        <a:solidFill>
                          <a:srgbClr val="002060"/>
                        </a:solidFill>
                        <a:latin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7" marR="91437" marT="45724" marB="45724" anchor="ctr">
                    <a:solidFill>
                      <a:schemeClr val="accent1">
                        <a:lumMod val="60000"/>
                        <a:lumOff val="40000"/>
                        <a:alpha val="12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2400" dirty="0" smtClean="0">
                <a:solidFill>
                  <a:srgbClr val="2E3192"/>
                </a:solidFill>
              </a:rPr>
              <a:t>ГОСУДАРСТВЕННАЯ ИТОГОВАЯ АТТЕСТАЦИЯ</a:t>
            </a:r>
            <a:r>
              <a:rPr lang="ru-RU" altLang="ru-RU" sz="3200" dirty="0" smtClean="0"/>
              <a:t/>
            </a:r>
            <a:br>
              <a:rPr lang="ru-RU" altLang="ru-RU" sz="3200" dirty="0" smtClean="0"/>
            </a:br>
            <a:endParaRPr lang="ru-RU" altLang="ru-RU" sz="3200" dirty="0" smtClean="0"/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ru-RU" sz="1800" dirty="0" smtClean="0"/>
          </a:p>
          <a:p>
            <a:pPr marL="0" indent="0" algn="ctr">
              <a:buNone/>
            </a:pPr>
            <a:r>
              <a:rPr lang="ru-RU" sz="1800" dirty="0" smtClean="0"/>
              <a:t>С </a:t>
            </a:r>
            <a:r>
              <a:rPr lang="ru-RU" sz="1800" dirty="0"/>
              <a:t>2020 года планируется проведение </a:t>
            </a:r>
            <a:r>
              <a:rPr lang="ru-RU" sz="1800" dirty="0">
                <a:solidFill>
                  <a:srgbClr val="FF0000"/>
                </a:solidFill>
              </a:rPr>
              <a:t>обязательного</a:t>
            </a:r>
            <a:r>
              <a:rPr lang="ru-RU" sz="1800" dirty="0"/>
              <a:t> экзамена в рамках ОГЭ по иностранному </a:t>
            </a:r>
            <a:r>
              <a:rPr lang="ru-RU" sz="1800" dirty="0" smtClean="0"/>
              <a:t>языку</a:t>
            </a:r>
          </a:p>
          <a:p>
            <a:pPr marL="0" indent="0" algn="ctr">
              <a:buNone/>
            </a:pPr>
            <a:endParaRPr lang="ru-RU" sz="1800" dirty="0"/>
          </a:p>
          <a:p>
            <a:pPr marL="0" indent="0" algn="ctr">
              <a:buNone/>
            </a:pPr>
            <a:endParaRPr lang="ru-RU" sz="1800" dirty="0" smtClean="0"/>
          </a:p>
          <a:p>
            <a:pPr marL="0" indent="0" algn="ctr">
              <a:buNone/>
            </a:pPr>
            <a:r>
              <a:rPr lang="ru-RU" sz="1800" dirty="0" smtClean="0"/>
              <a:t>В начальной школе (2,3,4 классы) иностранный язык преподается в объеме 2 часов в неделю. </a:t>
            </a:r>
          </a:p>
          <a:p>
            <a:pPr marL="0" indent="0" algn="ctr">
              <a:buNone/>
            </a:pPr>
            <a:r>
              <a:rPr lang="ru-RU" sz="1800" dirty="0" smtClean="0">
                <a:solidFill>
                  <a:srgbClr val="FF0000"/>
                </a:solidFill>
              </a:rPr>
              <a:t>Недостаточно!</a:t>
            </a:r>
          </a:p>
          <a:p>
            <a:pPr marL="0" indent="0" algn="ctr">
              <a:buNone/>
            </a:pPr>
            <a:r>
              <a:rPr lang="ru-RU" sz="1800" dirty="0" smtClean="0"/>
              <a:t> Необходимо как минимум 4 (в </a:t>
            </a:r>
            <a:r>
              <a:rPr lang="ru-RU" sz="1800" dirty="0" err="1" smtClean="0"/>
              <a:t>т.ч</a:t>
            </a:r>
            <a:r>
              <a:rPr lang="ru-RU" sz="1800" dirty="0" smtClean="0"/>
              <a:t>. за счет </a:t>
            </a:r>
            <a:r>
              <a:rPr lang="ru-RU" sz="1800" smtClean="0"/>
              <a:t>часов части, </a:t>
            </a:r>
            <a:r>
              <a:rPr lang="ru-RU" sz="1800" dirty="0" smtClean="0"/>
              <a:t>формируемой участниками образовательных отношений)</a:t>
            </a:r>
          </a:p>
          <a:p>
            <a:pPr marL="0" indent="0" algn="ctr">
              <a:buNone/>
            </a:pPr>
            <a:endParaRPr lang="ru-RU" sz="1800" dirty="0"/>
          </a:p>
          <a:p>
            <a:pPr marL="0" indent="0" algn="ctr">
              <a:buNone/>
            </a:pPr>
            <a:endParaRPr lang="ru-RU" sz="1800" dirty="0" smtClean="0"/>
          </a:p>
        </p:txBody>
      </p:sp>
      <p:sp>
        <p:nvSpPr>
          <p:cNvPr id="6" name="Стрелка вниз 5"/>
          <p:cNvSpPr/>
          <p:nvPr/>
        </p:nvSpPr>
        <p:spPr>
          <a:xfrm>
            <a:off x="4211960" y="2283718"/>
            <a:ext cx="720725" cy="40017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397539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2400" dirty="0" smtClean="0">
                <a:solidFill>
                  <a:srgbClr val="2E3192"/>
                </a:solidFill>
              </a:rPr>
              <a:t>ВСЕРОССИЙСКИЕ ПРОВЕРОЧНЫЕ РАБОТЫ</a:t>
            </a:r>
            <a:r>
              <a:rPr lang="ru-RU" altLang="ru-RU" sz="3200" dirty="0" smtClean="0"/>
              <a:t/>
            </a:r>
            <a:br>
              <a:rPr lang="ru-RU" altLang="ru-RU" sz="3200" dirty="0" smtClean="0"/>
            </a:br>
            <a:endParaRPr lang="ru-RU" altLang="ru-RU" sz="3200" dirty="0" smtClean="0"/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ru-RU" sz="1800" dirty="0" smtClean="0"/>
              <a:t>В 2018 году – с 20 марта по 15 мая</a:t>
            </a:r>
          </a:p>
          <a:p>
            <a:pPr marL="0" indent="0" algn="ctr">
              <a:buNone/>
            </a:pPr>
            <a:r>
              <a:rPr lang="ru-RU" sz="1800" dirty="0" smtClean="0"/>
              <a:t> 4,5 классы – обязательные; 6,10,11 – по выбору</a:t>
            </a:r>
          </a:p>
          <a:p>
            <a:pPr marL="0" indent="0" algn="ctr">
              <a:buNone/>
            </a:pPr>
            <a:endParaRPr lang="ru-RU" sz="1800" dirty="0"/>
          </a:p>
          <a:p>
            <a:pPr marL="0" indent="0" algn="ctr">
              <a:buNone/>
            </a:pPr>
            <a:endParaRPr lang="ru-RU" sz="1800" dirty="0" smtClean="0"/>
          </a:p>
          <a:p>
            <a:pPr marL="0" indent="0" algn="ctr">
              <a:buNone/>
            </a:pPr>
            <a:r>
              <a:rPr lang="ru-RU" sz="1800" dirty="0" smtClean="0"/>
              <a:t>Взять по контроль образовательные организации, находящиеся в «зоне риска»</a:t>
            </a:r>
            <a:endParaRPr lang="ru-RU" sz="1800" dirty="0" smtClean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ru-RU" sz="1800" dirty="0" smtClean="0"/>
              <a:t> Директора ОО должны быть </a:t>
            </a:r>
            <a:r>
              <a:rPr lang="ru-RU" sz="1800" dirty="0" smtClean="0">
                <a:solidFill>
                  <a:srgbClr val="FF0000"/>
                </a:solidFill>
              </a:rPr>
              <a:t>в первую очередь </a:t>
            </a:r>
            <a:r>
              <a:rPr lang="ru-RU" sz="1800" dirty="0" smtClean="0"/>
              <a:t>заинтересованы в получении </a:t>
            </a:r>
            <a:r>
              <a:rPr lang="ru-RU" sz="1800" dirty="0" smtClean="0">
                <a:solidFill>
                  <a:srgbClr val="FF0000"/>
                </a:solidFill>
              </a:rPr>
              <a:t>реальных</a:t>
            </a:r>
            <a:r>
              <a:rPr lang="ru-RU" sz="1800" dirty="0" smtClean="0"/>
              <a:t> результатов</a:t>
            </a:r>
          </a:p>
          <a:p>
            <a:pPr marL="0" indent="0" algn="ctr">
              <a:buNone/>
            </a:pPr>
            <a:endParaRPr lang="ru-RU" sz="1800" dirty="0"/>
          </a:p>
          <a:p>
            <a:pPr marL="0" indent="0" algn="ctr">
              <a:buNone/>
            </a:pPr>
            <a:endParaRPr lang="ru-RU" sz="1800" dirty="0" smtClean="0"/>
          </a:p>
          <a:p>
            <a:pPr marL="0" indent="0" algn="ctr">
              <a:buNone/>
            </a:pPr>
            <a:r>
              <a:rPr lang="ru-RU" sz="1800" strike="sngStrike" dirty="0" smtClean="0"/>
              <a:t>НАКАЗАНИЕ</a:t>
            </a:r>
            <a:r>
              <a:rPr lang="ru-RU" sz="1800" dirty="0" smtClean="0"/>
              <a:t>      ПОМОЩЬ</a:t>
            </a:r>
            <a:endParaRPr lang="ru-RU" sz="1800" dirty="0"/>
          </a:p>
          <a:p>
            <a:pPr marL="0" indent="0" algn="ctr">
              <a:buNone/>
            </a:pPr>
            <a:endParaRPr lang="ru-RU" sz="1800" dirty="0" smtClean="0"/>
          </a:p>
        </p:txBody>
      </p:sp>
      <p:sp>
        <p:nvSpPr>
          <p:cNvPr id="6" name="Стрелка вниз 5"/>
          <p:cNvSpPr/>
          <p:nvPr/>
        </p:nvSpPr>
        <p:spPr>
          <a:xfrm>
            <a:off x="4211960" y="1995686"/>
            <a:ext cx="720725" cy="40017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5" name="Стрелка вниз 4"/>
          <p:cNvSpPr/>
          <p:nvPr/>
        </p:nvSpPr>
        <p:spPr>
          <a:xfrm>
            <a:off x="4211960" y="3507854"/>
            <a:ext cx="720725" cy="40017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0674102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Заголовок 3"/>
          <p:cNvSpPr>
            <a:spLocks noGrp="1"/>
          </p:cNvSpPr>
          <p:nvPr>
            <p:ph type="title"/>
          </p:nvPr>
        </p:nvSpPr>
        <p:spPr>
          <a:xfrm>
            <a:off x="1403648" y="206375"/>
            <a:ext cx="7283152" cy="637183"/>
          </a:xfrm>
        </p:spPr>
        <p:txBody>
          <a:bodyPr/>
          <a:lstStyle/>
          <a:p>
            <a:r>
              <a:rPr lang="ru-RU" altLang="ru-RU" sz="2400" dirty="0" smtClean="0">
                <a:solidFill>
                  <a:srgbClr val="2E3192"/>
                </a:solidFill>
              </a:rPr>
              <a:t>КОЛИЧЕСТВО ЗАПРОСОВ В ОБРАЗОВАТЕЛЬНУЮ ОРГАНИЗАЦИЮ</a:t>
            </a:r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457200" y="1200150"/>
            <a:ext cx="8229600" cy="3747864"/>
          </a:xfrm>
        </p:spPr>
        <p:txBody>
          <a:bodyPr/>
          <a:lstStyle/>
          <a:p>
            <a:pPr marL="0" indent="0">
              <a:buNone/>
            </a:pPr>
            <a:r>
              <a:rPr lang="ru-RU" sz="2800" dirty="0" smtClean="0"/>
              <a:t>		</a:t>
            </a:r>
            <a:r>
              <a:rPr lang="ru-RU" sz="2400" dirty="0" smtClean="0"/>
              <a:t>январь-31		июль-7		</a:t>
            </a:r>
          </a:p>
          <a:p>
            <a:pPr marL="0" indent="0">
              <a:buNone/>
            </a:pPr>
            <a:r>
              <a:rPr lang="ru-RU" sz="2400" dirty="0" smtClean="0"/>
              <a:t>		февраль-24		август-26</a:t>
            </a:r>
          </a:p>
          <a:p>
            <a:pPr marL="0" indent="0">
              <a:buNone/>
            </a:pPr>
            <a:r>
              <a:rPr lang="ru-RU" sz="2400" dirty="0" smtClean="0"/>
              <a:t>		март-18		сентябрь-46</a:t>
            </a:r>
          </a:p>
          <a:p>
            <a:pPr marL="0" indent="0">
              <a:buNone/>
            </a:pPr>
            <a:r>
              <a:rPr lang="ru-RU" sz="2400" dirty="0" smtClean="0"/>
              <a:t>		апрель-33		октябрь-43</a:t>
            </a:r>
          </a:p>
          <a:p>
            <a:pPr marL="0" indent="0">
              <a:buNone/>
            </a:pPr>
            <a:r>
              <a:rPr lang="ru-RU" sz="2400" dirty="0" smtClean="0"/>
              <a:t>		май-26		ноябрь-20</a:t>
            </a:r>
          </a:p>
          <a:p>
            <a:pPr marL="0" indent="0">
              <a:buNone/>
            </a:pPr>
            <a:r>
              <a:rPr lang="ru-RU" sz="2400" dirty="0" smtClean="0"/>
              <a:t>		июнь-23		декабрь-33</a:t>
            </a:r>
          </a:p>
          <a:p>
            <a:pPr marL="0" indent="0" algn="ctr">
              <a:buNone/>
            </a:pPr>
            <a:endParaRPr lang="ru-RU" sz="2400" dirty="0" smtClean="0"/>
          </a:p>
          <a:p>
            <a:pPr marL="0" indent="0" algn="ctr">
              <a:buNone/>
            </a:pPr>
            <a:r>
              <a:rPr lang="ru-RU" sz="2400" dirty="0" smtClean="0"/>
              <a:t>всего – </a:t>
            </a:r>
            <a:r>
              <a:rPr lang="ru-RU" sz="2400" dirty="0" smtClean="0">
                <a:solidFill>
                  <a:srgbClr val="FF0000"/>
                </a:solidFill>
              </a:rPr>
              <a:t>330 !!!</a:t>
            </a:r>
            <a:endParaRPr lang="ru-RU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817337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3730625" y="1995488"/>
            <a:ext cx="220663" cy="2159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1835150" y="2103438"/>
            <a:ext cx="684213" cy="539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1187450" y="1995488"/>
            <a:ext cx="288925" cy="4603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2105025" y="1852613"/>
            <a:ext cx="306388" cy="1079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3730625" y="1995488"/>
            <a:ext cx="220663" cy="2159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1835150" y="2103438"/>
            <a:ext cx="684213" cy="539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2105025" y="1852613"/>
            <a:ext cx="306388" cy="1079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76809" name="Rectangle 1"/>
          <p:cNvSpPr>
            <a:spLocks noChangeArrowheads="1"/>
          </p:cNvSpPr>
          <p:nvPr/>
        </p:nvSpPr>
        <p:spPr bwMode="auto">
          <a:xfrm>
            <a:off x="3392488" y="869950"/>
            <a:ext cx="18415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ru-RU" altLang="ru-RU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76810" name="Содержимое 15"/>
          <p:cNvSpPr>
            <a:spLocks noGrp="1"/>
          </p:cNvSpPr>
          <p:nvPr>
            <p:ph type="body" idx="4294967295"/>
          </p:nvPr>
        </p:nvSpPr>
        <p:spPr>
          <a:xfrm>
            <a:off x="971550" y="2066925"/>
            <a:ext cx="7772400" cy="649288"/>
          </a:xfrm>
        </p:spPr>
        <p:txBody>
          <a:bodyPr/>
          <a:lstStyle/>
          <a:p>
            <a:pPr algn="ctr">
              <a:buFont typeface="Arial" panose="020B0604020202020204" pitchFamily="34" charset="0"/>
              <a:buNone/>
            </a:pPr>
            <a:r>
              <a:rPr lang="ru-RU" altLang="ru-RU" sz="4000" dirty="0" smtClean="0">
                <a:solidFill>
                  <a:srgbClr val="2E3192"/>
                </a:solidFill>
              </a:rPr>
              <a:t>Благодарю за внимание!</a:t>
            </a:r>
          </a:p>
          <a:p>
            <a:pPr>
              <a:buFont typeface="Arial" panose="020B0604020202020204" pitchFamily="34" charset="0"/>
              <a:buNone/>
            </a:pPr>
            <a:endParaRPr lang="ru-RU" altLang="ru-RU" dirty="0" smtClean="0"/>
          </a:p>
          <a:p>
            <a:pPr>
              <a:buFont typeface="Arial" panose="020B0604020202020204" pitchFamily="34" charset="0"/>
              <a:buNone/>
            </a:pPr>
            <a:endParaRPr lang="ru-RU" alt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3730625" y="1995488"/>
            <a:ext cx="220663" cy="2159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1835150" y="2103438"/>
            <a:ext cx="684213" cy="539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1187450" y="1995488"/>
            <a:ext cx="288925" cy="4603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2105025" y="1852613"/>
            <a:ext cx="306388" cy="1079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3730625" y="1995488"/>
            <a:ext cx="220663" cy="2159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1835150" y="2103438"/>
            <a:ext cx="684213" cy="539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2105025" y="1852613"/>
            <a:ext cx="306388" cy="1079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47113" name="Rectangle 1"/>
          <p:cNvSpPr>
            <a:spLocks noChangeArrowheads="1"/>
          </p:cNvSpPr>
          <p:nvPr/>
        </p:nvSpPr>
        <p:spPr bwMode="auto">
          <a:xfrm>
            <a:off x="3392488" y="869950"/>
            <a:ext cx="18415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ru-RU" altLang="ru-RU" sz="18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1444625" y="195263"/>
            <a:ext cx="7488238" cy="400050"/>
          </a:xfrm>
          <a:prstGeom prst="rect">
            <a:avLst/>
          </a:prstGeom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r>
              <a:rPr lang="ru-RU" altLang="ru-RU" sz="2000" b="1" dirty="0" smtClean="0">
                <a:solidFill>
                  <a:srgbClr val="2E3192"/>
                </a:solidFill>
                <a:latin typeface="Arial" panose="020B0604020202020204" pitchFamily="34" charset="0"/>
              </a:rPr>
              <a:t>РАСПРЕДЕЛЕНИЕ ПРОВЕРОК</a:t>
            </a:r>
            <a:endParaRPr lang="ru-RU" altLang="ru-RU" sz="1600" b="1" dirty="0" smtClean="0">
              <a:solidFill>
                <a:srgbClr val="2E319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anose="020B0604020202020204" pitchFamily="34" charset="0"/>
            </a:endParaRPr>
          </a:p>
        </p:txBody>
      </p:sp>
      <p:graphicFrame>
        <p:nvGraphicFramePr>
          <p:cNvPr id="47115" name="Объект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37550948"/>
              </p:ext>
            </p:extLst>
          </p:nvPr>
        </p:nvGraphicFramePr>
        <p:xfrm>
          <a:off x="1568450" y="1081088"/>
          <a:ext cx="6718300" cy="3813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128" name="Лист" r:id="rId6" imgW="6724605" imgH="3819452" progId="Excel.Sheet.8">
                  <p:embed/>
                </p:oleObj>
              </mc:Choice>
              <mc:Fallback>
                <p:oleObj name="Лист" r:id="rId6" imgW="6724605" imgH="3819452" progId="Excel.Sheet.8">
                  <p:embed/>
                  <p:pic>
                    <p:nvPicPr>
                      <p:cNvPr id="0" name="Объект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68450" y="1081088"/>
                        <a:ext cx="6718300" cy="38131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07963"/>
            <a:ext cx="8229600" cy="855662"/>
          </a:xfrm>
        </p:spPr>
        <p:txBody>
          <a:bodyPr/>
          <a:lstStyle/>
          <a:p>
            <a:pPr eaLnBrk="1" hangingPunct="1"/>
            <a:r>
              <a:rPr lang="ru-RU" altLang="ru-RU" sz="3000" smtClean="0"/>
              <a:t/>
            </a:r>
            <a:br>
              <a:rPr lang="ru-RU" altLang="ru-RU" sz="3000" smtClean="0"/>
            </a:br>
            <a:endParaRPr lang="ru-RU" altLang="ru-RU" sz="3000" smtClean="0"/>
          </a:p>
        </p:txBody>
      </p:sp>
      <p:sp>
        <p:nvSpPr>
          <p:cNvPr id="46797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200150"/>
            <a:ext cx="4038600" cy="3394075"/>
          </a:xfrm>
        </p:spPr>
        <p:txBody>
          <a:bodyPr/>
          <a:lstStyle/>
          <a:p>
            <a:pPr algn="just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ru-RU" altLang="ru-RU" sz="1050" dirty="0"/>
              <a:t>	</a:t>
            </a:r>
            <a:endParaRPr lang="ru-RU" altLang="ru-RU" sz="1350" dirty="0"/>
          </a:p>
          <a:p>
            <a:pPr algn="just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ru-RU" altLang="ru-RU" sz="1350" dirty="0"/>
              <a:t> </a:t>
            </a:r>
          </a:p>
        </p:txBody>
      </p:sp>
      <p:sp>
        <p:nvSpPr>
          <p:cNvPr id="467972" name="Rectangle 4"/>
          <p:cNvSpPr>
            <a:spLocks noGrp="1" noChangeArrowheads="1"/>
          </p:cNvSpPr>
          <p:nvPr>
            <p:ph sz="half" idx="2"/>
          </p:nvPr>
        </p:nvSpPr>
        <p:spPr>
          <a:xfrm>
            <a:off x="1475656" y="195263"/>
            <a:ext cx="7344816" cy="4645025"/>
          </a:xfrm>
        </p:spPr>
        <p:txBody>
          <a:bodyPr>
            <a:normAutofit/>
          </a:bodyPr>
          <a:lstStyle/>
          <a:p>
            <a:pPr algn="ctr" eaLnBrk="1" hangingPunct="1">
              <a:buFont typeface="Wingdings" panose="05000000000000000000" pitchFamily="2" charset="2"/>
              <a:buNone/>
              <a:defRPr/>
            </a:pPr>
            <a:r>
              <a:rPr lang="ru-RU" altLang="ru-RU" sz="2000" b="1" dirty="0">
                <a:solidFill>
                  <a:srgbClr val="2E3192"/>
                </a:solidFill>
              </a:rPr>
              <a:t>Нарушения, характерные для всех типов организаций, осуществляющих образовательную деятельность</a:t>
            </a:r>
          </a:p>
          <a:p>
            <a:pPr algn="ctr" eaLnBrk="1" hangingPunct="1">
              <a:buFont typeface="Wingdings" panose="05000000000000000000" pitchFamily="2" charset="2"/>
              <a:buNone/>
              <a:defRPr/>
            </a:pPr>
            <a:r>
              <a:rPr lang="ru-RU" altLang="ru-RU" sz="1800" b="1" dirty="0" smtClean="0">
                <a:solidFill>
                  <a:srgbClr val="FF0000"/>
                </a:solidFill>
              </a:rPr>
              <a:t>НАДЗОР </a:t>
            </a:r>
            <a:r>
              <a:rPr lang="ru-RU" altLang="ru-RU" sz="1800" b="1" dirty="0">
                <a:solidFill>
                  <a:srgbClr val="FF0000"/>
                </a:solidFill>
              </a:rPr>
              <a:t>ЗА СОБЛЮДЕНИЕМ ЗАКОНОДАТЕЛЬСТВА</a:t>
            </a:r>
          </a:p>
          <a:p>
            <a:pPr algn="ctr" eaLnBrk="1" hangingPunct="1">
              <a:buFont typeface="Wingdings" panose="05000000000000000000" pitchFamily="2" charset="2"/>
              <a:buNone/>
              <a:defRPr/>
            </a:pPr>
            <a:endParaRPr lang="ru-RU" altLang="ru-RU" sz="975" b="1" dirty="0">
              <a:solidFill>
                <a:srgbClr val="FF0000"/>
              </a:solidFill>
            </a:endParaRPr>
          </a:p>
          <a:p>
            <a:pPr algn="ctr" eaLnBrk="1" hangingPunct="1">
              <a:buFont typeface="Wingdings" panose="05000000000000000000" pitchFamily="2" charset="2"/>
              <a:buNone/>
              <a:defRPr/>
            </a:pPr>
            <a:r>
              <a:rPr lang="ru-RU" altLang="ru-RU" sz="1600" b="1" dirty="0" smtClean="0"/>
              <a:t>• </a:t>
            </a:r>
            <a:r>
              <a:rPr lang="ru-RU" altLang="ru-RU" sz="1600" b="1" dirty="0"/>
              <a:t>нарушения обязательных требований законодательства РФ, предъявляемых к содержанию локальных нормативных актов</a:t>
            </a:r>
          </a:p>
          <a:p>
            <a:pPr algn="ctr" eaLnBrk="1" hangingPunct="1">
              <a:buFont typeface="Wingdings" panose="05000000000000000000" pitchFamily="2" charset="2"/>
              <a:buNone/>
              <a:defRPr/>
            </a:pPr>
            <a:r>
              <a:rPr lang="ru-RU" altLang="ru-RU" sz="1600" b="1" dirty="0"/>
              <a:t>(73% проверенных ОООД     2016 – 67%)</a:t>
            </a:r>
          </a:p>
          <a:p>
            <a:pPr algn="ctr" eaLnBrk="1" hangingPunct="1">
              <a:buFont typeface="Wingdings" panose="05000000000000000000" pitchFamily="2" charset="2"/>
              <a:buNone/>
              <a:defRPr/>
            </a:pPr>
            <a:r>
              <a:rPr lang="ru-RU" altLang="ru-RU" sz="1600" b="1" dirty="0" smtClean="0"/>
              <a:t>• </a:t>
            </a:r>
            <a:r>
              <a:rPr lang="ru-RU" altLang="ru-RU" sz="1600" b="1" dirty="0"/>
              <a:t>не обеспечивается открытость и доступность информации об образовательной организации, не исполняются требования к структуре, содержанию и обновлению информации об образовательной организации в сети «Интернет», </a:t>
            </a:r>
            <a:r>
              <a:rPr lang="ru-RU" altLang="ru-RU" sz="1600" b="1" dirty="0" smtClean="0"/>
              <a:t>(</a:t>
            </a:r>
            <a:r>
              <a:rPr lang="ru-RU" altLang="ru-RU" sz="1600" b="1" dirty="0"/>
              <a:t>76% проверенных ОООД      2016– 24%)</a:t>
            </a:r>
          </a:p>
          <a:p>
            <a:pPr algn="ctr" eaLnBrk="1" hangingPunct="1">
              <a:buFont typeface="Wingdings" panose="05000000000000000000" pitchFamily="2" charset="2"/>
              <a:buNone/>
              <a:defRPr/>
            </a:pPr>
            <a:r>
              <a:rPr lang="ru-RU" altLang="ru-RU" sz="1600" b="1" dirty="0" smtClean="0"/>
              <a:t>• </a:t>
            </a:r>
            <a:r>
              <a:rPr lang="ru-RU" altLang="ru-RU" sz="1600" b="1" dirty="0"/>
              <a:t>нарушение порядка приема в образовательную организацию </a:t>
            </a:r>
          </a:p>
          <a:p>
            <a:pPr algn="ctr" eaLnBrk="1" hangingPunct="1">
              <a:buFont typeface="Wingdings" panose="05000000000000000000" pitchFamily="2" charset="2"/>
              <a:buNone/>
              <a:defRPr/>
            </a:pPr>
            <a:r>
              <a:rPr lang="ru-RU" altLang="ru-RU" sz="1600" b="1" dirty="0"/>
              <a:t> (12% проверенных ОООД      2016 – 20</a:t>
            </a:r>
            <a:r>
              <a:rPr lang="ru-RU" altLang="ru-RU" sz="1600" b="1" dirty="0" smtClean="0"/>
              <a:t>%)</a:t>
            </a:r>
          </a:p>
          <a:p>
            <a:pPr algn="ctr" eaLnBrk="1" hangingPunct="1">
              <a:defRPr/>
            </a:pPr>
            <a:r>
              <a:rPr lang="ru-RU" altLang="ru-RU" sz="1600" b="1" dirty="0" smtClean="0"/>
              <a:t>обеспечение условий для </a:t>
            </a:r>
            <a:r>
              <a:rPr lang="ru-RU" altLang="ru-RU" sz="1600" b="1" dirty="0" smtClean="0">
                <a:solidFill>
                  <a:srgbClr val="FF0000"/>
                </a:solidFill>
              </a:rPr>
              <a:t>лиц с ОВЗ, детей-инвалидов</a:t>
            </a:r>
          </a:p>
          <a:p>
            <a:pPr marL="0" indent="0" algn="ctr" eaLnBrk="1" hangingPunct="1">
              <a:buNone/>
              <a:defRPr/>
            </a:pPr>
            <a:r>
              <a:rPr lang="ru-RU" altLang="ru-RU" sz="1600" b="1" dirty="0" smtClean="0"/>
              <a:t>(в </a:t>
            </a:r>
            <a:r>
              <a:rPr lang="ru-RU" altLang="ru-RU" sz="1600" b="1" dirty="0" err="1" smtClean="0"/>
              <a:t>т.ч</a:t>
            </a:r>
            <a:r>
              <a:rPr lang="ru-RU" altLang="ru-RU" sz="1600" b="1" dirty="0" smtClean="0"/>
              <a:t>. </a:t>
            </a:r>
            <a:r>
              <a:rPr lang="ru-RU" altLang="ru-RU" sz="1600" b="1" smtClean="0"/>
              <a:t>сайты!)</a:t>
            </a:r>
            <a:endParaRPr lang="ru-RU" altLang="ru-RU" sz="1600" b="1" dirty="0"/>
          </a:p>
          <a:p>
            <a:pPr algn="ctr" eaLnBrk="1" hangingPunct="1">
              <a:buFont typeface="Wingdings" panose="05000000000000000000" pitchFamily="2" charset="2"/>
              <a:buNone/>
              <a:defRPr/>
            </a:pPr>
            <a:endParaRPr lang="ru-RU" altLang="ru-RU" sz="900" b="1" dirty="0"/>
          </a:p>
          <a:p>
            <a:pPr algn="ctr" eaLnBrk="1" hangingPunct="1">
              <a:buFont typeface="Wingdings" panose="05000000000000000000" pitchFamily="2" charset="2"/>
              <a:buNone/>
              <a:defRPr/>
            </a:pPr>
            <a:endParaRPr lang="ru-RU" altLang="ru-RU" sz="900" b="1" dirty="0"/>
          </a:p>
          <a:p>
            <a:pPr algn="ctr" eaLnBrk="1" hangingPunct="1">
              <a:buFont typeface="Wingdings" panose="05000000000000000000" pitchFamily="2" charset="2"/>
              <a:buNone/>
              <a:defRPr/>
            </a:pPr>
            <a:endParaRPr lang="ru-RU" altLang="ru-RU" sz="900" b="1" dirty="0"/>
          </a:p>
          <a:p>
            <a:pPr algn="ctr" eaLnBrk="1" hangingPunct="1">
              <a:buFont typeface="Wingdings" panose="05000000000000000000" pitchFamily="2" charset="2"/>
              <a:buNone/>
              <a:defRPr/>
            </a:pPr>
            <a:endParaRPr lang="ru-RU" altLang="ru-RU" sz="975" b="1" dirty="0"/>
          </a:p>
          <a:p>
            <a:pPr algn="ctr" eaLnBrk="1" hangingPunct="1">
              <a:buFont typeface="Wingdings" panose="05000000000000000000" pitchFamily="2" charset="2"/>
              <a:buNone/>
              <a:defRPr/>
            </a:pPr>
            <a:endParaRPr lang="ru-RU" altLang="ru-RU" sz="1275" b="1" dirty="0">
              <a:solidFill>
                <a:srgbClr val="FFFFFF"/>
              </a:solidFill>
            </a:endParaRPr>
          </a:p>
        </p:txBody>
      </p:sp>
      <p:sp>
        <p:nvSpPr>
          <p:cNvPr id="3" name="Стрелка вверх 2"/>
          <p:cNvSpPr/>
          <p:nvPr/>
        </p:nvSpPr>
        <p:spPr>
          <a:xfrm>
            <a:off x="8172400" y="1854064"/>
            <a:ext cx="269527" cy="287660"/>
          </a:xfrm>
          <a:prstGeom prst="up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anchor="ctr"/>
          <a:lstStyle/>
          <a:p>
            <a:pPr algn="ctr">
              <a:defRPr/>
            </a:pPr>
            <a:endParaRPr lang="ru-RU">
              <a:solidFill>
                <a:srgbClr val="FF0000"/>
              </a:solidFill>
            </a:endParaRPr>
          </a:p>
        </p:txBody>
      </p:sp>
      <p:sp>
        <p:nvSpPr>
          <p:cNvPr id="5" name="Стрелка вверх 4"/>
          <p:cNvSpPr/>
          <p:nvPr/>
        </p:nvSpPr>
        <p:spPr>
          <a:xfrm>
            <a:off x="8208342" y="2932163"/>
            <a:ext cx="233585" cy="288032"/>
          </a:xfrm>
          <a:prstGeom prst="upArrow">
            <a:avLst/>
          </a:prstGeom>
          <a:solidFill>
            <a:srgbClr val="FF33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8" name="Стрелка вниз 7"/>
          <p:cNvSpPr/>
          <p:nvPr/>
        </p:nvSpPr>
        <p:spPr>
          <a:xfrm>
            <a:off x="8225903" y="3435846"/>
            <a:ext cx="216024" cy="288032"/>
          </a:xfrm>
          <a:prstGeom prst="downArrow">
            <a:avLst/>
          </a:prstGeom>
          <a:solidFill>
            <a:srgbClr val="CCFF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ru-RU" altLang="ru-RU" sz="3000" smtClean="0"/>
              <a:t/>
            </a:r>
            <a:br>
              <a:rPr lang="ru-RU" altLang="ru-RU" sz="3000" smtClean="0"/>
            </a:br>
            <a:endParaRPr lang="ru-RU" altLang="ru-RU" sz="3000" smtClean="0"/>
          </a:p>
        </p:txBody>
      </p:sp>
      <p:sp>
        <p:nvSpPr>
          <p:cNvPr id="467971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1547813" y="1276350"/>
            <a:ext cx="3028950" cy="3394075"/>
          </a:xfrm>
        </p:spPr>
        <p:txBody>
          <a:bodyPr/>
          <a:lstStyle/>
          <a:p>
            <a:pPr algn="just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ru-RU" altLang="ru-RU" sz="1050"/>
              <a:t>	</a:t>
            </a:r>
            <a:endParaRPr lang="ru-RU" altLang="ru-RU" sz="1350"/>
          </a:p>
          <a:p>
            <a:pPr algn="just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ru-RU" altLang="ru-RU" sz="1350"/>
              <a:t> </a:t>
            </a:r>
          </a:p>
        </p:txBody>
      </p:sp>
      <p:sp>
        <p:nvSpPr>
          <p:cNvPr id="467972" name="Rectangle 4"/>
          <p:cNvSpPr>
            <a:spLocks noGrp="1" noChangeArrowheads="1"/>
          </p:cNvSpPr>
          <p:nvPr>
            <p:ph sz="half" idx="4294967295"/>
          </p:nvPr>
        </p:nvSpPr>
        <p:spPr>
          <a:xfrm>
            <a:off x="1817688" y="185738"/>
            <a:ext cx="7002784" cy="4546251"/>
          </a:xfrm>
        </p:spPr>
        <p:txBody>
          <a:bodyPr>
            <a:noAutofit/>
          </a:bodyPr>
          <a:lstStyle/>
          <a:p>
            <a:pPr algn="ctr" eaLnBrk="1" hangingPunct="1">
              <a:buFont typeface="Wingdings" panose="05000000000000000000" pitchFamily="2" charset="2"/>
              <a:buNone/>
              <a:defRPr/>
            </a:pPr>
            <a:r>
              <a:rPr lang="ru-RU" altLang="ru-RU" sz="2000" b="1" dirty="0">
                <a:solidFill>
                  <a:srgbClr val="2E3192"/>
                </a:solidFill>
              </a:rPr>
              <a:t>Нарушения, характерные для всех типов организаций, осуществляющих образовательную </a:t>
            </a:r>
            <a:r>
              <a:rPr lang="ru-RU" altLang="ru-RU" sz="2000" b="1" dirty="0" smtClean="0">
                <a:solidFill>
                  <a:srgbClr val="2E3192"/>
                </a:solidFill>
              </a:rPr>
              <a:t>деятельность</a:t>
            </a:r>
          </a:p>
          <a:p>
            <a:pPr algn="ctr" eaLnBrk="1" hangingPunct="1">
              <a:buFont typeface="Wingdings" panose="05000000000000000000" pitchFamily="2" charset="2"/>
              <a:buNone/>
              <a:defRPr/>
            </a:pPr>
            <a:r>
              <a:rPr lang="ru-RU" altLang="ru-RU" sz="1800" b="1" dirty="0" smtClean="0">
                <a:solidFill>
                  <a:srgbClr val="FF0000"/>
                </a:solidFill>
              </a:rPr>
              <a:t>НАДЗОР </a:t>
            </a:r>
            <a:r>
              <a:rPr lang="ru-RU" altLang="ru-RU" sz="1800" b="1" dirty="0">
                <a:solidFill>
                  <a:srgbClr val="FF0000"/>
                </a:solidFill>
              </a:rPr>
              <a:t>ЗА СОБЛЮДЕНИЕМ ЗАКОНОДАТЕЛЬСТВА</a:t>
            </a:r>
          </a:p>
          <a:p>
            <a:pPr algn="ctr" eaLnBrk="1" hangingPunct="1">
              <a:buFont typeface="Wingdings" panose="05000000000000000000" pitchFamily="2" charset="2"/>
              <a:buNone/>
              <a:defRPr/>
            </a:pPr>
            <a:r>
              <a:rPr lang="ru-RU" altLang="ru-RU" sz="1050" b="1" dirty="0">
                <a:solidFill>
                  <a:srgbClr val="FFFFFF"/>
                </a:solidFill>
              </a:rPr>
              <a:t/>
            </a:r>
            <a:br>
              <a:rPr lang="ru-RU" altLang="ru-RU" sz="1050" b="1" dirty="0">
                <a:solidFill>
                  <a:srgbClr val="FFFFFF"/>
                </a:solidFill>
              </a:rPr>
            </a:br>
            <a:r>
              <a:rPr lang="ru-RU" altLang="ru-RU" sz="1400" b="1" dirty="0"/>
              <a:t>• несоблюдение ОО СПО требований по заполнению ФИС </a:t>
            </a:r>
            <a:r>
              <a:rPr lang="ru-RU" altLang="ru-RU" sz="1400" b="1" dirty="0" smtClean="0"/>
              <a:t>ФРДО </a:t>
            </a:r>
          </a:p>
          <a:p>
            <a:pPr algn="ctr" eaLnBrk="1" hangingPunct="1">
              <a:buFont typeface="Wingdings" panose="05000000000000000000" pitchFamily="2" charset="2"/>
              <a:buNone/>
              <a:defRPr/>
            </a:pPr>
            <a:r>
              <a:rPr lang="ru-RU" altLang="ru-RU" sz="1400" b="1" dirty="0" smtClean="0"/>
              <a:t>(</a:t>
            </a:r>
            <a:r>
              <a:rPr lang="ru-RU" altLang="ru-RU" sz="1400" b="1" dirty="0"/>
              <a:t>выдано </a:t>
            </a:r>
            <a:r>
              <a:rPr lang="ru-RU" altLang="ru-RU" sz="1400" b="1" dirty="0" smtClean="0"/>
              <a:t>26 предостережение </a:t>
            </a:r>
            <a:r>
              <a:rPr lang="ru-RU" altLang="ru-RU" sz="1400" b="1" dirty="0"/>
              <a:t>в 2017);</a:t>
            </a:r>
          </a:p>
          <a:p>
            <a:pPr algn="ctr" eaLnBrk="1" hangingPunct="1">
              <a:buFont typeface="Wingdings" panose="05000000000000000000" pitchFamily="2" charset="2"/>
              <a:buNone/>
              <a:defRPr/>
            </a:pPr>
            <a:r>
              <a:rPr lang="ru-RU" altLang="ru-RU" sz="1400" b="1" dirty="0" smtClean="0"/>
              <a:t> </a:t>
            </a:r>
            <a:r>
              <a:rPr lang="ru-RU" altLang="ru-RU" sz="1400" b="1" dirty="0"/>
              <a:t>• образовательными организациями не в полной мере исполняются требования статьи 28 (компетенция ОО) Федерального закона от 29.12.2012 № 273-ФЗ «Об образовании в Российской Федерации» </a:t>
            </a:r>
          </a:p>
          <a:p>
            <a:pPr algn="ctr" eaLnBrk="1" hangingPunct="1">
              <a:buFont typeface="Wingdings" panose="05000000000000000000" pitchFamily="2" charset="2"/>
              <a:buNone/>
              <a:defRPr/>
            </a:pPr>
            <a:r>
              <a:rPr lang="ru-RU" altLang="ru-RU" sz="1400" b="1" dirty="0"/>
              <a:t>764 нарушения из 1635 в 2016</a:t>
            </a:r>
          </a:p>
          <a:p>
            <a:pPr algn="ctr" eaLnBrk="1" hangingPunct="1">
              <a:buFont typeface="Arial" panose="020B0604020202020204" pitchFamily="34" charset="0"/>
              <a:buNone/>
              <a:defRPr/>
            </a:pPr>
            <a:r>
              <a:rPr lang="ru-RU" altLang="ru-RU" sz="1400" b="1" dirty="0"/>
              <a:t> 265 нарушений из  1072 в 2017  </a:t>
            </a:r>
          </a:p>
          <a:p>
            <a:pPr algn="ctr" eaLnBrk="1" hangingPunct="1">
              <a:buFont typeface="Wingdings" panose="05000000000000000000" pitchFamily="2" charset="2"/>
              <a:buNone/>
              <a:defRPr/>
            </a:pPr>
            <a:r>
              <a:rPr lang="ru-RU" altLang="ru-RU" sz="1400" b="1" dirty="0" smtClean="0"/>
              <a:t>• </a:t>
            </a:r>
            <a:r>
              <a:rPr lang="ru-RU" altLang="ru-RU" sz="1400" b="1" dirty="0"/>
              <a:t>отсутствуют  специальные условия для получения образования лицами с ОВЗ, а также соответствующие адаптированные основные образовательные программы</a:t>
            </a:r>
            <a:br>
              <a:rPr lang="ru-RU" altLang="ru-RU" sz="1400" b="1" dirty="0"/>
            </a:br>
            <a:r>
              <a:rPr lang="ru-RU" altLang="ru-RU" sz="1400" b="1" dirty="0"/>
              <a:t>(14% проверенных ОО    2016– 24%);</a:t>
            </a:r>
          </a:p>
          <a:p>
            <a:pPr algn="ctr" eaLnBrk="1" hangingPunct="1">
              <a:buFont typeface="Wingdings" panose="05000000000000000000" pitchFamily="2" charset="2"/>
              <a:buNone/>
              <a:defRPr/>
            </a:pPr>
            <a:r>
              <a:rPr lang="ru-RU" altLang="ru-RU" sz="1400" b="1" dirty="0" smtClean="0"/>
              <a:t>• </a:t>
            </a:r>
            <a:r>
              <a:rPr lang="ru-RU" altLang="ru-RU" sz="1400" b="1" dirty="0"/>
              <a:t>административные регламенты органов местного самоуправления не в полной мере соответствуют требованиям законодательства РФ в сфере образования</a:t>
            </a:r>
            <a:br>
              <a:rPr lang="ru-RU" altLang="ru-RU" sz="1400" b="1" dirty="0"/>
            </a:br>
            <a:r>
              <a:rPr lang="ru-RU" altLang="ru-RU" sz="1400" b="1" dirty="0"/>
              <a:t>(20,4% проверенных ОМС МО    2016 - 48,6%)</a:t>
            </a:r>
            <a:br>
              <a:rPr lang="ru-RU" altLang="ru-RU" sz="1400" b="1" dirty="0"/>
            </a:br>
            <a:r>
              <a:rPr lang="ru-RU" altLang="ru-RU" sz="1050" b="1" dirty="0"/>
              <a:t/>
            </a:r>
            <a:br>
              <a:rPr lang="ru-RU" altLang="ru-RU" sz="1050" b="1" dirty="0"/>
            </a:br>
            <a:endParaRPr lang="ru-RU" altLang="ru-RU" sz="1050" b="1" dirty="0"/>
          </a:p>
          <a:p>
            <a:pPr algn="ctr" eaLnBrk="1" hangingPunct="1">
              <a:buFont typeface="Wingdings" panose="05000000000000000000" pitchFamily="2" charset="2"/>
              <a:buNone/>
              <a:defRPr/>
            </a:pPr>
            <a:r>
              <a:rPr lang="ru-RU" altLang="ru-RU" sz="1050" b="1" dirty="0"/>
              <a:t/>
            </a:r>
            <a:br>
              <a:rPr lang="ru-RU" altLang="ru-RU" sz="1050" b="1" dirty="0"/>
            </a:br>
            <a:endParaRPr lang="ru-RU" altLang="ru-RU" sz="1050" b="1" dirty="0"/>
          </a:p>
          <a:p>
            <a:pPr algn="ctr" eaLnBrk="1" hangingPunct="1">
              <a:buFont typeface="Wingdings" panose="05000000000000000000" pitchFamily="2" charset="2"/>
              <a:buNone/>
              <a:defRPr/>
            </a:pPr>
            <a:r>
              <a:rPr lang="ru-RU" altLang="ru-RU" sz="975" b="1" dirty="0"/>
              <a:t> </a:t>
            </a:r>
          </a:p>
          <a:p>
            <a:pPr algn="ctr" eaLnBrk="1" hangingPunct="1">
              <a:buFont typeface="Wingdings" panose="05000000000000000000" pitchFamily="2" charset="2"/>
              <a:buNone/>
              <a:defRPr/>
            </a:pPr>
            <a:endParaRPr lang="ru-RU" altLang="ru-RU" sz="1275" b="1" dirty="0">
              <a:solidFill>
                <a:srgbClr val="FFFFFF"/>
              </a:solidFill>
            </a:endParaRPr>
          </a:p>
        </p:txBody>
      </p:sp>
      <p:sp>
        <p:nvSpPr>
          <p:cNvPr id="2" name="Стрелка вниз 1"/>
          <p:cNvSpPr/>
          <p:nvPr/>
        </p:nvSpPr>
        <p:spPr>
          <a:xfrm>
            <a:off x="7308304" y="3435846"/>
            <a:ext cx="269875" cy="269875"/>
          </a:xfrm>
          <a:prstGeom prst="downArrow">
            <a:avLst/>
          </a:prstGeom>
          <a:solidFill>
            <a:srgbClr val="CCFF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3" name="Стрелка вниз 2"/>
          <p:cNvSpPr/>
          <p:nvPr/>
        </p:nvSpPr>
        <p:spPr>
          <a:xfrm>
            <a:off x="7308304" y="4227934"/>
            <a:ext cx="269875" cy="269875"/>
          </a:xfrm>
          <a:prstGeom prst="downArrow">
            <a:avLst/>
          </a:prstGeom>
          <a:solidFill>
            <a:srgbClr val="CCFF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5" name="Стрелка вниз 4"/>
          <p:cNvSpPr/>
          <p:nvPr/>
        </p:nvSpPr>
        <p:spPr>
          <a:xfrm>
            <a:off x="7308304" y="2571750"/>
            <a:ext cx="271463" cy="269875"/>
          </a:xfrm>
          <a:prstGeom prst="downArrow">
            <a:avLst/>
          </a:prstGeom>
          <a:solidFill>
            <a:srgbClr val="CCFF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75656" y="206375"/>
            <a:ext cx="7211144" cy="565175"/>
          </a:xfrm>
        </p:spPr>
        <p:txBody>
          <a:bodyPr/>
          <a:lstStyle/>
          <a:p>
            <a:pPr indent="-257175" eaLnBrk="1" hangingPunct="1">
              <a:spcBef>
                <a:spcPts val="0"/>
              </a:spcBef>
              <a:defRPr/>
            </a:pPr>
            <a:r>
              <a:rPr lang="ru-RU" altLang="ru-RU" sz="2000" b="1" dirty="0">
                <a:solidFill>
                  <a:srgbClr val="2E3192"/>
                </a:solidFill>
              </a:rPr>
              <a:t>Нарушения, характерные для всех типов организаций, осуществляющих образовательную деятельность</a:t>
            </a:r>
            <a:endParaRPr lang="ru-RU" altLang="ru-RU" sz="2000" dirty="0"/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899592" y="987574"/>
            <a:ext cx="7787208" cy="3888432"/>
          </a:xfrm>
        </p:spPr>
        <p:txBody>
          <a:bodyPr>
            <a:normAutofit fontScale="25000" lnSpcReduction="20000"/>
          </a:bodyPr>
          <a:lstStyle/>
          <a:p>
            <a:pPr marL="0" indent="0" algn="ctr">
              <a:buNone/>
            </a:pPr>
            <a:r>
              <a:rPr lang="ru-RU" altLang="ru-RU" sz="7200" b="1" dirty="0">
                <a:solidFill>
                  <a:srgbClr val="FF0000"/>
                </a:solidFill>
              </a:rPr>
              <a:t>ЛИЦЕНЗИОННЫЙ </a:t>
            </a:r>
            <a:r>
              <a:rPr lang="ru-RU" altLang="ru-RU" sz="7200" b="1" dirty="0" smtClean="0">
                <a:solidFill>
                  <a:srgbClr val="FF0000"/>
                </a:solidFill>
              </a:rPr>
              <a:t>КОНТРОЛЬ</a:t>
            </a:r>
          </a:p>
          <a:p>
            <a:pPr marL="0" indent="0" algn="ctr">
              <a:buNone/>
            </a:pPr>
            <a:r>
              <a:rPr lang="ru-RU" altLang="ru-RU" sz="4400" b="1" dirty="0">
                <a:solidFill>
                  <a:srgbClr val="FF0000"/>
                </a:solidFill>
              </a:rPr>
              <a:t/>
            </a:r>
            <a:br>
              <a:rPr lang="ru-RU" altLang="ru-RU" sz="4400" b="1" dirty="0">
                <a:solidFill>
                  <a:srgbClr val="FF0000"/>
                </a:solidFill>
              </a:rPr>
            </a:br>
            <a:r>
              <a:rPr lang="ru-RU" altLang="ru-RU" sz="2800" b="1" dirty="0"/>
              <a:t/>
            </a:r>
            <a:br>
              <a:rPr lang="ru-RU" altLang="ru-RU" sz="2800" b="1" dirty="0"/>
            </a:br>
            <a:r>
              <a:rPr lang="ru-RU" altLang="ru-RU" sz="6400" b="1" dirty="0"/>
              <a:t>• отсутствуют в достаточном количестве печатные и электронные образовательные информационные ресурсы; </a:t>
            </a:r>
            <a:br>
              <a:rPr lang="ru-RU" altLang="ru-RU" sz="6400" b="1" dirty="0"/>
            </a:br>
            <a:r>
              <a:rPr lang="ru-RU" altLang="ru-RU" sz="6400" b="1" dirty="0"/>
              <a:t>(42,2% проверенных ОООД     2016 – 28,1%) </a:t>
            </a:r>
            <a:br>
              <a:rPr lang="ru-RU" altLang="ru-RU" sz="6400" b="1" dirty="0"/>
            </a:br>
            <a:r>
              <a:rPr lang="ru-RU" altLang="ru-RU" sz="6400" b="1" dirty="0"/>
              <a:t/>
            </a:r>
            <a:br>
              <a:rPr lang="ru-RU" altLang="ru-RU" sz="6400" b="1" dirty="0"/>
            </a:br>
            <a:r>
              <a:rPr lang="ru-RU" altLang="ru-RU" sz="6400" b="1" dirty="0"/>
              <a:t>•отсутствует санитарно-эпидемиологическое заключение (или содержит прежнее наименование организации, осуществляющей образовательную деятельность);</a:t>
            </a:r>
            <a:br>
              <a:rPr lang="ru-RU" altLang="ru-RU" sz="6400" b="1" dirty="0"/>
            </a:br>
            <a:r>
              <a:rPr lang="ru-RU" altLang="ru-RU" sz="6400" b="1" dirty="0"/>
              <a:t>(11% проверенных ОООД       2016 – 17,9%)  </a:t>
            </a:r>
            <a:br>
              <a:rPr lang="ru-RU" altLang="ru-RU" sz="6400" b="1" dirty="0"/>
            </a:br>
            <a:r>
              <a:rPr lang="ru-RU" altLang="ru-RU" sz="6400" b="1" dirty="0"/>
              <a:t/>
            </a:r>
            <a:br>
              <a:rPr lang="ru-RU" altLang="ru-RU" sz="6400" b="1" dirty="0"/>
            </a:br>
            <a:r>
              <a:rPr lang="ru-RU" altLang="ru-RU" sz="6400" b="1" dirty="0"/>
              <a:t>• отсутствуют документы, подтверждающие создание безопасных условий обучения и воспитания обучающихся;</a:t>
            </a:r>
            <a:br>
              <a:rPr lang="ru-RU" altLang="ru-RU" sz="6400" b="1" dirty="0"/>
            </a:br>
            <a:r>
              <a:rPr lang="ru-RU" altLang="ru-RU" sz="6400" b="1" dirty="0"/>
              <a:t>(5%  проверенных ОООД     2016 – 20%);   </a:t>
            </a:r>
            <a:br>
              <a:rPr lang="ru-RU" altLang="ru-RU" sz="6400" b="1" dirty="0"/>
            </a:br>
            <a:r>
              <a:rPr lang="ru-RU" altLang="ru-RU" sz="6400" b="1" dirty="0"/>
              <a:t/>
            </a:r>
            <a:br>
              <a:rPr lang="ru-RU" altLang="ru-RU" sz="6400" b="1" dirty="0"/>
            </a:br>
            <a:r>
              <a:rPr lang="ru-RU" altLang="ru-RU" sz="6400" b="1" dirty="0"/>
              <a:t>• отсутствует документы о праве собственности земли и имущества организации, осуществляющей образовательную деятельность);</a:t>
            </a:r>
            <a:br>
              <a:rPr lang="ru-RU" altLang="ru-RU" sz="6400" b="1" dirty="0"/>
            </a:br>
            <a:r>
              <a:rPr lang="ru-RU" altLang="ru-RU" sz="6400" b="1" dirty="0"/>
              <a:t>(13% проверенных ОООД       2016 – 17,9%)   </a:t>
            </a:r>
            <a:r>
              <a:rPr lang="ru-RU" altLang="ru-RU" sz="6400" b="1" dirty="0" smtClean="0"/>
              <a:t>  </a:t>
            </a:r>
            <a:r>
              <a:rPr lang="ru-RU" altLang="ru-RU" sz="5600" b="1" dirty="0"/>
              <a:t/>
            </a:r>
            <a:br>
              <a:rPr lang="ru-RU" altLang="ru-RU" sz="5600" b="1" dirty="0"/>
            </a:br>
            <a:r>
              <a:rPr lang="ru-RU" altLang="ru-RU" sz="5600" b="1" dirty="0"/>
              <a:t/>
            </a:r>
            <a:br>
              <a:rPr lang="ru-RU" altLang="ru-RU" sz="5600" b="1" dirty="0"/>
            </a:br>
            <a:endParaRPr lang="ru-RU" sz="5600" dirty="0"/>
          </a:p>
        </p:txBody>
      </p:sp>
      <p:sp>
        <p:nvSpPr>
          <p:cNvPr id="9" name="Стрелка вверх 8"/>
          <p:cNvSpPr/>
          <p:nvPr/>
        </p:nvSpPr>
        <p:spPr>
          <a:xfrm>
            <a:off x="6876256" y="1707654"/>
            <a:ext cx="287338" cy="287338"/>
          </a:xfrm>
          <a:prstGeom prst="up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0" name="Стрелка вниз 9"/>
          <p:cNvSpPr/>
          <p:nvPr/>
        </p:nvSpPr>
        <p:spPr>
          <a:xfrm>
            <a:off x="6876256" y="2643758"/>
            <a:ext cx="269875" cy="269875"/>
          </a:xfrm>
          <a:prstGeom prst="downArrow">
            <a:avLst/>
          </a:prstGeom>
          <a:solidFill>
            <a:srgbClr val="CCFF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1" name="Стрелка вниз 10"/>
          <p:cNvSpPr/>
          <p:nvPr/>
        </p:nvSpPr>
        <p:spPr>
          <a:xfrm>
            <a:off x="6876256" y="3291830"/>
            <a:ext cx="271463" cy="271462"/>
          </a:xfrm>
          <a:prstGeom prst="downArrow">
            <a:avLst/>
          </a:prstGeom>
          <a:solidFill>
            <a:srgbClr val="CCFF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2" name="Стрелка вниз 11"/>
          <p:cNvSpPr/>
          <p:nvPr/>
        </p:nvSpPr>
        <p:spPr>
          <a:xfrm>
            <a:off x="6876256" y="4227934"/>
            <a:ext cx="269875" cy="269875"/>
          </a:xfrm>
          <a:prstGeom prst="downArrow">
            <a:avLst/>
          </a:prstGeom>
          <a:solidFill>
            <a:srgbClr val="CCFF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anchor="ctr"/>
          <a:lstStyle/>
          <a:p>
            <a:pPr algn="ctr"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Заголовок 4"/>
          <p:cNvSpPr>
            <a:spLocks noGrp="1"/>
          </p:cNvSpPr>
          <p:nvPr>
            <p:ph type="title"/>
          </p:nvPr>
        </p:nvSpPr>
        <p:spPr>
          <a:xfrm>
            <a:off x="1403647" y="195263"/>
            <a:ext cx="7294265" cy="857250"/>
          </a:xfrm>
        </p:spPr>
        <p:txBody>
          <a:bodyPr/>
          <a:lstStyle/>
          <a:p>
            <a:r>
              <a:rPr lang="ru-RU" altLang="ru-RU" sz="2000" b="1" dirty="0">
                <a:solidFill>
                  <a:srgbClr val="2E3192"/>
                </a:solidFill>
              </a:rPr>
              <a:t>Нарушения, характерные для всех типов организаций, осуществляющих образовательную деятельность </a:t>
            </a:r>
            <a:r>
              <a:rPr lang="ru-RU" altLang="ru-RU" sz="1200" b="1" dirty="0" smtClean="0">
                <a:solidFill>
                  <a:srgbClr val="2E3192"/>
                </a:solidFill>
              </a:rPr>
              <a:t/>
            </a:r>
            <a:br>
              <a:rPr lang="ru-RU" altLang="ru-RU" sz="1200" b="1" dirty="0" smtClean="0">
                <a:solidFill>
                  <a:srgbClr val="2E3192"/>
                </a:solidFill>
              </a:rPr>
            </a:br>
            <a:r>
              <a:rPr lang="ru-RU" altLang="ru-RU" sz="1200" b="1" dirty="0">
                <a:solidFill>
                  <a:srgbClr val="2E3192"/>
                </a:solidFill>
              </a:rPr>
              <a:t/>
            </a:r>
            <a:br>
              <a:rPr lang="ru-RU" altLang="ru-RU" sz="1200" b="1" dirty="0">
                <a:solidFill>
                  <a:srgbClr val="2E3192"/>
                </a:solidFill>
              </a:rPr>
            </a:br>
            <a:r>
              <a:rPr lang="ru-RU" altLang="ru-RU" sz="2000" b="1" dirty="0" smtClean="0">
                <a:solidFill>
                  <a:srgbClr val="FF0000"/>
                </a:solidFill>
              </a:rPr>
              <a:t>КОНТРОЛЬ КАЧЕСТВА</a:t>
            </a:r>
            <a:endParaRPr lang="ru-RU" altLang="ru-RU" sz="2000" dirty="0" smtClean="0"/>
          </a:p>
        </p:txBody>
      </p:sp>
      <p:sp>
        <p:nvSpPr>
          <p:cNvPr id="54275" name="Объект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 algn="just">
              <a:buFont typeface="Wingdings" panose="05000000000000000000" pitchFamily="2" charset="2"/>
              <a:buChar char="Ø"/>
            </a:pPr>
            <a:endParaRPr lang="ru-RU" altLang="ru-RU" sz="1200" dirty="0" smtClean="0"/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ru-RU" altLang="ru-RU" sz="1600" dirty="0" smtClean="0"/>
              <a:t>системно-</a:t>
            </a:r>
            <a:r>
              <a:rPr lang="ru-RU" altLang="ru-RU" sz="1600" dirty="0" err="1" smtClean="0"/>
              <a:t>деятельностный</a:t>
            </a:r>
            <a:r>
              <a:rPr lang="ru-RU" altLang="ru-RU" sz="1600" dirty="0" smtClean="0"/>
              <a:t> подход (</a:t>
            </a:r>
            <a:r>
              <a:rPr lang="ru-RU" altLang="ru-RU" sz="1600" b="1" dirty="0" smtClean="0">
                <a:solidFill>
                  <a:srgbClr val="FF0000"/>
                </a:solidFill>
              </a:rPr>
              <a:t>слабо реализуется</a:t>
            </a:r>
            <a:r>
              <a:rPr lang="ru-RU" altLang="ru-RU" sz="1600" dirty="0" smtClean="0"/>
              <a:t>!!!);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ru-RU" altLang="ru-RU" sz="1600" dirty="0" smtClean="0"/>
              <a:t>содержание основных образовательных программ начального общего и основного общего образования не в полной мере соответствует п. 19.11. ФГОС НОО, п.  18.3.2. ФГОС ООО в части </a:t>
            </a:r>
            <a:r>
              <a:rPr lang="ru-RU" altLang="ru-RU" sz="1600" b="1" i="1" dirty="0" smtClean="0"/>
              <a:t>условий реализации </a:t>
            </a:r>
            <a:r>
              <a:rPr lang="ru-RU" altLang="ru-RU" sz="1600" dirty="0" smtClean="0"/>
              <a:t>основных общеобразовательных программ, </a:t>
            </a:r>
            <a:r>
              <a:rPr lang="ru-RU" altLang="ru-RU" sz="1600" b="1" i="1" dirty="0" smtClean="0"/>
              <a:t>требований к результатам </a:t>
            </a:r>
            <a:r>
              <a:rPr lang="ru-RU" altLang="ru-RU" sz="1600" dirty="0" smtClean="0"/>
              <a:t>их освоения;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ru-RU" altLang="ru-RU" sz="1600" dirty="0" smtClean="0"/>
              <a:t>часть учебного плана, формируемая участниками образовательных отношений, не предусматривает учебные занятия, обеспечивающие </a:t>
            </a:r>
            <a:r>
              <a:rPr lang="ru-RU" altLang="ru-RU" sz="1600" b="1" i="1" dirty="0" smtClean="0"/>
              <a:t>различные интересы обучающихся</a:t>
            </a:r>
            <a:r>
              <a:rPr lang="ru-RU" altLang="ru-RU" sz="1600" dirty="0" smtClean="0"/>
              <a:t>, в том числе </a:t>
            </a:r>
            <a:r>
              <a:rPr lang="ru-RU" altLang="ru-RU" sz="1600" b="1" i="1" dirty="0" smtClean="0"/>
              <a:t>этнокультурные</a:t>
            </a:r>
            <a:r>
              <a:rPr lang="ru-RU" altLang="ru-RU" sz="1600" dirty="0" smtClean="0"/>
              <a:t>, что противоречит п. 19.3. ФГОС НОО;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ru-RU" altLang="ru-RU" sz="1600" dirty="0" smtClean="0"/>
              <a:t>не соблюдается </a:t>
            </a:r>
            <a:r>
              <a:rPr lang="ru-RU" altLang="ru-RU" sz="1600" b="1" i="1" dirty="0" smtClean="0"/>
              <a:t>процентное соотношение обязательной части и части, формируемой участниками </a:t>
            </a:r>
            <a:r>
              <a:rPr lang="ru-RU" altLang="ru-RU" sz="1600" dirty="0" smtClean="0"/>
              <a:t>образовательных отношений от общего объема основных образовательных программ начального общего и основного общего образования, что противоречит п. 15. ФГОС НОО, ФГОС ООО;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Заголовок 1"/>
          <p:cNvSpPr>
            <a:spLocks noGrp="1"/>
          </p:cNvSpPr>
          <p:nvPr>
            <p:ph type="title"/>
          </p:nvPr>
        </p:nvSpPr>
        <p:spPr>
          <a:xfrm>
            <a:off x="1475656" y="206375"/>
            <a:ext cx="7416824" cy="857250"/>
          </a:xfrm>
        </p:spPr>
        <p:txBody>
          <a:bodyPr/>
          <a:lstStyle/>
          <a:p>
            <a:r>
              <a:rPr lang="ru-RU" altLang="ru-RU" sz="2000" b="1" dirty="0">
                <a:solidFill>
                  <a:srgbClr val="2E3192"/>
                </a:solidFill>
              </a:rPr>
              <a:t>Нарушения, характерные для всех типов организаций, осуществляющих образовательную деятельность</a:t>
            </a:r>
            <a:r>
              <a:rPr lang="ru-RU" altLang="ru-RU" sz="1200" b="1" dirty="0" smtClean="0">
                <a:solidFill>
                  <a:srgbClr val="FFFFFF"/>
                </a:solidFill>
              </a:rPr>
              <a:t/>
            </a:r>
            <a:br>
              <a:rPr lang="ru-RU" altLang="ru-RU" sz="1200" b="1" dirty="0" smtClean="0">
                <a:solidFill>
                  <a:srgbClr val="FFFFFF"/>
                </a:solidFill>
              </a:rPr>
            </a:br>
            <a:r>
              <a:rPr lang="ru-RU" altLang="ru-RU" sz="1200" b="1" dirty="0" smtClean="0">
                <a:solidFill>
                  <a:srgbClr val="FFFFFF"/>
                </a:solidFill>
              </a:rPr>
              <a:t/>
            </a:r>
            <a:br>
              <a:rPr lang="ru-RU" altLang="ru-RU" sz="1200" b="1" dirty="0" smtClean="0">
                <a:solidFill>
                  <a:srgbClr val="FFFFFF"/>
                </a:solidFill>
              </a:rPr>
            </a:br>
            <a:r>
              <a:rPr lang="ru-RU" altLang="ru-RU" sz="1800" b="1" dirty="0" smtClean="0">
                <a:solidFill>
                  <a:srgbClr val="FF0000"/>
                </a:solidFill>
              </a:rPr>
              <a:t>КОНТРОЛЬ КАЧЕСТВА</a:t>
            </a:r>
            <a:endParaRPr lang="ru-RU" altLang="ru-RU" sz="1800" dirty="0" smtClean="0"/>
          </a:p>
        </p:txBody>
      </p:sp>
      <p:sp>
        <p:nvSpPr>
          <p:cNvPr id="55299" name="Объект 2"/>
          <p:cNvSpPr>
            <a:spLocks noGrp="1"/>
          </p:cNvSpPr>
          <p:nvPr>
            <p:ph idx="1"/>
          </p:nvPr>
        </p:nvSpPr>
        <p:spPr>
          <a:xfrm>
            <a:off x="1331640" y="1238699"/>
            <a:ext cx="7632848" cy="3884613"/>
          </a:xfrm>
        </p:spPr>
        <p:txBody>
          <a:bodyPr/>
          <a:lstStyle/>
          <a:p>
            <a:pPr algn="just"/>
            <a:r>
              <a:rPr lang="ru-RU" altLang="ru-RU" sz="1400" dirty="0" smtClean="0"/>
              <a:t>содержание основных образовательных программ начального общего, основного общего образования в части отдельных рабочих программ не соответствует требованиям  ФГОС НОО и ФГОС ООО (</a:t>
            </a:r>
            <a:r>
              <a:rPr lang="ru-RU" altLang="ru-RU" sz="1400" b="1" i="1" dirty="0" smtClean="0"/>
              <a:t>рабочие программы составлены на основе ФК ГОС</a:t>
            </a:r>
            <a:r>
              <a:rPr lang="ru-RU" altLang="ru-RU" sz="1400" dirty="0" smtClean="0"/>
              <a:t>);</a:t>
            </a:r>
          </a:p>
          <a:p>
            <a:pPr algn="just"/>
            <a:r>
              <a:rPr lang="ru-RU" altLang="ru-RU" sz="1400" dirty="0" smtClean="0"/>
              <a:t>в основной образовательной программе основного общего образования </a:t>
            </a:r>
            <a:r>
              <a:rPr lang="ru-RU" altLang="ru-RU" sz="1400" b="1" i="1" dirty="0" smtClean="0"/>
              <a:t>отсутствует план внеурочной деятельности</a:t>
            </a:r>
            <a:r>
              <a:rPr lang="ru-RU" altLang="ru-RU" sz="1400" dirty="0" smtClean="0"/>
              <a:t>, обеспечивающий учет индивидуальных особенностей и потребностей обучающихся, что противоречит п. 18.3.1.2. ФГОС ООО; </a:t>
            </a:r>
          </a:p>
          <a:p>
            <a:pPr algn="just"/>
            <a:r>
              <a:rPr lang="ru-RU" altLang="ru-RU" sz="1400" dirty="0" smtClean="0"/>
              <a:t>отсутствуют материалы, отражающие динамику индивидуальных  образовательных достижений обучающихся в процессе освоения основных образовательных программ  начального общего и основного общего образования, не подлежащих итоговой оценке (</a:t>
            </a:r>
            <a:r>
              <a:rPr lang="ru-RU" altLang="ru-RU" sz="1400" b="1" i="1" dirty="0" smtClean="0"/>
              <a:t>ценностные ориентации обучающихся и индивидуальные личностные характеристики</a:t>
            </a:r>
            <a:r>
              <a:rPr lang="ru-RU" altLang="ru-RU" sz="1400" dirty="0" smtClean="0"/>
              <a:t>), что противоречит требованиям  пунктов 11, 13 части 3 статьи 28 Федерального закона от 29.12.2012 № 273-ФЗ «Об образовании в Российской Федерации», раздела </a:t>
            </a:r>
            <a:r>
              <a:rPr lang="en-US" altLang="ru-RU" sz="1400" dirty="0" smtClean="0"/>
              <a:t>II</a:t>
            </a:r>
            <a:r>
              <a:rPr lang="ru-RU" altLang="ru-RU" sz="1400" dirty="0" smtClean="0"/>
              <a:t> ФГОС НОО  и раздела </a:t>
            </a:r>
            <a:r>
              <a:rPr lang="en-US" altLang="ru-RU" sz="1400" dirty="0" smtClean="0"/>
              <a:t>II</a:t>
            </a:r>
            <a:r>
              <a:rPr lang="ru-RU" altLang="ru-RU" sz="1400" dirty="0" smtClean="0"/>
              <a:t> ФГОС ООО; </a:t>
            </a:r>
          </a:p>
          <a:p>
            <a:pPr algn="just"/>
            <a:r>
              <a:rPr lang="ru-RU" altLang="ru-RU" sz="1400" dirty="0" smtClean="0"/>
              <a:t>должным образом не проводится </a:t>
            </a:r>
            <a:r>
              <a:rPr lang="ru-RU" altLang="ru-RU" sz="1400" b="1" i="1" dirty="0" err="1" smtClean="0"/>
              <a:t>самообследование</a:t>
            </a:r>
            <a:r>
              <a:rPr lang="ru-RU" altLang="ru-RU" sz="1400" dirty="0" smtClean="0"/>
              <a:t>, обеспечивающее функционирование внутренней системы оценки качества образования, что противоречит требованиям п. 13 части 3 статьи 28 Федерального закона от 29.12.2012 № 273-ФЗ "Об образовании в Российской Федерации";</a:t>
            </a:r>
          </a:p>
          <a:p>
            <a:pPr algn="just"/>
            <a:endParaRPr lang="ru-RU" altLang="ru-RU" sz="1200" dirty="0" smtClean="0"/>
          </a:p>
          <a:p>
            <a:pPr algn="just"/>
            <a:endParaRPr lang="ru-RU" altLang="ru-RU" sz="1200" dirty="0" smtClean="0"/>
          </a:p>
          <a:p>
            <a:pPr algn="just"/>
            <a:endParaRPr lang="ru-RU" altLang="ru-RU" sz="1200" dirty="0" smtClean="0"/>
          </a:p>
          <a:p>
            <a:endParaRPr lang="ru-RU" altLang="ru-RU" sz="1200" dirty="0" smtClean="0"/>
          </a:p>
          <a:p>
            <a:endParaRPr lang="ru-RU" altLang="ru-RU" sz="1200" dirty="0" smtClean="0"/>
          </a:p>
          <a:p>
            <a:endParaRPr lang="ru-RU" altLang="ru-RU" sz="1200" dirty="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33039" y="195486"/>
            <a:ext cx="8229600" cy="853207"/>
          </a:xfrm>
        </p:spPr>
        <p:txBody>
          <a:bodyPr/>
          <a:lstStyle/>
          <a:p>
            <a:pPr>
              <a:defRPr/>
            </a:pPr>
            <a:r>
              <a:rPr lang="ru-RU" altLang="ru-RU" sz="2000" b="1" dirty="0">
                <a:solidFill>
                  <a:srgbClr val="2E3192"/>
                </a:solidFill>
              </a:rPr>
              <a:t>Нарушения, характерные для всех типов организаций, осуществляющих образовательную деятельность</a:t>
            </a:r>
            <a:r>
              <a:rPr lang="ru-RU" altLang="ru-RU" sz="1350" b="1" dirty="0" smtClean="0">
                <a:solidFill>
                  <a:srgbClr val="2E3192"/>
                </a:solidFill>
              </a:rPr>
              <a:t/>
            </a:r>
            <a:br>
              <a:rPr lang="ru-RU" altLang="ru-RU" sz="1350" b="1" dirty="0" smtClean="0">
                <a:solidFill>
                  <a:srgbClr val="2E3192"/>
                </a:solidFill>
              </a:rPr>
            </a:br>
            <a:r>
              <a:rPr lang="ru-RU" altLang="ru-RU" sz="1350" b="1" dirty="0" smtClean="0">
                <a:solidFill>
                  <a:srgbClr val="2E3192"/>
                </a:solidFill>
              </a:rPr>
              <a:t/>
            </a:r>
            <a:br>
              <a:rPr lang="ru-RU" altLang="ru-RU" sz="1350" b="1" dirty="0" smtClean="0">
                <a:solidFill>
                  <a:srgbClr val="2E3192"/>
                </a:solidFill>
              </a:rPr>
            </a:br>
            <a:r>
              <a:rPr lang="ru-RU" altLang="ru-RU" sz="1800" b="1" dirty="0" smtClean="0">
                <a:solidFill>
                  <a:srgbClr val="FF0000"/>
                </a:solidFill>
              </a:rPr>
              <a:t>КОНТРОЛЬ КАЧЕСТВА</a:t>
            </a:r>
            <a:endParaRPr lang="ru-RU" sz="1800" dirty="0"/>
          </a:p>
        </p:txBody>
      </p:sp>
      <p:sp>
        <p:nvSpPr>
          <p:cNvPr id="56323" name="Объект 2"/>
          <p:cNvSpPr>
            <a:spLocks noGrp="1"/>
          </p:cNvSpPr>
          <p:nvPr>
            <p:ph idx="1"/>
          </p:nvPr>
        </p:nvSpPr>
        <p:spPr>
          <a:xfrm>
            <a:off x="971600" y="915566"/>
            <a:ext cx="8064896" cy="3675856"/>
          </a:xfrm>
        </p:spPr>
        <p:txBody>
          <a:bodyPr/>
          <a:lstStyle/>
          <a:p>
            <a:pPr marL="0" indent="0">
              <a:buNone/>
            </a:pPr>
            <a:endParaRPr lang="ru-RU" altLang="ru-RU" sz="1200" dirty="0" smtClean="0"/>
          </a:p>
          <a:p>
            <a:pPr algn="just"/>
            <a:r>
              <a:rPr lang="ru-RU" altLang="ru-RU" sz="1600" dirty="0" smtClean="0"/>
              <a:t>не  в полном объеме реализуются основные образовательные программы начального общего, основного общего, среднего общего образования </a:t>
            </a:r>
            <a:r>
              <a:rPr lang="ru-RU" altLang="ru-RU" sz="1600" b="1" i="1" dirty="0" smtClean="0"/>
              <a:t>в соответствии с индивидуальным учебным планом</a:t>
            </a:r>
            <a:r>
              <a:rPr lang="ru-RU" altLang="ru-RU" sz="1600" dirty="0" smtClean="0"/>
              <a:t>, что не соответствует требованиям частей 6, 7 ст. 28 Федерального закона от 29.12.2012 № 273-ФЗ «Об образовании в Российской Федерации»;</a:t>
            </a:r>
          </a:p>
          <a:p>
            <a:pPr algn="just"/>
            <a:r>
              <a:rPr lang="ru-RU" altLang="ru-RU" sz="1600" dirty="0" smtClean="0"/>
              <a:t>в образовательной организации  промежуточная аттестация проводится </a:t>
            </a:r>
            <a:r>
              <a:rPr lang="ru-RU" altLang="ru-RU" sz="1600" b="1" i="1" dirty="0" smtClean="0"/>
              <a:t>не по всем предметам учебного плана</a:t>
            </a:r>
            <a:r>
              <a:rPr lang="ru-RU" altLang="ru-RU" sz="1600" dirty="0" smtClean="0"/>
              <a:t>, что противоречит требованиям части 1 статьи 58 Федерального закона от 29.12.2012 № 273-ФЗ «Об образовании в Российской Федерации»;</a:t>
            </a:r>
          </a:p>
          <a:p>
            <a:pPr algn="just"/>
            <a:r>
              <a:rPr lang="ru-RU" altLang="ru-RU" sz="1600" dirty="0" smtClean="0"/>
              <a:t>проектно-исследовательская работа проводится в значительном количестве образовательных организаций </a:t>
            </a:r>
            <a:r>
              <a:rPr lang="ru-RU" altLang="ru-RU" sz="1600" b="1" i="1" dirty="0" smtClean="0"/>
              <a:t>формально, не по всем учебным предметам</a:t>
            </a:r>
            <a:r>
              <a:rPr lang="ru-RU" altLang="ru-RU" sz="1600" dirty="0" smtClean="0"/>
              <a:t>;</a:t>
            </a:r>
          </a:p>
          <a:p>
            <a:pPr algn="just"/>
            <a:r>
              <a:rPr lang="ru-RU" altLang="ru-RU" sz="1600" dirty="0" smtClean="0"/>
              <a:t>внутренняя система оценки качества образования </a:t>
            </a:r>
            <a:r>
              <a:rPr lang="ru-RU" altLang="ru-RU" sz="1600" b="1" i="1" dirty="0" smtClean="0"/>
              <a:t>не соответствует внешней </a:t>
            </a:r>
            <a:r>
              <a:rPr lang="ru-RU" altLang="ru-RU" sz="1600" dirty="0" smtClean="0"/>
              <a:t>оценке качества образования (результаты промежуточной аттестации образовательной организации, результаты тестирования, проведенного в рамках контроля качества образования, результаты ВПР, результаты ГИА).</a:t>
            </a:r>
          </a:p>
          <a:p>
            <a:endParaRPr lang="ru-RU" altLang="ru-RU" sz="1200" dirty="0" smtClean="0"/>
          </a:p>
          <a:p>
            <a:endParaRPr lang="ru-RU" altLang="ru-RU" sz="1200" dirty="0" smtClean="0"/>
          </a:p>
          <a:p>
            <a:endParaRPr lang="ru-RU" altLang="ru-RU" sz="1200" dirty="0" smtClean="0"/>
          </a:p>
          <a:p>
            <a:endParaRPr lang="ru-RU" altLang="ru-RU" sz="1200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9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4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3413</TotalTime>
  <Words>1247</Words>
  <Application>Microsoft Office PowerPoint</Application>
  <PresentationFormat>Экран (16:9)</PresentationFormat>
  <Paragraphs>203</Paragraphs>
  <Slides>23</Slides>
  <Notes>7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3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34" baseType="lpstr">
      <vt:lpstr>Arial</vt:lpstr>
      <vt:lpstr>Arial Cyr</vt:lpstr>
      <vt:lpstr>Calibri</vt:lpstr>
      <vt:lpstr>Cambria</vt:lpstr>
      <vt:lpstr>Times New Roman</vt:lpstr>
      <vt:lpstr>Verdana</vt:lpstr>
      <vt:lpstr>Wingdings</vt:lpstr>
      <vt:lpstr>9_Тема Office</vt:lpstr>
      <vt:lpstr>4_Тема Office</vt:lpstr>
      <vt:lpstr>Тема Office</vt:lpstr>
      <vt:lpstr>Лист</vt:lpstr>
      <vt:lpstr>Презентация PowerPoint</vt:lpstr>
      <vt:lpstr>Презентация PowerPoint</vt:lpstr>
      <vt:lpstr>Презентация PowerPoint</vt:lpstr>
      <vt:lpstr> </vt:lpstr>
      <vt:lpstr> </vt:lpstr>
      <vt:lpstr>Нарушения, характерные для всех типов организаций, осуществляющих образовательную деятельность</vt:lpstr>
      <vt:lpstr>Нарушения, характерные для всех типов организаций, осуществляющих образовательную деятельность   КОНТРОЛЬ КАЧЕСТВА</vt:lpstr>
      <vt:lpstr>Нарушения, характерные для всех типов организаций, осуществляющих образовательную деятельность  КОНТРОЛЬ КАЧЕСТВА</vt:lpstr>
      <vt:lpstr>Нарушения, характерные для всех типов организаций, осуществляющих образовательную деятельность  КОНТРОЛЬ КАЧЕСТВА</vt:lpstr>
      <vt:lpstr>КОНТРОЛЬ КАЧЕСТВА </vt:lpstr>
      <vt:lpstr>ОЦЕНОЧНЫЕ ПРОЦЕДУРЫ ПО ИСТОРИИ</vt:lpstr>
      <vt:lpstr>РЕГИОНАЛЬНЫЕ ПРЕДМЕТЫ И ЭЛЕКТИВНЫЕ КУРСЫ</vt:lpstr>
      <vt:lpstr>СОСТАВЛЕНИЕ ПРОТОКОЛОВ ОБ АДМИНИСТРАТИВНЫХ ПРАВОНАРУШЕНИЯХ</vt:lpstr>
      <vt:lpstr>Количество заявлений для получения (переоформления) лицензий на право осуществления образовательной деятельности</vt:lpstr>
      <vt:lpstr>Количество заявлений, поданных для проведения государственной аккредитации, переоформления свидетельства о государственной аккредитации </vt:lpstr>
      <vt:lpstr>Количество поданных заявлений на проставление апостилей и проставленных апостилей</vt:lpstr>
      <vt:lpstr>Презентация PowerPoint</vt:lpstr>
      <vt:lpstr>ПРОВЕДЕНИЕ КОНТРОЛЬНЫХ МЕРОПРИЯТИЙ В ОТНОШЕНИИ ПУНКТОВ ПРОВЕДЕНИЯ ЕГЭ</vt:lpstr>
      <vt:lpstr>ПРОВЕДЕНИЕ КОНТРОЛЬНЫХ МЕРОПРИЯТИЙ В ОТНОШЕНИИ ПУНКТОВ ПРОВЕДЕНИЯ ОГЭ</vt:lpstr>
      <vt:lpstr>ГОСУДАРСТВЕННАЯ ИТОГОВАЯ АТТЕСТАЦИЯ </vt:lpstr>
      <vt:lpstr>ВСЕРОССИЙСКИЕ ПРОВЕРОЧНЫЕ РАБОТЫ </vt:lpstr>
      <vt:lpstr>КОЛИЧЕСТВО ЗАПРОСОВ В ОБРАЗОВАТЕЛЬНУЮ ОРГАНИЗАЦИЮ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Терова Антонина Андреевна</dc:creator>
  <cp:lastModifiedBy>Ластовский Геннадий Альбертович</cp:lastModifiedBy>
  <cp:revision>117</cp:revision>
  <cp:lastPrinted>2016-02-17T17:28:27Z</cp:lastPrinted>
  <dcterms:created xsi:type="dcterms:W3CDTF">2016-02-09T12:09:28Z</dcterms:created>
  <dcterms:modified xsi:type="dcterms:W3CDTF">2018-03-19T07:05:17Z</dcterms:modified>
</cp:coreProperties>
</file>