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F3D16-196B-412C-8BF3-31E6823E9959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F38D5-96C8-4896-A816-FB2A58CFF2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9442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РИТОРИКА - НАУКА </a:t>
            </a:r>
            <a:r>
              <a:rPr lang="ru-RU" dirty="0"/>
              <a:t>ПРАВИЛЬНО И КРАСИВО ГОВОРИТЬ И </a:t>
            </a:r>
            <a:r>
              <a:rPr lang="ru-RU" dirty="0" smtClean="0"/>
              <a:t>ПИСАТЬ.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1440160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400" dirty="0" smtClean="0">
                <a:solidFill>
                  <a:schemeClr val="tx1"/>
                </a:solidFill>
              </a:rPr>
              <a:t>Подготовила </a:t>
            </a:r>
            <a:r>
              <a:rPr lang="ru-RU" sz="2400" dirty="0">
                <a:solidFill>
                  <a:schemeClr val="tx1"/>
                </a:solidFill>
              </a:rPr>
              <a:t>учитель – логопед МБОУ СОШ </a:t>
            </a:r>
            <a:r>
              <a:rPr lang="ru-RU" sz="2400" dirty="0" smtClean="0">
                <a:solidFill>
                  <a:schemeClr val="tx1"/>
                </a:solidFill>
              </a:rPr>
              <a:t>№7 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err="1">
                <a:solidFill>
                  <a:schemeClr val="tx1"/>
                </a:solidFill>
              </a:rPr>
              <a:t>Ковалькова</a:t>
            </a:r>
            <a:r>
              <a:rPr lang="ru-RU" sz="2400" dirty="0">
                <a:solidFill>
                  <a:schemeClr val="tx1"/>
                </a:solidFill>
              </a:rPr>
              <a:t> Татьяна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492896"/>
            <a:ext cx="3930600" cy="286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74638"/>
            <a:ext cx="7834064" cy="2578100"/>
          </a:xfrm>
        </p:spPr>
        <p:txBody>
          <a:bodyPr>
            <a:noAutofit/>
          </a:bodyPr>
          <a:lstStyle/>
          <a:p>
            <a:r>
              <a:rPr lang="ru-RU" sz="2800" dirty="0"/>
              <a:t>Давно, более 2500 лет назад в Элладе, столице Древней Греции, расцвела древнейшая из наук на земле – </a:t>
            </a:r>
            <a:r>
              <a:rPr lang="ru-RU" sz="2800" b="1" i="1" dirty="0"/>
              <a:t>риторика</a:t>
            </a:r>
            <a:r>
              <a:rPr lang="ru-RU" sz="2800" dirty="0"/>
              <a:t>. Древние греки учились риторике специально и считали ее очень важной наукой. Их учили убеждать, доказывать, восхвалять, осуждать, объяснять 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3213100"/>
            <a:ext cx="8229600" cy="29130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FF0000"/>
                </a:solidFill>
              </a:rPr>
              <a:t>Цель риторики </a:t>
            </a:r>
            <a:r>
              <a:rPr lang="ru-RU" sz="2800" dirty="0"/>
              <a:t>как предмета </a:t>
            </a:r>
            <a:r>
              <a:rPr lang="ru-RU" sz="2800" dirty="0" smtClean="0"/>
              <a:t>филологического цикла </a:t>
            </a:r>
            <a:r>
              <a:rPr lang="ru-RU" sz="2800" dirty="0"/>
              <a:t>– научить речи, развивать коммуникативные умения, научить младших школьников эффективно общаться в разных ситуациях, решать различные коммуникативные задачи, которые ставит перед учениками сама жизнь.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620689"/>
            <a:ext cx="7772400" cy="4752528"/>
          </a:xfrm>
        </p:spPr>
        <p:txBody>
          <a:bodyPr/>
          <a:lstStyle/>
          <a:p>
            <a:r>
              <a:rPr lang="ru-RU" sz="2800" b="1" u="sng" dirty="0" smtClean="0">
                <a:solidFill>
                  <a:srgbClr val="FF0000"/>
                </a:solidFill>
              </a:rPr>
              <a:t>Общая </a:t>
            </a:r>
            <a:r>
              <a:rPr lang="ru-RU" sz="2800" b="1" u="sng" dirty="0">
                <a:solidFill>
                  <a:srgbClr val="FF0000"/>
                </a:solidFill>
              </a:rPr>
              <a:t>характеристика учебного </a:t>
            </a:r>
            <a:r>
              <a:rPr lang="ru-RU" sz="2800" b="1" u="sng" dirty="0" smtClean="0">
                <a:solidFill>
                  <a:srgbClr val="FF0000"/>
                </a:solidFill>
              </a:rPr>
              <a:t>предмета</a:t>
            </a:r>
          </a:p>
          <a:p>
            <a:endParaRPr lang="ru-RU" sz="2800" b="1" u="sng" dirty="0">
              <a:solidFill>
                <a:srgbClr val="FF0000"/>
              </a:solidFill>
            </a:endParaRPr>
          </a:p>
          <a:p>
            <a:pPr algn="just"/>
            <a:r>
              <a:rPr lang="ru-RU" sz="2800" dirty="0" smtClean="0">
                <a:solidFill>
                  <a:schemeClr val="tx1"/>
                </a:solidFill>
              </a:rPr>
              <a:t>Являясь </a:t>
            </a:r>
            <a:r>
              <a:rPr lang="ru-RU" sz="2800" dirty="0">
                <a:solidFill>
                  <a:schemeClr val="tx1"/>
                </a:solidFill>
              </a:rPr>
              <a:t>предметом гуманитарного цикла риторика дает возможность младшему школьнику познакомиться с закономерностями мира общения,  особенностями коммуникации в современном мире, осознать важность владения речью для достижения успехов в личной и общественной жизни.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92696"/>
            <a:ext cx="7772400" cy="5184575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b="1" dirty="0">
                <a:solidFill>
                  <a:srgbClr val="FF0000"/>
                </a:solidFill>
              </a:rPr>
              <a:t>структуре</a:t>
            </a:r>
            <a:r>
              <a:rPr lang="ru-RU" sz="2400" dirty="0">
                <a:solidFill>
                  <a:schemeClr val="tx1"/>
                </a:solidFill>
              </a:rPr>
              <a:t> риторики можно выделить два смысловых блока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pPr lvl="0"/>
            <a:r>
              <a:rPr lang="ru-RU" sz="2400" dirty="0" smtClean="0">
                <a:solidFill>
                  <a:schemeClr val="tx1"/>
                </a:solidFill>
              </a:rPr>
              <a:t>1. </a:t>
            </a:r>
            <a:r>
              <a:rPr lang="ru-RU" sz="2400" b="1" dirty="0" smtClean="0">
                <a:solidFill>
                  <a:srgbClr val="FF0000"/>
                </a:solidFill>
              </a:rPr>
              <a:t>«Общение»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- Дает представление о сущности того взаимодействия между людьми, которое называется общением, речевой ситуацией 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Компонентах коммуникативной ситуации: кто, кому, зачем, что, как, где, когда говорит, пишет.</a:t>
            </a:r>
          </a:p>
          <a:p>
            <a:r>
              <a:rPr lang="ru-RU" sz="2400" dirty="0">
                <a:solidFill>
                  <a:schemeClr val="tx1"/>
                </a:solidFill>
              </a:rPr>
              <a:t> </a:t>
            </a:r>
          </a:p>
          <a:p>
            <a:r>
              <a:rPr lang="ru-RU" sz="2400" dirty="0">
                <a:solidFill>
                  <a:schemeClr val="tx1"/>
                </a:solidFill>
              </a:rPr>
              <a:t>2. </a:t>
            </a:r>
            <a:r>
              <a:rPr lang="ru-RU" sz="2400" b="1" dirty="0">
                <a:solidFill>
                  <a:srgbClr val="FF0000"/>
                </a:solidFill>
              </a:rPr>
              <a:t>«Речевые жанры» 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дает сведения о тексте как продукте речевой деятельности, его признаках и особенностях;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типологии текстов</a:t>
            </a:r>
          </a:p>
          <a:p>
            <a:r>
              <a:rPr lang="ru-RU" sz="2400" dirty="0">
                <a:solidFill>
                  <a:schemeClr val="tx1"/>
                </a:solidFill>
              </a:rPr>
              <a:t>- речевых жанров как разновидностях текста: жанр просьбы, пересказа, вежливой оценки, сравнительного высказывания, объявления 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Описание </a:t>
            </a:r>
            <a:r>
              <a:rPr lang="ru-RU" sz="3100" b="1" dirty="0">
                <a:solidFill>
                  <a:srgbClr val="FF0000"/>
                </a:solidFill>
              </a:rPr>
              <a:t>ценностных ориентиров </a:t>
            </a:r>
            <a:r>
              <a:rPr lang="ru-RU" sz="3100" b="1" dirty="0"/>
              <a:t>содержания учебного предмета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Одним </a:t>
            </a:r>
            <a:r>
              <a:rPr lang="ru-RU" dirty="0"/>
              <a:t>из результатов обучения риторике </a:t>
            </a:r>
            <a:r>
              <a:rPr lang="ru-RU" dirty="0" smtClean="0"/>
              <a:t>является решение </a:t>
            </a:r>
            <a:r>
              <a:rPr lang="ru-RU" dirty="0"/>
              <a:t>задач воспитания – осмысление и присвоение младшими школьниками системы ценностей: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жизни человека 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общения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добра и истины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семьи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труда и творчества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социальной солидарности</a:t>
            </a:r>
          </a:p>
          <a:p>
            <a:r>
              <a:rPr lang="ru-RU" dirty="0" smtClean="0"/>
              <a:t>ценность </a:t>
            </a:r>
            <a:r>
              <a:rPr lang="ru-RU" dirty="0">
                <a:solidFill>
                  <a:srgbClr val="FF0000"/>
                </a:solidFill>
              </a:rPr>
              <a:t>гражданственности и патриотизма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Речевая разминка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2700" dirty="0" smtClean="0"/>
              <a:t>В детскую риторику со второго класса включена </a:t>
            </a:r>
            <a:r>
              <a:rPr lang="ru-RU" sz="2700" b="1" dirty="0" smtClean="0">
                <a:solidFill>
                  <a:srgbClr val="FF0000"/>
                </a:solidFill>
              </a:rPr>
              <a:t>речевая разминка</a:t>
            </a:r>
            <a:r>
              <a:rPr lang="ru-RU" sz="2700" dirty="0" smtClean="0"/>
              <a:t>. Так условно называются упражнения – задачи, развивающие: дыхание, речевой слух, навыки правильного произношения, навыки интонирования, </a:t>
            </a:r>
            <a:r>
              <a:rPr lang="ru-RU" sz="2700" dirty="0" err="1" smtClean="0"/>
              <a:t>произносительно</a:t>
            </a:r>
            <a:r>
              <a:rPr lang="ru-RU" sz="2700" dirty="0" smtClean="0"/>
              <a:t> – импровизационные умения учеников.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55576" y="2420888"/>
            <a:ext cx="5544616" cy="37052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1. </a:t>
            </a:r>
            <a:r>
              <a:rPr lang="ru-RU" sz="2200" dirty="0" smtClean="0"/>
              <a:t>Произнеси на выдохе:</a:t>
            </a:r>
          </a:p>
          <a:p>
            <a:pPr>
              <a:buNone/>
            </a:pPr>
            <a:r>
              <a:rPr lang="ru-RU" sz="2000" i="1" dirty="0" smtClean="0"/>
              <a:t>Солнышко, повернись! Красное, разожгись! </a:t>
            </a:r>
          </a:p>
          <a:p>
            <a:pPr>
              <a:buNone/>
            </a:pPr>
            <a:r>
              <a:rPr lang="ru-RU" sz="2000" i="1" dirty="0" smtClean="0"/>
              <a:t>Красное солнышко, в дорогу выезжай,</a:t>
            </a:r>
          </a:p>
          <a:p>
            <a:pPr>
              <a:buNone/>
            </a:pPr>
            <a:r>
              <a:rPr lang="ru-RU" sz="2000" i="1" dirty="0" smtClean="0"/>
              <a:t>Зимний холод забивай.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2. </a:t>
            </a:r>
            <a:r>
              <a:rPr lang="ru-RU" sz="2200" dirty="0" smtClean="0"/>
              <a:t>Озвучь тихо, но отчетливо, как мама у</a:t>
            </a:r>
          </a:p>
          <a:p>
            <a:pPr>
              <a:buNone/>
            </a:pPr>
            <a:r>
              <a:rPr lang="ru-RU" sz="2200" dirty="0" smtClean="0"/>
              <a:t>     постели больного ребенка:</a:t>
            </a:r>
          </a:p>
          <a:p>
            <a:pPr>
              <a:buNone/>
            </a:pPr>
            <a:r>
              <a:rPr lang="ru-RU" sz="2000" i="1" dirty="0" smtClean="0"/>
              <a:t>Сон идёт по сеням,</a:t>
            </a:r>
          </a:p>
          <a:p>
            <a:pPr>
              <a:buNone/>
            </a:pPr>
            <a:r>
              <a:rPr lang="ru-RU" sz="2000" i="1" dirty="0" smtClean="0"/>
              <a:t>Дрёма по терему.</a:t>
            </a:r>
          </a:p>
          <a:p>
            <a:pPr>
              <a:buNone/>
            </a:pPr>
            <a:r>
              <a:rPr lang="ru-RU" sz="2000" i="1" dirty="0" smtClean="0"/>
              <a:t>Сон говорит: - Усыплю да усыплю,</a:t>
            </a:r>
          </a:p>
          <a:p>
            <a:pPr>
              <a:buNone/>
            </a:pPr>
            <a:r>
              <a:rPr lang="ru-RU" sz="2000" i="1" dirty="0" smtClean="0"/>
              <a:t>Дрёма говорит: - </a:t>
            </a:r>
            <a:r>
              <a:rPr lang="ru-RU" sz="2000" i="1" dirty="0" err="1" smtClean="0"/>
              <a:t>Удремлю</a:t>
            </a:r>
            <a:r>
              <a:rPr lang="ru-RU" sz="2000" i="1" dirty="0" smtClean="0"/>
              <a:t> да </a:t>
            </a:r>
            <a:r>
              <a:rPr lang="ru-RU" sz="2000" i="1" dirty="0" err="1" smtClean="0"/>
              <a:t>удремлю</a:t>
            </a:r>
            <a:r>
              <a:rPr lang="ru-RU" sz="2000" i="1" dirty="0" smtClean="0"/>
              <a:t>.</a:t>
            </a:r>
          </a:p>
          <a:p>
            <a:pPr>
              <a:buNone/>
            </a:pPr>
            <a:endParaRPr lang="ru-RU" sz="22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580112" y="2852936"/>
            <a:ext cx="3106688" cy="288032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Стр.54 (два рис.)</a:t>
            </a:r>
          </a:p>
          <a:p>
            <a:pPr>
              <a:buNone/>
            </a:pPr>
            <a:r>
              <a:rPr lang="ru-RU" dirty="0" smtClean="0"/>
              <a:t>Солнышко и дрёма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Учебные темы из риторики, созвучные теме «</a:t>
            </a:r>
            <a:r>
              <a:rPr lang="ru-RU" sz="3200" b="1" dirty="0">
                <a:solidFill>
                  <a:srgbClr val="FF0000"/>
                </a:solidFill>
              </a:rPr>
              <a:t>Текст</a:t>
            </a:r>
            <a:r>
              <a:rPr lang="ru-RU" sz="3200" dirty="0"/>
              <a:t>» в логопедических </a:t>
            </a:r>
            <a:r>
              <a:rPr lang="ru-RU" sz="3200" dirty="0" smtClean="0"/>
              <a:t>занятиях: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000" dirty="0" smtClean="0"/>
              <a:t>Тема </a:t>
            </a:r>
            <a:r>
              <a:rPr lang="ru-RU" sz="3000" dirty="0"/>
              <a:t>и основная мысль </a:t>
            </a:r>
            <a:endParaRPr lang="ru-RU" sz="3000" dirty="0" smtClean="0"/>
          </a:p>
          <a:p>
            <a:r>
              <a:rPr lang="ru-RU" sz="3000" dirty="0" smtClean="0"/>
              <a:t>Ключевые слова в тексте</a:t>
            </a:r>
            <a:endParaRPr lang="ru-RU" sz="3000" dirty="0"/>
          </a:p>
          <a:p>
            <a:r>
              <a:rPr lang="ru-RU" sz="3000" dirty="0" smtClean="0"/>
              <a:t>Пересказ</a:t>
            </a:r>
            <a:r>
              <a:rPr lang="ru-RU" sz="3000" dirty="0"/>
              <a:t>: подробный пересказ, краткий пересказ, </a:t>
            </a:r>
            <a:r>
              <a:rPr lang="ru-RU" sz="3000" dirty="0" smtClean="0"/>
              <a:t>план</a:t>
            </a:r>
          </a:p>
          <a:p>
            <a:r>
              <a:rPr lang="ru-RU" sz="3000" dirty="0" smtClean="0"/>
              <a:t>Невыдуманный рассказ: было или придумано, часть рассказа, хочу вам рассказать.</a:t>
            </a:r>
          </a:p>
          <a:p>
            <a:r>
              <a:rPr lang="ru-RU" sz="3000" dirty="0" smtClean="0"/>
              <a:t>Типы </a:t>
            </a:r>
            <a:r>
              <a:rPr lang="ru-RU" sz="3000" dirty="0"/>
              <a:t>текстов:</a:t>
            </a:r>
          </a:p>
          <a:p>
            <a:pPr>
              <a:buNone/>
            </a:pPr>
            <a:r>
              <a:rPr lang="ru-RU" sz="3000" dirty="0" smtClean="0"/>
              <a:t>    </a:t>
            </a:r>
            <a:r>
              <a:rPr lang="ru-RU" sz="2800" dirty="0" smtClean="0"/>
              <a:t>а</a:t>
            </a:r>
            <a:r>
              <a:rPr lang="ru-RU" sz="2800" dirty="0"/>
              <a:t>) рассуждение: примеры в рассуждении, точные и неточные объяснения. </a:t>
            </a:r>
            <a:endParaRPr lang="ru-RU" sz="2800" dirty="0" smtClean="0"/>
          </a:p>
          <a:p>
            <a:pPr>
              <a:buNone/>
            </a:pPr>
            <a:r>
              <a:rPr lang="ru-RU" sz="2800" dirty="0"/>
              <a:t> </a:t>
            </a:r>
            <a:r>
              <a:rPr lang="ru-RU" sz="2800" dirty="0" smtClean="0"/>
              <a:t>   б</a:t>
            </a:r>
            <a:r>
              <a:rPr lang="ru-RU" sz="2800" dirty="0"/>
              <a:t>) описание: признаки предмета, загадки описания. </a:t>
            </a:r>
            <a:endParaRPr lang="ru-RU" sz="2800" dirty="0" smtClean="0"/>
          </a:p>
          <a:p>
            <a:pPr>
              <a:buNone/>
            </a:pPr>
            <a:r>
              <a:rPr lang="ru-RU" sz="2800" dirty="0"/>
              <a:t> </a:t>
            </a:r>
            <a:r>
              <a:rPr lang="ru-RU" sz="2800" dirty="0" smtClean="0"/>
              <a:t>   в) повествование</a:t>
            </a:r>
            <a:endParaRPr lang="ru-RU" sz="2800" dirty="0"/>
          </a:p>
          <a:p>
            <a:r>
              <a:rPr lang="ru-RU" sz="3000" dirty="0" smtClean="0"/>
              <a:t>Диалог и монолог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2016224"/>
          </a:xfrm>
        </p:spPr>
        <p:txBody>
          <a:bodyPr>
            <a:normAutofit/>
          </a:bodyPr>
          <a:lstStyle/>
          <a:p>
            <a:r>
              <a:rPr lang="ru-RU" sz="3600" b="1" dirty="0"/>
              <a:t>Примеры заданий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для </a:t>
            </a:r>
            <a:r>
              <a:rPr lang="ru-RU" sz="3600" b="1" dirty="0"/>
              <a:t>2-го </a:t>
            </a:r>
            <a:r>
              <a:rPr lang="ru-RU" sz="3600" b="1" dirty="0" smtClean="0"/>
              <a:t>и3-го классов</a:t>
            </a:r>
            <a:endParaRPr lang="ru-RU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39552" y="836712"/>
            <a:ext cx="4464496" cy="528945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Цель</a:t>
            </a:r>
            <a:r>
              <a:rPr lang="ru-RU" dirty="0"/>
              <a:t>: объяснить детям, как важно учитывать адресата при общении; знакомить детей с текстом приглашения, с тем, что его содержание, обращение и подпись изменяются в зависимости от того, кому адресовано приглашение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Задание</a:t>
            </a:r>
            <a:r>
              <a:rPr lang="ru-RU" dirty="0"/>
              <a:t>: </a:t>
            </a:r>
            <a:r>
              <a:rPr lang="ru-RU" dirty="0" smtClean="0"/>
              <a:t>1. Какие </a:t>
            </a:r>
            <a:r>
              <a:rPr lang="ru-RU" dirty="0"/>
              <a:t>и кому приглашения составят родители маленького водяного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      2. Прочитай отрывок из книги </a:t>
            </a:r>
            <a:r>
              <a:rPr lang="ru-RU" dirty="0" err="1" smtClean="0"/>
              <a:t>Г.Остера</a:t>
            </a:r>
            <a:r>
              <a:rPr lang="ru-RU" dirty="0" smtClean="0"/>
              <a:t> «Петька – микроб». Представь </a:t>
            </a:r>
            <a:r>
              <a:rPr lang="ru-RU" dirty="0"/>
              <a:t>себе, что ты – друг Петьки – микроба. Как бы ты и с чем его поздравил. Продумай свое поздравление и произнеси его вслух.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95537" y="188641"/>
            <a:ext cx="8291264" cy="576063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Тема</a:t>
            </a:r>
            <a:r>
              <a:rPr lang="ru-RU" dirty="0"/>
              <a:t>: </a:t>
            </a:r>
            <a:r>
              <a:rPr lang="ru-RU" dirty="0" smtClean="0"/>
              <a:t>Кто, </a:t>
            </a:r>
            <a:r>
              <a:rPr lang="ru-RU" dirty="0"/>
              <a:t>кого и как </a:t>
            </a:r>
            <a:r>
              <a:rPr lang="ru-RU" dirty="0" smtClean="0"/>
              <a:t>приглашает и поздравляет.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5220072" y="2174875"/>
            <a:ext cx="3466728" cy="39512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Рис.15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Рис.18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Тема</a:t>
            </a:r>
            <a:r>
              <a:rPr lang="ru-RU" sz="3600" dirty="0" smtClean="0"/>
              <a:t>: слушаем и смотрим.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24745"/>
            <a:ext cx="8219256" cy="1440160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rgbClr val="FF0000"/>
                </a:solidFill>
              </a:rPr>
              <a:t>Цель</a:t>
            </a:r>
            <a:r>
              <a:rPr lang="ru-RU" dirty="0" smtClean="0"/>
              <a:t>: </a:t>
            </a:r>
            <a:r>
              <a:rPr lang="ru-RU" b="0" dirty="0" smtClean="0"/>
              <a:t>Рассмотреть слушанье, как речевую деятельность; показать, что в нем всегда участвуют двое: адресат и адресант; уточнить значение слов, называющих разные виды слушанья, показать роль мимики, жестов, позы слушатели в активном процессе слушанья.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2564905"/>
            <a:ext cx="5760640" cy="356125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Задание</a:t>
            </a:r>
            <a:r>
              <a:rPr lang="ru-RU" dirty="0" smtClean="0"/>
              <a:t>: 1. Рассмотри внимательно  рисунок. Кто из студентов совсем не слушает лекцию? Как слушают  другие студенты? Вспомни, кого ты слушал вчера, сегодня. О чем они говорили (рассказывали, спрашивали, объясняли)?  Считаешь ли ты себя внимательным  слушателем.</a:t>
            </a:r>
          </a:p>
          <a:p>
            <a:pPr>
              <a:buNone/>
            </a:pPr>
            <a:r>
              <a:rPr lang="ru-RU" dirty="0" smtClean="0"/>
              <a:t>2. Рассмотри рисунки по известным сказкам. </a:t>
            </a:r>
          </a:p>
          <a:p>
            <a:pPr>
              <a:buNone/>
            </a:pPr>
            <a:r>
              <a:rPr lang="ru-RU" dirty="0" smtClean="0"/>
              <a:t>Помнишь ли ты, о чем просят герои этих </a:t>
            </a:r>
          </a:p>
          <a:p>
            <a:pPr>
              <a:buNone/>
            </a:pPr>
            <a:r>
              <a:rPr lang="ru-RU" dirty="0" smtClean="0"/>
              <a:t>сказок. Чья просьба была лукавой, </a:t>
            </a:r>
          </a:p>
          <a:p>
            <a:pPr>
              <a:buNone/>
            </a:pPr>
            <a:r>
              <a:rPr lang="ru-RU" dirty="0" smtClean="0"/>
              <a:t>проявлением хитрости?     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28184" y="3068960"/>
            <a:ext cx="2458616" cy="9361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492896"/>
            <a:ext cx="2417731" cy="162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4295179"/>
            <a:ext cx="2459037" cy="1685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Тема</a:t>
            </a:r>
            <a:r>
              <a:rPr lang="ru-RU" sz="3600" dirty="0" smtClean="0"/>
              <a:t>: </a:t>
            </a:r>
            <a:r>
              <a:rPr lang="ru-RU" sz="3600" dirty="0" smtClean="0"/>
              <a:t>Тон, громкость, темп. 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19256" cy="100811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Цель</a:t>
            </a:r>
            <a:r>
              <a:rPr lang="ru-RU" b="0" dirty="0" smtClean="0"/>
              <a:t>:</a:t>
            </a:r>
            <a:r>
              <a:rPr lang="ru-RU" dirty="0" smtClean="0"/>
              <a:t> </a:t>
            </a:r>
            <a:r>
              <a:rPr lang="ru-RU" b="0" dirty="0" smtClean="0"/>
              <a:t>знакомить детей с </a:t>
            </a:r>
            <a:r>
              <a:rPr lang="ru-RU" b="0" dirty="0" smtClean="0"/>
              <a:t>темпом, тоном, громкостью как </a:t>
            </a:r>
            <a:r>
              <a:rPr lang="ru-RU" b="0" dirty="0" smtClean="0"/>
              <a:t>средством выразительности устной речи.</a:t>
            </a:r>
            <a:endParaRPr lang="ru-RU" b="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546848" cy="395128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Задание</a:t>
            </a:r>
            <a:r>
              <a:rPr lang="ru-RU" dirty="0" smtClean="0"/>
              <a:t>: Внимательно рассмотри рисунки. Определи, кто из героев говорит: «спасибо, помог». Произнеси это предложение подходящим тоном, огорчённо, возмущённо, с </a:t>
            </a:r>
            <a:r>
              <a:rPr lang="ru-RU" dirty="0" smtClean="0"/>
              <a:t>нежностью; </a:t>
            </a:r>
            <a:r>
              <a:rPr lang="ru-RU" dirty="0" smtClean="0"/>
              <a:t>признательно, одобрительно.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877" y="2174875"/>
            <a:ext cx="2962071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Тема</a:t>
            </a:r>
            <a:r>
              <a:rPr lang="ru-RU" sz="3600" dirty="0" smtClean="0"/>
              <a:t>: Рассуждение в речи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24745"/>
            <a:ext cx="8291264" cy="7200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Цель</a:t>
            </a:r>
            <a:r>
              <a:rPr lang="ru-RU" b="0" dirty="0" smtClean="0"/>
              <a:t>: </a:t>
            </a:r>
            <a:r>
              <a:rPr lang="ru-RU" b="0" dirty="0" smtClean="0"/>
              <a:t> Учить </a:t>
            </a:r>
            <a:r>
              <a:rPr lang="ru-RU" b="0" dirty="0" smtClean="0"/>
              <a:t>детей самостоятельно рассуждать на разные темы, убеждать, отстаивать своё мнение</a:t>
            </a:r>
            <a:r>
              <a:rPr lang="ru-RU" b="0" dirty="0" smtClean="0"/>
              <a:t>.</a:t>
            </a:r>
            <a:endParaRPr lang="ru-RU" b="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4834880" cy="428133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Задание</a:t>
            </a:r>
            <a:r>
              <a:rPr lang="ru-RU" dirty="0" smtClean="0"/>
              <a:t>: 1. Вспомните сказку Шарля Перро «Кот в сапогах». Кого можно назвать настоящим героем этой сказки и почему? Стр.200 левая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2</a:t>
            </a:r>
            <a:r>
              <a:rPr lang="ru-RU" dirty="0" smtClean="0"/>
              <a:t>. Вспомним сказку «Лягушка-путешественница». Можно ли назвать лягушку находчивой или просто хвастливой? Какой пример, факт ты можешь привести в доказательство. Рисунок стр.200 правый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80112" y="2174875"/>
            <a:ext cx="3106688" cy="395128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Стр.200 левая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Стр.200 правая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767</Words>
  <Application>Microsoft Office PowerPoint</Application>
  <PresentationFormat>Экран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РИТОРИКА - НАУКА ПРАВИЛЬНО И КРАСИВО ГОВОРИТЬ И ПИСАТЬ.</vt:lpstr>
      <vt:lpstr>Давно, более 2500 лет назад в Элладе, столице Древней Греции, расцвела древнейшая из наук на земле – риторика. Древние греки учились риторике специально и считали ее очень важной наукой. Их учили убеждать, доказывать, восхвалять, осуждать, объяснять …</vt:lpstr>
      <vt:lpstr>Слайд 3</vt:lpstr>
      <vt:lpstr>Слайд 4</vt:lpstr>
      <vt:lpstr>Описание ценностных ориентиров содержания учебного предмета </vt:lpstr>
      <vt:lpstr>Речевая разминка В детскую риторику со второго класса включена речевая разминка. Так условно называются упражнения – задачи, развивающие: дыхание, речевой слух, навыки правильного произношения, навыки интонирования, произносительно – импровизационные умения учеников. </vt:lpstr>
      <vt:lpstr>Учебные темы из риторики, созвучные теме «Текст» в логопедических занятиях:</vt:lpstr>
      <vt:lpstr>Примеры заданий  для 2-го и3-го классов</vt:lpstr>
      <vt:lpstr>Слайд 9</vt:lpstr>
      <vt:lpstr>Тема: слушаем и смотрим.</vt:lpstr>
      <vt:lpstr>Тема: Тон, громкость, темп. </vt:lpstr>
      <vt:lpstr>Тема: Рассуждение в речи.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РИТОРИКА - НАУКА ПРАВИЛЬНО И КРАСИВО ГОВОРИТЬ И ПИСАТЬ.</dc:title>
  <dc:creator>Boris Kovalkov</dc:creator>
  <cp:lastModifiedBy>Boris Kovalkov</cp:lastModifiedBy>
  <cp:revision>12</cp:revision>
  <dcterms:created xsi:type="dcterms:W3CDTF">2014-02-16T07:57:38Z</dcterms:created>
  <dcterms:modified xsi:type="dcterms:W3CDTF">2014-02-16T09:36:40Z</dcterms:modified>
</cp:coreProperties>
</file>