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7" r:id="rId2"/>
    <p:sldId id="286" r:id="rId3"/>
    <p:sldId id="288" r:id="rId4"/>
    <p:sldId id="283" r:id="rId5"/>
    <p:sldId id="274" r:id="rId6"/>
    <p:sldId id="285" r:id="rId7"/>
    <p:sldId id="258" r:id="rId8"/>
    <p:sldId id="276" r:id="rId9"/>
    <p:sldId id="277" r:id="rId10"/>
    <p:sldId id="278" r:id="rId11"/>
    <p:sldId id="279" r:id="rId12"/>
    <p:sldId id="280" r:id="rId13"/>
    <p:sldId id="275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9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272CE-4D8B-4589-8987-4C0D9AD710EF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1E440-B7D9-49B2-B9A4-7BB075FD7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17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1E440-B7D9-49B2-B9A4-7BB075FD7B8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939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EF11FED-EA66-4253-9305-9D0E70BA3B76}" type="datetimeFigureOut">
              <a:rPr lang="ru-RU" smtClean="0"/>
              <a:t>18.05.2016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3D826FC-9E02-4CFE-A040-79AF3228FD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kintspk@yandex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088" y="285728"/>
            <a:ext cx="1420384" cy="11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2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2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2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2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27585" y="1556792"/>
            <a:ext cx="7704856" cy="468052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4800" b="1" dirty="0" smtClean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Влияние учебной деятельности на организм ребенка.</a:t>
            </a:r>
          </a:p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4800" b="1" dirty="0" smtClean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Психологические особенности ребенка при сдаче </a:t>
            </a:r>
            <a:r>
              <a:rPr lang="ru-RU" sz="4800" b="1" dirty="0" smtClean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ЕГЭ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		         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Бирюкова Елена Сергеевна-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                руководитель отдела сопровождения,</a:t>
            </a:r>
          </a:p>
          <a:p>
            <a:pPr marL="0" indent="0" algn="ctr" defTabSz="411163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педагог-психолог</a:t>
            </a:r>
            <a:endParaRPr lang="en-US" sz="2800" b="1" dirty="0" smtClean="0">
              <a:solidFill>
                <a:srgbClr val="C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188640"/>
            <a:ext cx="1548000" cy="121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spc="50" dirty="0" smtClean="0">
                <a:ln w="11430"/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 smtClean="0">
                <a:ln w="11430"/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 smtClean="0">
                <a:ln w="11430"/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latin typeface="Book Antiqua" pitchFamily="18" charset="0"/>
                <a:cs typeface="Tahoma" pitchFamily="34" charset="0"/>
              </a:rPr>
              <a:t> </a:t>
            </a:r>
            <a:endParaRPr lang="ru-RU" sz="1400" b="1" spc="50" dirty="0">
              <a:ln w="11430"/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27585" y="2060847"/>
            <a:ext cx="7704856" cy="403244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b="1" dirty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Влияние учебной деятельности на организм ребенка.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Утомление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чувство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усталости,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снижение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специфической работоспособности,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физиологических функций и уровня 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регуляции в ответ на физическую или психическую нагрузку на организм.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Признаки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утомления нестойкие, они быстро исчезают во время отдыха или после возвращения домой.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Поддержанию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высокой работоспособности ученика способствуют отдых, пребывание на воздухе, а также позитивные эмоции.</a:t>
            </a:r>
          </a:p>
          <a:p>
            <a:pPr marL="0" indent="0" algn="ctr">
              <a:spcBef>
                <a:spcPct val="50000"/>
              </a:spcBef>
              <a:buSzPct val="100000"/>
              <a:buNone/>
              <a:defRPr/>
            </a:pPr>
            <a:endParaRPr lang="en-US" sz="2400" b="1" dirty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ct val="50000"/>
              </a:spcBef>
              <a:buSzPct val="100000"/>
              <a:buNone/>
              <a:defRPr/>
            </a:pPr>
            <a:endParaRPr lang="ru-RU" sz="2400" b="1" dirty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endParaRPr lang="ru-RU" sz="2400" b="1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4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472" y="285736"/>
            <a:ext cx="1440000" cy="11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84008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27585" y="1394699"/>
            <a:ext cx="7704856" cy="469859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Определение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Выраженными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признаками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переутомления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являются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снижение работоспособности;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нервно-психические расстройства;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стойкие изменения в регуляции вегетативных функций организма (аритмия, вегето-дистония по гипертоническому или гипотоническому типу);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снижение сопротивляемости организма к воздействию неблагоприятных факторов и патогенных микроорганизмов. Указанные признаки не исчезают после кратковременного отдыха и даже после ночного сна нормальной продолжительности.</a:t>
            </a:r>
          </a:p>
          <a:p>
            <a:pPr marL="0" indent="0" algn="ctr">
              <a:spcBef>
                <a:spcPct val="50000"/>
              </a:spcBef>
              <a:buSzPct val="100000"/>
              <a:buNone/>
              <a:defRPr/>
            </a:pPr>
            <a:endParaRPr lang="ru-RU" sz="2400" b="1" dirty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endParaRPr lang="ru-RU" sz="2400" b="1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9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09814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23528" y="1412777"/>
            <a:ext cx="8606190" cy="46805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3000" b="1" dirty="0" smtClean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Психологические особенности ребенка при сдаче ЕГЭ </a:t>
            </a:r>
          </a:p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endParaRPr lang="ru-RU" sz="4800" b="1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rbli.ru/wp-content/uploads/2015/03/EGE-i-OGE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48880"/>
            <a:ext cx="7272808" cy="4137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46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4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827585" y="2060847"/>
            <a:ext cx="7704856" cy="446449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9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Экзамен = </a:t>
            </a:r>
            <a:r>
              <a:rPr lang="ru-RU" sz="9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Стресс</a:t>
            </a:r>
          </a:p>
          <a:p>
            <a:pPr marL="0" indent="0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Симптомы </a:t>
            </a:r>
            <a:r>
              <a:rPr lang="ru-RU" sz="8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стресса: </a:t>
            </a:r>
          </a:p>
          <a:p>
            <a:pPr marL="0" indent="0">
              <a:buNone/>
            </a:pPr>
            <a:r>
              <a:rPr lang="ru-RU" sz="4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8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Физиологические</a:t>
            </a: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- расстройства сна, расстройства аппетита, общая утомляемость, психосоматические заболевания и т.д.;</a:t>
            </a:r>
          </a:p>
          <a:p>
            <a:pPr marL="0" indent="0">
              <a:buNone/>
            </a:pP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8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Эмоциональные</a:t>
            </a: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- раздражительность, тревожность, различные страхи, низкий эмоциональный фон, апатия и т.д.;</a:t>
            </a:r>
          </a:p>
          <a:p>
            <a:pPr marL="0" indent="0">
              <a:buNone/>
            </a:pP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68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Поведенческие</a:t>
            </a: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- отсутствие последовательности в действиях, неспособность сконцентрироваться на каком-либо занятии, проявление неуважения или повышенной агрессивности по отношению к другим людям; </a:t>
            </a:r>
          </a:p>
          <a:p>
            <a:pPr marL="0" indent="0">
              <a:buNone/>
            </a:pP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800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Познавательные</a:t>
            </a:r>
            <a:r>
              <a:rPr lang="ru-RU" sz="6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800" dirty="0">
                <a:latin typeface="Times New Roman" pitchFamily="18" charset="0"/>
                <a:cs typeface="Times New Roman" pitchFamily="18" charset="0"/>
              </a:rPr>
              <a:t>- нарушение концентрации внимания, снижение интеллектуальных способностей. </a:t>
            </a:r>
          </a:p>
        </p:txBody>
      </p:sp>
    </p:spTree>
    <p:extLst>
      <p:ext uri="{BB962C8B-B14F-4D97-AF65-F5344CB8AC3E}">
        <p14:creationId xmlns:p14="http://schemas.microsoft.com/office/powerpoint/2010/main" val="13196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72" y="260648"/>
            <a:ext cx="1476000" cy="115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323528" y="1772816"/>
            <a:ext cx="8606190" cy="26642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endParaRPr lang="ru-RU" sz="3000" b="1" dirty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SzPct val="100000"/>
              <a:buNone/>
              <a:defRPr/>
            </a:pPr>
            <a:r>
              <a:rPr lang="ru-RU" sz="66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Аффект тормозит интеллект!</a:t>
            </a:r>
          </a:p>
          <a:p>
            <a:pPr marL="0" indent="0"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endParaRPr lang="ru-RU" sz="4800" b="1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8640"/>
            <a:ext cx="624644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9" y="4365104"/>
            <a:ext cx="1162991" cy="22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3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80" y="203475"/>
            <a:ext cx="1548000" cy="121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578858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Чем может помочь родитель? 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399397"/>
            <a:ext cx="7848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режима дня</a:t>
            </a:r>
          </a:p>
          <a:p>
            <a:pPr marL="457200" indent="-457200" algn="ctr">
              <a:buAutoNum type="arabicPeriod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Оборудование рабочего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места</a:t>
            </a:r>
          </a:p>
          <a:p>
            <a:pPr marL="457200" indent="-457200" algn="ctr">
              <a:buAutoNum type="arabicPeriod"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Правильное питание</a:t>
            </a:r>
          </a:p>
          <a:p>
            <a:pPr marL="457200" indent="-457200" algn="ctr">
              <a:buAutoNum type="arabicPeriod"/>
            </a:pPr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endParaRPr lang="ru-RU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88640"/>
            <a:ext cx="667848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</a:br>
            <a: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400" b="1" spc="50" dirty="0">
                <a:ln w="11430"/>
                <a:latin typeface="Book Antiqua" pitchFamily="18" charset="0"/>
                <a:cs typeface="Tahoma" pitchFamily="34" charset="0"/>
              </a:rPr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935" y="4293096"/>
            <a:ext cx="2596355" cy="19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48869"/>
            <a:ext cx="2399499" cy="19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3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96" y="155373"/>
            <a:ext cx="1692000" cy="132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4246" y="1404065"/>
            <a:ext cx="6696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3200" b="1" spc="50" dirty="0" smtClean="0">
                <a:ln w="11430"/>
                <a:solidFill>
                  <a:srgbClr val="0000FF"/>
                </a:solidFill>
                <a:latin typeface="Book Antiqua" pitchFamily="18" charset="0"/>
                <a:cs typeface="Tahoma" pitchFamily="34" charset="0"/>
              </a:rPr>
              <a:t>Чем могут помочь родители</a:t>
            </a:r>
            <a:endParaRPr lang="ru-RU" sz="3200" b="1" spc="50" dirty="0">
              <a:ln w="11430"/>
              <a:solidFill>
                <a:srgbClr val="0000FF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Информация</a:t>
            </a:r>
            <a:r>
              <a:rPr lang="ru-RU" sz="2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200" b="1" u="sng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педагоги и администрация МОУ «ГПЛ»;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законодательство;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интернет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-опыт друзей и знакомых;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Опыт</a:t>
            </a:r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личный опыт;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техники расслабления и успокоения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- приметы; </a:t>
            </a: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талисманы;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88640"/>
            <a:ext cx="6390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spc="50" dirty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7182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 следует общаться с ребенком: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9600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Подчеркивайте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все его удачи и достижения и не заостряйте внимание на возможном провале. </a:t>
            </a:r>
          </a:p>
          <a:p>
            <a:pPr indent="3960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Заряжайте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своего ребенка позитивным отношением к предстоящим испытаниям. </a:t>
            </a:r>
          </a:p>
          <a:p>
            <a:pPr indent="3960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3. Ни в коем случае 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сравнивайте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своего ребенка ни с кем, будь то друзья, братья или сестры. </a:t>
            </a:r>
          </a:p>
          <a:p>
            <a:pPr indent="3960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4.Не драматизируйте само событие экзаменационной сессии.</a:t>
            </a:r>
          </a:p>
          <a:p>
            <a:pPr indent="3960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5. В случае яркого проявления стресса обращайтесь к врачу. </a:t>
            </a:r>
          </a:p>
          <a:p>
            <a:pPr indent="39600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6. Избегайте тактики «вознаграждения», обещая в награду за хороший результат на экзамене деньги, дорогие подарки и прочее. </a:t>
            </a:r>
          </a:p>
        </p:txBody>
      </p:sp>
    </p:spTree>
    <p:extLst>
      <p:ext uri="{BB962C8B-B14F-4D97-AF65-F5344CB8AC3E}">
        <p14:creationId xmlns:p14="http://schemas.microsoft.com/office/powerpoint/2010/main" val="79424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ФРАЗЫ РОДИТЕЛЕЙ, КОТОРЫЕ </a:t>
            </a:r>
          </a:p>
          <a:p>
            <a:pPr algn="ctr"/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ПОМОГАЮТ </a:t>
            </a:r>
            <a:r>
              <a:rPr lang="ru-RU" sz="2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sz="2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Экзамены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 стоят таких волнений!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ну-ка взбодрись!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все еще не закончил с подготовкой?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Возьми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себя в руки!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Соберись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Работай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изо всех сил!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 твоего брата (сестры, друга...) никогда не возникало подобных проблем!</a:t>
            </a:r>
          </a:p>
          <a:p>
            <a:pPr algn="ctr"/>
            <a:r>
              <a:rPr lang="ru-RU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72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ФРАЗЫ РОДИТЕЛЕЙ, КОТОРЫЕ </a:t>
            </a:r>
          </a:p>
          <a:p>
            <a:pPr algn="ctr"/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ПОМОГАЮТ </a:t>
            </a:r>
            <a:r>
              <a:rPr lang="ru-RU" sz="22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ПРИВЕТСТВУЮТСЯ:</a:t>
            </a:r>
          </a:p>
          <a:p>
            <a:pPr algn="ctr"/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b="1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Могу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ли я в чем-нибудь тебе помочь? </a:t>
            </a:r>
          </a:p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Ну, как ты?</a:t>
            </a:r>
          </a:p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Как ты себя сейчас чувствуешь? </a:t>
            </a:r>
          </a:p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Пожалуйста, дай мне знать, если я понадоблюсь тебе. </a:t>
            </a:r>
          </a:p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Если захочешь, я могу проверить, как ты выучил эту тему. </a:t>
            </a:r>
          </a:p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Ты здорово работаешь! </a:t>
            </a:r>
          </a:p>
        </p:txBody>
      </p:sp>
    </p:spTree>
    <p:extLst>
      <p:ext uri="{BB962C8B-B14F-4D97-AF65-F5344CB8AC3E}">
        <p14:creationId xmlns:p14="http://schemas.microsoft.com/office/powerpoint/2010/main" val="12409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</a:t>
            </a:r>
            <a:r>
              <a:rPr lang="ru-RU" sz="4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самое </a:t>
            </a:r>
            <a:r>
              <a:rPr lang="ru-RU" sz="4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главное! </a:t>
            </a:r>
          </a:p>
          <a:p>
            <a:pPr algn="ctr"/>
            <a:endParaRPr lang="ru-RU" sz="4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айте 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твердо понять вашему сыну или дочери, что они дороги вам и любимы, не смотря ни на </a:t>
            </a:r>
            <a:r>
              <a:rPr lang="ru-RU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что!</a:t>
            </a:r>
          </a:p>
          <a:p>
            <a:pPr algn="ctr"/>
            <a:r>
              <a:rPr lang="ru-RU" sz="4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 верите в них и их силы! </a:t>
            </a:r>
          </a:p>
        </p:txBody>
      </p:sp>
    </p:spTree>
    <p:extLst>
      <p:ext uri="{BB962C8B-B14F-4D97-AF65-F5344CB8AC3E}">
        <p14:creationId xmlns:p14="http://schemas.microsoft.com/office/powerpoint/2010/main" val="421370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285728"/>
            <a:ext cx="2000264" cy="157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187624" y="1916113"/>
            <a:ext cx="7705551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endParaRPr lang="en-US" sz="1600" b="1" u="sng" dirty="0" smtClean="0">
              <a:solidFill>
                <a:srgbClr val="0000CC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57341"/>
            <a:ext cx="792088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800" b="1" dirty="0" smtClean="0"/>
          </a:p>
          <a:p>
            <a:pPr algn="ctr"/>
            <a:r>
              <a:rPr lang="ru-RU" sz="5500" b="1" dirty="0" smtClean="0">
                <a:solidFill>
                  <a:srgbClr val="0000FF"/>
                </a:solidFill>
              </a:rPr>
              <a:t>СПАСИБО ЗА ВНИМАНИЕ!</a:t>
            </a:r>
            <a:endParaRPr lang="ru-RU" sz="55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36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\Documents\логоти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480" y="188640"/>
            <a:ext cx="1476000" cy="115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0190" y="409814"/>
            <a:ext cx="66960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СМОЛЕНСКОЕ ОБЛАСТНОЕ ГОСУДАРСТВЕННОЕ БЮДЖЕТНОЕ УЧРЕЖДЕНИЕ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«Центр психолого-медико-социального сопровождения детей и семей»</a:t>
            </a:r>
            <a:b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</a:br>
            <a:r>
              <a:rPr lang="ru-RU" sz="1600" b="1" spc="50" dirty="0" smtClean="0">
                <a:ln w="11430"/>
                <a:solidFill>
                  <a:srgbClr val="003300"/>
                </a:solidFill>
                <a:latin typeface="Book Antiqua" pitchFamily="18" charset="0"/>
                <a:cs typeface="Tahoma" pitchFamily="34" charset="0"/>
              </a:rPr>
              <a:t> </a:t>
            </a:r>
            <a:endParaRPr lang="ru-RU" sz="1600" b="1" spc="50" dirty="0">
              <a:ln w="11430"/>
              <a:solidFill>
                <a:srgbClr val="003300"/>
              </a:solidFill>
              <a:latin typeface="Book Antiqua" pitchFamily="18" charset="0"/>
              <a:cs typeface="Tahoma" pitchFamily="34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464175" y="1916113"/>
            <a:ext cx="3429000" cy="40005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"/>
              <a:defRPr/>
            </a:pPr>
            <a:r>
              <a:rPr 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214004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,</a:t>
            </a:r>
            <a:r>
              <a:rPr 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 г.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 </a:t>
            </a:r>
            <a:r>
              <a:rPr 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Смоленск</a:t>
            </a:r>
            <a:r>
              <a:rPr lang="en-US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,</a:t>
            </a:r>
          </a:p>
          <a:p>
            <a:pPr indent="14288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r>
              <a:rPr lang="ru-RU" sz="1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ул.Неверовского</a:t>
            </a:r>
            <a:r>
              <a:rPr 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,</a:t>
            </a:r>
            <a:endParaRPr lang="en-US" sz="1800" b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  <a:sym typeface="Wingdings" pitchFamily="2" charset="2"/>
            </a:endParaRPr>
          </a:p>
          <a:p>
            <a:pPr indent="14288" fontAlgn="auto">
              <a:spcBef>
                <a:spcPts val="0"/>
              </a:spcBef>
              <a:spcAft>
                <a:spcPts val="0"/>
              </a:spcAft>
              <a:buSzPct val="100000"/>
              <a:buFont typeface="Arial" charset="0"/>
              <a:buNone/>
              <a:defRPr/>
            </a:pPr>
            <a:r>
              <a:rPr 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  <a:sym typeface="Wingdings" pitchFamily="2" charset="2"/>
              </a:rPr>
              <a:t>дом 26</a:t>
            </a:r>
            <a:endParaRPr lang="en-US" sz="1800" b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  <a:sym typeface="Wingdings" pitchFamily="2" charset="2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"/>
              <a:defRPr/>
            </a:pP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Телефон/факс: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(4812)38-31</a:t>
            </a: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-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42</a:t>
            </a:r>
            <a:endParaRPr lang="en-US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"/>
              <a:defRPr/>
            </a:pP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E-mail: </a:t>
            </a:r>
            <a:r>
              <a:rPr lang="en-US" sz="16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  <a:hlinkClick r:id="rId3"/>
              </a:rPr>
              <a:t>skintspk@yandex.ru</a:t>
            </a:r>
            <a:endParaRPr lang="en-US" sz="18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buSzPct val="100000"/>
              <a:buFont typeface="Wingdings" pitchFamily="2" charset="2"/>
              <a:buChar char=""/>
              <a:defRPr/>
            </a:pPr>
            <a:r>
              <a:rPr lang="en-US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Web-</a:t>
            </a:r>
            <a:r>
              <a:rPr lang="ru-RU" sz="1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сайт: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buSzPct val="100000"/>
              <a:buNone/>
              <a:defRPr/>
            </a:pPr>
            <a:r>
              <a:rPr lang="en-US" sz="1600" b="1" u="sng" dirty="0" smtClean="0">
                <a:solidFill>
                  <a:srgbClr val="0000CC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ahoma" pitchFamily="34" charset="0"/>
                <a:cs typeface="Tahoma" pitchFamily="34" charset="0"/>
              </a:rPr>
              <a:t>http://cpms-smol.ru</a:t>
            </a:r>
          </a:p>
        </p:txBody>
      </p:sp>
      <p:pic>
        <p:nvPicPr>
          <p:cNvPr id="8" name="Picture 2" descr="D:\ЦЕНТР\Фото фасад\DSCN74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90" y="2204864"/>
            <a:ext cx="5327914" cy="399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85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315</TotalTime>
  <Words>635</Words>
  <Application>Microsoft Office PowerPoint</Application>
  <PresentationFormat>Экран (4:3)</PresentationFormat>
  <Paragraphs>109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светлана</cp:lastModifiedBy>
  <cp:revision>21</cp:revision>
  <dcterms:created xsi:type="dcterms:W3CDTF">2016-05-17T06:36:14Z</dcterms:created>
  <dcterms:modified xsi:type="dcterms:W3CDTF">2016-05-18T06:10:38Z</dcterms:modified>
</cp:coreProperties>
</file>