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2"/>
  </p:notesMasterIdLst>
  <p:sldIdLst>
    <p:sldId id="325" r:id="rId2"/>
    <p:sldId id="501" r:id="rId3"/>
    <p:sldId id="425" r:id="rId4"/>
    <p:sldId id="280" r:id="rId5"/>
    <p:sldId id="502" r:id="rId6"/>
    <p:sldId id="508" r:id="rId7"/>
    <p:sldId id="503" r:id="rId8"/>
    <p:sldId id="507" r:id="rId9"/>
    <p:sldId id="494" r:id="rId10"/>
    <p:sldId id="499"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FF4B4B"/>
    <a:srgbClr val="9FC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6" autoAdjust="0"/>
    <p:restoredTop sz="72910" autoAdjust="0"/>
  </p:normalViewPr>
  <p:slideViewPr>
    <p:cSldViewPr snapToGrid="0">
      <p:cViewPr varScale="1">
        <p:scale>
          <a:sx n="83" d="100"/>
          <a:sy n="83" d="100"/>
        </p:scale>
        <p:origin x="14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EB17B-2802-467A-954F-0CD0A294B740}" type="datetimeFigureOut">
              <a:rPr lang="ru-RU" smtClean="0"/>
              <a:t>23.01.2019</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8535B-175A-444A-A23B-B02B0D4CF058}" type="slidenum">
              <a:rPr lang="ru-RU" smtClean="0"/>
              <a:t>‹#›</a:t>
            </a:fld>
            <a:endParaRPr lang="ru-RU" dirty="0"/>
          </a:p>
        </p:txBody>
      </p:sp>
    </p:spTree>
    <p:extLst>
      <p:ext uri="{BB962C8B-B14F-4D97-AF65-F5344CB8AC3E}">
        <p14:creationId xmlns:p14="http://schemas.microsoft.com/office/powerpoint/2010/main" val="363329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Ролик</a:t>
            </a:r>
          </a:p>
          <a:p>
            <a:r>
              <a:rPr lang="ru-RU" dirty="0"/>
              <a:t>Какие формы травли вы видели в ролике? </a:t>
            </a:r>
          </a:p>
          <a:p>
            <a:endParaRPr lang="ru-RU" dirty="0"/>
          </a:p>
          <a:p>
            <a:r>
              <a:rPr lang="ru-RU" dirty="0"/>
              <a:t>Правильно, сегодня мы поговорим именно об эмоциональной травле – исключении и манипуляциях, игре твоими чувствами.</a:t>
            </a:r>
          </a:p>
          <a:p>
            <a:endParaRPr lang="ru-RU" dirty="0"/>
          </a:p>
        </p:txBody>
      </p:sp>
      <p:sp>
        <p:nvSpPr>
          <p:cNvPr id="4" name="Slide Number Placeholder 3"/>
          <p:cNvSpPr>
            <a:spLocks noGrp="1"/>
          </p:cNvSpPr>
          <p:nvPr>
            <p:ph type="sldNum" sz="quarter" idx="10"/>
          </p:nvPr>
        </p:nvSpPr>
        <p:spPr/>
        <p:txBody>
          <a:bodyPr/>
          <a:lstStyle/>
          <a:p>
            <a:fld id="{389A114B-FC60-47EC-8308-216CF28CF657}" type="slidenum">
              <a:rPr lang="ru-RU" smtClean="0"/>
              <a:pPr/>
              <a:t>1</a:t>
            </a:fld>
            <a:endParaRPr lang="ru-RU" dirty="0"/>
          </a:p>
        </p:txBody>
      </p:sp>
    </p:spTree>
    <p:extLst>
      <p:ext uri="{BB962C8B-B14F-4D97-AF65-F5344CB8AC3E}">
        <p14:creationId xmlns:p14="http://schemas.microsoft.com/office/powerpoint/2010/main" val="184658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Игра в тонущий корабль:</a:t>
            </a:r>
          </a:p>
          <a:p>
            <a:endParaRPr lang="ru-RU" dirty="0"/>
          </a:p>
          <a:p>
            <a:r>
              <a:rPr lang="ru-RU" dirty="0"/>
              <a:t>Требования: 3 человека – капитаны спасательных шлюпок. </a:t>
            </a:r>
          </a:p>
          <a:p>
            <a:r>
              <a:rPr lang="ru-RU" dirty="0"/>
              <a:t>Инструкция, вы берете на борт только тех, кто прямо попросил о помощи: каждого 4, каждого 6 и каждого 8. </a:t>
            </a:r>
          </a:p>
          <a:p>
            <a:r>
              <a:rPr lang="ru-RU" dirty="0"/>
              <a:t>Просьбы в виде – я хорошо готовлю не работают.</a:t>
            </a:r>
          </a:p>
          <a:p>
            <a:r>
              <a:rPr lang="ru-RU" dirty="0"/>
              <a:t>Просьбы за другого человека учитываются другому человеку. </a:t>
            </a:r>
          </a:p>
          <a:p>
            <a:endParaRPr lang="ru-RU" dirty="0"/>
          </a:p>
          <a:p>
            <a:r>
              <a:rPr lang="ru-RU" dirty="0"/>
              <a:t>Инструкция для всего класса: вы находитесь на тонущем корабле, спастись можно, попав на шлюпку. Но мест на всех не хватит, ваша задача убедить капитанов шлюпок принять вас на борт. Попасть на шлюпку можно только через капитана. </a:t>
            </a:r>
          </a:p>
          <a:p>
            <a:endParaRPr lang="ru-RU" dirty="0"/>
          </a:p>
          <a:p>
            <a:r>
              <a:rPr lang="ru-RU" dirty="0"/>
              <a:t>После игры вывод – получает помощь тот, кто прямо просит, просит до тех пор пока не поможет.</a:t>
            </a:r>
          </a:p>
          <a:p>
            <a:r>
              <a:rPr lang="ru-RU" dirty="0"/>
              <a:t>Не важно, как вы просите, важно не останавливаться – значение имеет количество попыток получить помощь!</a:t>
            </a:r>
          </a:p>
          <a:p>
            <a:endParaRPr lang="ru-RU" dirty="0"/>
          </a:p>
          <a:p>
            <a:endParaRPr lang="ru-RU" dirty="0"/>
          </a:p>
        </p:txBody>
      </p:sp>
      <p:sp>
        <p:nvSpPr>
          <p:cNvPr id="4" name="Номер слайда 3"/>
          <p:cNvSpPr>
            <a:spLocks noGrp="1"/>
          </p:cNvSpPr>
          <p:nvPr>
            <p:ph type="sldNum" sz="quarter" idx="5"/>
          </p:nvPr>
        </p:nvSpPr>
        <p:spPr/>
        <p:txBody>
          <a:bodyPr/>
          <a:lstStyle/>
          <a:p>
            <a:fld id="{D798535B-175A-444A-A23B-B02B0D4CF058}" type="slidenum">
              <a:rPr lang="ru-RU" smtClean="0"/>
              <a:t>10</a:t>
            </a:fld>
            <a:endParaRPr lang="ru-RU" dirty="0"/>
          </a:p>
        </p:txBody>
      </p:sp>
    </p:spTree>
    <p:extLst>
      <p:ext uri="{BB962C8B-B14F-4D97-AF65-F5344CB8AC3E}">
        <p14:creationId xmlns:p14="http://schemas.microsoft.com/office/powerpoint/2010/main" val="284316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Как исключают? (показываете на слайде варианты ответов, как дети могут исключать, дополнительные запрашиваете у детей)</a:t>
            </a:r>
          </a:p>
          <a:p>
            <a:endParaRPr lang="ru-RU" dirty="0"/>
          </a:p>
          <a:p>
            <a:r>
              <a:rPr lang="ru-RU" dirty="0"/>
              <a:t>Верно! </a:t>
            </a:r>
          </a:p>
          <a:p>
            <a:endParaRPr lang="ru-RU" dirty="0"/>
          </a:p>
          <a:p>
            <a:r>
              <a:rPr lang="ru-RU" dirty="0"/>
              <a:t>Для того, чтобы справить с исключением, поиграем в игру: </a:t>
            </a:r>
          </a:p>
          <a:p>
            <a:pPr fontAlgn="base"/>
            <a:r>
              <a:rPr lang="ru-RU" sz="1200" b="0" i="0" kern="1200" dirty="0">
                <a:solidFill>
                  <a:schemeClr val="tx1"/>
                </a:solidFill>
                <a:effectLst/>
                <a:latin typeface="+mn-lt"/>
                <a:ea typeface="+mn-ea"/>
                <a:cs typeface="+mn-cs"/>
              </a:rPr>
              <a:t>Группа образует тесный круг:</a:t>
            </a:r>
          </a:p>
          <a:p>
            <a:pPr fontAlgn="base"/>
            <a:r>
              <a:rPr lang="ru-RU" sz="1200" b="0" i="0" kern="1200" dirty="0">
                <a:solidFill>
                  <a:schemeClr val="tx1"/>
                </a:solidFill>
                <a:effectLst/>
                <a:latin typeface="+mn-lt"/>
                <a:ea typeface="+mn-ea"/>
                <a:cs typeface="+mn-cs"/>
              </a:rPr>
              <a:t>Инструкция группе: «вы единый организм, который принимает решение на основе совместного обсуждения», у вас нет задачи пустить или не пустить нового человека. </a:t>
            </a:r>
          </a:p>
          <a:p>
            <a:pPr fontAlgn="base"/>
            <a:endParaRPr lang="ru-RU" sz="1200" b="0" i="0" kern="1200" dirty="0">
              <a:solidFill>
                <a:schemeClr val="tx1"/>
              </a:solidFill>
              <a:effectLst/>
              <a:latin typeface="+mn-lt"/>
              <a:ea typeface="+mn-ea"/>
              <a:cs typeface="+mn-cs"/>
            </a:endParaRPr>
          </a:p>
          <a:p>
            <a:pPr fontAlgn="base"/>
            <a:r>
              <a:rPr lang="ru-RU" sz="1200" b="0" i="0" kern="1200" dirty="0">
                <a:solidFill>
                  <a:schemeClr val="tx1"/>
                </a:solidFill>
                <a:effectLst/>
                <a:latin typeface="+mn-lt"/>
                <a:ea typeface="+mn-ea"/>
                <a:cs typeface="+mn-cs"/>
              </a:rPr>
              <a:t>Инструкция смельчаку – твоя задача попасть в круг, это значит расцепить руки и встать ко всем.</a:t>
            </a:r>
          </a:p>
          <a:p>
            <a:pPr fontAlgn="base"/>
            <a:r>
              <a:rPr lang="ru-RU" sz="1200" b="0" i="0" kern="1200" dirty="0">
                <a:solidFill>
                  <a:schemeClr val="tx1"/>
                </a:solidFill>
                <a:effectLst/>
                <a:latin typeface="+mn-lt"/>
                <a:ea typeface="+mn-ea"/>
                <a:cs typeface="+mn-cs"/>
              </a:rPr>
              <a:t>Для этого у тебя есть сила убеждения (уговорами, угрозами, обещаниями.), ловкостью (пронырнуть, проскользнуть, прорваться, в конце концов.), хитростью (посулы, обещания, комплименты.), искренность. </a:t>
            </a:r>
          </a:p>
          <a:p>
            <a:pPr fontAlgn="base"/>
            <a:r>
              <a:rPr lang="ru-RU" sz="1200" b="0" i="0" kern="1200" dirty="0">
                <a:solidFill>
                  <a:schemeClr val="tx1"/>
                </a:solidFill>
                <a:effectLst/>
                <a:latin typeface="+mn-lt"/>
                <a:ea typeface="+mn-ea"/>
                <a:cs typeface="+mn-cs"/>
              </a:rPr>
              <a:t>Главное – </a:t>
            </a:r>
            <a:r>
              <a:rPr lang="ru-RU" sz="1200" b="0" i="0" kern="1200" dirty="0" err="1">
                <a:solidFill>
                  <a:schemeClr val="tx1"/>
                </a:solidFill>
                <a:effectLst/>
                <a:latin typeface="+mn-lt"/>
                <a:ea typeface="+mn-ea"/>
                <a:cs typeface="+mn-cs"/>
              </a:rPr>
              <a:t>нельщя</a:t>
            </a:r>
            <a:r>
              <a:rPr lang="ru-RU" sz="1200" b="0" i="0" kern="1200" dirty="0">
                <a:solidFill>
                  <a:schemeClr val="tx1"/>
                </a:solidFill>
                <a:effectLst/>
                <a:latin typeface="+mn-lt"/>
                <a:ea typeface="+mn-ea"/>
                <a:cs typeface="+mn-cs"/>
              </a:rPr>
              <a:t> причинять боль и использовать агрессию.</a:t>
            </a:r>
          </a:p>
          <a:p>
            <a:pPr fontAlgn="base"/>
            <a:endParaRPr lang="ru-RU" sz="1200" b="0" i="0" kern="1200" dirty="0">
              <a:solidFill>
                <a:schemeClr val="tx1"/>
              </a:solidFill>
              <a:effectLst/>
              <a:latin typeface="+mn-lt"/>
              <a:ea typeface="+mn-ea"/>
              <a:cs typeface="+mn-cs"/>
            </a:endParaRPr>
          </a:p>
          <a:p>
            <a:pPr fontAlgn="base"/>
            <a:r>
              <a:rPr lang="ru-RU" sz="1200" b="0" i="0" kern="1200" dirty="0">
                <a:solidFill>
                  <a:schemeClr val="tx1"/>
                </a:solidFill>
                <a:effectLst/>
                <a:latin typeface="+mn-lt"/>
                <a:ea typeface="+mn-ea"/>
                <a:cs typeface="+mn-cs"/>
              </a:rPr>
              <a:t>Начали!</a:t>
            </a:r>
          </a:p>
          <a:p>
            <a:pPr fontAlgn="base"/>
            <a:r>
              <a:rPr lang="ru-RU" sz="1200" b="0" i="0" kern="1200" dirty="0">
                <a:solidFill>
                  <a:schemeClr val="tx1"/>
                </a:solidFill>
                <a:effectLst/>
                <a:latin typeface="+mn-lt"/>
                <a:ea typeface="+mn-ea"/>
                <a:cs typeface="+mn-cs"/>
              </a:rPr>
              <a:t>…Спасибо за смелость. Кто следующий готов? На старт. Начали!</a:t>
            </a:r>
          </a:p>
          <a:p>
            <a:pPr fontAlgn="base"/>
            <a:r>
              <a:rPr lang="ru-RU" sz="1200" b="1" i="0" kern="1200" dirty="0">
                <a:solidFill>
                  <a:schemeClr val="tx1"/>
                </a:solidFill>
                <a:effectLst/>
                <a:latin typeface="+mn-lt"/>
                <a:ea typeface="+mn-ea"/>
                <a:cs typeface="+mn-cs"/>
              </a:rPr>
              <a:t>Обсуждение</a:t>
            </a:r>
            <a:endParaRPr lang="ru-RU" sz="1200" b="0" i="0" kern="1200" dirty="0">
              <a:solidFill>
                <a:schemeClr val="tx1"/>
              </a:solidFill>
              <a:effectLst/>
              <a:latin typeface="+mn-lt"/>
              <a:ea typeface="+mn-ea"/>
              <a:cs typeface="+mn-cs"/>
            </a:endParaRPr>
          </a:p>
          <a:p>
            <a:pPr fontAlgn="base"/>
            <a:r>
              <a:rPr lang="ru-RU" sz="1200" b="0" i="0" kern="1200" dirty="0">
                <a:solidFill>
                  <a:schemeClr val="tx1"/>
                </a:solidFill>
                <a:effectLst/>
                <a:latin typeface="+mn-lt"/>
                <a:ea typeface="+mn-ea"/>
                <a:cs typeface="+mn-cs"/>
              </a:rPr>
              <a:t>В конце упражнения обязательно обсуждаем стратегию поведения наших игроков.</a:t>
            </a:r>
          </a:p>
          <a:p>
            <a:pPr fontAlgn="base"/>
            <a:r>
              <a:rPr lang="ru-RU" sz="1200" b="0" i="0" kern="1200" dirty="0">
                <a:solidFill>
                  <a:schemeClr val="tx1"/>
                </a:solidFill>
                <a:effectLst/>
                <a:latin typeface="+mn-lt"/>
                <a:ea typeface="+mn-ea"/>
                <a:cs typeface="+mn-cs"/>
              </a:rPr>
              <a:t>? Как они вели себя во время тренинга и как поступают в обычных житейских ситуациях?</a:t>
            </a:r>
          </a:p>
          <a:p>
            <a:pPr fontAlgn="base"/>
            <a:r>
              <a:rPr lang="ru-RU" sz="1200" b="0" i="0" kern="1200" dirty="0">
                <a:solidFill>
                  <a:schemeClr val="tx1"/>
                </a:solidFill>
                <a:effectLst/>
                <a:latin typeface="+mn-lt"/>
                <a:ea typeface="+mn-ea"/>
                <a:cs typeface="+mn-cs"/>
              </a:rPr>
              <a:t>? Есть ли разница между смоделированным и реальным поведением? </a:t>
            </a:r>
          </a:p>
          <a:p>
            <a:pPr fontAlgn="base"/>
            <a:r>
              <a:rPr lang="ru-RU" sz="1200" b="0" i="0" kern="1200" dirty="0">
                <a:solidFill>
                  <a:schemeClr val="tx1"/>
                </a:solidFill>
                <a:effectLst/>
                <a:latin typeface="+mn-lt"/>
                <a:ea typeface="+mn-ea"/>
                <a:cs typeface="+mn-cs"/>
              </a:rPr>
              <a:t>Как вели себя люди в кругу? </a:t>
            </a:r>
          </a:p>
          <a:p>
            <a:pPr fontAlgn="base"/>
            <a:r>
              <a:rPr lang="ru-RU" sz="1200" b="0" i="0" kern="1200" dirty="0">
                <a:solidFill>
                  <a:schemeClr val="tx1"/>
                </a:solidFill>
                <a:effectLst/>
                <a:latin typeface="+mn-lt"/>
                <a:ea typeface="+mn-ea"/>
                <a:cs typeface="+mn-cs"/>
              </a:rPr>
              <a:t>Какие </a:t>
            </a:r>
            <a:r>
              <a:rPr lang="ru-RU" sz="1200" b="0" i="0" kern="1200" dirty="0" err="1">
                <a:solidFill>
                  <a:schemeClr val="tx1"/>
                </a:solidFill>
                <a:effectLst/>
                <a:latin typeface="+mn-lt"/>
                <a:ea typeface="+mn-ea"/>
                <a:cs typeface="+mn-cs"/>
              </a:rPr>
              <a:t>стратении</a:t>
            </a:r>
            <a:r>
              <a:rPr lang="ru-RU" sz="1200" b="0" i="0" kern="1200" dirty="0">
                <a:solidFill>
                  <a:schemeClr val="tx1"/>
                </a:solidFill>
                <a:effectLst/>
                <a:latin typeface="+mn-lt"/>
                <a:ea typeface="+mn-ea"/>
                <a:cs typeface="+mn-cs"/>
              </a:rPr>
              <a:t> использовались? </a:t>
            </a:r>
          </a:p>
          <a:p>
            <a:pPr fontAlgn="base"/>
            <a:r>
              <a:rPr lang="ru-RU" sz="1200" b="0" i="0" kern="1200" dirty="0">
                <a:solidFill>
                  <a:schemeClr val="tx1"/>
                </a:solidFill>
                <a:effectLst/>
                <a:latin typeface="+mn-lt"/>
                <a:ea typeface="+mn-ea"/>
                <a:cs typeface="+mn-cs"/>
              </a:rPr>
              <a:t>Как вели себя в кругу те, кто был когда то за кругом?</a:t>
            </a:r>
          </a:p>
          <a:p>
            <a:pPr fontAlgn="base"/>
            <a:endParaRPr lang="ru-RU" sz="1200" b="0" i="0" kern="1200" dirty="0">
              <a:solidFill>
                <a:schemeClr val="tx1"/>
              </a:solidFill>
              <a:effectLst/>
              <a:latin typeface="+mn-lt"/>
              <a:ea typeface="+mn-ea"/>
              <a:cs typeface="+mn-cs"/>
            </a:endParaRPr>
          </a:p>
          <a:p>
            <a:pPr fontAlgn="base"/>
            <a:r>
              <a:rPr lang="ru-RU" sz="1200" b="1" i="0" kern="1200" dirty="0">
                <a:solidFill>
                  <a:schemeClr val="tx1"/>
                </a:solidFill>
                <a:effectLst/>
                <a:latin typeface="+mn-lt"/>
                <a:ea typeface="+mn-ea"/>
                <a:cs typeface="+mn-cs"/>
              </a:rPr>
              <a:t>Инструкция по работе с исключением:</a:t>
            </a:r>
          </a:p>
          <a:p>
            <a:pPr marL="228600" indent="-228600">
              <a:buAutoNum type="arabicPeriod"/>
            </a:pPr>
            <a:r>
              <a:rPr lang="ru-RU" dirty="0"/>
              <a:t>Просто попросить</a:t>
            </a:r>
          </a:p>
          <a:p>
            <a:pPr marL="228600" indent="-228600">
              <a:buAutoNum type="arabicPeriod"/>
            </a:pPr>
            <a:r>
              <a:rPr lang="ru-RU" dirty="0"/>
              <a:t>Привести аргументы</a:t>
            </a:r>
          </a:p>
          <a:p>
            <a:pPr marL="228600" indent="-228600">
              <a:buAutoNum type="arabicPeriod"/>
            </a:pPr>
            <a:r>
              <a:rPr lang="ru-RU" dirty="0"/>
              <a:t>Предложить альтернативу</a:t>
            </a:r>
          </a:p>
          <a:p>
            <a:pPr marL="228600" indent="-228600">
              <a:buAutoNum type="arabicPeriod"/>
            </a:pPr>
            <a:endParaRPr lang="ru-RU" dirty="0"/>
          </a:p>
          <a:p>
            <a:pPr marL="228600" indent="-228600">
              <a:buAutoNum type="arabicPeriod"/>
            </a:pPr>
            <a:r>
              <a:rPr lang="ru-RU" dirty="0" err="1"/>
              <a:t>Чтоо</a:t>
            </a:r>
            <a:r>
              <a:rPr lang="ru-RU" dirty="0"/>
              <a:t> нельзя делать – щелкаем слайд</a:t>
            </a:r>
          </a:p>
        </p:txBody>
      </p:sp>
      <p:sp>
        <p:nvSpPr>
          <p:cNvPr id="4" name="Номер слайда 3"/>
          <p:cNvSpPr>
            <a:spLocks noGrp="1"/>
          </p:cNvSpPr>
          <p:nvPr>
            <p:ph type="sldNum" sz="quarter" idx="10"/>
          </p:nvPr>
        </p:nvSpPr>
        <p:spPr/>
        <p:txBody>
          <a:bodyPr/>
          <a:lstStyle/>
          <a:p>
            <a:fld id="{FEB362AB-957E-4431-A35B-925F30A70646}" type="slidenum">
              <a:rPr lang="ru-RU" smtClean="0"/>
              <a:t>2</a:t>
            </a:fld>
            <a:endParaRPr lang="ru-RU" dirty="0"/>
          </a:p>
        </p:txBody>
      </p:sp>
    </p:spTree>
    <p:extLst>
      <p:ext uri="{BB962C8B-B14F-4D97-AF65-F5344CB8AC3E}">
        <p14:creationId xmlns:p14="http://schemas.microsoft.com/office/powerpoint/2010/main" val="118502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98535B-175A-444A-A23B-B02B0D4CF058}" type="slidenum">
              <a:rPr lang="ru-RU" smtClean="0"/>
              <a:t>3</a:t>
            </a:fld>
            <a:endParaRPr lang="ru-RU" dirty="0"/>
          </a:p>
        </p:txBody>
      </p:sp>
    </p:spTree>
    <p:extLst>
      <p:ext uri="{BB962C8B-B14F-4D97-AF65-F5344CB8AC3E}">
        <p14:creationId xmlns:p14="http://schemas.microsoft.com/office/powerpoint/2010/main" val="182111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98535B-175A-444A-A23B-B02B0D4CF058}" type="slidenum">
              <a:rPr lang="ru-RU" smtClean="0"/>
              <a:t>4</a:t>
            </a:fld>
            <a:endParaRPr lang="ru-RU" dirty="0"/>
          </a:p>
        </p:txBody>
      </p:sp>
    </p:spTree>
    <p:extLst>
      <p:ext uri="{BB962C8B-B14F-4D97-AF65-F5344CB8AC3E}">
        <p14:creationId xmlns:p14="http://schemas.microsoft.com/office/powerpoint/2010/main" val="321033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Часто используют манипуляции, если поддаваться им ты также становишься жертвой эмоциональный травли. </a:t>
            </a:r>
          </a:p>
          <a:p>
            <a:r>
              <a:rPr lang="ru-RU" dirty="0"/>
              <a:t>Манипуляции звучат безобидно, но заставляют тебя делать то, что ты не хочешь!</a:t>
            </a:r>
          </a:p>
        </p:txBody>
      </p:sp>
      <p:sp>
        <p:nvSpPr>
          <p:cNvPr id="4" name="Номер слайда 3"/>
          <p:cNvSpPr>
            <a:spLocks noGrp="1"/>
          </p:cNvSpPr>
          <p:nvPr>
            <p:ph type="sldNum" sz="quarter" idx="5"/>
          </p:nvPr>
        </p:nvSpPr>
        <p:spPr/>
        <p:txBody>
          <a:bodyPr/>
          <a:lstStyle/>
          <a:p>
            <a:fld id="{D798535B-175A-444A-A23B-B02B0D4CF058}" type="slidenum">
              <a:rPr lang="ru-RU" smtClean="0"/>
              <a:t>5</a:t>
            </a:fld>
            <a:endParaRPr lang="ru-RU" dirty="0"/>
          </a:p>
        </p:txBody>
      </p:sp>
    </p:spTree>
    <p:extLst>
      <p:ext uri="{BB962C8B-B14F-4D97-AF65-F5344CB8AC3E}">
        <p14:creationId xmlns:p14="http://schemas.microsoft.com/office/powerpoint/2010/main" val="281848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Манипуляции бывают и очень завуалированными. Например, когда вам делают комплимент, это может быть как правдой, так и попыткой управлять вами. Если это правда – </a:t>
            </a:r>
          </a:p>
          <a:p>
            <a:pPr marL="685800" indent="-685800">
              <a:buFontTx/>
              <a:buChar char="-"/>
            </a:pPr>
            <a:r>
              <a:rPr lang="ru-RU" sz="1200" b="1" kern="0" cap="all" spc="-3" dirty="0">
                <a:solidFill>
                  <a:schemeClr val="bg2">
                    <a:lumMod val="10000"/>
                  </a:schemeClr>
                </a:solidFill>
                <a:latin typeface="Neo Sans Cyr" panose="020B0503000000000004" pitchFamily="34" charset="0"/>
              </a:rPr>
              <a:t>Вы заслужили</a:t>
            </a:r>
          </a:p>
          <a:p>
            <a:pPr marL="685800" indent="-685800">
              <a:buFontTx/>
              <a:buChar char="-"/>
            </a:pPr>
            <a:r>
              <a:rPr lang="ru-RU" sz="1200" b="1" kern="0" cap="all" spc="-3" dirty="0">
                <a:solidFill>
                  <a:schemeClr val="bg2">
                    <a:lumMod val="10000"/>
                  </a:schemeClr>
                </a:solidFill>
                <a:latin typeface="Neo Sans Cyr" panose="020B0503000000000004" pitchFamily="34" charset="0"/>
              </a:rPr>
              <a:t>Вы действительно такой</a:t>
            </a:r>
          </a:p>
          <a:p>
            <a:pPr marL="685800" indent="-685800">
              <a:buFontTx/>
              <a:buChar char="-"/>
            </a:pPr>
            <a:r>
              <a:rPr lang="ru-RU" sz="1200" b="1" kern="0" cap="all" spc="-3" dirty="0">
                <a:solidFill>
                  <a:schemeClr val="bg2">
                    <a:lumMod val="10000"/>
                  </a:schemeClr>
                </a:solidFill>
                <a:latin typeface="Neo Sans Cyr" panose="020B0503000000000004" pitchFamily="34" charset="0"/>
              </a:rPr>
              <a:t>Вам делают его бескорыстно</a:t>
            </a:r>
            <a:endParaRPr lang="ru-RU" sz="2400" b="1" kern="0" cap="all" spc="-3" dirty="0">
              <a:solidFill>
                <a:schemeClr val="bg2">
                  <a:lumMod val="10000"/>
                </a:schemeClr>
              </a:solidFill>
              <a:latin typeface="Neo Sans Cyr" panose="020B0503000000000004" pitchFamily="34" charset="0"/>
            </a:endParaRPr>
          </a:p>
          <a:p>
            <a:endParaRPr lang="ru-RU" dirty="0"/>
          </a:p>
          <a:p>
            <a:r>
              <a:rPr lang="ru-RU" dirty="0"/>
              <a:t>И тогда </a:t>
            </a:r>
            <a:r>
              <a:rPr lang="ru-RU" dirty="0" err="1"/>
              <a:t>ответитьте</a:t>
            </a:r>
            <a:r>
              <a:rPr lang="ru-RU" dirty="0"/>
              <a:t> с улыбкой и уверенно – «спасибо»</a:t>
            </a:r>
          </a:p>
        </p:txBody>
      </p:sp>
      <p:sp>
        <p:nvSpPr>
          <p:cNvPr id="4" name="Номер слайда 3"/>
          <p:cNvSpPr>
            <a:spLocks noGrp="1"/>
          </p:cNvSpPr>
          <p:nvPr>
            <p:ph type="sldNum" sz="quarter" idx="10"/>
          </p:nvPr>
        </p:nvSpPr>
        <p:spPr/>
        <p:txBody>
          <a:bodyPr/>
          <a:lstStyle/>
          <a:p>
            <a:fld id="{D798535B-175A-444A-A23B-B02B0D4CF058}" type="slidenum">
              <a:rPr lang="ru-RU" smtClean="0"/>
              <a:t>6</a:t>
            </a:fld>
            <a:endParaRPr lang="ru-RU" dirty="0"/>
          </a:p>
        </p:txBody>
      </p:sp>
    </p:spTree>
    <p:extLst>
      <p:ext uri="{BB962C8B-B14F-4D97-AF65-F5344CB8AC3E}">
        <p14:creationId xmlns:p14="http://schemas.microsoft.com/office/powerpoint/2010/main" val="130366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Но это не </a:t>
            </a:r>
            <a:endParaRPr lang="ru-RU" dirty="0"/>
          </a:p>
        </p:txBody>
      </p:sp>
      <p:sp>
        <p:nvSpPr>
          <p:cNvPr id="4" name="Номер слайда 3"/>
          <p:cNvSpPr>
            <a:spLocks noGrp="1"/>
          </p:cNvSpPr>
          <p:nvPr>
            <p:ph type="sldNum" sz="quarter" idx="10"/>
          </p:nvPr>
        </p:nvSpPr>
        <p:spPr/>
        <p:txBody>
          <a:bodyPr/>
          <a:lstStyle/>
          <a:p>
            <a:fld id="{D798535B-175A-444A-A23B-B02B0D4CF058}" type="slidenum">
              <a:rPr lang="ru-RU" smtClean="0"/>
              <a:t>7</a:t>
            </a:fld>
            <a:endParaRPr lang="ru-RU" dirty="0"/>
          </a:p>
        </p:txBody>
      </p:sp>
    </p:spTree>
    <p:extLst>
      <p:ext uri="{BB962C8B-B14F-4D97-AF65-F5344CB8AC3E}">
        <p14:creationId xmlns:p14="http://schemas.microsoft.com/office/powerpoint/2010/main" val="397815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Ребенку важно учиться защищать свои границы. Его правила – такие же как у взрослого: </a:t>
            </a:r>
          </a:p>
          <a:p>
            <a:r>
              <a:rPr lang="ru-RU" sz="1200" kern="1200" dirty="0">
                <a:solidFill>
                  <a:schemeClr val="tx1"/>
                </a:solidFill>
                <a:effectLst/>
                <a:latin typeface="+mn-lt"/>
                <a:ea typeface="+mn-ea"/>
                <a:cs typeface="+mn-cs"/>
              </a:rPr>
              <a:t>1. нет – прерви неприятное действие. 2. Повтори твердо «хватит», если тебя не услышали. 3. Увеличивай дистанцию и громко скажи: «хватит, я </a:t>
            </a:r>
            <a:r>
              <a:rPr lang="ru-RU" sz="1200" kern="1200" dirty="0" err="1">
                <a:solidFill>
                  <a:schemeClr val="tx1"/>
                </a:solidFill>
                <a:effectLst/>
                <a:latin typeface="+mn-lt"/>
                <a:ea typeface="+mn-ea"/>
                <a:cs typeface="+mn-cs"/>
              </a:rPr>
              <a:t>сказад</a:t>
            </a:r>
            <a:r>
              <a:rPr lang="ru-RU" sz="1200" kern="1200" dirty="0">
                <a:solidFill>
                  <a:schemeClr val="tx1"/>
                </a:solidFill>
                <a:effectLst/>
                <a:latin typeface="+mn-lt"/>
                <a:ea typeface="+mn-ea"/>
                <a:cs typeface="+mn-cs"/>
              </a:rPr>
              <a:t> или я закричу», 4. если обидчик продолжает настаивать – уходи к доверенному взрослому и 5. обращайся к нему за помощью</a:t>
            </a:r>
          </a:p>
        </p:txBody>
      </p:sp>
      <p:sp>
        <p:nvSpPr>
          <p:cNvPr id="4" name="Номер слайда 3"/>
          <p:cNvSpPr>
            <a:spLocks noGrp="1"/>
          </p:cNvSpPr>
          <p:nvPr>
            <p:ph type="sldNum" sz="quarter" idx="5"/>
          </p:nvPr>
        </p:nvSpPr>
        <p:spPr/>
        <p:txBody>
          <a:bodyPr/>
          <a:lstStyle/>
          <a:p>
            <a:fld id="{FEB362AB-957E-4431-A35B-925F30A70646}" type="slidenum">
              <a:rPr lang="ru-RU" smtClean="0"/>
              <a:t>8</a:t>
            </a:fld>
            <a:endParaRPr lang="ru-RU"/>
          </a:p>
        </p:txBody>
      </p:sp>
    </p:spTree>
    <p:extLst>
      <p:ext uri="{BB962C8B-B14F-4D97-AF65-F5344CB8AC3E}">
        <p14:creationId xmlns:p14="http://schemas.microsoft.com/office/powerpoint/2010/main" val="177972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(Переключаем слайд 59) Лишние слова могут только разогреть опасного человека. Некоторые люди ждут реакции от первого попавшегося человека, чтобы вывалить на него свою агрессию. Вы с ребенком не можете рисковать. Поэтому. </a:t>
            </a:r>
          </a:p>
          <a:p>
            <a:r>
              <a:rPr lang="ru-RU" sz="1200" kern="1200" dirty="0">
                <a:solidFill>
                  <a:schemeClr val="tx1"/>
                </a:solidFill>
                <a:effectLst/>
                <a:latin typeface="+mn-lt"/>
                <a:ea typeface="+mn-ea"/>
                <a:cs typeface="+mn-cs"/>
              </a:rPr>
              <a:t>1. НЕ конфликтуйте. В ответ на оскорбительное / агрессивное / неадекватное / опасное предложение «не конфликтуйте и не спорьте». Не надо говорить, что вам предлагают глупость. Это может усугубить ситуацию. </a:t>
            </a:r>
          </a:p>
          <a:p>
            <a:r>
              <a:rPr lang="ru-RU" sz="1200" kern="1200" dirty="0">
                <a:solidFill>
                  <a:schemeClr val="tx1"/>
                </a:solidFill>
                <a:effectLst/>
                <a:latin typeface="+mn-lt"/>
                <a:ea typeface="+mn-ea"/>
                <a:cs typeface="+mn-cs"/>
              </a:rPr>
              <a:t>2. Уходите от проблемного человека или из опасной </a:t>
            </a:r>
            <a:r>
              <a:rPr lang="ru-RU" sz="1200" kern="1200" dirty="0" err="1">
                <a:solidFill>
                  <a:schemeClr val="tx1"/>
                </a:solidFill>
                <a:effectLst/>
                <a:latin typeface="+mn-lt"/>
                <a:ea typeface="+mn-ea"/>
                <a:cs typeface="+mn-cs"/>
              </a:rPr>
              <a:t>компнаии</a:t>
            </a:r>
            <a:r>
              <a:rPr lang="ru-RU" sz="1200" kern="1200" dirty="0">
                <a:solidFill>
                  <a:schemeClr val="tx1"/>
                </a:solidFill>
                <a:effectLst/>
                <a:latin typeface="+mn-lt"/>
                <a:ea typeface="+mn-ea"/>
                <a:cs typeface="+mn-cs"/>
              </a:rPr>
              <a:t> под любым </a:t>
            </a:r>
            <a:r>
              <a:rPr lang="ru-RU" sz="1200" kern="1200" dirty="0" err="1">
                <a:solidFill>
                  <a:schemeClr val="tx1"/>
                </a:solidFill>
                <a:effectLst/>
                <a:latin typeface="+mn-lt"/>
                <a:ea typeface="+mn-ea"/>
                <a:cs typeface="+mn-cs"/>
              </a:rPr>
              <a:t>предложом</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3. Обращайтесь за помощью к доверенным взрослым</a:t>
            </a:r>
          </a:p>
        </p:txBody>
      </p:sp>
      <p:sp>
        <p:nvSpPr>
          <p:cNvPr id="4" name="Номер слайда 3"/>
          <p:cNvSpPr>
            <a:spLocks noGrp="1"/>
          </p:cNvSpPr>
          <p:nvPr>
            <p:ph type="sldNum" sz="quarter" idx="5"/>
          </p:nvPr>
        </p:nvSpPr>
        <p:spPr/>
        <p:txBody>
          <a:bodyPr/>
          <a:lstStyle/>
          <a:p>
            <a:fld id="{FEB362AB-957E-4431-A35B-925F30A70646}" type="slidenum">
              <a:rPr lang="ru-RU" smtClean="0"/>
              <a:t>9</a:t>
            </a:fld>
            <a:endParaRPr lang="ru-RU" dirty="0"/>
          </a:p>
        </p:txBody>
      </p:sp>
    </p:spTree>
    <p:extLst>
      <p:ext uri="{BB962C8B-B14F-4D97-AF65-F5344CB8AC3E}">
        <p14:creationId xmlns:p14="http://schemas.microsoft.com/office/powerpoint/2010/main" val="128807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7A1379-968F-4180-8BB0-E45BEF80CB8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AF44E21-4457-4491-A968-FC5F9B557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2A3B7FF-20A4-4415-B3A6-21C4112532A5}"/>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5" name="Нижний колонтитул 4">
            <a:extLst>
              <a:ext uri="{FF2B5EF4-FFF2-40B4-BE49-F238E27FC236}">
                <a16:creationId xmlns:a16="http://schemas.microsoft.com/office/drawing/2014/main" id="{DFD68B7B-DA44-48C7-AF8F-18C725048D9D}"/>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0615D97C-574A-4266-9BDA-9B6B39352971}"/>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2611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3CC820-1205-4539-861F-E9DE03AF1F7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5FB9425-694D-4407-BDBC-37AEAD53148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DECB76-78AB-4B23-82C4-8B3F607BEC1F}"/>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5" name="Нижний колонтитул 4">
            <a:extLst>
              <a:ext uri="{FF2B5EF4-FFF2-40B4-BE49-F238E27FC236}">
                <a16:creationId xmlns:a16="http://schemas.microsoft.com/office/drawing/2014/main" id="{3C57E9D6-F1DB-45A0-9116-2093CE6DFFEC}"/>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2EBE7014-645F-44F6-8D7B-C0BF8FE4BC22}"/>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270535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178E2D4-90D0-4CF2-89D1-B920B347E05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DAE42F7-82D7-4D3B-B64E-C35F9213919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0FD1FFD-E264-441C-B281-63E1135F7B8F}"/>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5" name="Нижний колонтитул 4">
            <a:extLst>
              <a:ext uri="{FF2B5EF4-FFF2-40B4-BE49-F238E27FC236}">
                <a16:creationId xmlns:a16="http://schemas.microsoft.com/office/drawing/2014/main" id="{8F1DC134-4EBB-4F0F-9C7B-80508AF71B21}"/>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7090B267-200B-4501-AA0D-B37E0ABD7C3D}"/>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143298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70A51F-A218-4E45-9239-565A8F8A014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8136ECD-FBFE-474D-B37C-E53CE1AF47C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a:extLst>
              <a:ext uri="{FF2B5EF4-FFF2-40B4-BE49-F238E27FC236}">
                <a16:creationId xmlns:a16="http://schemas.microsoft.com/office/drawing/2014/main" id="{F1C6D935-0EE2-48C9-8344-13BFF523BDD8}"/>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A38CDC79-8816-4419-959B-C0E3AB69DC08}"/>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42478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1F83A-DC8E-45E8-A142-F9D45987419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4CBF5A7-37D2-4D04-87DF-E038BD3E2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0291A37-F30D-4F57-BC64-4E883C2B9736}"/>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5" name="Нижний колонтитул 4">
            <a:extLst>
              <a:ext uri="{FF2B5EF4-FFF2-40B4-BE49-F238E27FC236}">
                <a16:creationId xmlns:a16="http://schemas.microsoft.com/office/drawing/2014/main" id="{DD49320D-3A36-49C7-AF16-1C9842017B05}"/>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9F75354A-6DED-4F46-BCE4-0D3351DA4095}"/>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294523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78C3AF-9FA4-4DEF-84EB-DFC34686C3B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B90969A-027E-4C93-BCBF-E9C6FA1356D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CA831CF-555C-48BE-9CED-1C9238B476D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467A8B3-0818-4325-AF82-D6892787DA34}"/>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6" name="Нижний колонтитул 5">
            <a:extLst>
              <a:ext uri="{FF2B5EF4-FFF2-40B4-BE49-F238E27FC236}">
                <a16:creationId xmlns:a16="http://schemas.microsoft.com/office/drawing/2014/main" id="{1BC95406-1A6B-4DB4-9C90-34C7A5D6974E}"/>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01FA5BD7-7370-4B63-8978-8B0B5AF5B1C0}"/>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133672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C8A652-0732-4989-B104-BDCF4AE91DD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18FC630-DD59-47B2-B612-06EFD45B8B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7F86E1C-ACA5-4F4F-89FB-AD83A641869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C07D33F-C420-495F-874F-46E53C694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A455914-A0D6-4F63-B00A-2B8012DCD5A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437D219-6CF9-4BDF-AFA2-31B40C4DDD4D}"/>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8" name="Нижний колонтитул 7">
            <a:extLst>
              <a:ext uri="{FF2B5EF4-FFF2-40B4-BE49-F238E27FC236}">
                <a16:creationId xmlns:a16="http://schemas.microsoft.com/office/drawing/2014/main" id="{EB68493A-058A-4B97-918E-0DE622113B01}"/>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id="{B5A875EC-E489-42BA-ACE1-117D6D02EC67}"/>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364428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E86780-2C7F-4E16-8CF2-F8FA1930A3A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DEABCA6-F99C-4944-B609-371B9858A723}"/>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4" name="Нижний колонтитул 3">
            <a:extLst>
              <a:ext uri="{FF2B5EF4-FFF2-40B4-BE49-F238E27FC236}">
                <a16:creationId xmlns:a16="http://schemas.microsoft.com/office/drawing/2014/main" id="{E482B7A7-18F1-4B9E-AAE3-A82DEA12CF18}"/>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640EB90B-2F42-409E-B740-FD67E7B58CE2}"/>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254547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E7FBBB5-626B-4B45-80BA-936CA6349021}"/>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3" name="Нижний колонтитул 2">
            <a:extLst>
              <a:ext uri="{FF2B5EF4-FFF2-40B4-BE49-F238E27FC236}">
                <a16:creationId xmlns:a16="http://schemas.microsoft.com/office/drawing/2014/main" id="{708148C1-1BAE-43E3-A481-9CA8B01C298A}"/>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id="{14FFCD53-FBB6-4D82-AD43-8B0A1E2420F7}"/>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169043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10C617-23C1-4C22-82F2-ED649701D3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033FBB8-78F5-4E09-BCF5-AA787FD1D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8C5FF54-7C36-49DC-A5C7-B4B20E044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A60049C-7548-424A-B955-56A72897BDA8}"/>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6" name="Нижний колонтитул 5">
            <a:extLst>
              <a:ext uri="{FF2B5EF4-FFF2-40B4-BE49-F238E27FC236}">
                <a16:creationId xmlns:a16="http://schemas.microsoft.com/office/drawing/2014/main" id="{29F842CD-19B2-41F1-9831-2F13F4875F3B}"/>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E17F46D9-D2B6-48A5-9061-FA8D9E42B6D4}"/>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83838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9D4EB0-DB21-47CB-9C5C-81D075E0B85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57DC737-F4E0-471E-AABC-D08607AD1F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2BA9F180-B15B-436F-9D7B-39616AF8B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59741C4-745C-4835-8018-6CED482F0813}"/>
              </a:ext>
            </a:extLst>
          </p:cNvPr>
          <p:cNvSpPr>
            <a:spLocks noGrp="1"/>
          </p:cNvSpPr>
          <p:nvPr>
            <p:ph type="dt" sz="half" idx="10"/>
          </p:nvPr>
        </p:nvSpPr>
        <p:spPr/>
        <p:txBody>
          <a:bodyPr/>
          <a:lstStyle/>
          <a:p>
            <a:fld id="{E5596A22-D5BA-46A1-BE7D-0436EFF6373C}" type="datetimeFigureOut">
              <a:rPr lang="ru-RU" smtClean="0"/>
              <a:t>23.01.2019</a:t>
            </a:fld>
            <a:endParaRPr lang="ru-RU" dirty="0"/>
          </a:p>
        </p:txBody>
      </p:sp>
      <p:sp>
        <p:nvSpPr>
          <p:cNvPr id="6" name="Нижний колонтитул 5">
            <a:extLst>
              <a:ext uri="{FF2B5EF4-FFF2-40B4-BE49-F238E27FC236}">
                <a16:creationId xmlns:a16="http://schemas.microsoft.com/office/drawing/2014/main" id="{C2E0F8A5-5A35-430A-B5AB-3DB725C33A9C}"/>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37AA7641-EF19-463B-B17D-C4BE6CC42418}"/>
              </a:ext>
            </a:extLst>
          </p:cNvPr>
          <p:cNvSpPr>
            <a:spLocks noGrp="1"/>
          </p:cNvSpPr>
          <p:nvPr>
            <p:ph type="sldNum" sz="quarter" idx="12"/>
          </p:nvPr>
        </p:nvSpPr>
        <p:spPr/>
        <p:txBody>
          <a:bodyPr/>
          <a:lstStyle/>
          <a:p>
            <a:fld id="{49ED0ABF-C394-4037-A46B-D248ED79B98A}" type="slidenum">
              <a:rPr lang="ru-RU" smtClean="0"/>
              <a:t>‹#›</a:t>
            </a:fld>
            <a:endParaRPr lang="ru-RU" dirty="0"/>
          </a:p>
        </p:txBody>
      </p:sp>
    </p:spTree>
    <p:extLst>
      <p:ext uri="{BB962C8B-B14F-4D97-AF65-F5344CB8AC3E}">
        <p14:creationId xmlns:p14="http://schemas.microsoft.com/office/powerpoint/2010/main" val="203389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C4BA92-7906-4758-87B7-EFA73EB53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CCF8A4C-B6BB-469E-859C-704E2A535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64FEC2-FDEF-4BF7-B20F-76CBFD6BF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1/23/2019</a:t>
            </a:fld>
            <a:endParaRPr lang="en-US" dirty="0"/>
          </a:p>
        </p:txBody>
      </p:sp>
      <p:sp>
        <p:nvSpPr>
          <p:cNvPr id="5" name="Нижний колонтитул 4">
            <a:extLst>
              <a:ext uri="{FF2B5EF4-FFF2-40B4-BE49-F238E27FC236}">
                <a16:creationId xmlns:a16="http://schemas.microsoft.com/office/drawing/2014/main" id="{5B508648-ECE1-4DEB-9520-D8D5F464B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id="{FEEC7581-3216-4791-9E48-1A51295E8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ru-RU" dirty="0"/>
              <a:t>Безопасные люди</a:t>
            </a:r>
          </a:p>
        </p:txBody>
      </p:sp>
      <p:pic>
        <p:nvPicPr>
          <p:cNvPr id="7" name="Picture 2" descr="Kidpower International">
            <a:extLst>
              <a:ext uri="{FF2B5EF4-FFF2-40B4-BE49-F238E27FC236}">
                <a16:creationId xmlns:a16="http://schemas.microsoft.com/office/drawing/2014/main" id="{4FC92D31-B52D-4F0A-92AF-06F19CB3D867}"/>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64486" y="6192377"/>
            <a:ext cx="1514607" cy="526820"/>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5E94E28B-D784-4DC0-BAE5-AE318651750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6016488"/>
            <a:ext cx="1765673" cy="727582"/>
          </a:xfrm>
          <a:prstGeom prst="rect">
            <a:avLst/>
          </a:prstGeom>
        </p:spPr>
      </p:pic>
    </p:spTree>
    <p:extLst>
      <p:ext uri="{BB962C8B-B14F-4D97-AF65-F5344CB8AC3E}">
        <p14:creationId xmlns:p14="http://schemas.microsoft.com/office/powerpoint/2010/main" val="203161860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txBox="1">
            <a:spLocks/>
          </p:cNvSpPr>
          <p:nvPr/>
        </p:nvSpPr>
        <p:spPr>
          <a:xfrm>
            <a:off x="430099" y="4684427"/>
            <a:ext cx="11139855" cy="1782675"/>
          </a:xfrm>
          <a:prstGeom prst="rect">
            <a:avLst/>
          </a:prstGeom>
        </p:spPr>
        <p:txBody>
          <a:bodyPr vert="horz" lIns="121920" tIns="60960" rIns="121920" bIns="60960" rtlCol="0" anchor="b">
            <a:normAutofit/>
          </a:bodyPr>
          <a:lstStyle>
            <a:lvl1pPr>
              <a:defRPr>
                <a:latin typeface="+mj-lt"/>
                <a:ea typeface="+mj-ea"/>
                <a:cs typeface="+mj-cs"/>
              </a:defRPr>
            </a:lvl1pPr>
          </a:lstStyle>
          <a:p>
            <a:pPr marL="7701" marR="3080" algn="ctr" defTabSz="1219170">
              <a:lnSpc>
                <a:spcPct val="90000"/>
              </a:lnSpc>
              <a:spcBef>
                <a:spcPct val="0"/>
              </a:spcBef>
            </a:pPr>
            <a:r>
              <a:rPr lang="ru-RU" sz="4267" b="1" kern="0" cap="all" spc="-3" dirty="0" err="1">
                <a:solidFill>
                  <a:schemeClr val="bg2">
                    <a:lumMod val="10000"/>
                  </a:schemeClr>
                </a:solidFill>
                <a:latin typeface="Neo Sans Cyr" panose="020B0503000000000004" pitchFamily="34" charset="0"/>
              </a:rPr>
              <a:t>ЭМОЦИОНАЛЬНая</a:t>
            </a:r>
            <a:r>
              <a:rPr lang="ru-RU" sz="4267" b="1" kern="0" cap="all" spc="-3" dirty="0">
                <a:solidFill>
                  <a:schemeClr val="bg2">
                    <a:lumMod val="10000"/>
                  </a:schemeClr>
                </a:solidFill>
                <a:latin typeface="Neo Sans Cyr" panose="020B0503000000000004" pitchFamily="34" charset="0"/>
              </a:rPr>
              <a:t> травля</a:t>
            </a:r>
          </a:p>
          <a:p>
            <a:pPr marL="7701" marR="3080" algn="ctr" defTabSz="1219170">
              <a:lnSpc>
                <a:spcPct val="90000"/>
              </a:lnSpc>
              <a:spcBef>
                <a:spcPct val="0"/>
              </a:spcBef>
            </a:pPr>
            <a:r>
              <a:rPr lang="ru-RU" sz="3000" b="1" kern="0" cap="all" spc="-3" dirty="0">
                <a:solidFill>
                  <a:schemeClr val="bg2">
                    <a:lumMod val="10000"/>
                  </a:schemeClr>
                </a:solidFill>
                <a:latin typeface="Neo Sans Cyr" panose="020B0503000000000004" pitchFamily="34" charset="0"/>
              </a:rPr>
              <a:t>Исключение</a:t>
            </a:r>
          </a:p>
          <a:p>
            <a:pPr marL="7701" marR="3080" algn="ctr" defTabSz="1219170">
              <a:lnSpc>
                <a:spcPct val="90000"/>
              </a:lnSpc>
              <a:spcBef>
                <a:spcPct val="0"/>
              </a:spcBef>
            </a:pPr>
            <a:r>
              <a:rPr lang="ru-RU" sz="3000" b="1" kern="0" cap="all" spc="-3" dirty="0">
                <a:solidFill>
                  <a:schemeClr val="bg2">
                    <a:lumMod val="10000"/>
                  </a:schemeClr>
                </a:solidFill>
                <a:latin typeface="Neo Sans Cyr" panose="020B0503000000000004" pitchFamily="34" charset="0"/>
              </a:rPr>
              <a:t>манипуляции</a:t>
            </a:r>
            <a:endParaRPr lang="en-US" sz="3000" b="1" kern="0" cap="all" spc="-3" dirty="0">
              <a:solidFill>
                <a:schemeClr val="bg2">
                  <a:lumMod val="10000"/>
                </a:schemeClr>
              </a:solidFill>
              <a:latin typeface="Neo Sans Cyr" panose="020B0503000000000004" pitchFamily="34" charset="0"/>
            </a:endParaRP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t="13725" b="22224"/>
          <a:stretch/>
        </p:blipFill>
        <p:spPr>
          <a:xfrm>
            <a:off x="1289017" y="229149"/>
            <a:ext cx="9616895" cy="4399985"/>
          </a:xfrm>
          <a:prstGeom prst="rect">
            <a:avLst/>
          </a:prstGeom>
        </p:spPr>
      </p:pic>
    </p:spTree>
    <p:extLst>
      <p:ext uri="{BB962C8B-B14F-4D97-AF65-F5344CB8AC3E}">
        <p14:creationId xmlns:p14="http://schemas.microsoft.com/office/powerpoint/2010/main" val="348459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474BB5-C0E5-4ABD-8E9B-E340FEC4430E}"/>
              </a:ext>
            </a:extLst>
          </p:cNvPr>
          <p:cNvSpPr>
            <a:spLocks noGrp="1"/>
          </p:cNvSpPr>
          <p:nvPr>
            <p:ph type="title"/>
          </p:nvPr>
        </p:nvSpPr>
        <p:spPr>
          <a:xfrm>
            <a:off x="1077721" y="567159"/>
            <a:ext cx="10515600" cy="2723175"/>
          </a:xfrm>
        </p:spPr>
        <p:txBody>
          <a:bodyPr>
            <a:normAutofit fontScale="90000"/>
          </a:bodyPr>
          <a:lstStyle/>
          <a:p>
            <a:r>
              <a:rPr lang="ru-RU" sz="9600" b="1" dirty="0">
                <a:solidFill>
                  <a:schemeClr val="bg1"/>
                </a:solidFill>
                <a:latin typeface="Neo Sans Cyr Medium" panose="020B0703000000000004" pitchFamily="34" charset="0"/>
              </a:rPr>
              <a:t>ОБРАЩАЙСЯ ЗА ПОМОЩЬЮ</a:t>
            </a:r>
          </a:p>
        </p:txBody>
      </p:sp>
      <p:sp>
        <p:nvSpPr>
          <p:cNvPr id="3" name="Прямоугольник 2">
            <a:extLst>
              <a:ext uri="{FF2B5EF4-FFF2-40B4-BE49-F238E27FC236}">
                <a16:creationId xmlns:a16="http://schemas.microsoft.com/office/drawing/2014/main" id="{BB8AA0A5-7A4F-467D-859D-56D70D46C015}"/>
              </a:ext>
            </a:extLst>
          </p:cNvPr>
          <p:cNvSpPr/>
          <p:nvPr/>
        </p:nvSpPr>
        <p:spPr>
          <a:xfrm>
            <a:off x="1273215" y="3680749"/>
            <a:ext cx="4259484" cy="1828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ru-RU" sz="2000" dirty="0">
                <a:solidFill>
                  <a:schemeClr val="tx1"/>
                </a:solidFill>
              </a:rPr>
              <a:t>РАССКАЗЫВАЙ ВЗРОСЛОМУ, ЧТО СЛУЧИЛОСЬ</a:t>
            </a:r>
          </a:p>
          <a:p>
            <a:pPr marL="342900" indent="-342900" algn="ctr">
              <a:buFont typeface="Arial" panose="020B0604020202020204" pitchFamily="34" charset="0"/>
              <a:buChar char="•"/>
            </a:pPr>
            <a:r>
              <a:rPr lang="ru-RU" sz="2000" dirty="0">
                <a:solidFill>
                  <a:schemeClr val="tx1"/>
                </a:solidFill>
              </a:rPr>
              <a:t>ПРОСИ ПОМОЩИ ДО ТЕХ ПОР, ПОКА НЕ ПОЛУЧИШЬ </a:t>
            </a:r>
          </a:p>
          <a:p>
            <a:pPr marL="342900" indent="-342900" algn="ctr">
              <a:buFont typeface="Arial" panose="020B0604020202020204" pitchFamily="34" charset="0"/>
              <a:buChar char="•"/>
            </a:pPr>
            <a:r>
              <a:rPr lang="ru-RU" sz="2000" dirty="0">
                <a:solidFill>
                  <a:schemeClr val="tx1"/>
                </a:solidFill>
              </a:rPr>
              <a:t>ТЕБЕ ОБЯЗАТЕЛЬНО ПОМОГУТ </a:t>
            </a:r>
          </a:p>
        </p:txBody>
      </p:sp>
    </p:spTree>
    <p:extLst>
      <p:ext uri="{BB962C8B-B14F-4D97-AF65-F5344CB8AC3E}">
        <p14:creationId xmlns:p14="http://schemas.microsoft.com/office/powerpoint/2010/main" val="31252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72E51792-EE42-4E21-BBED-FA3209F6661B}"/>
              </a:ext>
            </a:extLst>
          </p:cNvPr>
          <p:cNvSpPr txBox="1">
            <a:spLocks/>
          </p:cNvSpPr>
          <p:nvPr/>
        </p:nvSpPr>
        <p:spPr>
          <a:xfrm>
            <a:off x="232001" y="318018"/>
            <a:ext cx="7901014" cy="936615"/>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wrap="square" lIns="0" tIns="0" rIns="0" bIns="0" rtlCol="0" anchor="t" anchorCtr="0">
            <a:normAutofit/>
          </a:bodyPr>
          <a:lstStyle>
            <a:lvl1pPr algn="l" defTabSz="914370" rtl="0" eaLnBrk="1" latinLnBrk="0" hangingPunct="1">
              <a:lnSpc>
                <a:spcPts val="2921"/>
              </a:lnSpc>
              <a:spcBef>
                <a:spcPct val="0"/>
              </a:spcBef>
              <a:buNone/>
              <a:defRPr sz="2500" kern="1200" cap="all" baseline="0">
                <a:solidFill>
                  <a:schemeClr val="accent1"/>
                </a:solidFill>
                <a:latin typeface="Arial" panose="020B0604020202020204" pitchFamily="34" charset="0"/>
                <a:ea typeface="+mj-ea"/>
                <a:cs typeface="+mj-cs"/>
              </a:defRPr>
            </a:lvl1pPr>
          </a:lstStyle>
          <a:p>
            <a:pPr defTabSz="914400"/>
            <a:r>
              <a:rPr lang="ru-RU" sz="4400" dirty="0">
                <a:ln w="3175" cmpd="sng">
                  <a:noFill/>
                </a:ln>
                <a:solidFill>
                  <a:schemeClr val="tx1"/>
                </a:solidFill>
                <a:latin typeface="Neo Sans Cyr Medium" panose="020B0703000000000004" pitchFamily="34" charset="0"/>
              </a:rPr>
              <a:t>Как исключают</a:t>
            </a:r>
          </a:p>
        </p:txBody>
      </p:sp>
      <p:sp>
        <p:nvSpPr>
          <p:cNvPr id="3" name="Прямоугольник: скругленные углы 2">
            <a:extLst>
              <a:ext uri="{FF2B5EF4-FFF2-40B4-BE49-F238E27FC236}">
                <a16:creationId xmlns:a16="http://schemas.microsoft.com/office/drawing/2014/main" id="{34DF80E7-C1FF-4CE0-B029-40E1E2B1CE1C}"/>
              </a:ext>
            </a:extLst>
          </p:cNvPr>
          <p:cNvSpPr/>
          <p:nvPr/>
        </p:nvSpPr>
        <p:spPr>
          <a:xfrm>
            <a:off x="232001" y="1154243"/>
            <a:ext cx="3554102" cy="799293"/>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Ты постоянно проигрываешь</a:t>
            </a:r>
          </a:p>
        </p:txBody>
      </p:sp>
      <p:sp>
        <p:nvSpPr>
          <p:cNvPr id="32" name="Прямоугольник: скругленные углы 31">
            <a:extLst>
              <a:ext uri="{FF2B5EF4-FFF2-40B4-BE49-F238E27FC236}">
                <a16:creationId xmlns:a16="http://schemas.microsoft.com/office/drawing/2014/main" id="{CC36481A-569C-4150-987D-C02ADB4B23F5}"/>
              </a:ext>
            </a:extLst>
          </p:cNvPr>
          <p:cNvSpPr/>
          <p:nvPr/>
        </p:nvSpPr>
        <p:spPr>
          <a:xfrm>
            <a:off x="4242468" y="4251576"/>
            <a:ext cx="3630386" cy="87085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ПРЕДЛОЖИТЬ АЛЬТЕРНАТИВУ</a:t>
            </a:r>
          </a:p>
        </p:txBody>
      </p:sp>
      <p:sp>
        <p:nvSpPr>
          <p:cNvPr id="33" name="Прямоугольник: скругленные углы 32">
            <a:extLst>
              <a:ext uri="{FF2B5EF4-FFF2-40B4-BE49-F238E27FC236}">
                <a16:creationId xmlns:a16="http://schemas.microsoft.com/office/drawing/2014/main" id="{84C6206D-CABC-401C-B767-5FB25F1BF29D}"/>
              </a:ext>
            </a:extLst>
          </p:cNvPr>
          <p:cNvSpPr/>
          <p:nvPr/>
        </p:nvSpPr>
        <p:spPr>
          <a:xfrm>
            <a:off x="8434543" y="1016129"/>
            <a:ext cx="3630386" cy="870858"/>
          </a:xfrm>
          <a:prstGeom prst="roundRect">
            <a:avLst/>
          </a:prstGeom>
          <a:solidFill>
            <a:srgbClr val="FF6565"/>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ВОСПРИНИМАТЬ НА СВОЙ СЧЕТ</a:t>
            </a:r>
          </a:p>
        </p:txBody>
      </p:sp>
      <p:sp>
        <p:nvSpPr>
          <p:cNvPr id="15" name="Прямоугольник: скругленные углы 14">
            <a:extLst>
              <a:ext uri="{FF2B5EF4-FFF2-40B4-BE49-F238E27FC236}">
                <a16:creationId xmlns:a16="http://schemas.microsoft.com/office/drawing/2014/main" id="{F10FC2BD-8A81-4D82-9331-C473CBAB434A}"/>
              </a:ext>
            </a:extLst>
          </p:cNvPr>
          <p:cNvSpPr/>
          <p:nvPr/>
        </p:nvSpPr>
        <p:spPr>
          <a:xfrm>
            <a:off x="232001" y="2090858"/>
            <a:ext cx="3554102" cy="799293"/>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Ты постоянно выигрываешь</a:t>
            </a:r>
          </a:p>
        </p:txBody>
      </p:sp>
      <p:sp>
        <p:nvSpPr>
          <p:cNvPr id="16" name="Прямоугольник: скругленные углы 15">
            <a:extLst>
              <a:ext uri="{FF2B5EF4-FFF2-40B4-BE49-F238E27FC236}">
                <a16:creationId xmlns:a16="http://schemas.microsoft.com/office/drawing/2014/main" id="{51FC9DE4-0F2A-49FC-B679-5E001CE548C6}"/>
              </a:ext>
            </a:extLst>
          </p:cNvPr>
          <p:cNvSpPr/>
          <p:nvPr/>
        </p:nvSpPr>
        <p:spPr>
          <a:xfrm>
            <a:off x="232001" y="3011148"/>
            <a:ext cx="3554102" cy="799293"/>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Ты обманываешь</a:t>
            </a:r>
          </a:p>
        </p:txBody>
      </p:sp>
      <p:sp>
        <p:nvSpPr>
          <p:cNvPr id="17" name="Прямоугольник: скругленные углы 16">
            <a:extLst>
              <a:ext uri="{FF2B5EF4-FFF2-40B4-BE49-F238E27FC236}">
                <a16:creationId xmlns:a16="http://schemas.microsoft.com/office/drawing/2014/main" id="{E6FBA7C5-C22A-44C6-B168-5F22D6D2A7AA}"/>
              </a:ext>
            </a:extLst>
          </p:cNvPr>
          <p:cNvSpPr/>
          <p:nvPr/>
        </p:nvSpPr>
        <p:spPr>
          <a:xfrm>
            <a:off x="232001" y="3942181"/>
            <a:ext cx="3554102" cy="799293"/>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Ты не знаешь правил</a:t>
            </a:r>
          </a:p>
        </p:txBody>
      </p:sp>
      <p:sp>
        <p:nvSpPr>
          <p:cNvPr id="18" name="Прямоугольник: скругленные углы 17">
            <a:extLst>
              <a:ext uri="{FF2B5EF4-FFF2-40B4-BE49-F238E27FC236}">
                <a16:creationId xmlns:a16="http://schemas.microsoft.com/office/drawing/2014/main" id="{0F32480F-68FC-4ECE-AE32-F78104321A5A}"/>
              </a:ext>
            </a:extLst>
          </p:cNvPr>
          <p:cNvSpPr/>
          <p:nvPr/>
        </p:nvSpPr>
        <p:spPr>
          <a:xfrm>
            <a:off x="232001" y="4873214"/>
            <a:ext cx="3554102" cy="799293"/>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Ты не играл сначала</a:t>
            </a:r>
          </a:p>
        </p:txBody>
      </p:sp>
      <p:sp>
        <p:nvSpPr>
          <p:cNvPr id="19" name="Прямоугольник: скругленные углы 18">
            <a:extLst>
              <a:ext uri="{FF2B5EF4-FFF2-40B4-BE49-F238E27FC236}">
                <a16:creationId xmlns:a16="http://schemas.microsoft.com/office/drawing/2014/main" id="{862EB2E9-53DE-4ABE-93BE-FD9CB2A0F03D}"/>
              </a:ext>
            </a:extLst>
          </p:cNvPr>
          <p:cNvSpPr/>
          <p:nvPr/>
        </p:nvSpPr>
        <p:spPr>
          <a:xfrm>
            <a:off x="4242468" y="3016854"/>
            <a:ext cx="3630386" cy="87085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ПРИВЕСТИ АРГУМЕНТЫ</a:t>
            </a:r>
          </a:p>
        </p:txBody>
      </p:sp>
      <p:sp>
        <p:nvSpPr>
          <p:cNvPr id="22" name="Прямоугольник: скругленные углы 21">
            <a:extLst>
              <a:ext uri="{FF2B5EF4-FFF2-40B4-BE49-F238E27FC236}">
                <a16:creationId xmlns:a16="http://schemas.microsoft.com/office/drawing/2014/main" id="{E6209FB4-B242-43FC-AA39-D1950DD5DC04}"/>
              </a:ext>
            </a:extLst>
          </p:cNvPr>
          <p:cNvSpPr/>
          <p:nvPr/>
        </p:nvSpPr>
        <p:spPr>
          <a:xfrm>
            <a:off x="4242468" y="1782132"/>
            <a:ext cx="3630386" cy="87085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ПОПРОСИТЬ</a:t>
            </a:r>
          </a:p>
        </p:txBody>
      </p:sp>
      <p:sp>
        <p:nvSpPr>
          <p:cNvPr id="23" name="Прямоугольник: скругленные углы 22">
            <a:extLst>
              <a:ext uri="{FF2B5EF4-FFF2-40B4-BE49-F238E27FC236}">
                <a16:creationId xmlns:a16="http://schemas.microsoft.com/office/drawing/2014/main" id="{B2E2043B-AA22-4B3C-ACC8-68BB909F89D0}"/>
              </a:ext>
            </a:extLst>
          </p:cNvPr>
          <p:cNvSpPr/>
          <p:nvPr/>
        </p:nvSpPr>
        <p:spPr>
          <a:xfrm>
            <a:off x="8434543" y="2315276"/>
            <a:ext cx="3630386" cy="870858"/>
          </a:xfrm>
          <a:prstGeom prst="roundRect">
            <a:avLst/>
          </a:prstGeom>
          <a:solidFill>
            <a:srgbClr val="FF6565"/>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ОБИЖАТЬСЯ</a:t>
            </a:r>
          </a:p>
        </p:txBody>
      </p:sp>
      <p:sp>
        <p:nvSpPr>
          <p:cNvPr id="24" name="Прямоугольник: скругленные углы 23">
            <a:extLst>
              <a:ext uri="{FF2B5EF4-FFF2-40B4-BE49-F238E27FC236}">
                <a16:creationId xmlns:a16="http://schemas.microsoft.com/office/drawing/2014/main" id="{36A92238-7A16-46E3-8BA0-3156ACEABAA7}"/>
              </a:ext>
            </a:extLst>
          </p:cNvPr>
          <p:cNvSpPr/>
          <p:nvPr/>
        </p:nvSpPr>
        <p:spPr>
          <a:xfrm>
            <a:off x="8434543" y="3634672"/>
            <a:ext cx="3630386" cy="870858"/>
          </a:xfrm>
          <a:prstGeom prst="roundRect">
            <a:avLst/>
          </a:prstGeom>
          <a:solidFill>
            <a:srgbClr val="FF6565"/>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ОСКОРБЛЯТЬ</a:t>
            </a:r>
          </a:p>
        </p:txBody>
      </p:sp>
      <p:sp>
        <p:nvSpPr>
          <p:cNvPr id="27" name="Прямоугольник: скругленные углы 26">
            <a:extLst>
              <a:ext uri="{FF2B5EF4-FFF2-40B4-BE49-F238E27FC236}">
                <a16:creationId xmlns:a16="http://schemas.microsoft.com/office/drawing/2014/main" id="{FE144048-D93A-4105-9983-39CC7BB32F21}"/>
              </a:ext>
            </a:extLst>
          </p:cNvPr>
          <p:cNvSpPr/>
          <p:nvPr/>
        </p:nvSpPr>
        <p:spPr>
          <a:xfrm>
            <a:off x="8434543" y="4954068"/>
            <a:ext cx="3630386" cy="870858"/>
          </a:xfrm>
          <a:prstGeom prst="roundRect">
            <a:avLst/>
          </a:prstGeom>
          <a:solidFill>
            <a:srgbClr val="FF6565"/>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УГРОЖАТЬ</a:t>
            </a:r>
          </a:p>
        </p:txBody>
      </p:sp>
      <p:pic>
        <p:nvPicPr>
          <p:cNvPr id="1026" name="Picture 2" descr="http://chittagongit.com/images/green-check-mark-icon/green-check-mark-icon-6.jpg">
            <a:extLst>
              <a:ext uri="{FF2B5EF4-FFF2-40B4-BE49-F238E27FC236}">
                <a16:creationId xmlns:a16="http://schemas.microsoft.com/office/drawing/2014/main" id="{49DD315D-FA68-4F67-92B8-A1FB27A8E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693" y="1383592"/>
            <a:ext cx="1416319" cy="12693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chittagongit.com/images/green-check-mark-icon/green-check-mark-icon-6.jpg">
            <a:extLst>
              <a:ext uri="{FF2B5EF4-FFF2-40B4-BE49-F238E27FC236}">
                <a16:creationId xmlns:a16="http://schemas.microsoft.com/office/drawing/2014/main" id="{B2298001-3259-4E94-9FB3-E06437EEF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692" y="2702493"/>
            <a:ext cx="1416319" cy="126939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chittagongit.com/images/green-check-mark-icon/green-check-mark-icon-6.jpg">
            <a:extLst>
              <a:ext uri="{FF2B5EF4-FFF2-40B4-BE49-F238E27FC236}">
                <a16:creationId xmlns:a16="http://schemas.microsoft.com/office/drawing/2014/main" id="{E787FCE2-7D60-4081-AC2A-FA053CBD4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692" y="3853036"/>
            <a:ext cx="1416319" cy="1269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liparts.co/cliparts/yik/roK/yikroKr4T.png">
            <a:extLst>
              <a:ext uri="{FF2B5EF4-FFF2-40B4-BE49-F238E27FC236}">
                <a16:creationId xmlns:a16="http://schemas.microsoft.com/office/drawing/2014/main" id="{4D41B515-C107-4FA6-BC03-872BE1A83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666" y="496454"/>
            <a:ext cx="1596770" cy="15754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cliparts.co/cliparts/yik/roK/yikroKr4T.png">
            <a:extLst>
              <a:ext uri="{FF2B5EF4-FFF2-40B4-BE49-F238E27FC236}">
                <a16:creationId xmlns:a16="http://schemas.microsoft.com/office/drawing/2014/main" id="{F0C4F3BC-4722-46A7-A99D-74C16F845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571" y="1865250"/>
            <a:ext cx="1596770" cy="15754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cliparts.co/cliparts/yik/roK/yikroKr4T.png">
            <a:extLst>
              <a:ext uri="{FF2B5EF4-FFF2-40B4-BE49-F238E27FC236}">
                <a16:creationId xmlns:a16="http://schemas.microsoft.com/office/drawing/2014/main" id="{8D42E45B-1DEF-4F77-BBE0-0D8990214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571" y="3337192"/>
            <a:ext cx="1596770" cy="157548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yik/roK/yikroKr4T.png">
            <a:extLst>
              <a:ext uri="{FF2B5EF4-FFF2-40B4-BE49-F238E27FC236}">
                <a16:creationId xmlns:a16="http://schemas.microsoft.com/office/drawing/2014/main" id="{5B2526DC-7EE0-4416-A6D9-BF5B0C782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571" y="4741474"/>
            <a:ext cx="1596770" cy="157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4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19" grpId="0" animBg="1"/>
      <p:bldP spid="22" grpId="0" animBg="1"/>
      <p:bldP spid="23" grpId="0" animBg="1"/>
      <p:bldP spid="24"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474BB5-C0E5-4ABD-8E9B-E340FEC4430E}"/>
              </a:ext>
            </a:extLst>
          </p:cNvPr>
          <p:cNvSpPr>
            <a:spLocks noGrp="1"/>
          </p:cNvSpPr>
          <p:nvPr>
            <p:ph type="title"/>
          </p:nvPr>
        </p:nvSpPr>
        <p:spPr>
          <a:xfrm>
            <a:off x="1077721" y="567159"/>
            <a:ext cx="10515600" cy="2723175"/>
          </a:xfrm>
        </p:spPr>
        <p:txBody>
          <a:bodyPr>
            <a:normAutofit/>
          </a:bodyPr>
          <a:lstStyle/>
          <a:p>
            <a:r>
              <a:rPr lang="ru-RU" sz="9600" b="1" dirty="0">
                <a:latin typeface="Neo Sans Cyr Medium" panose="020B0703000000000004" pitchFamily="34" charset="0"/>
              </a:rPr>
              <a:t>НЕ ИСКЛЮЧАТЬ</a:t>
            </a:r>
          </a:p>
        </p:txBody>
      </p:sp>
      <p:sp>
        <p:nvSpPr>
          <p:cNvPr id="3" name="Прямоугольник 2">
            <a:extLst>
              <a:ext uri="{FF2B5EF4-FFF2-40B4-BE49-F238E27FC236}">
                <a16:creationId xmlns:a16="http://schemas.microsoft.com/office/drawing/2014/main" id="{BB8AA0A5-7A4F-467D-859D-56D70D46C015}"/>
              </a:ext>
            </a:extLst>
          </p:cNvPr>
          <p:cNvSpPr/>
          <p:nvPr/>
        </p:nvSpPr>
        <p:spPr>
          <a:xfrm>
            <a:off x="1273215" y="3067291"/>
            <a:ext cx="4676172" cy="2870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ru-RU" sz="2000" dirty="0">
                <a:solidFill>
                  <a:schemeClr val="tx1"/>
                </a:solidFill>
              </a:rPr>
              <a:t>ПРИВЕТ, МОЖНО К ВАМ?</a:t>
            </a:r>
          </a:p>
          <a:p>
            <a:pPr marL="342900" indent="-342900" algn="ctr">
              <a:buFont typeface="Arial" panose="020B0604020202020204" pitchFamily="34" charset="0"/>
              <a:buChar char="•"/>
            </a:pPr>
            <a:r>
              <a:rPr lang="ru-RU" sz="2000" dirty="0">
                <a:solidFill>
                  <a:schemeClr val="tx1"/>
                </a:solidFill>
              </a:rPr>
              <a:t>ДЛЯ ОДНОГО ВСЕГДА НАЙДЕТСЯ МЕСТО</a:t>
            </a:r>
          </a:p>
          <a:p>
            <a:pPr marL="342900" indent="-342900" algn="ctr">
              <a:buFont typeface="Arial" panose="020B0604020202020204" pitchFamily="34" charset="0"/>
              <a:buChar char="•"/>
            </a:pPr>
            <a:r>
              <a:rPr lang="ru-RU" sz="2000" dirty="0">
                <a:solidFill>
                  <a:schemeClr val="tx1"/>
                </a:solidFill>
              </a:rPr>
              <a:t>Я ПОТРЕНИРУЮСЬ И У МЕНЯ ПОЛУЧИТСЯ</a:t>
            </a:r>
          </a:p>
          <a:p>
            <a:pPr algn="ctr"/>
            <a:endParaRPr lang="ru-RU" sz="2000" dirty="0">
              <a:solidFill>
                <a:schemeClr val="tx1"/>
              </a:solidFill>
            </a:endParaRPr>
          </a:p>
          <a:p>
            <a:pPr algn="ctr"/>
            <a:r>
              <a:rPr lang="ru-RU" sz="2000" dirty="0">
                <a:solidFill>
                  <a:schemeClr val="tx1"/>
                </a:solidFill>
              </a:rPr>
              <a:t>ЕСЛИ НЕ ПРИНИМАЮТ – «НУ ЛАДНО» - ЭТО НЕ ОТНОСИТСЯ К ТЕБЕ ЛИЧНО!</a:t>
            </a:r>
          </a:p>
        </p:txBody>
      </p:sp>
    </p:spTree>
    <p:extLst>
      <p:ext uri="{BB962C8B-B14F-4D97-AF65-F5344CB8AC3E}">
        <p14:creationId xmlns:p14="http://schemas.microsoft.com/office/powerpoint/2010/main" val="139589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6EFBA9-E4A6-45B7-AB50-4F878B5E6716}"/>
              </a:ext>
            </a:extLst>
          </p:cNvPr>
          <p:cNvSpPr>
            <a:spLocks noGrp="1"/>
          </p:cNvSpPr>
          <p:nvPr>
            <p:ph type="title"/>
          </p:nvPr>
        </p:nvSpPr>
        <p:spPr>
          <a:xfrm>
            <a:off x="163642" y="0"/>
            <a:ext cx="10515600" cy="1325563"/>
          </a:xfrm>
        </p:spPr>
        <p:txBody>
          <a:bodyPr/>
          <a:lstStyle/>
          <a:p>
            <a:r>
              <a:rPr lang="ru-RU" dirty="0"/>
              <a:t>А ЕСЛИ Я НЕ ХОЧУ?</a:t>
            </a:r>
          </a:p>
        </p:txBody>
      </p:sp>
      <p:sp>
        <p:nvSpPr>
          <p:cNvPr id="5" name="Текст 2">
            <a:extLst>
              <a:ext uri="{FF2B5EF4-FFF2-40B4-BE49-F238E27FC236}">
                <a16:creationId xmlns:a16="http://schemas.microsoft.com/office/drawing/2014/main" id="{632D6F5C-9170-4EB9-9B14-FE59E7281382}"/>
              </a:ext>
            </a:extLst>
          </p:cNvPr>
          <p:cNvSpPr txBox="1">
            <a:spLocks/>
          </p:cNvSpPr>
          <p:nvPr/>
        </p:nvSpPr>
        <p:spPr>
          <a:xfrm>
            <a:off x="4186264" y="981856"/>
            <a:ext cx="7573513" cy="164598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ru-RU" sz="2800" b="1" dirty="0">
                <a:solidFill>
                  <a:schemeClr val="tx1"/>
                </a:solidFill>
              </a:rPr>
              <a:t>ЕСТЬ ВЫБОР: вежливо откажи.</a:t>
            </a:r>
          </a:p>
          <a:p>
            <a:pPr algn="ctr"/>
            <a:r>
              <a:rPr lang="ru-RU" sz="2800" b="1" dirty="0">
                <a:solidFill>
                  <a:schemeClr val="tx1"/>
                </a:solidFill>
              </a:rPr>
              <a:t>ОТКАЗ – это не оскорбление</a:t>
            </a:r>
          </a:p>
        </p:txBody>
      </p:sp>
      <p:pic>
        <p:nvPicPr>
          <p:cNvPr id="7" name="Рисунок 6">
            <a:extLst>
              <a:ext uri="{FF2B5EF4-FFF2-40B4-BE49-F238E27FC236}">
                <a16:creationId xmlns:a16="http://schemas.microsoft.com/office/drawing/2014/main" id="{477BF82D-241A-4C24-86D7-F60BA2A86851}"/>
              </a:ext>
            </a:extLst>
          </p:cNvPr>
          <p:cNvPicPr>
            <a:picLocks noChangeAspect="1"/>
          </p:cNvPicPr>
          <p:nvPr/>
        </p:nvPicPr>
        <p:blipFill>
          <a:blip r:embed="rId3"/>
          <a:stretch>
            <a:fillRect/>
          </a:stretch>
        </p:blipFill>
        <p:spPr>
          <a:xfrm>
            <a:off x="226415" y="1915803"/>
            <a:ext cx="2449329" cy="2938146"/>
          </a:xfrm>
          <a:prstGeom prst="rect">
            <a:avLst/>
          </a:prstGeom>
        </p:spPr>
      </p:pic>
      <p:cxnSp>
        <p:nvCxnSpPr>
          <p:cNvPr id="4" name="Прямая со стрелкой 3">
            <a:extLst>
              <a:ext uri="{FF2B5EF4-FFF2-40B4-BE49-F238E27FC236}">
                <a16:creationId xmlns:a16="http://schemas.microsoft.com/office/drawing/2014/main" id="{F00E39CA-74C3-4DC2-A4F4-C0860B35F4C8}"/>
              </a:ext>
            </a:extLst>
          </p:cNvPr>
          <p:cNvCxnSpPr/>
          <p:nvPr/>
        </p:nvCxnSpPr>
        <p:spPr>
          <a:xfrm flipV="1">
            <a:off x="3207895" y="1761344"/>
            <a:ext cx="1281659" cy="6820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DA955402-4995-4757-84DF-32013DA1549E}"/>
              </a:ext>
            </a:extLst>
          </p:cNvPr>
          <p:cNvCxnSpPr/>
          <p:nvPr/>
        </p:nvCxnSpPr>
        <p:spPr>
          <a:xfrm>
            <a:off x="3192905" y="4234721"/>
            <a:ext cx="1229193" cy="9368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Текст 2">
            <a:extLst>
              <a:ext uri="{FF2B5EF4-FFF2-40B4-BE49-F238E27FC236}">
                <a16:creationId xmlns:a16="http://schemas.microsoft.com/office/drawing/2014/main" id="{85665FF2-52E9-4C42-AB13-812ED4D9A31A}"/>
              </a:ext>
            </a:extLst>
          </p:cNvPr>
          <p:cNvSpPr txBox="1">
            <a:spLocks/>
          </p:cNvSpPr>
          <p:nvPr/>
        </p:nvSpPr>
        <p:spPr>
          <a:xfrm>
            <a:off x="4293695" y="4676931"/>
            <a:ext cx="7573513" cy="15997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ru-RU" sz="2800" b="1" dirty="0">
                <a:solidFill>
                  <a:schemeClr val="tx1"/>
                </a:solidFill>
              </a:rPr>
              <a:t>ВЫБОР НЕ ЗА ТОБОЙ: работай с задачей, а не с человеком</a:t>
            </a:r>
          </a:p>
          <a:p>
            <a:pPr algn="ctr"/>
            <a:r>
              <a:rPr lang="ru-RU" sz="2800" b="1" dirty="0">
                <a:solidFill>
                  <a:schemeClr val="tx1"/>
                </a:solidFill>
              </a:rPr>
              <a:t>Сконцентрируйся на цели</a:t>
            </a:r>
          </a:p>
        </p:txBody>
      </p:sp>
    </p:spTree>
    <p:extLst>
      <p:ext uri="{BB962C8B-B14F-4D97-AF65-F5344CB8AC3E}">
        <p14:creationId xmlns:p14="http://schemas.microsoft.com/office/powerpoint/2010/main" val="408408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702EB-BF63-4216-A6A0-10D8003B3A7B}"/>
              </a:ext>
            </a:extLst>
          </p:cNvPr>
          <p:cNvSpPr>
            <a:spLocks noGrp="1"/>
          </p:cNvSpPr>
          <p:nvPr>
            <p:ph type="title"/>
          </p:nvPr>
        </p:nvSpPr>
        <p:spPr>
          <a:xfrm>
            <a:off x="0" y="-91395"/>
            <a:ext cx="10515600" cy="1325563"/>
          </a:xfrm>
        </p:spPr>
        <p:txBody>
          <a:bodyPr/>
          <a:lstStyle/>
          <a:p>
            <a:r>
              <a:rPr lang="ru-RU" b="1" dirty="0"/>
              <a:t>МАНИПУЛЯЦИИ тобой</a:t>
            </a:r>
          </a:p>
        </p:txBody>
      </p:sp>
      <p:pic>
        <p:nvPicPr>
          <p:cNvPr id="4098" name="Picture 2" descr="https://image.freepik.com/free-vector/logo-made-with-colorful-arrows_1025-287.jpg">
            <a:extLst>
              <a:ext uri="{FF2B5EF4-FFF2-40B4-BE49-F238E27FC236}">
                <a16:creationId xmlns:a16="http://schemas.microsoft.com/office/drawing/2014/main" id="{7536C653-AA71-4975-BFE5-0E7381DBE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96" t="20847" r="25171" b="31652"/>
          <a:stretch/>
        </p:blipFill>
        <p:spPr bwMode="auto">
          <a:xfrm>
            <a:off x="3824358" y="1499281"/>
            <a:ext cx="4401772" cy="4572000"/>
          </a:xfrm>
          <a:prstGeom prst="rect">
            <a:avLst/>
          </a:prstGeom>
          <a:solidFill>
            <a:srgbClr val="5E462C"/>
          </a:solidFill>
        </p:spPr>
      </p:pic>
      <p:sp>
        <p:nvSpPr>
          <p:cNvPr id="4" name="Прямоугольник: скругленные углы 3">
            <a:extLst>
              <a:ext uri="{FF2B5EF4-FFF2-40B4-BE49-F238E27FC236}">
                <a16:creationId xmlns:a16="http://schemas.microsoft.com/office/drawing/2014/main" id="{92FA6AE4-BE36-49F1-BA45-094E85411C32}"/>
              </a:ext>
            </a:extLst>
          </p:cNvPr>
          <p:cNvSpPr/>
          <p:nvPr/>
        </p:nvSpPr>
        <p:spPr>
          <a:xfrm>
            <a:off x="8556174" y="2349841"/>
            <a:ext cx="2986157" cy="751114"/>
          </a:xfrm>
          <a:prstGeom prst="roundRect">
            <a:avLst/>
          </a:prstGeom>
          <a:solidFill>
            <a:srgbClr val="CCD323"/>
          </a:solidFill>
          <a:ln>
            <a:solidFill>
              <a:srgbClr val="CCD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«Все так делают»</a:t>
            </a:r>
          </a:p>
        </p:txBody>
      </p:sp>
      <p:sp>
        <p:nvSpPr>
          <p:cNvPr id="6" name="Прямоугольник: скругленные углы 5">
            <a:extLst>
              <a:ext uri="{FF2B5EF4-FFF2-40B4-BE49-F238E27FC236}">
                <a16:creationId xmlns:a16="http://schemas.microsoft.com/office/drawing/2014/main" id="{7E6F2804-FD68-4608-A23C-4E23E60B60FE}"/>
              </a:ext>
            </a:extLst>
          </p:cNvPr>
          <p:cNvSpPr/>
          <p:nvPr/>
        </p:nvSpPr>
        <p:spPr>
          <a:xfrm>
            <a:off x="8354783" y="4028849"/>
            <a:ext cx="2986157" cy="751114"/>
          </a:xfrm>
          <a:prstGeom prst="roundRect">
            <a:avLst/>
          </a:prstGeom>
          <a:solidFill>
            <a:srgbClr val="F3E749"/>
          </a:solidFill>
          <a:ln>
            <a:solidFill>
              <a:srgbClr val="F3E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«Тебе слабо?»</a:t>
            </a:r>
          </a:p>
        </p:txBody>
      </p:sp>
      <p:sp>
        <p:nvSpPr>
          <p:cNvPr id="7" name="Прямоугольник: скругленные углы 6">
            <a:extLst>
              <a:ext uri="{FF2B5EF4-FFF2-40B4-BE49-F238E27FC236}">
                <a16:creationId xmlns:a16="http://schemas.microsoft.com/office/drawing/2014/main" id="{DBC282BD-120D-4EC5-93DD-B09177CAB7C1}"/>
              </a:ext>
            </a:extLst>
          </p:cNvPr>
          <p:cNvSpPr/>
          <p:nvPr/>
        </p:nvSpPr>
        <p:spPr>
          <a:xfrm>
            <a:off x="7505702" y="5418253"/>
            <a:ext cx="2986157" cy="751114"/>
          </a:xfrm>
          <a:prstGeom prst="roundRect">
            <a:avLst/>
          </a:prstGeom>
          <a:solidFill>
            <a:srgbClr val="BD5A09"/>
          </a:solidFill>
          <a:ln>
            <a:solidFill>
              <a:srgbClr val="BD5A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«Значит ты не с нами»</a:t>
            </a:r>
          </a:p>
        </p:txBody>
      </p:sp>
      <p:sp>
        <p:nvSpPr>
          <p:cNvPr id="8" name="Прямоугольник: скругленные углы 7">
            <a:extLst>
              <a:ext uri="{FF2B5EF4-FFF2-40B4-BE49-F238E27FC236}">
                <a16:creationId xmlns:a16="http://schemas.microsoft.com/office/drawing/2014/main" id="{288181A7-DCB6-4251-B486-C5A130BBFFBC}"/>
              </a:ext>
            </a:extLst>
          </p:cNvPr>
          <p:cNvSpPr/>
          <p:nvPr/>
        </p:nvSpPr>
        <p:spPr>
          <a:xfrm>
            <a:off x="3811221" y="5965826"/>
            <a:ext cx="2986157" cy="751114"/>
          </a:xfrm>
          <a:prstGeom prst="roundRect">
            <a:avLst/>
          </a:prstGeom>
          <a:solidFill>
            <a:srgbClr val="5E462C"/>
          </a:solidFill>
          <a:ln>
            <a:solidFill>
              <a:srgbClr val="5E4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«Хочешь быть как он?»</a:t>
            </a:r>
          </a:p>
        </p:txBody>
      </p:sp>
      <p:sp>
        <p:nvSpPr>
          <p:cNvPr id="9" name="Прямоугольник: скругленные углы 8">
            <a:extLst>
              <a:ext uri="{FF2B5EF4-FFF2-40B4-BE49-F238E27FC236}">
                <a16:creationId xmlns:a16="http://schemas.microsoft.com/office/drawing/2014/main" id="{17264EFA-7824-4824-A9FA-0C37D557D0A6}"/>
              </a:ext>
            </a:extLst>
          </p:cNvPr>
          <p:cNvSpPr/>
          <p:nvPr/>
        </p:nvSpPr>
        <p:spPr>
          <a:xfrm>
            <a:off x="903526" y="4667139"/>
            <a:ext cx="2986157" cy="751114"/>
          </a:xfrm>
          <a:prstGeom prst="roundRect">
            <a:avLst/>
          </a:prstGeom>
          <a:solidFill>
            <a:srgbClr val="1D457B"/>
          </a:solidFill>
          <a:ln>
            <a:solidFill>
              <a:srgbClr val="1D4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«Значит ты такой же»</a:t>
            </a:r>
          </a:p>
        </p:txBody>
      </p:sp>
      <p:sp>
        <p:nvSpPr>
          <p:cNvPr id="10" name="Прямоугольник: скругленные углы 9">
            <a:extLst>
              <a:ext uri="{FF2B5EF4-FFF2-40B4-BE49-F238E27FC236}">
                <a16:creationId xmlns:a16="http://schemas.microsoft.com/office/drawing/2014/main" id="{FC18F7B9-E143-4076-B36A-408851C759C3}"/>
              </a:ext>
            </a:extLst>
          </p:cNvPr>
          <p:cNvSpPr/>
          <p:nvPr/>
        </p:nvSpPr>
        <p:spPr>
          <a:xfrm>
            <a:off x="508157" y="2890157"/>
            <a:ext cx="2986157" cy="908505"/>
          </a:xfrm>
          <a:prstGeom prst="roundRect">
            <a:avLst/>
          </a:prstGeom>
          <a:solidFill>
            <a:srgbClr val="5B89C1"/>
          </a:solidFill>
          <a:ln>
            <a:solidFill>
              <a:srgbClr val="5B8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«Или с нами, или против нас»</a:t>
            </a:r>
          </a:p>
        </p:txBody>
      </p:sp>
      <p:sp>
        <p:nvSpPr>
          <p:cNvPr id="11" name="Прямоугольник: скругленные углы 10">
            <a:extLst>
              <a:ext uri="{FF2B5EF4-FFF2-40B4-BE49-F238E27FC236}">
                <a16:creationId xmlns:a16="http://schemas.microsoft.com/office/drawing/2014/main" id="{DE4F0D18-0375-45CB-8DDD-52125A8A3AAF}"/>
              </a:ext>
            </a:extLst>
          </p:cNvPr>
          <p:cNvSpPr/>
          <p:nvPr/>
        </p:nvSpPr>
        <p:spPr>
          <a:xfrm>
            <a:off x="1779759" y="1157742"/>
            <a:ext cx="2986157" cy="751114"/>
          </a:xfrm>
          <a:prstGeom prst="roundRect">
            <a:avLst/>
          </a:prstGeom>
          <a:solidFill>
            <a:srgbClr val="BF6287"/>
          </a:solidFill>
          <a:ln>
            <a:solidFill>
              <a:srgbClr val="BF6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«Мы же друзья»</a:t>
            </a:r>
          </a:p>
        </p:txBody>
      </p:sp>
      <p:sp>
        <p:nvSpPr>
          <p:cNvPr id="12" name="Прямоугольник: скругленные углы 11">
            <a:extLst>
              <a:ext uri="{FF2B5EF4-FFF2-40B4-BE49-F238E27FC236}">
                <a16:creationId xmlns:a16="http://schemas.microsoft.com/office/drawing/2014/main" id="{CC032883-A192-4DF6-8280-EB5416C3140C}"/>
              </a:ext>
            </a:extLst>
          </p:cNvPr>
          <p:cNvSpPr/>
          <p:nvPr/>
        </p:nvSpPr>
        <p:spPr>
          <a:xfrm>
            <a:off x="6545674" y="822233"/>
            <a:ext cx="2986157" cy="923642"/>
          </a:xfrm>
          <a:prstGeom prst="roundRect">
            <a:avLst/>
          </a:prstGeom>
          <a:solidFill>
            <a:srgbClr val="639B3A"/>
          </a:solidFill>
          <a:ln>
            <a:solidFill>
              <a:srgbClr val="63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«Делай, как мы»</a:t>
            </a:r>
          </a:p>
        </p:txBody>
      </p:sp>
    </p:spTree>
    <p:extLst>
      <p:ext uri="{BB962C8B-B14F-4D97-AF65-F5344CB8AC3E}">
        <p14:creationId xmlns:p14="http://schemas.microsoft.com/office/powerpoint/2010/main" val="185397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93484822-159C-4F9A-8101-A0D2A34BF391}"/>
              </a:ext>
            </a:extLst>
          </p:cNvPr>
          <p:cNvSpPr/>
          <p:nvPr/>
        </p:nvSpPr>
        <p:spPr>
          <a:xfrm>
            <a:off x="7864212" y="1160098"/>
            <a:ext cx="4174645" cy="2985433"/>
          </a:xfrm>
          <a:prstGeom prst="rect">
            <a:avLst/>
          </a:prstGeom>
        </p:spPr>
        <p:txBody>
          <a:bodyPr wrap="square">
            <a:spAutoFit/>
          </a:bodyPr>
          <a:lstStyle/>
          <a:p>
            <a:r>
              <a:rPr lang="ru-RU" sz="4800" b="1" kern="0" cap="all" spc="-3" dirty="0">
                <a:solidFill>
                  <a:schemeClr val="bg2">
                    <a:lumMod val="10000"/>
                  </a:schemeClr>
                </a:solidFill>
                <a:latin typeface="Neo Sans Cyr" panose="020B0503000000000004" pitchFamily="34" charset="0"/>
              </a:rPr>
              <a:t>Это правда</a:t>
            </a:r>
          </a:p>
          <a:p>
            <a:pPr marL="685800" indent="-685800">
              <a:buFontTx/>
              <a:buChar char="-"/>
            </a:pPr>
            <a:r>
              <a:rPr lang="ru-RU" sz="2800" b="1" kern="0" cap="all" spc="-3" dirty="0">
                <a:solidFill>
                  <a:schemeClr val="bg2">
                    <a:lumMod val="10000"/>
                  </a:schemeClr>
                </a:solidFill>
                <a:latin typeface="Neo Sans Cyr" panose="020B0503000000000004" pitchFamily="34" charset="0"/>
              </a:rPr>
              <a:t>Вы заслужили</a:t>
            </a:r>
          </a:p>
          <a:p>
            <a:pPr marL="685800" indent="-685800">
              <a:buFontTx/>
              <a:buChar char="-"/>
            </a:pPr>
            <a:r>
              <a:rPr lang="ru-RU" sz="2800" b="1" kern="0" cap="all" spc="-3" dirty="0">
                <a:solidFill>
                  <a:schemeClr val="bg2">
                    <a:lumMod val="10000"/>
                  </a:schemeClr>
                </a:solidFill>
                <a:latin typeface="Neo Sans Cyr" panose="020B0503000000000004" pitchFamily="34" charset="0"/>
              </a:rPr>
              <a:t>Вы действительно такой</a:t>
            </a:r>
          </a:p>
          <a:p>
            <a:pPr marL="685800" indent="-685800">
              <a:buFontTx/>
              <a:buChar char="-"/>
            </a:pPr>
            <a:r>
              <a:rPr lang="ru-RU" sz="2800" b="1" kern="0" cap="all" spc="-3" dirty="0">
                <a:solidFill>
                  <a:schemeClr val="bg2">
                    <a:lumMod val="10000"/>
                  </a:schemeClr>
                </a:solidFill>
                <a:latin typeface="Neo Sans Cyr" panose="020B0503000000000004" pitchFamily="34" charset="0"/>
              </a:rPr>
              <a:t>Вам делают его бескорыстно</a:t>
            </a:r>
            <a:endParaRPr lang="ru-RU" sz="4800" b="1" kern="0" cap="all" spc="-3" dirty="0">
              <a:solidFill>
                <a:schemeClr val="bg2">
                  <a:lumMod val="10000"/>
                </a:schemeClr>
              </a:solidFill>
              <a:latin typeface="Neo Sans Cyr" panose="020B0503000000000004" pitchFamily="34" charset="0"/>
            </a:endParaRPr>
          </a:p>
        </p:txBody>
      </p:sp>
      <p:pic>
        <p:nvPicPr>
          <p:cNvPr id="1026" name="Picture 2" descr="http://psyholove.ru/upload/content/5864f140b4914.png">
            <a:extLst>
              <a:ext uri="{FF2B5EF4-FFF2-40B4-BE49-F238E27FC236}">
                <a16:creationId xmlns:a16="http://schemas.microsoft.com/office/drawing/2014/main" id="{8A695E63-CBCE-4652-92C7-FB69C5C41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57" y="394382"/>
            <a:ext cx="7115068" cy="4712204"/>
          </a:xfrm>
          <a:prstGeom prst="rect">
            <a:avLst/>
          </a:prstGeom>
          <a:noFill/>
          <a:extLst>
            <a:ext uri="{909E8E84-426E-40DD-AFC4-6F175D3DCCD1}">
              <a14:hiddenFill xmlns:a14="http://schemas.microsoft.com/office/drawing/2010/main">
                <a:solidFill>
                  <a:srgbClr val="FFFFFF"/>
                </a:solidFill>
              </a14:hiddenFill>
            </a:ext>
          </a:extLst>
        </p:spPr>
      </p:pic>
      <p:sp>
        <p:nvSpPr>
          <p:cNvPr id="4" name="Взрыв: 8 точек 3">
            <a:extLst>
              <a:ext uri="{FF2B5EF4-FFF2-40B4-BE49-F238E27FC236}">
                <a16:creationId xmlns:a16="http://schemas.microsoft.com/office/drawing/2014/main" id="{4F676E0D-88B0-4287-8DE6-7FC1B6F1486E}"/>
              </a:ext>
            </a:extLst>
          </p:cNvPr>
          <p:cNvSpPr/>
          <p:nvPr/>
        </p:nvSpPr>
        <p:spPr>
          <a:xfrm rot="20622263">
            <a:off x="3077737" y="4445620"/>
            <a:ext cx="5523570" cy="2163337"/>
          </a:xfrm>
          <a:prstGeom prst="irregularSeal1">
            <a:avLst/>
          </a:prstGeom>
          <a:solidFill>
            <a:srgbClr val="C00000"/>
          </a:solidFill>
          <a:ln w="76200">
            <a:solidFill>
              <a:schemeClr val="bg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4400" dirty="0">
                <a:solidFill>
                  <a:schemeClr val="bg1"/>
                </a:solidFill>
              </a:rPr>
              <a:t>спасибо</a:t>
            </a:r>
          </a:p>
        </p:txBody>
      </p:sp>
    </p:spTree>
    <p:extLst>
      <p:ext uri="{BB962C8B-B14F-4D97-AF65-F5344CB8AC3E}">
        <p14:creationId xmlns:p14="http://schemas.microsoft.com/office/powerpoint/2010/main" val="90944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45AEAE3-C076-420A-AC1D-BB2014270C68}"/>
              </a:ext>
            </a:extLst>
          </p:cNvPr>
          <p:cNvSpPr/>
          <p:nvPr/>
        </p:nvSpPr>
        <p:spPr>
          <a:xfrm>
            <a:off x="215589" y="1066942"/>
            <a:ext cx="13032059" cy="6740307"/>
          </a:xfrm>
          <a:prstGeom prst="rect">
            <a:avLst/>
          </a:prstGeom>
        </p:spPr>
        <p:txBody>
          <a:bodyPr wrap="square">
            <a:spAutoFit/>
          </a:bodyPr>
          <a:lstStyle/>
          <a:p>
            <a:r>
              <a:rPr lang="ru-RU" sz="3600" dirty="0"/>
              <a:t>Если за НИМ следует:</a:t>
            </a:r>
          </a:p>
          <a:p>
            <a:pPr marL="571500" indent="-571500">
              <a:buFont typeface="Wingdings" panose="05000000000000000000" pitchFamily="2" charset="2"/>
              <a:buChar char="Ø"/>
            </a:pPr>
            <a:r>
              <a:rPr lang="ru-RU" sz="3600" dirty="0"/>
              <a:t>Просьба</a:t>
            </a:r>
          </a:p>
          <a:p>
            <a:pPr marL="571500" indent="-571500">
              <a:buFont typeface="Wingdings" panose="05000000000000000000" pitchFamily="2" charset="2"/>
              <a:buChar char="Ø"/>
            </a:pPr>
            <a:r>
              <a:rPr lang="ru-RU" sz="3600" dirty="0"/>
              <a:t>Одолжение</a:t>
            </a:r>
          </a:p>
          <a:p>
            <a:pPr marL="571500" indent="-571500">
              <a:buFont typeface="Wingdings" panose="05000000000000000000" pitchFamily="2" charset="2"/>
              <a:buChar char="Ø"/>
            </a:pPr>
            <a:r>
              <a:rPr lang="ru-RU" sz="3600" dirty="0"/>
              <a:t>Уговоры</a:t>
            </a:r>
          </a:p>
          <a:p>
            <a:pPr marL="571500" indent="-571500">
              <a:buFont typeface="Wingdings" panose="05000000000000000000" pitchFamily="2" charset="2"/>
              <a:buChar char="Ø"/>
            </a:pPr>
            <a:r>
              <a:rPr lang="ru-RU" sz="3600" dirty="0"/>
              <a:t>Настойчивость</a:t>
            </a:r>
          </a:p>
          <a:p>
            <a:pPr marL="571500" indent="-571500">
              <a:buFont typeface="Wingdings" panose="05000000000000000000" pitchFamily="2" charset="2"/>
              <a:buChar char="Ø"/>
            </a:pPr>
            <a:r>
              <a:rPr lang="ru-RU" sz="3600" dirty="0"/>
              <a:t>предложение делать что-то что вы не хотите и уже отказывались</a:t>
            </a:r>
          </a:p>
          <a:p>
            <a:pPr marL="571500" indent="-571500">
              <a:buFont typeface="Wingdings" panose="05000000000000000000" pitchFamily="2" charset="2"/>
              <a:buChar char="Ø"/>
            </a:pPr>
            <a:r>
              <a:rPr lang="ru-RU" sz="3600" dirty="0"/>
              <a:t>что-то незаконное, </a:t>
            </a:r>
          </a:p>
          <a:p>
            <a:pPr marL="571500" indent="-571500">
              <a:buFont typeface="Wingdings" panose="05000000000000000000" pitchFamily="2" charset="2"/>
              <a:buChar char="Ø"/>
            </a:pPr>
            <a:r>
              <a:rPr lang="ru-RU" sz="3600" dirty="0"/>
              <a:t>делает человек, который раньше не проявлял внимания</a:t>
            </a:r>
          </a:p>
          <a:p>
            <a:pPr marL="571500" indent="-571500">
              <a:buFont typeface="Wingdings" panose="05000000000000000000" pitchFamily="2" charset="2"/>
              <a:buChar char="Ø"/>
            </a:pPr>
            <a:endParaRPr lang="ru-RU" sz="3600" dirty="0"/>
          </a:p>
          <a:p>
            <a:endParaRPr lang="ru-RU" sz="3600" dirty="0"/>
          </a:p>
          <a:p>
            <a:endParaRPr lang="ru-RU" sz="3600" dirty="0"/>
          </a:p>
        </p:txBody>
      </p:sp>
      <p:sp>
        <p:nvSpPr>
          <p:cNvPr id="3" name="Заголовок 1">
            <a:extLst>
              <a:ext uri="{FF2B5EF4-FFF2-40B4-BE49-F238E27FC236}">
                <a16:creationId xmlns:a16="http://schemas.microsoft.com/office/drawing/2014/main" id="{EE04A103-AECA-4E15-89BD-5D59657FA814}"/>
              </a:ext>
            </a:extLst>
          </p:cNvPr>
          <p:cNvSpPr txBox="1">
            <a:spLocks/>
          </p:cNvSpPr>
          <p:nvPr/>
        </p:nvSpPr>
        <p:spPr>
          <a:xfrm>
            <a:off x="104077" y="208156"/>
            <a:ext cx="11872333" cy="120877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9600" b="1" dirty="0">
                <a:latin typeface="Neo Sans Cyr Medium" panose="020B0703000000000004" pitchFamily="34" charset="0"/>
              </a:rPr>
              <a:t>ЭТО НЕ КОМПЛИМЕНТ, а </a:t>
            </a:r>
          </a:p>
        </p:txBody>
      </p:sp>
    </p:spTree>
    <p:extLst>
      <p:ext uri="{BB962C8B-B14F-4D97-AF65-F5344CB8AC3E}">
        <p14:creationId xmlns:p14="http://schemas.microsoft.com/office/powerpoint/2010/main" val="244856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EFBC7EE-FC02-4939-9E78-003103A45D42}"/>
              </a:ext>
            </a:extLst>
          </p:cNvPr>
          <p:cNvSpPr>
            <a:spLocks noGrp="1"/>
          </p:cNvSpPr>
          <p:nvPr>
            <p:ph type="body" idx="1"/>
          </p:nvPr>
        </p:nvSpPr>
        <p:spPr>
          <a:xfrm>
            <a:off x="4079784" y="4357139"/>
            <a:ext cx="2289352" cy="1381974"/>
          </a:xfrm>
        </p:spPr>
        <p:txBody>
          <a:bodyPr>
            <a:normAutofit/>
          </a:bodyPr>
          <a:lstStyle/>
          <a:p>
            <a:r>
              <a:rPr lang="ru-RU" sz="2800" dirty="0">
                <a:solidFill>
                  <a:schemeClr val="tx1"/>
                </a:solidFill>
              </a:rPr>
              <a:t>ХВАТИТ</a:t>
            </a:r>
          </a:p>
        </p:txBody>
      </p:sp>
      <p:sp>
        <p:nvSpPr>
          <p:cNvPr id="7" name="Текст 2">
            <a:extLst>
              <a:ext uri="{FF2B5EF4-FFF2-40B4-BE49-F238E27FC236}">
                <a16:creationId xmlns:a16="http://schemas.microsoft.com/office/drawing/2014/main" id="{DFAD9DDD-4B68-4825-8AD1-FDCDED5BD327}"/>
              </a:ext>
            </a:extLst>
          </p:cNvPr>
          <p:cNvSpPr txBox="1">
            <a:spLocks/>
          </p:cNvSpPr>
          <p:nvPr/>
        </p:nvSpPr>
        <p:spPr>
          <a:xfrm>
            <a:off x="2253367" y="4313490"/>
            <a:ext cx="1826417" cy="162647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2800" dirty="0">
                <a:solidFill>
                  <a:schemeClr val="tx1"/>
                </a:solidFill>
              </a:rPr>
              <a:t>НЕТ</a:t>
            </a:r>
          </a:p>
          <a:p>
            <a:r>
              <a:rPr lang="ru-RU" sz="2800" dirty="0">
                <a:solidFill>
                  <a:schemeClr val="tx1"/>
                </a:solidFill>
              </a:rPr>
              <a:t>СПАСИБО, НЕТ</a:t>
            </a:r>
          </a:p>
        </p:txBody>
      </p:sp>
      <p:pic>
        <p:nvPicPr>
          <p:cNvPr id="9" name="Рисунок 8">
            <a:extLst>
              <a:ext uri="{FF2B5EF4-FFF2-40B4-BE49-F238E27FC236}">
                <a16:creationId xmlns:a16="http://schemas.microsoft.com/office/drawing/2014/main" id="{88E936AB-D045-475A-8B80-9F4512CFA09A}"/>
              </a:ext>
            </a:extLst>
          </p:cNvPr>
          <p:cNvPicPr>
            <a:picLocks noChangeAspect="1"/>
          </p:cNvPicPr>
          <p:nvPr/>
        </p:nvPicPr>
        <p:blipFill>
          <a:blip r:embed="rId3"/>
          <a:stretch>
            <a:fillRect/>
          </a:stretch>
        </p:blipFill>
        <p:spPr>
          <a:xfrm>
            <a:off x="3984285" y="1720819"/>
            <a:ext cx="4096439" cy="2405323"/>
          </a:xfrm>
          <a:prstGeom prst="rect">
            <a:avLst/>
          </a:prstGeom>
        </p:spPr>
      </p:pic>
      <p:pic>
        <p:nvPicPr>
          <p:cNvPr id="11" name="Рисунок 10">
            <a:extLst>
              <a:ext uri="{FF2B5EF4-FFF2-40B4-BE49-F238E27FC236}">
                <a16:creationId xmlns:a16="http://schemas.microsoft.com/office/drawing/2014/main" id="{0E953755-5617-457C-9E44-AC85857D40CE}"/>
              </a:ext>
            </a:extLst>
          </p:cNvPr>
          <p:cNvPicPr>
            <a:picLocks noChangeAspect="1"/>
          </p:cNvPicPr>
          <p:nvPr/>
        </p:nvPicPr>
        <p:blipFill>
          <a:blip r:embed="rId4"/>
          <a:stretch>
            <a:fillRect/>
          </a:stretch>
        </p:blipFill>
        <p:spPr>
          <a:xfrm>
            <a:off x="2086627" y="1720673"/>
            <a:ext cx="2024736" cy="2410009"/>
          </a:xfrm>
          <a:prstGeom prst="rect">
            <a:avLst/>
          </a:prstGeom>
        </p:spPr>
      </p:pic>
      <p:sp>
        <p:nvSpPr>
          <p:cNvPr id="15" name="Текст 2">
            <a:extLst>
              <a:ext uri="{FF2B5EF4-FFF2-40B4-BE49-F238E27FC236}">
                <a16:creationId xmlns:a16="http://schemas.microsoft.com/office/drawing/2014/main" id="{7E88074B-BFF5-4247-832E-740EEE48957D}"/>
              </a:ext>
            </a:extLst>
          </p:cNvPr>
          <p:cNvSpPr txBox="1">
            <a:spLocks/>
          </p:cNvSpPr>
          <p:nvPr/>
        </p:nvSpPr>
        <p:spPr>
          <a:xfrm>
            <a:off x="6029558" y="4285466"/>
            <a:ext cx="1901633" cy="138197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2800" dirty="0">
                <a:solidFill>
                  <a:schemeClr val="tx1"/>
                </a:solidFill>
              </a:rPr>
              <a:t>Я СКАЗАЛ, </a:t>
            </a:r>
          </a:p>
          <a:p>
            <a:r>
              <a:rPr lang="ru-RU" sz="2800" dirty="0">
                <a:solidFill>
                  <a:schemeClr val="tx1"/>
                </a:solidFill>
              </a:rPr>
              <a:t>ХВАТИТ</a:t>
            </a:r>
          </a:p>
        </p:txBody>
      </p:sp>
      <p:sp>
        <p:nvSpPr>
          <p:cNvPr id="18" name="Заголовок 1">
            <a:extLst>
              <a:ext uri="{FF2B5EF4-FFF2-40B4-BE49-F238E27FC236}">
                <a16:creationId xmlns:a16="http://schemas.microsoft.com/office/drawing/2014/main" id="{03A16022-A8F9-444E-B620-319E4DEBB203}"/>
              </a:ext>
            </a:extLst>
          </p:cNvPr>
          <p:cNvSpPr>
            <a:spLocks noGrp="1"/>
          </p:cNvSpPr>
          <p:nvPr>
            <p:ph type="title"/>
          </p:nvPr>
        </p:nvSpPr>
        <p:spPr>
          <a:xfrm>
            <a:off x="0" y="186111"/>
            <a:ext cx="11709510" cy="808170"/>
          </a:xfrm>
        </p:spPr>
        <p:txBody>
          <a:bodyPr>
            <a:noAutofit/>
          </a:bodyPr>
          <a:lstStyle/>
          <a:p>
            <a:r>
              <a:rPr lang="ru-RU" sz="4400" dirty="0"/>
              <a:t>КАК ПРОТИВОСТОЯТЬ МАНИПУЛЯЦИИ</a:t>
            </a:r>
          </a:p>
        </p:txBody>
      </p:sp>
      <p:pic>
        <p:nvPicPr>
          <p:cNvPr id="8" name="Рисунок 7">
            <a:extLst>
              <a:ext uri="{FF2B5EF4-FFF2-40B4-BE49-F238E27FC236}">
                <a16:creationId xmlns:a16="http://schemas.microsoft.com/office/drawing/2014/main" id="{5DE45B7F-B845-48DD-84D0-5DD1EC93AF97}"/>
              </a:ext>
            </a:extLst>
          </p:cNvPr>
          <p:cNvPicPr>
            <a:picLocks noChangeAspect="1"/>
          </p:cNvPicPr>
          <p:nvPr/>
        </p:nvPicPr>
        <p:blipFill>
          <a:blip r:embed="rId5"/>
          <a:stretch>
            <a:fillRect/>
          </a:stretch>
        </p:blipFill>
        <p:spPr>
          <a:xfrm>
            <a:off x="8019844" y="1716279"/>
            <a:ext cx="1962513" cy="2405324"/>
          </a:xfrm>
          <a:prstGeom prst="rect">
            <a:avLst/>
          </a:prstGeom>
        </p:spPr>
      </p:pic>
      <p:sp>
        <p:nvSpPr>
          <p:cNvPr id="10" name="Текст 2">
            <a:extLst>
              <a:ext uri="{FF2B5EF4-FFF2-40B4-BE49-F238E27FC236}">
                <a16:creationId xmlns:a16="http://schemas.microsoft.com/office/drawing/2014/main" id="{CD702A49-DEDF-4796-8A22-077D0DB4B97E}"/>
              </a:ext>
            </a:extLst>
          </p:cNvPr>
          <p:cNvSpPr txBox="1">
            <a:spLocks/>
          </p:cNvSpPr>
          <p:nvPr/>
        </p:nvSpPr>
        <p:spPr>
          <a:xfrm>
            <a:off x="8405643" y="4313490"/>
            <a:ext cx="1576671" cy="73463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2800" dirty="0">
                <a:solidFill>
                  <a:schemeClr val="tx1"/>
                </a:solidFill>
              </a:rPr>
              <a:t>УХОДИ</a:t>
            </a:r>
          </a:p>
        </p:txBody>
      </p:sp>
      <p:pic>
        <p:nvPicPr>
          <p:cNvPr id="12" name="Рисунок 11">
            <a:extLst>
              <a:ext uri="{FF2B5EF4-FFF2-40B4-BE49-F238E27FC236}">
                <a16:creationId xmlns:a16="http://schemas.microsoft.com/office/drawing/2014/main" id="{8DB31510-886C-4BFB-87FD-219E6BE2164A}"/>
              </a:ext>
            </a:extLst>
          </p:cNvPr>
          <p:cNvPicPr>
            <a:picLocks noChangeAspect="1"/>
          </p:cNvPicPr>
          <p:nvPr/>
        </p:nvPicPr>
        <p:blipFill>
          <a:blip r:embed="rId6"/>
          <a:stretch>
            <a:fillRect/>
          </a:stretch>
        </p:blipFill>
        <p:spPr>
          <a:xfrm>
            <a:off x="9918547" y="1716279"/>
            <a:ext cx="2056967" cy="2405324"/>
          </a:xfrm>
          <a:prstGeom prst="rect">
            <a:avLst/>
          </a:prstGeom>
        </p:spPr>
      </p:pic>
      <p:sp>
        <p:nvSpPr>
          <p:cNvPr id="13" name="Текст 2">
            <a:extLst>
              <a:ext uri="{FF2B5EF4-FFF2-40B4-BE49-F238E27FC236}">
                <a16:creationId xmlns:a16="http://schemas.microsoft.com/office/drawing/2014/main" id="{3A978372-5AB1-4BD0-A057-E19B10106E4F}"/>
              </a:ext>
            </a:extLst>
          </p:cNvPr>
          <p:cNvSpPr txBox="1">
            <a:spLocks/>
          </p:cNvSpPr>
          <p:nvPr/>
        </p:nvSpPr>
        <p:spPr>
          <a:xfrm>
            <a:off x="10113189" y="4322912"/>
            <a:ext cx="1901633" cy="1004914"/>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2800" dirty="0">
                <a:solidFill>
                  <a:schemeClr val="tx1"/>
                </a:solidFill>
              </a:rPr>
              <a:t>ОБРАЩАЙСЯ ЗА  ПОМОЩЬЮ</a:t>
            </a:r>
          </a:p>
        </p:txBody>
      </p:sp>
      <p:sp>
        <p:nvSpPr>
          <p:cNvPr id="5" name="Прямоугольник: скругленные углы 4">
            <a:extLst>
              <a:ext uri="{FF2B5EF4-FFF2-40B4-BE49-F238E27FC236}">
                <a16:creationId xmlns:a16="http://schemas.microsoft.com/office/drawing/2014/main" id="{8271076E-76B5-4293-8C8F-20E9EDE92D54}"/>
              </a:ext>
            </a:extLst>
          </p:cNvPr>
          <p:cNvSpPr/>
          <p:nvPr/>
        </p:nvSpPr>
        <p:spPr>
          <a:xfrm>
            <a:off x="94655" y="4322912"/>
            <a:ext cx="1991972" cy="94510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2400" dirty="0"/>
              <a:t>ВАШИ </a:t>
            </a:r>
          </a:p>
          <a:p>
            <a:pPr algn="ctr"/>
            <a:r>
              <a:rPr lang="ru-RU" sz="2400" dirty="0"/>
              <a:t>ДЕЙСТВИЯ</a:t>
            </a:r>
          </a:p>
        </p:txBody>
      </p:sp>
    </p:spTree>
    <p:extLst>
      <p:ext uri="{BB962C8B-B14F-4D97-AF65-F5344CB8AC3E}">
        <p14:creationId xmlns:p14="http://schemas.microsoft.com/office/powerpoint/2010/main" val="289156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EFBC7EE-FC02-4939-9E78-003103A45D42}"/>
              </a:ext>
            </a:extLst>
          </p:cNvPr>
          <p:cNvSpPr>
            <a:spLocks noGrp="1"/>
          </p:cNvSpPr>
          <p:nvPr>
            <p:ph type="body" idx="1"/>
          </p:nvPr>
        </p:nvSpPr>
        <p:spPr>
          <a:xfrm>
            <a:off x="1142925" y="5444564"/>
            <a:ext cx="4162426" cy="813225"/>
          </a:xfrm>
        </p:spPr>
        <p:txBody>
          <a:bodyPr>
            <a:normAutofit fontScale="85000" lnSpcReduction="20000"/>
          </a:bodyPr>
          <a:lstStyle/>
          <a:p>
            <a:r>
              <a:rPr lang="ru-RU" sz="3200" dirty="0">
                <a:solidFill>
                  <a:schemeClr val="tx1"/>
                </a:solidFill>
              </a:rPr>
              <a:t>НЕ КОНФЛИКТУЙ,</a:t>
            </a:r>
          </a:p>
          <a:p>
            <a:r>
              <a:rPr lang="ru-RU" sz="3200" dirty="0">
                <a:solidFill>
                  <a:schemeClr val="tx1"/>
                </a:solidFill>
              </a:rPr>
              <a:t>НЕ СПОРЬ</a:t>
            </a:r>
          </a:p>
        </p:txBody>
      </p:sp>
      <p:pic>
        <p:nvPicPr>
          <p:cNvPr id="5" name="Рисунок 4">
            <a:extLst>
              <a:ext uri="{FF2B5EF4-FFF2-40B4-BE49-F238E27FC236}">
                <a16:creationId xmlns:a16="http://schemas.microsoft.com/office/drawing/2014/main" id="{3C26F5D7-9B3A-4B56-80FC-242A040E9C9C}"/>
              </a:ext>
            </a:extLst>
          </p:cNvPr>
          <p:cNvPicPr>
            <a:picLocks noChangeAspect="1"/>
          </p:cNvPicPr>
          <p:nvPr/>
        </p:nvPicPr>
        <p:blipFill>
          <a:blip r:embed="rId3"/>
          <a:stretch>
            <a:fillRect/>
          </a:stretch>
        </p:blipFill>
        <p:spPr>
          <a:xfrm>
            <a:off x="1014416" y="1251067"/>
            <a:ext cx="3155927" cy="3726275"/>
          </a:xfrm>
          <a:prstGeom prst="rect">
            <a:avLst/>
          </a:prstGeom>
        </p:spPr>
      </p:pic>
      <p:pic>
        <p:nvPicPr>
          <p:cNvPr id="8" name="Рисунок 7">
            <a:extLst>
              <a:ext uri="{FF2B5EF4-FFF2-40B4-BE49-F238E27FC236}">
                <a16:creationId xmlns:a16="http://schemas.microsoft.com/office/drawing/2014/main" id="{1A1942BC-7C75-425C-B8A6-9AE2FFA70D90}"/>
              </a:ext>
            </a:extLst>
          </p:cNvPr>
          <p:cNvPicPr>
            <a:picLocks noChangeAspect="1"/>
          </p:cNvPicPr>
          <p:nvPr/>
        </p:nvPicPr>
        <p:blipFill>
          <a:blip r:embed="rId4"/>
          <a:stretch>
            <a:fillRect/>
          </a:stretch>
        </p:blipFill>
        <p:spPr>
          <a:xfrm>
            <a:off x="7386564" y="1251067"/>
            <a:ext cx="3181276" cy="3720040"/>
          </a:xfrm>
          <a:prstGeom prst="rect">
            <a:avLst/>
          </a:prstGeom>
        </p:spPr>
      </p:pic>
      <p:sp>
        <p:nvSpPr>
          <p:cNvPr id="12" name="Текст 2">
            <a:extLst>
              <a:ext uri="{FF2B5EF4-FFF2-40B4-BE49-F238E27FC236}">
                <a16:creationId xmlns:a16="http://schemas.microsoft.com/office/drawing/2014/main" id="{11B76A95-5F25-462F-BA3E-75210671D6A4}"/>
              </a:ext>
            </a:extLst>
          </p:cNvPr>
          <p:cNvSpPr txBox="1">
            <a:spLocks/>
          </p:cNvSpPr>
          <p:nvPr/>
        </p:nvSpPr>
        <p:spPr>
          <a:xfrm>
            <a:off x="5143673" y="5267118"/>
            <a:ext cx="1762162" cy="81322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3200" dirty="0">
                <a:solidFill>
                  <a:schemeClr val="tx1"/>
                </a:solidFill>
              </a:rPr>
              <a:t>УХОДИ</a:t>
            </a:r>
          </a:p>
        </p:txBody>
      </p:sp>
      <p:sp>
        <p:nvSpPr>
          <p:cNvPr id="13" name="Текст 2">
            <a:extLst>
              <a:ext uri="{FF2B5EF4-FFF2-40B4-BE49-F238E27FC236}">
                <a16:creationId xmlns:a16="http://schemas.microsoft.com/office/drawing/2014/main" id="{11C65465-3B49-48A5-9B2C-83C904FD52D0}"/>
              </a:ext>
            </a:extLst>
          </p:cNvPr>
          <p:cNvSpPr txBox="1">
            <a:spLocks/>
          </p:cNvSpPr>
          <p:nvPr/>
        </p:nvSpPr>
        <p:spPr>
          <a:xfrm>
            <a:off x="7462416" y="5350893"/>
            <a:ext cx="4162426" cy="1000566"/>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3200" dirty="0">
                <a:solidFill>
                  <a:schemeClr val="tx1"/>
                </a:solidFill>
              </a:rPr>
              <a:t>ОБРАТИСЬ ЗА </a:t>
            </a:r>
          </a:p>
          <a:p>
            <a:r>
              <a:rPr lang="ru-RU" sz="3200" dirty="0">
                <a:solidFill>
                  <a:schemeClr val="tx1"/>
                </a:solidFill>
              </a:rPr>
              <a:t>ПОМОЩЬЮ</a:t>
            </a:r>
          </a:p>
        </p:txBody>
      </p:sp>
      <p:sp>
        <p:nvSpPr>
          <p:cNvPr id="19" name="Заголовок 4">
            <a:extLst>
              <a:ext uri="{FF2B5EF4-FFF2-40B4-BE49-F238E27FC236}">
                <a16:creationId xmlns:a16="http://schemas.microsoft.com/office/drawing/2014/main" id="{AB6E8B54-B987-434D-9E86-F8F337D6525C}"/>
              </a:ext>
            </a:extLst>
          </p:cNvPr>
          <p:cNvSpPr txBox="1">
            <a:spLocks/>
          </p:cNvSpPr>
          <p:nvPr/>
        </p:nvSpPr>
        <p:spPr>
          <a:xfrm>
            <a:off x="-1" y="1"/>
            <a:ext cx="11974287" cy="1000566"/>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ru-RU" sz="4800" dirty="0"/>
              <a:t>в опасной ситуации</a:t>
            </a:r>
            <a:endParaRPr lang="en-US" sz="4800" dirty="0"/>
          </a:p>
        </p:txBody>
      </p:sp>
      <p:pic>
        <p:nvPicPr>
          <p:cNvPr id="10" name="Рисунок 9">
            <a:extLst>
              <a:ext uri="{FF2B5EF4-FFF2-40B4-BE49-F238E27FC236}">
                <a16:creationId xmlns:a16="http://schemas.microsoft.com/office/drawing/2014/main" id="{F8411CC8-479B-4038-B569-B038727D4E1B}"/>
              </a:ext>
            </a:extLst>
          </p:cNvPr>
          <p:cNvPicPr>
            <a:picLocks noChangeAspect="1"/>
          </p:cNvPicPr>
          <p:nvPr/>
        </p:nvPicPr>
        <p:blipFill>
          <a:blip r:embed="rId5"/>
          <a:stretch>
            <a:fillRect/>
          </a:stretch>
        </p:blipFill>
        <p:spPr>
          <a:xfrm>
            <a:off x="4260856" y="1251067"/>
            <a:ext cx="3035195" cy="3720040"/>
          </a:xfrm>
          <a:prstGeom prst="rect">
            <a:avLst/>
          </a:prstGeom>
        </p:spPr>
      </p:pic>
    </p:spTree>
    <p:extLst>
      <p:ext uri="{BB962C8B-B14F-4D97-AF65-F5344CB8AC3E}">
        <p14:creationId xmlns:p14="http://schemas.microsoft.com/office/powerpoint/2010/main" val="5744659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829</Words>
  <Application>Microsoft Office PowerPoint</Application>
  <PresentationFormat>Широкоэкранный</PresentationFormat>
  <Paragraphs>139</Paragraphs>
  <Slides>10</Slides>
  <Notes>10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Calibri</vt:lpstr>
      <vt:lpstr>Calibri Light</vt:lpstr>
      <vt:lpstr>Neo Sans Cyr</vt:lpstr>
      <vt:lpstr>Neo Sans Cyr Medium</vt:lpstr>
      <vt:lpstr>Wingdings</vt:lpstr>
      <vt:lpstr>Wingdings 3</vt:lpstr>
      <vt:lpstr>Тема Office</vt:lpstr>
      <vt:lpstr>Презентация PowerPoint</vt:lpstr>
      <vt:lpstr>Презентация PowerPoint</vt:lpstr>
      <vt:lpstr>НЕ ИСКЛЮЧАТЬ</vt:lpstr>
      <vt:lpstr>А ЕСЛИ Я НЕ ХОЧУ?</vt:lpstr>
      <vt:lpstr>МАНИПУЛЯЦИИ тобой</vt:lpstr>
      <vt:lpstr>Презентация PowerPoint</vt:lpstr>
      <vt:lpstr>Презентация PowerPoint</vt:lpstr>
      <vt:lpstr>КАК ПРОТИВОСТОЯТЬ МАНИПУЛЯЦИИ</vt:lpstr>
      <vt:lpstr>Презентация PowerPoint</vt:lpstr>
      <vt:lpstr>ОБРАЩАЙСЯ ЗА ПОМОЩЬЮ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Olga Bochkova</dc:creator>
  <cp:lastModifiedBy>Bochkova Olga</cp:lastModifiedBy>
  <cp:revision>103</cp:revision>
  <dcterms:created xsi:type="dcterms:W3CDTF">2016-10-22T21:01:21Z</dcterms:created>
  <dcterms:modified xsi:type="dcterms:W3CDTF">2019-01-23T18:29:52Z</dcterms:modified>
</cp:coreProperties>
</file>