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61" r:id="rId3"/>
    <p:sldId id="262" r:id="rId4"/>
    <p:sldId id="264" r:id="rId5"/>
    <p:sldId id="257" r:id="rId6"/>
    <p:sldId id="258" r:id="rId7"/>
    <p:sldId id="259" r:id="rId8"/>
    <p:sldId id="260" r:id="rId9"/>
    <p:sldId id="267" r:id="rId10"/>
    <p:sldId id="268" r:id="rId11"/>
    <p:sldId id="269" r:id="rId12"/>
    <p:sldId id="263" r:id="rId13"/>
    <p:sldId id="265" r:id="rId14"/>
    <p:sldId id="266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03300"/>
    <a:srgbClr val="A18B64"/>
    <a:srgbClr val="C0C0C0"/>
    <a:srgbClr val="EAEAEA"/>
    <a:srgbClr val="0C788E"/>
    <a:srgbClr val="025198"/>
    <a:srgbClr val="000099"/>
    <a:srgbClr val="1C1C1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75" autoAdjust="0"/>
    <p:restoredTop sz="94652" autoAdjust="0"/>
  </p:normalViewPr>
  <p:slideViewPr>
    <p:cSldViewPr>
      <p:cViewPr varScale="1">
        <p:scale>
          <a:sx n="106" d="100"/>
          <a:sy n="106" d="100"/>
        </p:scale>
        <p:origin x="8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995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2015-2016 уч.год</a:t>
            </a:r>
          </a:p>
        </c:rich>
      </c:tx>
      <c:layout>
        <c:manualLayout>
          <c:xMode val="edge"/>
          <c:yMode val="edge"/>
          <c:x val="0.12151805233315899"/>
          <c:y val="7.6754401485287491E-2"/>
        </c:manualLayout>
      </c:layout>
      <c:overlay val="0"/>
      <c:spPr>
        <a:noFill/>
        <a:ln w="2534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450084602368863E-2"/>
          <c:y val="0.2300469483568075"/>
          <c:w val="0.50423011844331644"/>
          <c:h val="0.69953051643192488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2671">
              <a:solidFill>
                <a:schemeClr val="bg1">
                  <a:lumMod val="50000"/>
                </a:schemeClr>
              </a:solidFill>
              <a:prstDash val="solid"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FFFFCC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3"/>
              <c:layout>
                <c:manualLayout>
                  <c:x val="0.10370448605125747"/>
                  <c:y val="9.7107511129039155E-3"/>
                </c:manualLayout>
              </c:layout>
              <c:numFmt formatCode="0%" sourceLinked="0"/>
              <c:spPr>
                <a:noFill/>
                <a:ln w="25341">
                  <a:noFill/>
                </a:ln>
              </c:spPr>
              <c:txPr>
                <a:bodyPr/>
                <a:lstStyle/>
                <a:p>
                  <a:pPr>
                    <a:defRPr sz="1696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2806632596379029E-3"/>
                  <c:y val="4.1477408107272754E-2"/>
                </c:manualLayout>
              </c:layout>
              <c:numFmt formatCode="0%" sourceLinked="0"/>
              <c:spPr>
                <a:noFill/>
                <a:ln w="25341">
                  <a:noFill/>
                </a:ln>
              </c:spPr>
              <c:txPr>
                <a:bodyPr/>
                <a:lstStyle/>
                <a:p>
                  <a:pPr>
                    <a:defRPr sz="1696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9.4985060139516658E-2"/>
                  <c:y val="-9.3808313929760356E-2"/>
                </c:manualLayout>
              </c:layout>
              <c:numFmt formatCode="0%" sourceLinked="0"/>
              <c:spPr>
                <a:noFill/>
                <a:ln w="25341">
                  <a:noFill/>
                </a:ln>
              </c:spPr>
              <c:txPr>
                <a:bodyPr/>
                <a:lstStyle/>
                <a:p>
                  <a:pPr>
                    <a:defRPr sz="1696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211</c:v>
                </c:pt>
                <c:pt idx="1">
                  <c:v>1169</c:v>
                </c:pt>
                <c:pt idx="2">
                  <c:v>6792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Запад</c:v>
                </c:pt>
              </c:strCache>
            </c:strRef>
          </c:tx>
          <c:spPr>
            <a:solidFill>
              <a:srgbClr val="993366"/>
            </a:solidFill>
            <a:ln w="12671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rgbClr val="FFFFCC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211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Север</c:v>
                </c:pt>
              </c:strCache>
            </c:strRef>
          </c:tx>
          <c:spPr>
            <a:solidFill>
              <a:srgbClr val="FFFFCC"/>
            </a:solidFill>
            <a:ln w="12671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50"/>
      </c:pieChart>
      <c:spPr>
        <a:noFill/>
        <a:ln w="25341">
          <a:noFill/>
        </a:ln>
      </c:spPr>
    </c:plotArea>
    <c:legend>
      <c:legendPos val="r"/>
      <c:overlay val="0"/>
      <c:spPr>
        <a:noFill/>
        <a:ln w="3168">
          <a:solidFill>
            <a:srgbClr val="000000"/>
          </a:solidFill>
          <a:prstDash val="solid"/>
        </a:ln>
      </c:spPr>
      <c:txPr>
        <a:bodyPr/>
        <a:lstStyle/>
        <a:p>
          <a:pPr>
            <a:defRPr sz="1282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96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995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2014-2015 уч.год</a:t>
            </a:r>
          </a:p>
        </c:rich>
      </c:tx>
      <c:layout>
        <c:manualLayout>
          <c:xMode val="edge"/>
          <c:yMode val="edge"/>
          <c:x val="0.18504444046059842"/>
          <c:y val="5.6224598566529109E-2"/>
        </c:manualLayout>
      </c:layout>
      <c:overlay val="0"/>
      <c:spPr>
        <a:noFill/>
        <a:ln w="25341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3266259030325302E-2"/>
          <c:y val="0.23961915439380993"/>
          <c:w val="0.49246997546477655"/>
          <c:h val="0.6749493369125771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rgbClr val="9999FF"/>
            </a:solidFill>
            <a:ln w="12671">
              <a:solidFill>
                <a:schemeClr val="bg1">
                  <a:lumMod val="50000"/>
                </a:schemeClr>
              </a:solidFill>
              <a:prstDash val="solid"/>
            </a:ln>
            <a:effectLst>
              <a:outerShdw blurRad="76200" dist="12700" dir="8100000" sy="-23000" kx="800400" algn="br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FFFFCC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chemeClr val="bg1">
                    <a:lumMod val="50000"/>
                  </a:schemeClr>
                </a:solidFill>
                <a:prstDash val="solid"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3"/>
              <c:layout>
                <c:manualLayout>
                  <c:x val="0.10041847668264814"/>
                  <c:y val="-1.511084961693020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0344167254366253"/>
                  <c:y val="-0.1263896813809600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326</c:v>
                </c:pt>
                <c:pt idx="1">
                  <c:v>2589</c:v>
                </c:pt>
                <c:pt idx="2">
                  <c:v>5514</c:v>
                </c:pt>
                <c:pt idx="3">
                  <c:v>0</c:v>
                </c:pt>
                <c:pt idx="4">
                  <c:v>1</c:v>
                </c:pt>
                <c:pt idx="5">
                  <c:v>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Запад</c:v>
                </c:pt>
              </c:strCache>
            </c:strRef>
          </c:tx>
          <c:spPr>
            <a:solidFill>
              <a:srgbClr val="993366"/>
            </a:solidFill>
            <a:ln w="12671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</c:dPt>
          <c:dPt>
            <c:idx val="2"/>
            <c:bubble3D val="0"/>
            <c:spPr>
              <a:solidFill>
                <a:srgbClr val="FFFFCC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211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Север</c:v>
                </c:pt>
              </c:strCache>
            </c:strRef>
          </c:tx>
          <c:spPr>
            <a:solidFill>
              <a:srgbClr val="FFFFCC"/>
            </a:solidFill>
            <a:ln w="12671">
              <a:solidFill>
                <a:srgbClr val="000000"/>
              </a:solidFill>
              <a:prstDash val="solid"/>
            </a:ln>
          </c:spPr>
          <c:dPt>
            <c:idx val="0"/>
            <c:bubble3D val="0"/>
            <c:spPr>
              <a:solidFill>
                <a:srgbClr val="9999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9933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CCFFFF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671">
                <a:solidFill>
                  <a:srgbClr val="000000"/>
                </a:solidFill>
                <a:prstDash val="solid"/>
              </a:ln>
            </c:spPr>
          </c:dPt>
          <c:dLbls>
            <c:numFmt formatCode="0%" sourceLinked="0"/>
            <c:spPr>
              <a:noFill/>
              <a:ln w="2534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96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Sheet1!$B$1:$G$1</c:f>
              <c:strCache>
                <c:ptCount val="6"/>
                <c:pt idx="0">
                  <c:v>Основы мировых религиозных культур</c:v>
                </c:pt>
                <c:pt idx="1">
                  <c:v>Основы светской этики</c:v>
                </c:pt>
                <c:pt idx="2">
                  <c:v>Основы православной культуры</c:v>
                </c:pt>
                <c:pt idx="3">
                  <c:v>Основы исламской культуры</c:v>
                </c:pt>
                <c:pt idx="4">
                  <c:v>Основы иудейской культуры</c:v>
                </c:pt>
                <c:pt idx="5">
                  <c:v>Основы буддийской культуры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50"/>
      </c:pieChart>
      <c:spPr>
        <a:noFill/>
        <a:ln w="2534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96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E0783D-516D-4C5D-9558-6907EFAD4A69}" type="datetimeFigureOut">
              <a:rPr lang="ru-RU" smtClean="0"/>
              <a:t>26.05.2015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0ECC9-5A84-4340-B68C-92D319FF66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433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0ECC9-5A84-4340-B68C-92D319FF66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05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FD3A4-009B-4FB5-8DB3-C46A6F596971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84278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53E109-FF94-430A-A331-7A45512A7194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18312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4179F-0328-48EB-BD2D-FC10ADC2950B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77908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AAB42C-9F5D-4CE4-B5BA-750074D1BC49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76898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EDCB6-2B7A-45A0-8876-0A4B983C71E4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46738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6C603-7B52-4822-B589-6997EB47A1FE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400236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6F292-DDF4-4BFB-9EBA-6D140F1FBCFF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0388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5DF52-BB27-42CB-94AA-10CDED3F54B6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22205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C41AD-3053-4F28-B231-EB544E907F06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50934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6B5A2-8956-4703-9E81-A30C5DFB3D18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87406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B379C-A3A2-4AE5-B26E-334B4402B8C6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81271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AB3321A8-9F1F-4DD1-B9C6-473AE659ED50}" type="slidenum">
              <a:rPr lang="es-ES" altLang="ru-RU"/>
              <a:pPr>
                <a:defRPr/>
              </a:pPr>
              <a:t>‹#›</a:t>
            </a:fld>
            <a:endParaRPr lang="es-E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468313" y="115888"/>
            <a:ext cx="8315325" cy="649287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35E40"/>
                </a:solidFill>
              </a:rPr>
              <a:t>Департамент Смоленской области по образованию, науке и делам молодёжи</a:t>
            </a:r>
          </a:p>
        </p:txBody>
      </p:sp>
      <p:sp>
        <p:nvSpPr>
          <p:cNvPr id="2051" name="Rectangle 122"/>
          <p:cNvSpPr>
            <a:spLocks noChangeArrowheads="1"/>
          </p:cNvSpPr>
          <p:nvPr/>
        </p:nvSpPr>
        <p:spPr bwMode="auto">
          <a:xfrm>
            <a:off x="1187450" y="1557338"/>
            <a:ext cx="7561263" cy="1655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003300"/>
                </a:solidFill>
              </a:rPr>
              <a:t>Об итогах работы по духовно-нравственному воспитанию детей и молодёжи на территории Смоленской области в 2014-2015 учебном году</a:t>
            </a:r>
            <a:endParaRPr lang="es-ES" altLang="ru-RU" sz="2800" b="1" dirty="0">
              <a:solidFill>
                <a:srgbClr val="003300"/>
              </a:solidFill>
            </a:endParaRPr>
          </a:p>
        </p:txBody>
      </p:sp>
      <p:sp>
        <p:nvSpPr>
          <p:cNvPr id="2052" name="Прямоугольник 1"/>
          <p:cNvSpPr>
            <a:spLocks noChangeArrowheads="1"/>
          </p:cNvSpPr>
          <p:nvPr/>
        </p:nvSpPr>
        <p:spPr bwMode="auto">
          <a:xfrm>
            <a:off x="3563938" y="5091113"/>
            <a:ext cx="54721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422C16"/>
                </a:solidFill>
                <a:latin typeface="Verdana" panose="020B0604030504040204" pitchFamily="34" charset="0"/>
              </a:rPr>
              <a:t>Первый заместитель начальника Департамента Смоленской области по образованию, науке и делам </a:t>
            </a:r>
            <a:r>
              <a:rPr lang="ru-RU" altLang="ru-RU" sz="1800" dirty="0" smtClean="0">
                <a:solidFill>
                  <a:srgbClr val="422C16"/>
                </a:solidFill>
                <a:latin typeface="Verdana" panose="020B0604030504040204" pitchFamily="34" charset="0"/>
              </a:rPr>
              <a:t>молодёжи </a:t>
            </a:r>
            <a:endParaRPr lang="ru-RU" altLang="ru-RU" sz="1800" dirty="0">
              <a:solidFill>
                <a:srgbClr val="422C16"/>
              </a:solidFill>
              <a:latin typeface="Verdana" panose="020B0604030504040204" pitchFamily="34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rgbClr val="422C16"/>
                </a:solidFill>
              </a:rPr>
              <a:t>Николай Николаевич Колпачков</a:t>
            </a:r>
            <a:endParaRPr lang="ru-RU" altLang="ru-RU" sz="1800" dirty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587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endParaRPr lang="en-US" altLang="ru-RU" smtClean="0">
              <a:solidFill>
                <a:schemeClr val="tx1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8715" y="3072792"/>
            <a:ext cx="8106569" cy="3097212"/>
          </a:xfrm>
        </p:spPr>
        <p:txBody>
          <a:bodyPr/>
          <a:lstStyle/>
          <a:p>
            <a:pPr marL="0" indent="0" algn="just">
              <a:buClr>
                <a:srgbClr val="410082"/>
              </a:buClr>
              <a:buFontTx/>
              <a:buNone/>
              <a:defRPr/>
            </a:pPr>
            <a:r>
              <a:rPr lang="ru-RU" altLang="ru-RU" sz="1900" dirty="0">
                <a:solidFill>
                  <a:srgbClr val="003300"/>
                </a:solidFill>
              </a:rPr>
              <a:t>«…Предметом нашей особой заботы станет молодежь, которая сегодня особенно остро нуждается в духовном руководстве. В эпоху нравственного релятивизма, когда пропаганда насилия и разврата похищает души молодых людей, мы не можем спокойно ждать, когда молодежь обратится ко Христу: мы должны идти навстречу молодым людям – как бы это ни было трудно для нас, людей среднего и старшего поколения, - помогая им обрести веру в Бога и смысл жизни, а вместе с этим и осознание того, что есть подлинное человеческое счастье</a:t>
            </a:r>
            <a:r>
              <a:rPr lang="ru-RU" altLang="ru-RU" sz="1900" dirty="0" smtClean="0">
                <a:solidFill>
                  <a:srgbClr val="003300"/>
                </a:solidFill>
              </a:rPr>
              <a:t>».</a:t>
            </a:r>
          </a:p>
          <a:p>
            <a:pPr lvl="1" algn="r">
              <a:buClr>
                <a:srgbClr val="410082"/>
              </a:buClr>
              <a:buFontTx/>
              <a:buNone/>
              <a:defRPr/>
            </a:pPr>
            <a:r>
              <a:rPr lang="ru-RU" altLang="ru-RU" sz="1900" b="1" dirty="0" smtClean="0">
                <a:solidFill>
                  <a:srgbClr val="003300"/>
                </a:solidFill>
              </a:rPr>
              <a:t>Святейший </a:t>
            </a:r>
            <a:r>
              <a:rPr lang="ru-RU" altLang="ru-RU" sz="1900" b="1" dirty="0">
                <a:solidFill>
                  <a:srgbClr val="003300"/>
                </a:solidFill>
              </a:rPr>
              <a:t>Патриарх Московский и Всея Руси Кирилл</a:t>
            </a:r>
          </a:p>
          <a:p>
            <a:pPr eaLnBrk="1" hangingPunct="1">
              <a:defRPr/>
            </a:pPr>
            <a:endParaRPr lang="en-US" altLang="ru-RU" sz="1900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5185"/>
            <a:ext cx="198120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587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2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836613"/>
            <a:ext cx="7488238" cy="3333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Нормативно-правовая база духовно-нравственного воспитания и образования</a:t>
            </a:r>
            <a:r>
              <a:rPr lang="ru-RU" altLang="ru-RU" b="1" smtClean="0">
                <a:solidFill>
                  <a:srgbClr val="800000"/>
                </a:solidFill>
              </a:rPr>
              <a:t/>
            </a:r>
            <a:br>
              <a:rPr lang="ru-RU" altLang="ru-RU" b="1" smtClean="0">
                <a:solidFill>
                  <a:srgbClr val="800000"/>
                </a:solidFill>
              </a:rPr>
            </a:br>
            <a:endParaRPr lang="en-US" altLang="ru-RU" smtClean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55788"/>
            <a:ext cx="9144000" cy="4525962"/>
          </a:xfrm>
        </p:spPr>
        <p:txBody>
          <a:bodyPr/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422C16"/>
                </a:solidFill>
              </a:rPr>
              <a:t>Федеральный </a:t>
            </a:r>
            <a:r>
              <a:rPr lang="ru-RU" sz="1800" b="1" dirty="0">
                <a:solidFill>
                  <a:srgbClr val="422C16"/>
                </a:solidFill>
              </a:rPr>
              <a:t>уровень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Конституция Российской Федерации; </a:t>
            </a:r>
            <a:endParaRPr lang="ru-RU" sz="1600" dirty="0" smtClean="0">
              <a:solidFill>
                <a:srgbClr val="0033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 smtClean="0">
                <a:solidFill>
                  <a:srgbClr val="003300"/>
                </a:solidFill>
              </a:rPr>
              <a:t> </a:t>
            </a:r>
            <a:r>
              <a:rPr lang="ru-RU" sz="1600" dirty="0">
                <a:solidFill>
                  <a:srgbClr val="003300"/>
                </a:solidFill>
              </a:rPr>
              <a:t>Семейный кодекс </a:t>
            </a:r>
            <a:r>
              <a:rPr lang="ru-RU" sz="1600" dirty="0" smtClean="0">
                <a:solidFill>
                  <a:srgbClr val="003300"/>
                </a:solidFill>
              </a:rPr>
              <a:t>РФ;</a:t>
            </a:r>
            <a:endParaRPr lang="ru-RU" sz="1600" dirty="0">
              <a:solidFill>
                <a:srgbClr val="0033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Федеральный закон от 29.12.2012 № 273-ФЗ «Об образовании в Российской Федерации»;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«О Национальной стратегии действий в интересах детей на 2012 – 2017 годы» (Указ Президента РФ от  01.06.2012 № 761);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«О стратегии государственной национальной политики Российской Федерации на период до 2025 года» (Указ Президента РФ от 19.12.2012 № 1666);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Национальная доктрина образования Российской Федерации до 2025 г.;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«Концепция духовно-нравственного развития и воспитания личности гражданина России»;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Приказ </a:t>
            </a:r>
            <a:r>
              <a:rPr lang="ru-RU" sz="1600" dirty="0" err="1">
                <a:solidFill>
                  <a:srgbClr val="003300"/>
                </a:solidFill>
              </a:rPr>
              <a:t>Минобрнауки</a:t>
            </a:r>
            <a:r>
              <a:rPr lang="ru-RU" sz="1600" dirty="0">
                <a:solidFill>
                  <a:srgbClr val="003300"/>
                </a:solidFill>
              </a:rPr>
              <a:t> России от 06.10.2009 № 373 «Об утверждении и введении в действие федерального государственного образовательного стандарта начального общего образования»;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Приказ </a:t>
            </a:r>
            <a:r>
              <a:rPr lang="ru-RU" sz="1600" dirty="0" err="1">
                <a:solidFill>
                  <a:srgbClr val="003300"/>
                </a:solidFill>
              </a:rPr>
              <a:t>Минобрнауки</a:t>
            </a:r>
            <a:r>
              <a:rPr lang="ru-RU" sz="1600" dirty="0">
                <a:solidFill>
                  <a:srgbClr val="003300"/>
                </a:solidFill>
              </a:rPr>
              <a:t> России от 17.12.2010 № 1897 «Об утверждении федерального государственного образовательного стандарта основного общего образования»; 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Письмо Минобрнауки России  «О примерном содержании образования по предмету «Православная культура» органам управления образованием субъектов Российской Федерации от 22.10.2002 № 14-52-876 </a:t>
            </a:r>
            <a:r>
              <a:rPr lang="ru-RU" sz="1600" dirty="0" smtClean="0">
                <a:solidFill>
                  <a:srgbClr val="003300"/>
                </a:solidFill>
              </a:rPr>
              <a:t>ин/16.</a:t>
            </a:r>
            <a:endParaRPr lang="ru-RU" sz="1600" dirty="0">
              <a:solidFill>
                <a:srgbClr val="003300"/>
              </a:solidFill>
            </a:endParaRPr>
          </a:p>
          <a:p>
            <a:pPr eaLnBrk="1" hangingPunct="1">
              <a:defRPr/>
            </a:pPr>
            <a:endParaRPr lang="en-US" altLang="ru-RU" sz="1600" dirty="0" smtClean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587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3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836613"/>
            <a:ext cx="7488238" cy="3333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Нормативно-правовая база духовно-нравственного воспитания и образования</a:t>
            </a:r>
            <a:r>
              <a:rPr lang="ru-RU" altLang="ru-RU" b="1" smtClean="0">
                <a:solidFill>
                  <a:srgbClr val="800000"/>
                </a:solidFill>
              </a:rPr>
              <a:t/>
            </a:r>
            <a:br>
              <a:rPr lang="ru-RU" altLang="ru-RU" b="1" smtClean="0">
                <a:solidFill>
                  <a:srgbClr val="800000"/>
                </a:solidFill>
              </a:rPr>
            </a:br>
            <a:endParaRPr lang="en-US" altLang="ru-RU" smtClean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865" y="2564904"/>
            <a:ext cx="8676456" cy="2838989"/>
          </a:xfrm>
        </p:spPr>
        <p:txBody>
          <a:bodyPr/>
          <a:lstStyle/>
          <a:p>
            <a:pPr marL="0" indent="0" algn="just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422C16"/>
                </a:solidFill>
              </a:rPr>
              <a:t>Региональный </a:t>
            </a:r>
            <a:r>
              <a:rPr lang="ru-RU" sz="1800" b="1" dirty="0">
                <a:solidFill>
                  <a:srgbClr val="422C16"/>
                </a:solidFill>
              </a:rPr>
              <a:t>уровень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Договор о сотрудничестве в сфере образовательной, социальной и культурно-просветительской деятельности между Администрацией Смоленской области и Смоленской епархией Русской Православной </a:t>
            </a:r>
            <a:r>
              <a:rPr lang="ru-RU" sz="1600" dirty="0" smtClean="0">
                <a:solidFill>
                  <a:srgbClr val="003300"/>
                </a:solidFill>
              </a:rPr>
              <a:t>Церкви;</a:t>
            </a:r>
            <a:endParaRPr lang="ru-RU" sz="1600" dirty="0">
              <a:solidFill>
                <a:srgbClr val="0033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«О региональной стратегии действий в интересах детей на 2012 – 2017 годы» (постановление Администрации Смоленской области от 06.11.2012 № 850</a:t>
            </a:r>
            <a:r>
              <a:rPr lang="ru-RU" sz="1600" dirty="0" smtClean="0">
                <a:solidFill>
                  <a:srgbClr val="003300"/>
                </a:solidFill>
              </a:rPr>
              <a:t>);</a:t>
            </a:r>
            <a:endParaRPr lang="ru-RU" sz="1600" dirty="0">
              <a:solidFill>
                <a:srgbClr val="0033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Распоряжение  Администрации Смоленской области от 23 сентября 2014 г. n </a:t>
            </a:r>
            <a:r>
              <a:rPr lang="ru-RU" sz="1600" dirty="0" smtClean="0">
                <a:solidFill>
                  <a:srgbClr val="003300"/>
                </a:solidFill>
              </a:rPr>
              <a:t>1293-р/</a:t>
            </a:r>
            <a:r>
              <a:rPr lang="ru-RU" sz="1600" dirty="0" err="1" smtClean="0">
                <a:solidFill>
                  <a:srgbClr val="003300"/>
                </a:solidFill>
              </a:rPr>
              <a:t>адм</a:t>
            </a:r>
            <a:r>
              <a:rPr lang="ru-RU" sz="1600" dirty="0" smtClean="0">
                <a:solidFill>
                  <a:srgbClr val="003300"/>
                </a:solidFill>
              </a:rPr>
              <a:t>;</a:t>
            </a:r>
            <a:endParaRPr lang="ru-RU" sz="1600" dirty="0">
              <a:solidFill>
                <a:srgbClr val="003300"/>
              </a:solidFill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−"/>
              <a:defRPr/>
            </a:pPr>
            <a:r>
              <a:rPr lang="ru-RU" sz="1600" dirty="0">
                <a:solidFill>
                  <a:srgbClr val="003300"/>
                </a:solidFill>
              </a:rPr>
              <a:t>«О концепции развития системы духовно-нравственного воспитания детей и молодежи в культурно-образовательной среде Смоленской области</a:t>
            </a:r>
            <a:r>
              <a:rPr lang="ru-RU" sz="1600" dirty="0" smtClean="0">
                <a:solidFill>
                  <a:srgbClr val="003300"/>
                </a:solidFill>
              </a:rPr>
              <a:t>».</a:t>
            </a:r>
            <a:endParaRPr lang="ru-RU" sz="1600" dirty="0">
              <a:solidFill>
                <a:srgbClr val="003300"/>
              </a:solidFill>
            </a:endParaRPr>
          </a:p>
          <a:p>
            <a:pPr marL="0" indent="0" algn="just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altLang="ru-RU" sz="1600" dirty="0" smtClean="0">
              <a:solidFill>
                <a:srgbClr val="003300"/>
              </a:solidFill>
            </a:endParaRPr>
          </a:p>
        </p:txBody>
      </p:sp>
      <p:pic>
        <p:nvPicPr>
          <p:cNvPr id="5124" name="Picture 7" descr="gerb[2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0338"/>
            <a:ext cx="926945" cy="11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4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image007"/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82641"/>
            <a:ext cx="2520862" cy="2241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353425" cy="1125538"/>
          </a:xfrm>
        </p:spPr>
        <p:txBody>
          <a:bodyPr/>
          <a:lstStyle/>
          <a:p>
            <a:pPr eaLnBrk="1" hangingPunct="1"/>
            <a:r>
              <a:rPr lang="ru-RU" altLang="ru-RU" sz="2000" b="1" dirty="0">
                <a:solidFill>
                  <a:srgbClr val="422C16"/>
                </a:solidFill>
              </a:rPr>
              <a:t>Федеральный закон от 29.12.2012 № 273-ФЗ «Об образовании в Российской Федерации»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2924944"/>
            <a:ext cx="8208962" cy="1872357"/>
          </a:xfrm>
        </p:spPr>
        <p:txBody>
          <a:bodyPr/>
          <a:lstStyle/>
          <a:p>
            <a:pPr algn="just" eaLnBrk="1" hangingPunct="1"/>
            <a:r>
              <a:rPr lang="ru-RU" altLang="ru-RU" sz="2400" b="1" dirty="0" smtClean="0">
                <a:solidFill>
                  <a:srgbClr val="003300"/>
                </a:solidFill>
              </a:rPr>
              <a:t>Статья 87</a:t>
            </a:r>
            <a:r>
              <a:rPr lang="ru-RU" altLang="ru-RU" sz="2400" dirty="0" smtClean="0">
                <a:solidFill>
                  <a:srgbClr val="003300"/>
                </a:solidFill>
              </a:rPr>
              <a:t>. Особенности изучения основ духовно-нравственной культуры народов Российской Федерации. Особенности получения теологического и религиозного образования.</a:t>
            </a:r>
            <a:endParaRPr lang="en-US" altLang="ru-RU" sz="2400" dirty="0" smtClean="0">
              <a:solidFill>
                <a:srgbClr val="0033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5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Примерная основная образовательная программа основного общего образования</a:t>
            </a:r>
            <a:endParaRPr lang="en-US" altLang="ru-RU" sz="2000" b="1" smtClean="0">
              <a:solidFill>
                <a:srgbClr val="422C16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248150"/>
          </a:xfrm>
        </p:spPr>
        <p:txBody>
          <a:bodyPr/>
          <a:lstStyle/>
          <a:p>
            <a:pPr eaLnBrk="1" hangingPunct="1"/>
            <a:r>
              <a:rPr lang="ru-RU" altLang="ru-RU" sz="2800" smtClean="0">
                <a:solidFill>
                  <a:srgbClr val="003300"/>
                </a:solidFill>
              </a:rPr>
              <a:t>Духовно-нравственное воспитание</a:t>
            </a:r>
          </a:p>
          <a:p>
            <a:pPr eaLnBrk="1" hangingPunct="1"/>
            <a:r>
              <a:rPr lang="ru-RU" altLang="ru-RU" sz="2800" smtClean="0">
                <a:solidFill>
                  <a:srgbClr val="003300"/>
                </a:solidFill>
              </a:rPr>
              <a:t>Духовно-нравственное развитие</a:t>
            </a:r>
            <a:endParaRPr lang="en-US" altLang="ru-RU" sz="2800" smtClean="0">
              <a:solidFill>
                <a:srgbClr val="003300"/>
              </a:solidFill>
            </a:endParaRPr>
          </a:p>
        </p:txBody>
      </p:sp>
      <p:pic>
        <p:nvPicPr>
          <p:cNvPr id="7172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3167063"/>
            <a:ext cx="2193925" cy="294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0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3" y="3978275"/>
            <a:ext cx="2844800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0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3979863"/>
            <a:ext cx="2840037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6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ru-RU" altLang="ru-RU" sz="2400" b="1" smtClean="0">
                <a:solidFill>
                  <a:srgbClr val="422C16"/>
                </a:solidFill>
                <a:latin typeface="Times New Roman" panose="02020603050405020304" pitchFamily="18" charset="0"/>
              </a:rPr>
              <a:t>Направления работы: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55788"/>
            <a:ext cx="8229600" cy="4525962"/>
          </a:xfrm>
        </p:spPr>
        <p:txBody>
          <a:bodyPr/>
          <a:lstStyle/>
          <a:p>
            <a:pPr algn="just" eaLnBrk="1" hangingPunct="1"/>
            <a:r>
              <a:rPr lang="ru-RU" altLang="ru-RU" sz="1800" smtClean="0">
                <a:solidFill>
                  <a:srgbClr val="003300"/>
                </a:solidFill>
              </a:rPr>
              <a:t>формирование у детей и молодёжи целостного мировоззрения, представления о православной культуре как о важнейшей составляющей российской и мировой культуры;</a:t>
            </a:r>
          </a:p>
          <a:p>
            <a:pPr algn="just" eaLnBrk="1" hangingPunct="1"/>
            <a:r>
              <a:rPr lang="ru-RU" altLang="ru-RU" sz="1800" smtClean="0">
                <a:solidFill>
                  <a:srgbClr val="003300"/>
                </a:solidFill>
              </a:rPr>
              <a:t>расширение охвата детей и молодёжи духовно-просветительской и гражданско-патриотической деятельностью;</a:t>
            </a:r>
          </a:p>
          <a:p>
            <a:pPr algn="just" eaLnBrk="1" hangingPunct="1"/>
            <a:r>
              <a:rPr lang="ru-RU" altLang="ru-RU" sz="1800" smtClean="0">
                <a:solidFill>
                  <a:srgbClr val="003300"/>
                </a:solidFill>
              </a:rPr>
              <a:t>содействие реализации программ, направленных на развитие духовно-нравственного воспитания и образования, на территории Смоленской области;</a:t>
            </a:r>
          </a:p>
          <a:p>
            <a:pPr algn="just" eaLnBrk="1" hangingPunct="1"/>
            <a:r>
              <a:rPr lang="ru-RU" altLang="ru-RU" sz="1800" smtClean="0">
                <a:solidFill>
                  <a:srgbClr val="003300"/>
                </a:solidFill>
              </a:rPr>
              <a:t>обеспечение правовых и экономических гарантий развития духовно-нравственного образования и воспитания в областных государственных образовательных учреждениях, областных государственных образовательных учреждениях социального обслуживания, а также в муниципальных и негосударственных образовательных учреждениях, расположенных на территории Смоленской области.</a:t>
            </a:r>
            <a:endParaRPr lang="en-US" altLang="ru-RU" sz="1800" smtClean="0">
              <a:solidFill>
                <a:srgbClr val="00330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7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115888"/>
            <a:ext cx="822960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Работа по созданию региональной системы духовно-нравственного воспитания и образования</a:t>
            </a:r>
            <a:endParaRPr lang="es-ES" altLang="ru-RU" sz="2000" b="1" smtClean="0">
              <a:solidFill>
                <a:srgbClr val="422C16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855788"/>
            <a:ext cx="8856662" cy="4525962"/>
          </a:xfrm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dirty="0" smtClean="0">
                <a:solidFill>
                  <a:srgbClr val="003300"/>
                </a:solidFill>
              </a:rPr>
              <a:t>В 2003 году создан Координационный совет при Администрации Смоленской области по развитию системы духовно-нравственного воспитания, в работе которого непосредственное участие принимает Департамент Смоленской области по образованию, науке и делам молодёжи.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dirty="0" smtClean="0">
                <a:solidFill>
                  <a:srgbClr val="003300"/>
                </a:solidFill>
              </a:rPr>
              <a:t>В 90-е годы подписан договор о сотрудничестве в сфере образовательной, социальной и культурно-просветительской деятельности между Администрацией Смоленской области и Калининградской епархией Русской Православной Церкви.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1800" dirty="0" smtClean="0">
                <a:solidFill>
                  <a:srgbClr val="003300"/>
                </a:solidFill>
              </a:rPr>
              <a:t>В феврале 2014 года Губернатором Смоленской области А.В. Островским совместно с Епископом Смоленский и Вяземским Исидором (с 21.05.2015 – Митрополит Смоленский и </a:t>
            </a:r>
            <a:r>
              <a:rPr lang="ru-RU" altLang="ru-RU" sz="1800" dirty="0" err="1" smtClean="0">
                <a:solidFill>
                  <a:srgbClr val="003300"/>
                </a:solidFill>
              </a:rPr>
              <a:t>Рославльский</a:t>
            </a:r>
            <a:r>
              <a:rPr lang="ru-RU" altLang="ru-RU" sz="1800" dirty="0" smtClean="0">
                <a:solidFill>
                  <a:srgbClr val="003300"/>
                </a:solidFill>
              </a:rPr>
              <a:t>) подписан План мероприятий по выполнению соглашения о мерах по реализации Договора о сотрудничестве в сфере образовательной и культурно-просветительской деятельности между Администрацией Смоленской области и Смоленской епархией Русской Православной Церкви.</a:t>
            </a:r>
          </a:p>
          <a:p>
            <a:pPr marL="0" indent="0" eaLnBrk="1" hangingPunct="1">
              <a:buFontTx/>
              <a:buNone/>
              <a:defRPr/>
            </a:pPr>
            <a:endParaRPr lang="en-US" altLang="ru-RU" sz="1800" dirty="0" smtClean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8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mage007"/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414" y="4280896"/>
            <a:ext cx="2088232" cy="1857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З</a:t>
            </a:r>
            <a:r>
              <a:rPr lang="ru-RU" sz="2000" b="1" dirty="0" smtClean="0">
                <a:solidFill>
                  <a:srgbClr val="422C16"/>
                </a:solidFill>
              </a:rPr>
              <a:t>накомство </a:t>
            </a:r>
            <a:r>
              <a:rPr lang="ru-RU" sz="2000" b="1" dirty="0">
                <a:solidFill>
                  <a:srgbClr val="422C16"/>
                </a:solidFill>
              </a:rPr>
              <a:t>детей с православными культурно-историческими памятниками, духовными святынями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348880"/>
            <a:ext cx="8208962" cy="2860526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1800" dirty="0">
                <a:solidFill>
                  <a:srgbClr val="003300"/>
                </a:solidFill>
              </a:rPr>
              <a:t>К</a:t>
            </a:r>
            <a:r>
              <a:rPr lang="ru-RU" sz="1800" dirty="0" smtClean="0">
                <a:solidFill>
                  <a:srgbClr val="003300"/>
                </a:solidFill>
              </a:rPr>
              <a:t>урсы </a:t>
            </a:r>
            <a:r>
              <a:rPr lang="ru-RU" sz="1800" dirty="0">
                <a:solidFill>
                  <a:srgbClr val="003300"/>
                </a:solidFill>
              </a:rPr>
              <a:t>религиоведческой направленности изучаются </a:t>
            </a:r>
            <a:r>
              <a:rPr lang="ru-RU" sz="1800" dirty="0" smtClean="0">
                <a:solidFill>
                  <a:srgbClr val="003300"/>
                </a:solidFill>
              </a:rPr>
              <a:t>в </a:t>
            </a:r>
            <a:r>
              <a:rPr lang="ru-RU" sz="1800" b="1" dirty="0">
                <a:solidFill>
                  <a:srgbClr val="003300"/>
                </a:solidFill>
              </a:rPr>
              <a:t>400</a:t>
            </a:r>
            <a:r>
              <a:rPr lang="ru-RU" sz="1800" dirty="0">
                <a:solidFill>
                  <a:srgbClr val="003300"/>
                </a:solidFill>
              </a:rPr>
              <a:t> общеобразовательных организациях, функционирующих в  </a:t>
            </a:r>
            <a:r>
              <a:rPr lang="ru-RU" sz="1800" b="1" dirty="0">
                <a:solidFill>
                  <a:srgbClr val="003300"/>
                </a:solidFill>
              </a:rPr>
              <a:t>349</a:t>
            </a:r>
            <a:r>
              <a:rPr lang="ru-RU" sz="1800" dirty="0">
                <a:solidFill>
                  <a:srgbClr val="003300"/>
                </a:solidFill>
              </a:rPr>
              <a:t> населенных </a:t>
            </a:r>
            <a:r>
              <a:rPr lang="ru-RU" sz="1800" dirty="0" smtClean="0">
                <a:solidFill>
                  <a:srgbClr val="003300"/>
                </a:solidFill>
              </a:rPr>
              <a:t>пунктах Смоленской области:</a:t>
            </a:r>
          </a:p>
          <a:p>
            <a:pPr algn="just" eaLnBrk="1" hangingPunct="1">
              <a:buFontTx/>
              <a:buChar char="-"/>
            </a:pPr>
            <a:r>
              <a:rPr lang="ru-RU" sz="1800" dirty="0" smtClean="0">
                <a:solidFill>
                  <a:srgbClr val="003300"/>
                </a:solidFill>
              </a:rPr>
              <a:t>«Основы православной культуры»;</a:t>
            </a:r>
          </a:p>
          <a:p>
            <a:pPr algn="just" eaLnBrk="1" hangingPunct="1">
              <a:buFontTx/>
              <a:buChar char="-"/>
            </a:pPr>
            <a:r>
              <a:rPr lang="ru-RU" sz="1800" dirty="0" smtClean="0">
                <a:solidFill>
                  <a:srgbClr val="003300"/>
                </a:solidFill>
              </a:rPr>
              <a:t>«Азбука Смоленского края».</a:t>
            </a:r>
          </a:p>
          <a:p>
            <a:pPr algn="just" eaLnBrk="1" hangingPunct="1">
              <a:buFontTx/>
              <a:buChar char="-"/>
            </a:pPr>
            <a:endParaRPr lang="ru-RU" sz="1800" dirty="0" smtClean="0">
              <a:solidFill>
                <a:srgbClr val="003300"/>
              </a:solidFill>
            </a:endParaRPr>
          </a:p>
          <a:p>
            <a:pPr marL="0" indent="0" algn="just" eaLnBrk="1" hangingPunct="1">
              <a:buNone/>
            </a:pPr>
            <a:r>
              <a:rPr lang="ru-RU" sz="1800" dirty="0">
                <a:solidFill>
                  <a:srgbClr val="003300"/>
                </a:solidFill>
              </a:rPr>
              <a:t>Предмет «История православной культуры земли Смоленской» изучают все учащиеся 8-х классов (</a:t>
            </a:r>
            <a:r>
              <a:rPr lang="ru-RU" sz="1800" b="1" dirty="0">
                <a:solidFill>
                  <a:srgbClr val="003300"/>
                </a:solidFill>
              </a:rPr>
              <a:t>8174</a:t>
            </a:r>
            <a:r>
              <a:rPr lang="ru-RU" sz="1800" dirty="0" smtClean="0">
                <a:solidFill>
                  <a:srgbClr val="003300"/>
                </a:solidFill>
              </a:rPr>
              <a:t>).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9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640960" cy="765324"/>
          </a:xfrm>
        </p:spPr>
        <p:txBody>
          <a:bodyPr/>
          <a:lstStyle/>
          <a:p>
            <a:r>
              <a:rPr lang="ru-RU" sz="1900" b="1" dirty="0">
                <a:solidFill>
                  <a:srgbClr val="422C16"/>
                </a:solidFill>
              </a:rPr>
              <a:t>Информация о выборе родителями (законными представителями) обучающихся 3-х классов модулей комплексного учебного курса «Основы религиозных культур и светской этики» </a:t>
            </a:r>
            <a:endParaRPr lang="ru-RU" sz="1900" dirty="0">
              <a:solidFill>
                <a:srgbClr val="422C16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75656" y="18839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31640" y="187117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220440"/>
              </p:ext>
            </p:extLst>
          </p:nvPr>
        </p:nvGraphicFramePr>
        <p:xfrm>
          <a:off x="179512" y="1782180"/>
          <a:ext cx="5472608" cy="4383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71800" y="16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635978"/>
              </p:ext>
            </p:extLst>
          </p:nvPr>
        </p:nvGraphicFramePr>
        <p:xfrm>
          <a:off x="5364088" y="1960156"/>
          <a:ext cx="5399584" cy="434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10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411108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-99392"/>
            <a:ext cx="8856984" cy="981075"/>
          </a:xfrm>
        </p:spPr>
        <p:txBody>
          <a:bodyPr/>
          <a:lstStyle/>
          <a:p>
            <a:r>
              <a:rPr lang="ru-RU" sz="1600" b="1" dirty="0" smtClean="0">
                <a:solidFill>
                  <a:srgbClr val="422C16"/>
                </a:solidFill>
              </a:rPr>
              <a:t>Изучение </a:t>
            </a:r>
            <a:r>
              <a:rPr lang="ru-RU" sz="1600" b="1" dirty="0">
                <a:solidFill>
                  <a:srgbClr val="422C16"/>
                </a:solidFill>
              </a:rPr>
              <a:t>предметов и факультативов духовно-нравственного направления в ОО Смоленской области в 2014-2015 учебном </a:t>
            </a:r>
            <a:r>
              <a:rPr lang="ru-RU" sz="1600" b="1" dirty="0" smtClean="0">
                <a:solidFill>
                  <a:srgbClr val="422C16"/>
                </a:solidFill>
              </a:rPr>
              <a:t>году</a:t>
            </a:r>
            <a:endParaRPr lang="en-US" altLang="ru-RU" sz="1600" b="1" dirty="0" smtClean="0">
              <a:solidFill>
                <a:srgbClr val="422C16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75656" y="188399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31640" y="187117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771800" y="1628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723534"/>
            <a:ext cx="2088232" cy="1348852"/>
          </a:xfrm>
          <a:prstGeom prst="rect">
            <a:avLst/>
          </a:prstGeom>
          <a:solidFill>
            <a:srgbClr val="A18B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A18B64"/>
                </a:solidFill>
              </a:ln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8" y="836712"/>
            <a:ext cx="9069046" cy="55013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11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42001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Традиции:</a:t>
            </a:r>
            <a:endParaRPr lang="en-US" altLang="ru-RU" sz="2000" b="1" smtClean="0">
              <a:solidFill>
                <a:srgbClr val="422C16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58201"/>
            <a:ext cx="8229600" cy="4525962"/>
          </a:xfrm>
        </p:spPr>
        <p:txBody>
          <a:bodyPr/>
          <a:lstStyle/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участие в образовательных чтениях Центрального федерального округа;</a:t>
            </a:r>
          </a:p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олимпиады по основам православной культуры «Русь святая, храни веру Православную»;</a:t>
            </a:r>
          </a:p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фестиваль «Отечество моё православное»;</a:t>
            </a:r>
          </a:p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благотворительный марафон «Пасхальные дни милосердия»;</a:t>
            </a:r>
          </a:p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областная научно-практическая конференция «Шаг в науку»;</a:t>
            </a:r>
          </a:p>
          <a:p>
            <a:pPr eaLnBrk="1" hangingPunct="1"/>
            <a:r>
              <a:rPr lang="ru-RU" altLang="ru-RU" sz="1600" dirty="0" smtClean="0">
                <a:solidFill>
                  <a:srgbClr val="003300"/>
                </a:solidFill>
              </a:rPr>
              <a:t>Елизаветинские и Кирилло-Мефодиевские чтения.</a:t>
            </a:r>
            <a:endParaRPr lang="en-US" altLang="ru-RU" sz="1600" dirty="0" smtClean="0">
              <a:solidFill>
                <a:srgbClr val="003300"/>
              </a:solidFill>
            </a:endParaRPr>
          </a:p>
        </p:txBody>
      </p:sp>
      <p:pic>
        <p:nvPicPr>
          <p:cNvPr id="10244" name="Picture 10" descr="DVC00505"/>
          <p:cNvPicPr>
            <a:picLocks noChangeAspect="1" noChangeArrowheads="1"/>
          </p:cNvPicPr>
          <p:nvPr/>
        </p:nvPicPr>
        <p:blipFill>
          <a:blip r:embed="rId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99" r="23814"/>
          <a:stretch>
            <a:fillRect/>
          </a:stretch>
        </p:blipFill>
        <p:spPr bwMode="auto">
          <a:xfrm>
            <a:off x="6819066" y="3694112"/>
            <a:ext cx="2097088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6" descr="Изображение 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3214" y="4395830"/>
            <a:ext cx="2689060" cy="2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7" descr="Изображение 0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8" y="4407933"/>
            <a:ext cx="3342799" cy="2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12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353425" cy="1276350"/>
          </a:xfrm>
        </p:spPr>
        <p:txBody>
          <a:bodyPr/>
          <a:lstStyle/>
          <a:p>
            <a:r>
              <a:rPr lang="en-US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  <a:t>IX </a:t>
            </a:r>
            <a:r>
              <a:rPr lang="ru-RU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  <a:t>ОБРАЗОВАТЕЛЬНЫЕ ЧТЕНИЯ ЦЕНТРАЛЬНОГО ФЕДЕРАЛЬНОГО ОКРУГА</a:t>
            </a:r>
            <a:r>
              <a:rPr lang="en-US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  <a:t/>
            </a:r>
            <a:br>
              <a:rPr lang="en-US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rgbClr val="422C16"/>
                </a:solidFill>
              </a:rPr>
              <a:t>«Князь Владимир. Цивилизационный выбор Руси: региональный аспект»</a:t>
            </a:r>
            <a:r>
              <a:rPr lang="ru-RU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  <a:t/>
            </a:r>
            <a:br>
              <a:rPr lang="ru-RU" altLang="ru-RU" sz="2000" b="1" smtClean="0">
                <a:solidFill>
                  <a:srgbClr val="422C16"/>
                </a:solidFill>
                <a:cs typeface="Times New Roman" panose="02020603050405020304" pitchFamily="18" charset="0"/>
              </a:rPr>
            </a:br>
            <a:endParaRPr lang="ru-RU" altLang="ru-RU" sz="2000" smtClean="0">
              <a:solidFill>
                <a:srgbClr val="422C16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325" y="2032346"/>
            <a:ext cx="8569325" cy="4094163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ru-RU" sz="1800" dirty="0" smtClean="0">
                <a:solidFill>
                  <a:srgbClr val="003300"/>
                </a:solidFill>
              </a:rPr>
              <a:t>Приняли </a:t>
            </a:r>
            <a:r>
              <a:rPr lang="ru-RU" sz="1800" dirty="0">
                <a:solidFill>
                  <a:srgbClr val="003300"/>
                </a:solidFill>
              </a:rPr>
              <a:t>участие  </a:t>
            </a:r>
            <a:r>
              <a:rPr lang="ru-RU" sz="1800" b="1" dirty="0">
                <a:solidFill>
                  <a:srgbClr val="003300"/>
                </a:solidFill>
              </a:rPr>
              <a:t>163 человека </a:t>
            </a:r>
            <a:r>
              <a:rPr lang="ru-RU" sz="1800" dirty="0">
                <a:solidFill>
                  <a:srgbClr val="003300"/>
                </a:solidFill>
              </a:rPr>
              <a:t>(представители органов государственной власти, епархий и метрополий, региональных институтов развития образования, образовательных организаций) из </a:t>
            </a:r>
            <a:r>
              <a:rPr lang="ru-RU" sz="1800" b="1" dirty="0">
                <a:solidFill>
                  <a:srgbClr val="003300"/>
                </a:solidFill>
              </a:rPr>
              <a:t>18 регионов </a:t>
            </a:r>
            <a:r>
              <a:rPr lang="ru-RU" sz="1800" dirty="0">
                <a:solidFill>
                  <a:srgbClr val="003300"/>
                </a:solidFill>
              </a:rPr>
              <a:t>Центрального федерального округа, гости из Санкт-Петербургской епархии, Мордовской митрополии.</a:t>
            </a:r>
          </a:p>
          <a:p>
            <a:pPr marL="0" indent="0" algn="just" eaLnBrk="1" hangingPunct="1">
              <a:buFontTx/>
              <a:buNone/>
            </a:pPr>
            <a:endParaRPr lang="en-US" altLang="ru-RU" sz="1800" b="1" dirty="0" smtClean="0">
              <a:solidFill>
                <a:srgbClr val="003300"/>
              </a:solidFill>
            </a:endParaRPr>
          </a:p>
        </p:txBody>
      </p:sp>
      <p:pic>
        <p:nvPicPr>
          <p:cNvPr id="11268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57992"/>
            <a:ext cx="3896188" cy="260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13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8137525" cy="792163"/>
          </a:xfrm>
        </p:spPr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rgbClr val="422C16"/>
                </a:solidFill>
              </a:rPr>
              <a:t>Региональный этап Всероссийского конкурса в области педагогики, воспитания и работы с детьми дошкольного, школьного возраста и молодёжью до 20 лет на соискание премии «За нравственный подвиг учителя»</a:t>
            </a:r>
            <a:endParaRPr lang="en-US" altLang="ru-RU" sz="2000" b="1" smtClean="0">
              <a:solidFill>
                <a:srgbClr val="422C16"/>
              </a:solidFill>
            </a:endParaRP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6" y="1988840"/>
            <a:ext cx="8353425" cy="4094163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ru-RU" altLang="ru-RU" sz="1600" dirty="0" smtClean="0">
                <a:solidFill>
                  <a:srgbClr val="003300"/>
                </a:solidFill>
              </a:rPr>
              <a:t>В номинации «Педагоги высшей школы - средней школе» призером (III место) стала </a:t>
            </a:r>
            <a:r>
              <a:rPr lang="ru-RU" altLang="ru-RU" sz="1600" b="1" dirty="0" smtClean="0">
                <a:solidFill>
                  <a:srgbClr val="003300"/>
                </a:solidFill>
              </a:rPr>
              <a:t>Тамара Зыбина</a:t>
            </a:r>
            <a:r>
              <a:rPr lang="ru-RU" altLang="ru-RU" sz="1600" dirty="0" smtClean="0">
                <a:solidFill>
                  <a:srgbClr val="003300"/>
                </a:solidFill>
              </a:rPr>
              <a:t>, преподаватель риторики Смоленской Православной Духовной семинарии Русской Православной Церкви», представившая авторитетной конкурсной комиссии замечательное пособие для учителя»: «От слова – к Слову. Интегрированное обучение религиозной лексике».</a:t>
            </a:r>
            <a:endParaRPr lang="en-US" altLang="ru-RU" sz="1600" dirty="0" smtClean="0">
              <a:solidFill>
                <a:srgbClr val="003300"/>
              </a:solidFill>
            </a:endParaRPr>
          </a:p>
        </p:txBody>
      </p:sp>
      <p:pic>
        <p:nvPicPr>
          <p:cNvPr id="12293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443" y="3389313"/>
            <a:ext cx="38211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14</a:t>
            </a:fld>
            <a:endParaRPr lang="es-ES" alt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О</a:t>
            </a:r>
            <a:r>
              <a:rPr lang="ru-RU" sz="2000" b="1" dirty="0" smtClean="0">
                <a:solidFill>
                  <a:srgbClr val="422C16"/>
                </a:solidFill>
              </a:rPr>
              <a:t>лимпиада </a:t>
            </a:r>
            <a:r>
              <a:rPr lang="ru-RU" sz="2000" b="1" dirty="0">
                <a:solidFill>
                  <a:srgbClr val="422C16"/>
                </a:solidFill>
              </a:rPr>
              <a:t>по основам православной культуры «Русь святая, храни веру Православную»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420888"/>
            <a:ext cx="4824536" cy="3696485"/>
          </a:xfrm>
        </p:spPr>
        <p:txBody>
          <a:bodyPr/>
          <a:lstStyle/>
          <a:p>
            <a:pPr marL="0" indent="442913" algn="just" eaLnBrk="1" hangingPunct="1">
              <a:buNone/>
            </a:pPr>
            <a:r>
              <a:rPr lang="ru-RU" sz="2000" dirty="0" smtClean="0">
                <a:solidFill>
                  <a:srgbClr val="003300"/>
                </a:solidFill>
              </a:rPr>
              <a:t>Приняли участие более </a:t>
            </a:r>
            <a:r>
              <a:rPr lang="ru-RU" sz="2000" b="1" dirty="0" smtClean="0">
                <a:solidFill>
                  <a:srgbClr val="003300"/>
                </a:solidFill>
              </a:rPr>
              <a:t>600 </a:t>
            </a:r>
            <a:r>
              <a:rPr lang="ru-RU" sz="2000" dirty="0" smtClean="0">
                <a:solidFill>
                  <a:srgbClr val="003300"/>
                </a:solidFill>
              </a:rPr>
              <a:t>обучающихся</a:t>
            </a:r>
            <a:r>
              <a:rPr lang="ru-RU" sz="2000" b="1" dirty="0" smtClean="0">
                <a:solidFill>
                  <a:srgbClr val="003300"/>
                </a:solidFill>
              </a:rPr>
              <a:t> 5 – 11 классов </a:t>
            </a:r>
            <a:r>
              <a:rPr lang="ru-RU" sz="2000" dirty="0" smtClean="0">
                <a:solidFill>
                  <a:srgbClr val="003300"/>
                </a:solidFill>
              </a:rPr>
              <a:t>общеобразовательных учреждений Смоленской области. </a:t>
            </a:r>
          </a:p>
          <a:p>
            <a:pPr marL="0" indent="442913" algn="just" eaLnBrk="1" hangingPunct="1">
              <a:buNone/>
            </a:pPr>
            <a:r>
              <a:rPr lang="ru-RU" sz="2000" dirty="0" smtClean="0">
                <a:solidFill>
                  <a:srgbClr val="003300"/>
                </a:solidFill>
              </a:rPr>
              <a:t>В 2015 году </a:t>
            </a:r>
            <a:r>
              <a:rPr lang="ru-RU" sz="2000" b="1" dirty="0" smtClean="0">
                <a:solidFill>
                  <a:srgbClr val="003300"/>
                </a:solidFill>
              </a:rPr>
              <a:t>Иванова Александра, </a:t>
            </a:r>
            <a:r>
              <a:rPr lang="ru-RU" sz="2000" dirty="0" smtClean="0">
                <a:solidFill>
                  <a:srgbClr val="003300"/>
                </a:solidFill>
              </a:rPr>
              <a:t>ученица 8 класса Смоленской Православной гимназии, получила диплом III степени на Общероссийской олимпиаде школьников по Основам Православной культуры.</a:t>
            </a:r>
            <a:endParaRPr lang="en-US" altLang="ru-RU" sz="2000" dirty="0" smtClean="0">
              <a:solidFill>
                <a:srgbClr val="0033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1s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068960"/>
            <a:ext cx="3168352" cy="211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15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17788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О</a:t>
            </a:r>
            <a:r>
              <a:rPr lang="ru-RU" sz="2000" b="1" dirty="0" smtClean="0">
                <a:solidFill>
                  <a:srgbClr val="422C16"/>
                </a:solidFill>
              </a:rPr>
              <a:t>бластной </a:t>
            </a:r>
            <a:r>
              <a:rPr lang="ru-RU" sz="2000" b="1" dirty="0">
                <a:solidFill>
                  <a:srgbClr val="422C16"/>
                </a:solidFill>
              </a:rPr>
              <a:t>фестиваль «Отечество моё православное»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173960"/>
            <a:ext cx="8785101" cy="2232248"/>
          </a:xfrm>
        </p:spPr>
        <p:txBody>
          <a:bodyPr/>
          <a:lstStyle/>
          <a:p>
            <a:pPr marL="0" indent="442913" algn="just" eaLnBrk="1" hangingPunct="1">
              <a:buNone/>
            </a:pPr>
            <a:r>
              <a:rPr lang="ru-RU" sz="1800" dirty="0">
                <a:solidFill>
                  <a:srgbClr val="003300"/>
                </a:solidFill>
              </a:rPr>
              <a:t>С </a:t>
            </a:r>
            <a:r>
              <a:rPr lang="ru-RU" sz="1800" b="1" dirty="0">
                <a:solidFill>
                  <a:srgbClr val="003300"/>
                </a:solidFill>
              </a:rPr>
              <a:t>2008</a:t>
            </a:r>
            <a:r>
              <a:rPr lang="ru-RU" sz="1800" dirty="0">
                <a:solidFill>
                  <a:srgbClr val="003300"/>
                </a:solidFill>
              </a:rPr>
              <a:t> года ежегодно Департамент совместно со Смоленской Епархией Русской Православной Церкви проводит областной фестиваль «Отечество моё православное</a:t>
            </a:r>
            <a:r>
              <a:rPr lang="ru-RU" sz="1800" dirty="0" smtClean="0">
                <a:solidFill>
                  <a:srgbClr val="003300"/>
                </a:solidFill>
              </a:rPr>
              <a:t>».</a:t>
            </a:r>
          </a:p>
          <a:p>
            <a:pPr marL="0" lvl="0" indent="442913" algn="just" eaLnBrk="1" hangingPunct="1">
              <a:buNone/>
            </a:pPr>
            <a:r>
              <a:rPr lang="ru-RU" altLang="ru-RU" sz="1800" dirty="0">
                <a:solidFill>
                  <a:srgbClr val="003300"/>
                </a:solidFill>
                <a:ea typeface="Times New Roman" panose="02020603050405020304" pitchFamily="18" charset="0"/>
              </a:rPr>
              <a:t>В</a:t>
            </a:r>
            <a:r>
              <a:rPr lang="ru-RU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altLang="ru-RU" sz="1800" b="1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2015</a:t>
            </a:r>
            <a:r>
              <a:rPr lang="ru-RU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г. проведены муниципальный и региональный этапы </a:t>
            </a:r>
            <a:r>
              <a:rPr lang="en-US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VI</a:t>
            </a:r>
            <a:r>
              <a:rPr lang="ru-RU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областного фестиваля православной культуры </a:t>
            </a:r>
            <a:r>
              <a:rPr lang="ru-RU" altLang="ru-RU" sz="1800" b="1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«Отечество мое православное»</a:t>
            </a:r>
            <a:r>
              <a:rPr lang="ru-RU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посвященного 1000-летию преставления святого равноапостольного великого князя Владимира, подведение итогов которого состоится </a:t>
            </a:r>
            <a:r>
              <a:rPr lang="ru-RU" altLang="ru-RU" sz="1800" b="1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28 мая 2015 г</a:t>
            </a:r>
            <a:r>
              <a:rPr lang="ru-RU" altLang="ru-RU" sz="1800" dirty="0">
                <a:solidFill>
                  <a:srgbClr val="0033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altLang="ru-RU" sz="1800" dirty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marL="0" indent="0" algn="just" eaLnBrk="1" hangingPunct="1">
              <a:buNone/>
            </a:pPr>
            <a:endParaRPr lang="ru-RU" sz="1800" dirty="0" smtClean="0">
              <a:solidFill>
                <a:srgbClr val="003300"/>
              </a:solidFill>
            </a:endParaRPr>
          </a:p>
          <a:p>
            <a:pPr marL="0" indent="0" algn="just" eaLnBrk="1" hangingPunct="1">
              <a:buNone/>
            </a:pPr>
            <a:endParaRPr lang="ru-RU" sz="1800" dirty="0" smtClean="0">
              <a:solidFill>
                <a:srgbClr val="003300"/>
              </a:solidFill>
            </a:endParaRPr>
          </a:p>
          <a:p>
            <a:pPr algn="just" eaLnBrk="1" hangingPunct="1"/>
            <a:endParaRPr lang="en-US" altLang="ru-RU" sz="1800" dirty="0" smtClean="0">
              <a:solidFill>
                <a:srgbClr val="0033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Изображение 0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320395"/>
            <a:ext cx="2543999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Изображение 0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20395"/>
            <a:ext cx="2834105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Изображение 0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549" y="4329731"/>
            <a:ext cx="1574858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16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68303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О</a:t>
            </a:r>
            <a:r>
              <a:rPr lang="ru-RU" sz="2000" b="1" dirty="0" smtClean="0">
                <a:solidFill>
                  <a:srgbClr val="422C16"/>
                </a:solidFill>
              </a:rPr>
              <a:t>бластная </a:t>
            </a:r>
            <a:r>
              <a:rPr lang="ru-RU" sz="2000" b="1" dirty="0">
                <a:solidFill>
                  <a:srgbClr val="422C16"/>
                </a:solidFill>
              </a:rPr>
              <a:t>научно-практическая конференция «Шаг в науку»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2204864"/>
            <a:ext cx="5832648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291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2015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г. в </a:t>
            </a:r>
            <a:r>
              <a:rPr kumimoji="0" lang="en-US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XV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областной научной студенческой конференции «Шаг в науку» «Духовная традиция земли русской: культурно-исторический и религиозно-философский аспекты»,</a:t>
            </a:r>
            <a:r>
              <a:rPr kumimoji="0" lang="ru-RU" altLang="ru-RU" sz="1800" b="0" i="0" u="none" strike="noStrike" cap="none" normalizeH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посвященная святому равноапостольному великому князю Владимиру, приняли участие 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96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rgbClr val="0033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человек.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800" dirty="0" smtClean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800" b="1" dirty="0" smtClean="0">
                <a:solidFill>
                  <a:srgbClr val="003300"/>
                </a:solidFill>
                <a:latin typeface="Arial" panose="020B0604020202020204" pitchFamily="34" charset="0"/>
              </a:rPr>
              <a:t>Вопросы:</a:t>
            </a:r>
          </a:p>
          <a:p>
            <a:pPr lvl="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3300"/>
                </a:solidFill>
              </a:rPr>
              <a:t>«Православная семья и будущее России</a:t>
            </a:r>
            <a:r>
              <a:rPr lang="ru-RU" sz="1800" dirty="0" smtClean="0">
                <a:solidFill>
                  <a:srgbClr val="003300"/>
                </a:solidFill>
              </a:rPr>
              <a:t>»;</a:t>
            </a:r>
          </a:p>
          <a:p>
            <a:pPr lvl="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3300"/>
                </a:solidFill>
              </a:rPr>
              <a:t>«</a:t>
            </a:r>
            <a:r>
              <a:rPr lang="ru-RU" sz="1800" dirty="0">
                <a:solidFill>
                  <a:srgbClr val="003300"/>
                </a:solidFill>
              </a:rPr>
              <a:t>Проблемы здорового образа жизни как основной христианской </a:t>
            </a:r>
            <a:r>
              <a:rPr lang="ru-RU" sz="1800" dirty="0" smtClean="0">
                <a:solidFill>
                  <a:srgbClr val="003300"/>
                </a:solidFill>
              </a:rPr>
              <a:t>ценности»;</a:t>
            </a:r>
          </a:p>
          <a:p>
            <a:pPr lvl="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3300"/>
                </a:solidFill>
              </a:rPr>
              <a:t>«Проблемы </a:t>
            </a:r>
            <a:r>
              <a:rPr lang="ru-RU" sz="1800" dirty="0">
                <a:solidFill>
                  <a:srgbClr val="003300"/>
                </a:solidFill>
              </a:rPr>
              <a:t>репродуктивного здоровья</a:t>
            </a:r>
            <a:r>
              <a:rPr lang="ru-RU" sz="1800" dirty="0" smtClean="0">
                <a:solidFill>
                  <a:srgbClr val="003300"/>
                </a:solidFill>
              </a:rPr>
              <a:t>»;</a:t>
            </a:r>
          </a:p>
          <a:p>
            <a:pPr lvl="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800" dirty="0" smtClean="0">
                <a:solidFill>
                  <a:srgbClr val="003300"/>
                </a:solidFill>
              </a:rPr>
              <a:t>«</a:t>
            </a:r>
            <a:r>
              <a:rPr lang="ru-RU" sz="1800" dirty="0">
                <a:solidFill>
                  <a:srgbClr val="003300"/>
                </a:solidFill>
              </a:rPr>
              <a:t>Духовные основы и национальные традиции семьи</a:t>
            </a:r>
            <a:r>
              <a:rPr lang="ru-RU" sz="1800" dirty="0" smtClean="0">
                <a:solidFill>
                  <a:srgbClr val="003300"/>
                </a:solidFill>
              </a:rPr>
              <a:t>».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8" descr="050419_yarz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 b="23482"/>
          <a:stretch>
            <a:fillRect/>
          </a:stretch>
        </p:blipFill>
        <p:spPr bwMode="auto">
          <a:xfrm>
            <a:off x="6374015" y="3229674"/>
            <a:ext cx="2580296" cy="192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17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9870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 smtClean="0">
                <a:solidFill>
                  <a:srgbClr val="422C16"/>
                </a:solidFill>
              </a:rPr>
              <a:t>Международный детско-юношеский литературный конкурс </a:t>
            </a:r>
            <a:r>
              <a:rPr lang="ru-RU" sz="2000" b="1" dirty="0">
                <a:solidFill>
                  <a:srgbClr val="422C16"/>
                </a:solidFill>
              </a:rPr>
              <a:t>имени И.С. Шмелева «Лето Господне»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1520" y="2636912"/>
            <a:ext cx="5256584" cy="2923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442913" algn="just">
              <a:spcBef>
                <a:spcPct val="0"/>
              </a:spcBef>
              <a:buNone/>
            </a:pPr>
            <a:r>
              <a:rPr lang="ru-RU" sz="1800" dirty="0">
                <a:solidFill>
                  <a:srgbClr val="003300"/>
                </a:solidFill>
              </a:rPr>
              <a:t>В </a:t>
            </a:r>
            <a:r>
              <a:rPr lang="ru-RU" sz="1800" b="1" dirty="0">
                <a:solidFill>
                  <a:srgbClr val="003300"/>
                </a:solidFill>
              </a:rPr>
              <a:t>2015</a:t>
            </a:r>
            <a:r>
              <a:rPr lang="ru-RU" sz="1800" dirty="0">
                <a:solidFill>
                  <a:srgbClr val="003300"/>
                </a:solidFill>
              </a:rPr>
              <a:t> </a:t>
            </a:r>
            <a:r>
              <a:rPr lang="ru-RU" sz="1800" dirty="0" smtClean="0">
                <a:solidFill>
                  <a:srgbClr val="003300"/>
                </a:solidFill>
              </a:rPr>
              <a:t>конкурс </a:t>
            </a:r>
            <a:r>
              <a:rPr lang="ru-RU" sz="1800" dirty="0">
                <a:solidFill>
                  <a:srgbClr val="003300"/>
                </a:solidFill>
              </a:rPr>
              <a:t>проводится Издательским советом Русской Православной Церкви </a:t>
            </a:r>
            <a:r>
              <a:rPr lang="ru-RU" sz="1800" dirty="0" smtClean="0">
                <a:solidFill>
                  <a:srgbClr val="003300"/>
                </a:solidFill>
              </a:rPr>
              <a:t>впервые и был </a:t>
            </a:r>
            <a:r>
              <a:rPr lang="ru-RU" sz="1800" dirty="0">
                <a:solidFill>
                  <a:srgbClr val="003300"/>
                </a:solidFill>
              </a:rPr>
              <a:t>посвящен 1000-летию преставления святого равноапостольного великого князя Владимира и 700-летию со дня рождения преподобного Сергия </a:t>
            </a:r>
            <a:r>
              <a:rPr lang="ru-RU" sz="1800" dirty="0" smtClean="0">
                <a:solidFill>
                  <a:srgbClr val="003300"/>
                </a:solidFill>
              </a:rPr>
              <a:t>Радонежского.</a:t>
            </a:r>
          </a:p>
          <a:p>
            <a:pPr marL="0" lvl="0" indent="442913" algn="just">
              <a:spcBef>
                <a:spcPct val="0"/>
              </a:spcBef>
              <a:buNone/>
            </a:pPr>
            <a:endParaRPr lang="ru-RU" altLang="ru-RU" sz="400" dirty="0" smtClean="0">
              <a:solidFill>
                <a:srgbClr val="003300"/>
              </a:solidFill>
              <a:latin typeface="Arial" panose="020B0604020202020204" pitchFamily="34" charset="0"/>
            </a:endParaRPr>
          </a:p>
          <a:p>
            <a:pPr marL="0" lvl="0" indent="442913" algn="just">
              <a:spcBef>
                <a:spcPct val="0"/>
              </a:spcBef>
              <a:buNone/>
            </a:pPr>
            <a:r>
              <a:rPr lang="ru-RU" sz="1800" dirty="0">
                <a:solidFill>
                  <a:srgbClr val="003300"/>
                </a:solidFill>
              </a:rPr>
              <a:t>У</a:t>
            </a:r>
            <a:r>
              <a:rPr lang="ru-RU" sz="1800" dirty="0" smtClean="0">
                <a:solidFill>
                  <a:srgbClr val="003300"/>
                </a:solidFill>
              </a:rPr>
              <a:t>чащаяся </a:t>
            </a:r>
            <a:r>
              <a:rPr lang="ru-RU" sz="1800" dirty="0">
                <a:solidFill>
                  <a:srgbClr val="003300"/>
                </a:solidFill>
              </a:rPr>
              <a:t>9 класса школы № 4 города Десногорска </a:t>
            </a:r>
            <a:r>
              <a:rPr lang="ru-RU" sz="1800" b="1" dirty="0">
                <a:solidFill>
                  <a:srgbClr val="003300"/>
                </a:solidFill>
              </a:rPr>
              <a:t>Виктория </a:t>
            </a:r>
            <a:r>
              <a:rPr lang="ru-RU" sz="1800" b="1" dirty="0" err="1">
                <a:solidFill>
                  <a:srgbClr val="003300"/>
                </a:solidFill>
              </a:rPr>
              <a:t>Мелёхина</a:t>
            </a:r>
            <a:r>
              <a:rPr lang="ru-RU" sz="1800" b="1" dirty="0">
                <a:solidFill>
                  <a:srgbClr val="003300"/>
                </a:solidFill>
              </a:rPr>
              <a:t> </a:t>
            </a:r>
            <a:r>
              <a:rPr lang="ru-RU" sz="1800" dirty="0">
                <a:solidFill>
                  <a:srgbClr val="003300"/>
                </a:solidFill>
              </a:rPr>
              <a:t>(педагог – Татьяна Алексеевна Селиванова) заняла </a:t>
            </a:r>
            <a:r>
              <a:rPr lang="ru-RU" sz="1800" b="1" dirty="0">
                <a:solidFill>
                  <a:srgbClr val="003300"/>
                </a:solidFill>
              </a:rPr>
              <a:t>2 место </a:t>
            </a:r>
            <a:r>
              <a:rPr lang="ru-RU" sz="1800" dirty="0">
                <a:solidFill>
                  <a:srgbClr val="003300"/>
                </a:solidFill>
              </a:rPr>
              <a:t>среди 8-9 </a:t>
            </a:r>
            <a:r>
              <a:rPr lang="ru-RU" sz="1800" dirty="0" smtClean="0">
                <a:solidFill>
                  <a:srgbClr val="003300"/>
                </a:solidFill>
              </a:rPr>
              <a:t>классов.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3" descr="DSCN6866"/>
          <p:cNvPicPr>
            <a:picLocks noChangeAspect="1" noChangeArrowheads="1"/>
          </p:cNvPicPr>
          <p:nvPr/>
        </p:nvPicPr>
        <p:blipFill>
          <a:blip r:embed="rId2" cstate="print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477" y="3088392"/>
            <a:ext cx="3255136" cy="202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18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38253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60648"/>
            <a:ext cx="8209037" cy="864890"/>
          </a:xfrm>
        </p:spPr>
        <p:txBody>
          <a:bodyPr/>
          <a:lstStyle/>
          <a:p>
            <a:pPr eaLnBrk="1" hangingPunct="1"/>
            <a:r>
              <a:rPr lang="en-US" sz="2000" b="1" dirty="0">
                <a:solidFill>
                  <a:srgbClr val="422C16"/>
                </a:solidFill>
              </a:rPr>
              <a:t>IV</a:t>
            </a:r>
            <a:r>
              <a:rPr lang="ru-RU" sz="2000" b="1" dirty="0">
                <a:solidFill>
                  <a:srgbClr val="422C16"/>
                </a:solidFill>
              </a:rPr>
              <a:t> </a:t>
            </a:r>
            <a:r>
              <a:rPr lang="ru-RU" sz="2000" b="1" dirty="0" smtClean="0">
                <a:solidFill>
                  <a:srgbClr val="422C16"/>
                </a:solidFill>
              </a:rPr>
              <a:t>межрегиональный конкурс </a:t>
            </a:r>
            <a:r>
              <a:rPr lang="ru-RU" sz="2000" b="1" dirty="0">
                <a:solidFill>
                  <a:srgbClr val="422C16"/>
                </a:solidFill>
              </a:rPr>
              <a:t>«Лучшая образовательная организация по формированию системы духовно-нравственного развития и воспитания детей и молодежи «Вифлеемская звезда»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8407" y="2481339"/>
            <a:ext cx="86662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just">
              <a:spcBef>
                <a:spcPct val="0"/>
              </a:spcBef>
              <a:buNone/>
            </a:pPr>
            <a:r>
              <a:rPr lang="ru-RU" sz="1800" dirty="0">
                <a:solidFill>
                  <a:srgbClr val="003300"/>
                </a:solidFill>
              </a:rPr>
              <a:t>В Оргкомитет Конкурса направлены материалы </a:t>
            </a:r>
            <a:r>
              <a:rPr lang="ru-RU" sz="1800" b="1" dirty="0">
                <a:solidFill>
                  <a:srgbClr val="003300"/>
                </a:solidFill>
              </a:rPr>
              <a:t>3 </a:t>
            </a:r>
            <a:r>
              <a:rPr lang="ru-RU" sz="1800" dirty="0">
                <a:solidFill>
                  <a:srgbClr val="003300"/>
                </a:solidFill>
              </a:rPr>
              <a:t>образовательных </a:t>
            </a:r>
            <a:r>
              <a:rPr lang="ru-RU" sz="1800" dirty="0" smtClean="0">
                <a:solidFill>
                  <a:srgbClr val="003300"/>
                </a:solidFill>
              </a:rPr>
              <a:t>организаций.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rgbClr val="0033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 descr="Ярославль 0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185" y="3629673"/>
            <a:ext cx="2956541" cy="2219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Ярославль 0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07" y="3954689"/>
            <a:ext cx="2500313" cy="187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Ярославль 0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900715"/>
            <a:ext cx="2571750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19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304622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Елизаветинские чтения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8754" y="3081421"/>
            <a:ext cx="424847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rgbClr val="003300"/>
                </a:solidFill>
              </a:rPr>
              <a:t>Цель</a:t>
            </a:r>
            <a:r>
              <a:rPr lang="ru-RU" sz="1800" dirty="0" smtClean="0">
                <a:solidFill>
                  <a:srgbClr val="003300"/>
                </a:solidFill>
              </a:rPr>
              <a:t>: сохранение </a:t>
            </a:r>
            <a:r>
              <a:rPr lang="ru-RU" sz="1800" dirty="0">
                <a:solidFill>
                  <a:srgbClr val="003300"/>
                </a:solidFill>
              </a:rPr>
              <a:t>и развитие традиций милосердия и служения идеалам на примере жизни Великой княгини Елизаветы Федоровны и других святых, посвятивших свою жизнь делам милосердия. </a:t>
            </a:r>
          </a:p>
        </p:txBody>
      </p:sp>
      <p:pic>
        <p:nvPicPr>
          <p:cNvPr id="6" name="Picture 5" descr="15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230" y="2718313"/>
            <a:ext cx="4153581" cy="276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20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81532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r>
              <a:rPr lang="ru-RU" sz="2000" b="1" dirty="0">
                <a:solidFill>
                  <a:srgbClr val="422C16"/>
                </a:solidFill>
              </a:rPr>
              <a:t>Духовно-нравственное воспитание</a:t>
            </a: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2276872"/>
            <a:ext cx="5112568" cy="380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rgbClr val="003300"/>
                </a:solidFill>
              </a:rPr>
              <a:t>Духовно-нравственное воспитание </a:t>
            </a:r>
            <a:r>
              <a:rPr lang="ru-RU" sz="1800" dirty="0">
                <a:solidFill>
                  <a:srgbClr val="003300"/>
                </a:solidFill>
              </a:rPr>
              <a:t>понимается как деятельность, направленная на приобщение человека к Высшему миру, </a:t>
            </a:r>
            <a:r>
              <a:rPr lang="ru-RU" sz="1800" dirty="0" smtClean="0">
                <a:solidFill>
                  <a:srgbClr val="003300"/>
                </a:solidFill>
              </a:rPr>
              <a:t>самоопределение </a:t>
            </a:r>
            <a:r>
              <a:rPr lang="ru-RU" sz="1800" dirty="0">
                <a:solidFill>
                  <a:srgbClr val="003300"/>
                </a:solidFill>
              </a:rPr>
              <a:t>личности и </a:t>
            </a:r>
            <a:r>
              <a:rPr lang="ru-RU" sz="1800" dirty="0" smtClean="0">
                <a:solidFill>
                  <a:srgbClr val="003300"/>
                </a:solidFill>
              </a:rPr>
              <a:t>совершенствование </a:t>
            </a:r>
            <a:r>
              <a:rPr lang="ru-RU" sz="1800" dirty="0">
                <a:solidFill>
                  <a:srgbClr val="003300"/>
                </a:solidFill>
              </a:rPr>
              <a:t>её  добродетелей. </a:t>
            </a:r>
            <a:endParaRPr lang="ru-RU" sz="1800" dirty="0" smtClean="0">
              <a:solidFill>
                <a:srgbClr val="003300"/>
              </a:solidFill>
            </a:endParaRPr>
          </a:p>
          <a:p>
            <a:pPr marL="0" indent="0" algn="just">
              <a:buNone/>
            </a:pPr>
            <a:endParaRPr lang="ru-RU" sz="1800" dirty="0" smtClean="0">
              <a:solidFill>
                <a:srgbClr val="003300"/>
              </a:solidFill>
            </a:endParaRPr>
          </a:p>
          <a:p>
            <a:pPr marL="0" indent="0" algn="just">
              <a:buNone/>
            </a:pPr>
            <a:r>
              <a:rPr lang="ru-RU" sz="1800" b="1" dirty="0">
                <a:solidFill>
                  <a:srgbClr val="003300"/>
                </a:solidFill>
              </a:rPr>
              <a:t>Духовно-нравственное воспитание гражданина России –</a:t>
            </a:r>
            <a:r>
              <a:rPr lang="ru-RU" sz="1800" dirty="0">
                <a:solidFill>
                  <a:srgbClr val="003300"/>
                </a:solidFill>
              </a:rPr>
              <a:t> это начало и результат, смысл и основной ресурс социального и экономического прогресса общества. Модернизация страны начинается с воспитания личности, способной ее осуществить.</a:t>
            </a:r>
          </a:p>
        </p:txBody>
      </p:sp>
      <p:pic>
        <p:nvPicPr>
          <p:cNvPr id="6" name="Picture 5" descr="DSCN64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942179"/>
            <a:ext cx="2664941" cy="1998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21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65989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0"/>
            <a:ext cx="8353425" cy="1125538"/>
          </a:xfrm>
        </p:spPr>
        <p:txBody>
          <a:bodyPr/>
          <a:lstStyle/>
          <a:p>
            <a:pPr eaLnBrk="1" hangingPunct="1"/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3333238"/>
            <a:ext cx="8533928" cy="2256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buNone/>
            </a:pPr>
            <a:r>
              <a:rPr lang="ru-RU" sz="1900" dirty="0" smtClean="0">
                <a:solidFill>
                  <a:srgbClr val="003300"/>
                </a:solidFill>
              </a:rPr>
              <a:t>«…</a:t>
            </a:r>
            <a:r>
              <a:rPr lang="ru-RU" sz="1900" dirty="0">
                <a:solidFill>
                  <a:srgbClr val="003300"/>
                </a:solidFill>
              </a:rPr>
              <a:t>вера христианская ныне возрождается после десятилетий гонений: восстанавливаются храмы  и монастыри, воссоздаются духовные школы, развивается церковная жизнь. И самое главное – в Церковь вновь приходят тысячи и миллионы людей, в том числе дети и подростки, юноши и девушки – те, чья сознательная жизнь пройдет в </a:t>
            </a:r>
            <a:r>
              <a:rPr lang="en-US" sz="1900" dirty="0">
                <a:solidFill>
                  <a:srgbClr val="003300"/>
                </a:solidFill>
              </a:rPr>
              <a:t>XXI</a:t>
            </a:r>
            <a:r>
              <a:rPr lang="ru-RU" sz="1900" dirty="0">
                <a:solidFill>
                  <a:srgbClr val="003300"/>
                </a:solidFill>
              </a:rPr>
              <a:t> </a:t>
            </a:r>
            <a:r>
              <a:rPr lang="ru-RU" sz="1900" dirty="0" smtClean="0">
                <a:solidFill>
                  <a:srgbClr val="003300"/>
                </a:solidFill>
              </a:rPr>
              <a:t>веке».</a:t>
            </a:r>
          </a:p>
          <a:p>
            <a:pPr marL="0" lvl="1" indent="0" algn="r">
              <a:buNone/>
            </a:pPr>
            <a:r>
              <a:rPr lang="ru-RU" altLang="ru-RU" sz="1900" b="1" dirty="0">
                <a:solidFill>
                  <a:srgbClr val="003300"/>
                </a:solidFill>
              </a:rPr>
              <a:t>Святейший Патриарх Московский и Всея Руси Кирилл</a:t>
            </a:r>
          </a:p>
          <a:p>
            <a:pPr marL="0" indent="0">
              <a:buNone/>
            </a:pPr>
            <a:r>
              <a:rPr lang="ru-RU" sz="1900" dirty="0">
                <a:solidFill>
                  <a:srgbClr val="003300"/>
                </a:solidFill>
              </a:rPr>
              <a:t>(учебное пособие «История православной культуры земли Смоленской»)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42444"/>
            <a:ext cx="198120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22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287381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image007"/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149568"/>
            <a:ext cx="3168650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476672"/>
            <a:ext cx="8065021" cy="648866"/>
          </a:xfrm>
        </p:spPr>
        <p:txBody>
          <a:bodyPr/>
          <a:lstStyle/>
          <a:p>
            <a:pPr eaLnBrk="1" hangingPunct="1"/>
            <a:r>
              <a:rPr lang="ru-RU" altLang="ru-RU" sz="2000" b="1" dirty="0">
                <a:solidFill>
                  <a:srgbClr val="422C16"/>
                </a:solidFill>
              </a:rPr>
              <a:t>Об итогах работы по духовно-нравственному воспитанию детей и молодёжи на территории Смоленской области в 2014-2015 учебном году</a:t>
            </a:r>
            <a:r>
              <a:rPr lang="es-ES" altLang="ru-RU" sz="2000" b="1" dirty="0">
                <a:solidFill>
                  <a:srgbClr val="422C16"/>
                </a:solidFill>
              </a:rPr>
              <a:t/>
            </a:r>
            <a:br>
              <a:rPr lang="es-ES" altLang="ru-RU" sz="2000" b="1" dirty="0">
                <a:solidFill>
                  <a:srgbClr val="422C16"/>
                </a:solidFill>
              </a:rPr>
            </a:br>
            <a:endParaRPr lang="en-US" altLang="ru-RU" sz="2000" b="1" dirty="0" smtClean="0">
              <a:solidFill>
                <a:srgbClr val="422C16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496" y="6741368"/>
            <a:ext cx="9073008" cy="0"/>
          </a:xfrm>
          <a:prstGeom prst="line">
            <a:avLst/>
          </a:prstGeom>
          <a:ln w="171450">
            <a:gradFill flip="none" rotWithShape="1"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rgbClr val="422C16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552" y="2836805"/>
            <a:ext cx="85689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003300"/>
                </a:solidFill>
              </a:rPr>
              <a:t>СПАСИБО ЗА ВНИМАНИЕ!</a:t>
            </a:r>
            <a:endParaRPr lang="ru-RU" b="1" dirty="0">
              <a:solidFill>
                <a:srgbClr val="0033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53E109-FF94-430A-A331-7A45512A7194}" type="slidenum">
              <a:rPr lang="es-ES" altLang="ru-RU" smtClean="0"/>
              <a:pPr>
                <a:defRPr/>
              </a:pPr>
              <a:t>23</a:t>
            </a:fld>
            <a:endParaRPr lang="es-ES" altLang="ru-RU"/>
          </a:p>
        </p:txBody>
      </p:sp>
    </p:spTree>
    <p:extLst>
      <p:ext uri="{BB962C8B-B14F-4D97-AF65-F5344CB8AC3E}">
        <p14:creationId xmlns:p14="http://schemas.microsoft.com/office/powerpoint/2010/main" val="166981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8011</TotalTime>
  <Words>1332</Words>
  <Application>Microsoft Office PowerPoint</Application>
  <PresentationFormat>Экран (4:3)</PresentationFormat>
  <Paragraphs>114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Times New Roman</vt:lpstr>
      <vt:lpstr>Verdana</vt:lpstr>
      <vt:lpstr>Diseño predeterminado</vt:lpstr>
      <vt:lpstr>Департамент Смоленской области по образованию, науке и делам молодёжи</vt:lpstr>
      <vt:lpstr>Презентация PowerPoint</vt:lpstr>
      <vt:lpstr>Нормативно-правовая база духовно-нравственного воспитания и образования </vt:lpstr>
      <vt:lpstr>Нормативно-правовая база духовно-нравственного воспитания и образования </vt:lpstr>
      <vt:lpstr>Федеральный закон от 29.12.2012 № 273-ФЗ «Об образовании в Российской Федерации»</vt:lpstr>
      <vt:lpstr>Примерная основная образовательная программа основного общего образования</vt:lpstr>
      <vt:lpstr>Направления работы:</vt:lpstr>
      <vt:lpstr>Работа по созданию региональной системы духовно-нравственного воспитания и образования</vt:lpstr>
      <vt:lpstr>Знакомство детей с православными культурно-историческими памятниками, духовными святынями</vt:lpstr>
      <vt:lpstr>Информация о выборе родителями (законными представителями) обучающихся 3-х классов модулей комплексного учебного курса «Основы религиозных культур и светской этики» </vt:lpstr>
      <vt:lpstr>Изучение предметов и факультативов духовно-нравственного направления в ОО Смоленской области в 2014-2015 учебном году</vt:lpstr>
      <vt:lpstr>Традиции:</vt:lpstr>
      <vt:lpstr>IX ОБРАЗОВАТЕЛЬНЫЕ ЧТЕНИЯ ЦЕНТРАЛЬНОГО ФЕДЕРАЛЬНОГО ОКРУГА «Князь Владимир. Цивилизационный выбор Руси: региональный аспект» </vt:lpstr>
      <vt:lpstr>Региональный этап Всероссийского конкурса в области педагогики, воспитания и работы с детьми дошкольного, школьного возраста и молодёжью до 20 лет на соискание премии «За нравственный подвиг учителя»</vt:lpstr>
      <vt:lpstr>Олимпиада по основам православной культуры «Русь святая, храни веру Православную»</vt:lpstr>
      <vt:lpstr>Областной фестиваль «Отечество моё православное»</vt:lpstr>
      <vt:lpstr>Областная научно-практическая конференция «Шаг в науку»</vt:lpstr>
      <vt:lpstr>Международный детско-юношеский литературный конкурс имени И.С. Шмелева «Лето Господне»</vt:lpstr>
      <vt:lpstr>IV межрегиональный конкурс «Лучшая образовательная организация по формированию системы духовно-нравственного развития и воспитания детей и молодежи «Вифлеемская звезда»</vt:lpstr>
      <vt:lpstr>Елизаветинские чтения</vt:lpstr>
      <vt:lpstr>Духовно-нравственное воспитание</vt:lpstr>
      <vt:lpstr>Презентация PowerPoint</vt:lpstr>
      <vt:lpstr>Об итогах работы по духовно-нравственному воспитанию детей и молодёжи на территории Смоленской области в 2014-2015 учебном году 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Romanova_SA</cp:lastModifiedBy>
  <cp:revision>781</cp:revision>
  <dcterms:created xsi:type="dcterms:W3CDTF">2010-05-23T14:28:12Z</dcterms:created>
  <dcterms:modified xsi:type="dcterms:W3CDTF">2015-05-26T12:07:31Z</dcterms:modified>
</cp:coreProperties>
</file>