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62" r:id="rId3"/>
    <p:sldId id="294" r:id="rId4"/>
    <p:sldId id="296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0ED8"/>
    <a:srgbClr val="100B5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45194-0F44-4292-A84C-9A7F74FDC05D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60A0E-DFE5-46BE-9956-563DC56ADC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3337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F25A-0BF8-43C1-98A6-A4DC9FBEAD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DC4D8-D030-4EFF-9B12-AD1BA66FE0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384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F25A-0BF8-43C1-98A6-A4DC9FBEAD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DC4D8-D030-4EFF-9B12-AD1BA66FE0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55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F25A-0BF8-43C1-98A6-A4DC9FBEAD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DC4D8-D030-4EFF-9B12-AD1BA66FE0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010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F25A-0BF8-43C1-98A6-A4DC9FBEAD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DC4D8-D030-4EFF-9B12-AD1BA66FE0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2606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F25A-0BF8-43C1-98A6-A4DC9FBEAD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DC4D8-D030-4EFF-9B12-AD1BA66FE0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946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F25A-0BF8-43C1-98A6-A4DC9FBEAD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DC4D8-D030-4EFF-9B12-AD1BA66FE0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0694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F25A-0BF8-43C1-98A6-A4DC9FBEAD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DC4D8-D030-4EFF-9B12-AD1BA66FE0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615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F25A-0BF8-43C1-98A6-A4DC9FBEAD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DC4D8-D030-4EFF-9B12-AD1BA66FE0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999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F25A-0BF8-43C1-98A6-A4DC9FBEAD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DC4D8-D030-4EFF-9B12-AD1BA66FE0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4922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F25A-0BF8-43C1-98A6-A4DC9FBEAD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DC4D8-D030-4EFF-9B12-AD1BA66FE0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732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F25A-0BF8-43C1-98A6-A4DC9FBEAD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DC4D8-D030-4EFF-9B12-AD1BA66FE0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15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F25A-0BF8-43C1-98A6-A4DC9FBEADD5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DC4D8-D030-4EFF-9B12-AD1BA66FE0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539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po-smolensk.ru/konkurs-new/detail.php?ID=69045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5656" y="1988840"/>
            <a:ext cx="568863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Региональный этап 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Всероссийского конкурса сочинений 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 срока давности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algn="ctr">
              <a:defRPr/>
            </a:pPr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декабря 2019 года - 31 января 2020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</a:p>
          <a:p>
            <a:pPr algn="ctr">
              <a:defRPr/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ГАУ 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ДПО 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СОИРО – </a:t>
            </a:r>
          </a:p>
          <a:p>
            <a:pPr algn="just">
              <a:defRPr/>
            </a:pP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региональный </a:t>
            </a:r>
          </a:p>
          <a:p>
            <a:pPr algn="just">
              <a:defRPr/>
            </a:pP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оператор </a:t>
            </a:r>
            <a:endParaRPr lang="ru-RU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конкурса</a:t>
            </a:r>
            <a:endParaRPr lang="ru-RU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defRPr/>
            </a:pPr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549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771801" y="4005065"/>
          <a:ext cx="4032447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5"/>
                <a:gridCol w="2232248"/>
                <a:gridCol w="648072"/>
                <a:gridCol w="648072"/>
              </a:tblGrid>
              <a:tr h="352735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№ </a:t>
                      </a:r>
                      <a:r>
                        <a:rPr lang="ru-RU" sz="1000" dirty="0" err="1" smtClean="0"/>
                        <a:t>п</a:t>
                      </a:r>
                      <a:r>
                        <a:rPr lang="ru-RU" sz="1000" dirty="0" smtClean="0"/>
                        <a:t>/</a:t>
                      </a:r>
                      <a:r>
                        <a:rPr lang="ru-RU" sz="1000" dirty="0" err="1" smtClean="0"/>
                        <a:t>п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Муниципальное </a:t>
                      </a:r>
                    </a:p>
                    <a:p>
                      <a:r>
                        <a:rPr lang="ru-RU" sz="1000" dirty="0" smtClean="0"/>
                        <a:t>образование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Обучающиеся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ОО</a:t>
                      </a:r>
                      <a:endParaRPr lang="ru-RU" sz="1000" dirty="0"/>
                    </a:p>
                  </a:txBody>
                  <a:tcPr/>
                </a:tc>
              </a:tr>
              <a:tr h="217067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Угранский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</a:t>
                      </a:r>
                      <a:endParaRPr lang="ru-RU" sz="1000" dirty="0"/>
                    </a:p>
                  </a:txBody>
                  <a:tcPr/>
                </a:tc>
              </a:tr>
              <a:tr h="217067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Хиславичский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</a:tr>
              <a:tr h="217067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Холм-Жирковский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</a:tr>
              <a:tr h="217067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Шумячский район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102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</a:tr>
              <a:tr h="217067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Ярцевский район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559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18</a:t>
                      </a:r>
                      <a:endParaRPr lang="ru-RU" sz="1000" dirty="0"/>
                    </a:p>
                  </a:txBody>
                  <a:tcPr/>
                </a:tc>
              </a:tr>
              <a:tr h="217067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Г. Десногорск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180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</a:tr>
              <a:tr h="217067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Г. Смоленск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606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44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220072" y="1052737"/>
          <a:ext cx="3384376" cy="2925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1667052"/>
                <a:gridCol w="649205"/>
                <a:gridCol w="564063"/>
              </a:tblGrid>
              <a:tr h="360039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№ </a:t>
                      </a:r>
                      <a:r>
                        <a:rPr lang="ru-RU" sz="1000" dirty="0" err="1" smtClean="0"/>
                        <a:t>п</a:t>
                      </a:r>
                      <a:r>
                        <a:rPr lang="ru-RU" sz="1000" dirty="0" smtClean="0"/>
                        <a:t>/</a:t>
                      </a:r>
                      <a:r>
                        <a:rPr lang="ru-RU" sz="1000" dirty="0" err="1" smtClean="0"/>
                        <a:t>п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Муниципальное </a:t>
                      </a:r>
                      <a:endParaRPr lang="ru-RU" sz="1000" dirty="0" smtClean="0"/>
                    </a:p>
                    <a:p>
                      <a:r>
                        <a:rPr lang="ru-RU" sz="1000" dirty="0" smtClean="0"/>
                        <a:t>образование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Обучающиеся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ОО</a:t>
                      </a:r>
                      <a:endParaRPr lang="ru-RU" sz="1000" dirty="0"/>
                    </a:p>
                  </a:txBody>
                  <a:tcPr/>
                </a:tc>
              </a:tr>
              <a:tr h="240341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Краснинский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</a:t>
                      </a:r>
                      <a:endParaRPr lang="ru-RU" sz="1000" dirty="0"/>
                    </a:p>
                  </a:txBody>
                  <a:tcPr/>
                </a:tc>
              </a:tr>
              <a:tr h="334538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Монастырщинский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</a:tr>
              <a:tr h="240341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Новодугинский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</a:tr>
              <a:tr h="240341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Починковский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40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15</a:t>
                      </a:r>
                      <a:endParaRPr lang="ru-RU" sz="1000" dirty="0"/>
                    </a:p>
                  </a:txBody>
                  <a:tcPr/>
                </a:tc>
              </a:tr>
              <a:tr h="240341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Рославльский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1834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rgbClr val="FF0000"/>
                          </a:solidFill>
                        </a:rPr>
                        <a:t>26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40341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Руднянский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</a:t>
                      </a:r>
                      <a:endParaRPr lang="ru-RU" sz="1000" dirty="0"/>
                    </a:p>
                  </a:txBody>
                  <a:tcPr/>
                </a:tc>
              </a:tr>
              <a:tr h="240341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Сафоновский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30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10</a:t>
                      </a:r>
                      <a:endParaRPr lang="ru-RU" sz="1000" dirty="0"/>
                    </a:p>
                  </a:txBody>
                  <a:tcPr/>
                </a:tc>
              </a:tr>
              <a:tr h="240341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Смоленский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38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19</a:t>
                      </a:r>
                      <a:endParaRPr lang="ru-RU" sz="1000" dirty="0"/>
                    </a:p>
                  </a:txBody>
                  <a:tcPr/>
                </a:tc>
              </a:tr>
              <a:tr h="240341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19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Сычевский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590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10</a:t>
                      </a:r>
                      <a:endParaRPr lang="ru-RU" sz="1000" dirty="0"/>
                    </a:p>
                  </a:txBody>
                  <a:tcPr/>
                </a:tc>
              </a:tr>
              <a:tr h="240341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Times New Roman"/>
                          <a:cs typeface="Times New Roman"/>
                        </a:rPr>
                        <a:t>Тёмкинский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район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32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1052738"/>
          <a:ext cx="3312368" cy="2906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1584176"/>
                <a:gridCol w="648072"/>
                <a:gridCol w="576064"/>
              </a:tblGrid>
              <a:tr h="406306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№ </a:t>
                      </a:r>
                      <a:r>
                        <a:rPr lang="ru-RU" sz="1000" dirty="0" err="1" smtClean="0"/>
                        <a:t>п</a:t>
                      </a:r>
                      <a:r>
                        <a:rPr lang="ru-RU" sz="1000" dirty="0" smtClean="0"/>
                        <a:t>/</a:t>
                      </a:r>
                      <a:r>
                        <a:rPr lang="ru-RU" sz="1000" dirty="0" err="1" smtClean="0"/>
                        <a:t>п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Муниципальное образование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Обучающиеся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ОО</a:t>
                      </a:r>
                      <a:endParaRPr lang="ru-RU" sz="1000" dirty="0"/>
                    </a:p>
                  </a:txBody>
                  <a:tcPr/>
                </a:tc>
              </a:tr>
              <a:tr h="250034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dirty="0" smtClean="0"/>
                        <a:t>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Велижский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36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</a:t>
                      </a:r>
                      <a:endParaRPr lang="ru-RU" sz="1000" dirty="0"/>
                    </a:p>
                  </a:txBody>
                  <a:tcPr/>
                </a:tc>
              </a:tr>
              <a:tr h="250034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dirty="0" smtClean="0"/>
                        <a:t>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Вяземский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215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25</a:t>
                      </a:r>
                      <a:endParaRPr lang="ru-RU" sz="1000" dirty="0"/>
                    </a:p>
                  </a:txBody>
                  <a:tcPr/>
                </a:tc>
              </a:tr>
              <a:tr h="250034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Гагаринский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246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15</a:t>
                      </a:r>
                      <a:endParaRPr lang="ru-RU" sz="1000" dirty="0"/>
                    </a:p>
                  </a:txBody>
                  <a:tcPr/>
                </a:tc>
              </a:tr>
              <a:tr h="250034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Глинковский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</a:tr>
              <a:tr h="250034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Демидовский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34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8</a:t>
                      </a:r>
                      <a:endParaRPr lang="ru-RU" sz="1000" dirty="0"/>
                    </a:p>
                  </a:txBody>
                  <a:tcPr/>
                </a:tc>
              </a:tr>
              <a:tr h="250034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dirty="0" smtClean="0"/>
                        <a:t>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Дорогобужский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</a:tr>
              <a:tr h="250034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Духовщинский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8</a:t>
                      </a:r>
                      <a:endParaRPr lang="ru-RU" sz="1000" dirty="0"/>
                    </a:p>
                  </a:txBody>
                  <a:tcPr/>
                </a:tc>
              </a:tr>
              <a:tr h="250034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dirty="0" smtClean="0"/>
                        <a:t>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Ельнинский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103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</a:tr>
              <a:tr h="250034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dirty="0" smtClean="0"/>
                        <a:t>9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Ершичский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24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</a:t>
                      </a:r>
                      <a:endParaRPr lang="ru-RU" sz="1000" dirty="0"/>
                    </a:p>
                  </a:txBody>
                  <a:tcPr/>
                </a:tc>
              </a:tr>
              <a:tr h="250034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ru-RU" sz="1000" dirty="0" smtClean="0"/>
                        <a:t>10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Times New Roman"/>
                          <a:ea typeface="Times New Roman"/>
                          <a:cs typeface="Times New Roman"/>
                        </a:rPr>
                        <a:t>Кардымовский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район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475656" y="188640"/>
            <a:ext cx="6912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Муниципальный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этап: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с 16 декабря 2019 года по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				21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января 2020 года.</a:t>
            </a:r>
            <a:endParaRPr lang="ru-RU" sz="2000" b="1" i="1" dirty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268760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3559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75656" y="116632"/>
            <a:ext cx="74888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Региональный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этап: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с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21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января 2020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года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по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		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31 января 2020 года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996697"/>
            <a:ext cx="85689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108 работ (МО) + 2 работы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(СОГБОУИ «Лицей имени Кирилла и </a:t>
            </a:r>
            <a:r>
              <a:rPr lang="ru-RU" sz="2000" b="1" i="1" dirty="0" err="1" smtClean="0">
                <a:solidFill>
                  <a:schemeClr val="tx2">
                    <a:lumMod val="75000"/>
                  </a:schemeClr>
                </a:solidFill>
              </a:rPr>
              <a:t>Мефодия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») + 1 работа ОГБОУИ «Смоленский фельдмаршала Кутузова кадетский корпус»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ru-RU" sz="2000" b="1" i="1" dirty="0" smtClean="0">
                <a:solidFill>
                  <a:srgbClr val="FF0000"/>
                </a:solidFill>
              </a:rPr>
              <a:t>111 работ</a:t>
            </a:r>
          </a:p>
          <a:p>
            <a:pPr marL="342900" indent="-342900"/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1 группа – обучающиеся 5 классов – 13 сочинений (12%);</a:t>
            </a:r>
          </a:p>
          <a:p>
            <a:pPr lvl="0"/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2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группа – обучающиеся 6-7 классов – 38 сочинений (34%);</a:t>
            </a:r>
          </a:p>
          <a:p>
            <a:pPr lvl="0"/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3 группа – обучающиеся 8-9 классов – 31 сочинение (28%);</a:t>
            </a:r>
          </a:p>
          <a:p>
            <a:pPr lvl="0"/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4 группа – обучающиеся 10-11 классов – 29 сочинений (26%).</a:t>
            </a:r>
          </a:p>
          <a:p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Представлены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в прозе в жанрах:</a:t>
            </a:r>
          </a:p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- рассказа – 61;</a:t>
            </a:r>
          </a:p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- письма – 3; </a:t>
            </a:r>
          </a:p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- заочной экскурсии – 1; </a:t>
            </a:r>
          </a:p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- очерка – 28;</a:t>
            </a:r>
          </a:p>
          <a:p>
            <a:pPr>
              <a:buFontTx/>
              <a:buChar char="-"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репортажа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– 1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94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сочинения написаны в жанрах, соответствующих Положению о конкурсе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17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сочинений написаны в жанрах, не соответствующих Положению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</a:rPr>
              <a:t>эссе 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</a:rPr>
              <a:t>(13 работ), </a:t>
            </a:r>
          </a:p>
          <a:p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</a:rPr>
              <a:t>интервью 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</a:rPr>
              <a:t>(1 работа), 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</a:rPr>
              <a:t>рецензия 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</a:rPr>
              <a:t>(1 работа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</a:rPr>
              <a:t>), дневник 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</a:rPr>
              <a:t>(1 работа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</a:rPr>
              <a:t>), по </a:t>
            </a:r>
            <a:r>
              <a:rPr lang="ru-RU" sz="1400" b="1" i="1" dirty="0" smtClean="0">
                <a:solidFill>
                  <a:schemeClr val="tx2">
                    <a:lumMod val="75000"/>
                  </a:schemeClr>
                </a:solidFill>
              </a:rPr>
              <a:t>страницам родословной (1 работа).</a:t>
            </a:r>
            <a:endParaRPr lang="ru-RU" sz="14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>
              <a:buFontTx/>
              <a:buChar char="-"/>
            </a:pPr>
            <a:endParaRPr lang="ru-RU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700808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3210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75656" y="116632"/>
            <a:ext cx="74888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Региональный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этап: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с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21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января 2020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года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по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		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</a:rPr>
              <a:t>31 января 2020 года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996697"/>
            <a:ext cx="828092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/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Экспертная оценка конкурсных работ продлится жюри конкурса </a:t>
            </a:r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/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по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28 января 2020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года</a:t>
            </a:r>
          </a:p>
          <a:p>
            <a:pPr marL="342900" indent="-342900"/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/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29 января будут подведены итоги конкурса, названы победители и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лауреаты</a:t>
            </a:r>
          </a:p>
          <a:p>
            <a:pPr marL="342900" indent="-342900"/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/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30 января конкурсное сочинение и сопроводительные документы победителя регионального этапа будет передано на федеральный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этап</a:t>
            </a:r>
          </a:p>
          <a:p>
            <a:pPr marL="342900" indent="-342900"/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/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      Подробная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информация о конкурсе размещена на официальном сайте ГАУ ДПО СОИРО на специально созданном электронном ресурсе конкурса </a:t>
            </a:r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ctr"/>
            <a:r>
              <a:rPr lang="en-US" sz="2000" b="1" i="1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http://</a:t>
            </a:r>
            <a:r>
              <a:rPr lang="en-US" sz="2000" b="1" i="1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dpo-smolensk.ru/konkurs-new/detail.php?ID=69045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/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/>
            <a:endParaRPr lang="ru-RU" sz="2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700808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3210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3356992"/>
            <a:ext cx="42945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110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422</Words>
  <Application>Microsoft Office PowerPoint</Application>
  <PresentationFormat>Экран (4:3)</PresentationFormat>
  <Paragraphs>171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GL_04_03_2019</cp:lastModifiedBy>
  <cp:revision>118</cp:revision>
  <dcterms:created xsi:type="dcterms:W3CDTF">2016-02-09T14:17:54Z</dcterms:created>
  <dcterms:modified xsi:type="dcterms:W3CDTF">2020-01-23T19:29:39Z</dcterms:modified>
</cp:coreProperties>
</file>