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3" r:id="rId4"/>
  </p:sldIdLst>
  <p:sldSz cx="9144000" cy="5143500" type="screen16x9"/>
  <p:notesSz cx="9872663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73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351" y="1"/>
            <a:ext cx="427873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0F6B8-2D42-4E87-991B-F429AC0E96B7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849313"/>
            <a:ext cx="407511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793" y="3271839"/>
            <a:ext cx="7899077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873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351" y="6456363"/>
            <a:ext cx="427873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1A1B4-A51C-49FF-8A94-7EE116A1A0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933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09600" y="1174749"/>
            <a:ext cx="4655820" cy="82550"/>
          </a:xfrm>
          <a:custGeom>
            <a:avLst/>
            <a:gdLst/>
            <a:ahLst/>
            <a:cxnLst/>
            <a:rect l="l" t="t" r="r" b="b"/>
            <a:pathLst>
              <a:path w="4655820" h="82550">
                <a:moveTo>
                  <a:pt x="4655312" y="0"/>
                </a:moveTo>
                <a:lnTo>
                  <a:pt x="0" y="0"/>
                </a:lnTo>
                <a:lnTo>
                  <a:pt x="0" y="82550"/>
                </a:lnTo>
                <a:lnTo>
                  <a:pt x="4655312" y="82550"/>
                </a:lnTo>
                <a:lnTo>
                  <a:pt x="4655312" y="0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09600" y="1174749"/>
            <a:ext cx="7957820" cy="0"/>
          </a:xfrm>
          <a:custGeom>
            <a:avLst/>
            <a:gdLst/>
            <a:ahLst/>
            <a:cxnLst/>
            <a:rect l="l" t="t" r="r" b="b"/>
            <a:pathLst>
              <a:path w="7957820">
                <a:moveTo>
                  <a:pt x="0" y="0"/>
                </a:moveTo>
                <a:lnTo>
                  <a:pt x="7957820" y="0"/>
                </a:lnTo>
              </a:path>
            </a:pathLst>
          </a:custGeom>
          <a:ln w="10160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10235" y="4629784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810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8453" y="1294247"/>
            <a:ext cx="2297776" cy="329668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68343" y="1295399"/>
            <a:ext cx="2612061" cy="324007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39822" y="1294004"/>
            <a:ext cx="2570891" cy="32377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50845" y="256222"/>
            <a:ext cx="4316730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09600" y="1174749"/>
            <a:ext cx="4655820" cy="82550"/>
          </a:xfrm>
          <a:custGeom>
            <a:avLst/>
            <a:gdLst/>
            <a:ahLst/>
            <a:cxnLst/>
            <a:rect l="l" t="t" r="r" b="b"/>
            <a:pathLst>
              <a:path w="4655820" h="82550">
                <a:moveTo>
                  <a:pt x="4655312" y="0"/>
                </a:moveTo>
                <a:lnTo>
                  <a:pt x="0" y="0"/>
                </a:lnTo>
                <a:lnTo>
                  <a:pt x="0" y="82550"/>
                </a:lnTo>
                <a:lnTo>
                  <a:pt x="4655312" y="82550"/>
                </a:lnTo>
                <a:lnTo>
                  <a:pt x="4655312" y="0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09600" y="1174749"/>
            <a:ext cx="7957820" cy="0"/>
          </a:xfrm>
          <a:custGeom>
            <a:avLst/>
            <a:gdLst/>
            <a:ahLst/>
            <a:cxnLst/>
            <a:rect l="l" t="t" r="r" b="b"/>
            <a:pathLst>
              <a:path w="7957820">
                <a:moveTo>
                  <a:pt x="0" y="0"/>
                </a:moveTo>
                <a:lnTo>
                  <a:pt x="7957820" y="0"/>
                </a:lnTo>
              </a:path>
            </a:pathLst>
          </a:custGeom>
          <a:ln w="10160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3764" y="256222"/>
            <a:ext cx="7392670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9725" y="1082675"/>
            <a:ext cx="8388350" cy="31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764" y="256222"/>
            <a:ext cx="73926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Условия выдачи аттестатов о среднем общем образовании с отличием красного цвета</a:t>
            </a:r>
            <a:endParaRPr spc="-10" dirty="0">
              <a:solidFill>
                <a:srgbClr val="FF0000"/>
              </a:solidFill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135405" y="4523525"/>
            <a:ext cx="885619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spcBef>
                <a:spcPts val="100"/>
              </a:spcBef>
            </a:pPr>
            <a:r>
              <a:rPr lang="ru-RU" sz="1200" i="1" dirty="0" smtClean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lang="ru-RU" sz="1200" i="1" dirty="0">
                <a:solidFill>
                  <a:srgbClr val="0070C0"/>
                </a:solidFill>
                <a:latin typeface="+mn-lt"/>
                <a:cs typeface="Verdana"/>
              </a:rPr>
              <a:t>* И</a:t>
            </a:r>
            <a:r>
              <a:rPr lang="ru-RU" sz="1200" i="1" dirty="0" smtClean="0">
                <a:solidFill>
                  <a:srgbClr val="0070C0"/>
                </a:solidFill>
                <a:latin typeface="+mn-lt"/>
                <a:cs typeface="Verdana"/>
              </a:rPr>
              <a:t>тоговые </a:t>
            </a:r>
            <a:r>
              <a:rPr lang="ru-RU" sz="1200" i="1" dirty="0">
                <a:solidFill>
                  <a:srgbClr val="0070C0"/>
                </a:solidFill>
                <a:latin typeface="+mn-lt"/>
                <a:cs typeface="Verdana"/>
              </a:rPr>
              <a:t>отметки за 11 класс определяются как среднее арифметическое полугодовых (четвертных, триместровых) и годовых отметок обучающегося за каждый год обучения по образовательной программе среднего общего образования и выставляются в аттестат целыми числами в соответствии с правилами математического </a:t>
            </a:r>
            <a:r>
              <a:rPr lang="ru-RU" sz="1200" i="1" dirty="0" smtClean="0">
                <a:solidFill>
                  <a:srgbClr val="0070C0"/>
                </a:solidFill>
                <a:latin typeface="+mn-lt"/>
                <a:cs typeface="Verdana"/>
              </a:rPr>
              <a:t>округления</a:t>
            </a:r>
            <a:endParaRPr lang="ru-RU" sz="1200" i="1" dirty="0">
              <a:solidFill>
                <a:srgbClr val="0070C0"/>
              </a:solidFill>
              <a:latin typeface="+mn-lt"/>
              <a:cs typeface="Verdana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65" y="1252253"/>
            <a:ext cx="1969179" cy="1097375"/>
          </a:xfrm>
          <a:prstGeom prst="rect">
            <a:avLst/>
          </a:prstGeom>
        </p:spPr>
      </p:pic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-24155" y="1937399"/>
            <a:ext cx="4058367" cy="1600200"/>
            <a:chOff x="-2305926" y="1460086"/>
            <a:chExt cx="15485684" cy="974898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-1236618" y="1739926"/>
              <a:ext cx="13402903" cy="433296"/>
            </a:xfrm>
            <a:prstGeom prst="roundRect">
              <a:avLst/>
            </a:prstGeom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ln w="38100" cap="flat" cmpd="sng" algn="ctr">
              <a:solidFill>
                <a:srgbClr val="C0000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" name="Скругленный прямоугольник 6"/>
            <p:cNvSpPr/>
            <p:nvPr/>
          </p:nvSpPr>
          <p:spPr>
            <a:xfrm>
              <a:off x="-2305926" y="1460086"/>
              <a:ext cx="15485684" cy="974898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54863" tIns="0" rIns="354863" bIns="0" spcCol="1270" anchor="ctr"/>
            <a:lstStyle/>
            <a:p>
              <a:pPr>
                <a:defRPr/>
              </a:pPr>
              <a:r>
                <a:rPr lang="ru-RU" sz="1400" b="1" dirty="0" smtClean="0">
                  <a:solidFill>
                    <a:srgbClr val="C00000"/>
                  </a:solidFill>
                </a:rPr>
                <a:t>Аттестат о среднем общем образовании с отличием красного цвета </a:t>
              </a:r>
            </a:p>
          </p:txBody>
        </p:sp>
      </p:grpSp>
      <p:sp>
        <p:nvSpPr>
          <p:cNvPr id="11" name="Скругленный прямоугольник 10"/>
          <p:cNvSpPr/>
          <p:nvPr/>
        </p:nvSpPr>
        <p:spPr bwMode="auto">
          <a:xfrm>
            <a:off x="254626" y="3297195"/>
            <a:ext cx="3500803" cy="1024650"/>
          </a:xfrm>
          <a:prstGeom prst="roundRect">
            <a:avLst/>
          </a:prstGeom>
          <a:solidFill>
            <a:sysClr val="window" lastClr="FFFFFF">
              <a:hueOff val="0"/>
              <a:satOff val="0"/>
              <a:lumOff val="0"/>
              <a:alphaOff val="0"/>
            </a:sysClr>
          </a:solidFill>
          <a:ln w="38100" cap="flat" cmpd="sng" algn="ctr">
            <a:solidFill>
              <a:srgbClr val="C0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rgbClr r="0" g="0" b="0"/>
          </a:lnRef>
          <a:fillRef idx="1">
            <a:scrgbClr r="0" g="0" b="0"/>
          </a:fillRef>
          <a:effectRef idx="1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3" name="object 3"/>
          <p:cNvSpPr txBox="1"/>
          <p:nvPr/>
        </p:nvSpPr>
        <p:spPr>
          <a:xfrm>
            <a:off x="4038598" y="1360768"/>
            <a:ext cx="4953001" cy="3872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lang="ru-RU" sz="1200" b="1" dirty="0" smtClean="0">
                <a:solidFill>
                  <a:schemeClr val="accent1"/>
                </a:solidFill>
                <a:latin typeface="+mn-lt"/>
                <a:cs typeface="Verdana"/>
              </a:rPr>
              <a:t>Выдаются выпускникам 11 (12) класса, завершившим обучение по образовательным программам среднего общего образования, имеющим:</a:t>
            </a: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lang="ru-RU" sz="1200" b="1" dirty="0">
                <a:latin typeface="+mn-lt"/>
                <a:cs typeface="Verdana"/>
              </a:rPr>
              <a:t>и</a:t>
            </a:r>
            <a:r>
              <a:rPr lang="ru-RU" sz="1200" b="1" dirty="0" smtClean="0">
                <a:latin typeface="+mn-lt"/>
                <a:cs typeface="Verdana"/>
              </a:rPr>
              <a:t>тоговые</a:t>
            </a:r>
            <a:r>
              <a:rPr lang="ru-RU" sz="1200" b="1" dirty="0" smtClean="0">
                <a:latin typeface="+mn-lt"/>
                <a:cs typeface="Verdana"/>
              </a:rPr>
              <a:t>* </a:t>
            </a:r>
            <a:r>
              <a:rPr lang="ru-RU" sz="1200" b="1" dirty="0">
                <a:latin typeface="+mn-lt"/>
                <a:cs typeface="Verdana"/>
              </a:rPr>
              <a:t>отметки успеваемости «отлично</a:t>
            </a:r>
            <a:r>
              <a:rPr lang="ru-RU" sz="1200" b="1" dirty="0" smtClean="0">
                <a:latin typeface="+mn-lt"/>
                <a:cs typeface="Verdana"/>
              </a:rPr>
              <a:t>» по всем учебным предметам учебного плана</a:t>
            </a:r>
            <a:endParaRPr lang="ru-RU" sz="1200" b="1" u="sng" dirty="0" smtClean="0">
              <a:latin typeface="+mn-lt"/>
              <a:cs typeface="Verdana"/>
            </a:endParaRPr>
          </a:p>
          <a:p>
            <a:pPr marL="173355" indent="-171450" algn="l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rgbClr val="C00000"/>
                </a:solidFill>
                <a:latin typeface="+mn-lt"/>
                <a:cs typeface="Verdana"/>
              </a:rPr>
              <a:t>ЕГЭ:  </a:t>
            </a:r>
            <a:r>
              <a:rPr lang="ru-RU" sz="1200" i="1" dirty="0" smtClean="0">
                <a:latin typeface="+mn-lt"/>
                <a:cs typeface="Verdana"/>
              </a:rPr>
              <a:t>не менее 70 баллов по  Русскому языку и не менее 70 баллов по одному из сдаваемых учебных предметов</a:t>
            </a: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lang="ru-RU" sz="1200" i="1" dirty="0" smtClean="0">
                <a:latin typeface="+mn-lt"/>
                <a:cs typeface="Verdana"/>
              </a:rPr>
              <a:t>    Или</a:t>
            </a:r>
          </a:p>
          <a:p>
            <a:pPr marL="1905" algn="l">
              <a:lnSpc>
                <a:spcPct val="100000"/>
              </a:lnSpc>
              <a:spcBef>
                <a:spcPts val="100"/>
              </a:spcBef>
            </a:pPr>
            <a:r>
              <a:rPr lang="ru-RU" sz="1200" i="1" dirty="0" smtClean="0">
                <a:latin typeface="+mn-lt"/>
                <a:cs typeface="Verdana"/>
              </a:rPr>
              <a:t>     5 баллов по Математике базового уровня (для выпускников,</a:t>
            </a:r>
          </a:p>
          <a:p>
            <a:pPr marL="1905" algn="l">
              <a:lnSpc>
                <a:spcPct val="100000"/>
              </a:lnSpc>
              <a:spcBef>
                <a:spcPts val="100"/>
              </a:spcBef>
            </a:pPr>
            <a:r>
              <a:rPr lang="ru-RU" sz="1200" i="1" dirty="0">
                <a:latin typeface="+mn-lt"/>
                <a:cs typeface="Verdana"/>
              </a:rPr>
              <a:t> </a:t>
            </a:r>
            <a:r>
              <a:rPr lang="ru-RU" sz="1200" i="1" dirty="0" smtClean="0">
                <a:latin typeface="+mn-lt"/>
                <a:cs typeface="Verdana"/>
              </a:rPr>
              <a:t>    сдающих только Русский язык и Математику базового уровня)</a:t>
            </a:r>
          </a:p>
          <a:p>
            <a:pPr marL="1905" algn="l">
              <a:lnSpc>
                <a:spcPct val="100000"/>
              </a:lnSpc>
              <a:spcBef>
                <a:spcPts val="100"/>
              </a:spcBef>
            </a:pPr>
            <a:endParaRPr lang="ru-RU" sz="1200" i="1" dirty="0" smtClean="0">
              <a:latin typeface="+mn-lt"/>
              <a:cs typeface="Verdana"/>
            </a:endParaRPr>
          </a:p>
          <a:p>
            <a:pPr marL="173355" indent="-171450" algn="l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rgbClr val="C00000"/>
                </a:solidFill>
                <a:latin typeface="+mn-lt"/>
                <a:cs typeface="Verdana"/>
              </a:rPr>
              <a:t>ГВЭ:  </a:t>
            </a:r>
            <a:r>
              <a:rPr lang="ru-RU" sz="1200" i="1" dirty="0" smtClean="0">
                <a:latin typeface="+mn-lt"/>
                <a:cs typeface="Verdana"/>
              </a:rPr>
              <a:t>5 баллов по обязательным учебным предметам</a:t>
            </a:r>
          </a:p>
          <a:p>
            <a:pPr marL="1905" algn="l">
              <a:lnSpc>
                <a:spcPct val="100000"/>
              </a:lnSpc>
              <a:spcBef>
                <a:spcPts val="100"/>
              </a:spcBef>
            </a:pPr>
            <a:endParaRPr lang="ru-RU" sz="1200" i="1" dirty="0">
              <a:latin typeface="+mn-lt"/>
              <a:cs typeface="Verdana"/>
            </a:endParaRPr>
          </a:p>
          <a:p>
            <a:pPr marL="173355" indent="-171450" algn="l"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rgbClr val="C00000"/>
                </a:solidFill>
                <a:latin typeface="+mn-lt"/>
                <a:cs typeface="Verdana"/>
              </a:rPr>
              <a:t>ЕГЭ и ГВЭ: </a:t>
            </a:r>
            <a:r>
              <a:rPr lang="ru-RU" sz="1200" i="1" dirty="0">
                <a:latin typeface="+mn-lt"/>
                <a:cs typeface="Verdana"/>
              </a:rPr>
              <a:t>5 баллов по </a:t>
            </a:r>
            <a:r>
              <a:rPr lang="ru-RU" sz="1200" i="1" dirty="0" smtClean="0">
                <a:latin typeface="+mn-lt"/>
                <a:cs typeface="Verdana"/>
              </a:rPr>
              <a:t>обя</a:t>
            </a:r>
            <a:r>
              <a:rPr lang="ru-RU" sz="1200" i="1" dirty="0">
                <a:latin typeface="+mn-lt"/>
                <a:cs typeface="Verdana"/>
              </a:rPr>
              <a:t>зател</a:t>
            </a:r>
            <a:r>
              <a:rPr lang="ru-RU" sz="1200" i="1" dirty="0" smtClean="0">
                <a:latin typeface="+mn-lt"/>
                <a:cs typeface="Verdana"/>
              </a:rPr>
              <a:t>ьному учебному предмету, сдаваемому в форме ГВЭ, и не менее 70 </a:t>
            </a:r>
            <a:r>
              <a:rPr lang="ru-RU" sz="1200" i="1" dirty="0">
                <a:latin typeface="+mn-lt"/>
                <a:cs typeface="Verdana"/>
              </a:rPr>
              <a:t>баллов по </a:t>
            </a:r>
            <a:r>
              <a:rPr lang="ru-RU" sz="1200" i="1" dirty="0" smtClean="0">
                <a:latin typeface="+mn-lt"/>
                <a:cs typeface="Verdana"/>
              </a:rPr>
              <a:t>обязательному учебному предмету, сдаваемому в форме ЕГЭ</a:t>
            </a:r>
            <a:endParaRPr lang="ru-RU" sz="1200" i="1" dirty="0">
              <a:latin typeface="+mn-lt"/>
              <a:cs typeface="Verdana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endParaRPr lang="ru-RU" sz="1200" i="1" dirty="0">
              <a:latin typeface="+mn-lt"/>
              <a:cs typeface="Verdana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endParaRPr lang="ru-RU" sz="1200" i="1" dirty="0">
              <a:latin typeface="+mn-lt"/>
              <a:cs typeface="Verdana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endParaRPr lang="ru-RU" sz="1200" i="1" dirty="0" smtClean="0">
              <a:latin typeface="+mn-lt"/>
              <a:cs typeface="Verdana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endParaRPr sz="1200" dirty="0">
              <a:latin typeface="+mn-lt"/>
              <a:cs typeface="Verdana"/>
            </a:endParaRPr>
          </a:p>
        </p:txBody>
      </p:sp>
      <p:sp>
        <p:nvSpPr>
          <p:cNvPr id="14" name="Скругленный прямоугольник 6"/>
          <p:cNvSpPr/>
          <p:nvPr/>
        </p:nvSpPr>
        <p:spPr bwMode="auto">
          <a:xfrm>
            <a:off x="0" y="3067509"/>
            <a:ext cx="4263911" cy="1423559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354863" tIns="0" rIns="354863" bIns="0" spcCol="1270" anchor="ctr"/>
          <a:lstStyle/>
          <a:p>
            <a:pPr>
              <a:defRPr/>
            </a:pPr>
            <a:r>
              <a:rPr lang="ru-RU" sz="1400" b="1" dirty="0">
                <a:solidFill>
                  <a:srgbClr val="C00000"/>
                </a:solidFill>
              </a:rPr>
              <a:t>Медаль «За особые успехи в учении </a:t>
            </a:r>
            <a:r>
              <a:rPr lang="en-GB" sz="1400" b="1" dirty="0" smtClean="0">
                <a:solidFill>
                  <a:srgbClr val="C00000"/>
                </a:solidFill>
              </a:rPr>
              <a:t>I</a:t>
            </a:r>
            <a:r>
              <a:rPr lang="ru-RU" sz="1400" b="1" dirty="0" smtClean="0">
                <a:solidFill>
                  <a:srgbClr val="C00000"/>
                </a:solidFill>
              </a:rPr>
              <a:t> </a:t>
            </a:r>
            <a:r>
              <a:rPr lang="ru-RU" sz="1400" b="1" dirty="0">
                <a:solidFill>
                  <a:srgbClr val="C00000"/>
                </a:solidFill>
              </a:rPr>
              <a:t>степени: </a:t>
            </a:r>
            <a:r>
              <a:rPr lang="ru-RU" sz="1400" b="1" dirty="0" smtClean="0">
                <a:solidFill>
                  <a:srgbClr val="C00000"/>
                </a:solidFill>
              </a:rPr>
              <a:t>золотистый </a:t>
            </a:r>
            <a:r>
              <a:rPr lang="ru-RU" sz="1400" b="1" dirty="0">
                <a:solidFill>
                  <a:srgbClr val="C00000"/>
                </a:solidFill>
              </a:rPr>
              <a:t>цвет, футляр с изображением Государственного герба РФ </a:t>
            </a:r>
            <a:r>
              <a:rPr lang="ru-RU" sz="1400" b="1" dirty="0" smtClean="0">
                <a:solidFill>
                  <a:srgbClr val="C00000"/>
                </a:solidFill>
              </a:rPr>
              <a:t>красного </a:t>
            </a:r>
            <a:r>
              <a:rPr lang="ru-RU" sz="1400" b="1" dirty="0">
                <a:solidFill>
                  <a:srgbClr val="C00000"/>
                </a:solidFill>
              </a:rPr>
              <a:t>цвета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764" y="256222"/>
            <a:ext cx="73926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Условия выдачи аттестатов о среднем общем образовании с отличием сине-голубого цвета</a:t>
            </a:r>
            <a:endParaRPr spc="-10" dirty="0">
              <a:solidFill>
                <a:srgbClr val="0070C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405" y="4592711"/>
            <a:ext cx="885619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Приказ</a:t>
            </a:r>
            <a:r>
              <a:rPr sz="1200" i="1" spc="-4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Министерства</a:t>
            </a:r>
            <a:r>
              <a:rPr sz="1200" i="1" spc="-4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просвещения</a:t>
            </a:r>
            <a:r>
              <a:rPr sz="1200" i="1" spc="-4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Российской</a:t>
            </a:r>
            <a:r>
              <a:rPr sz="1200" i="1" spc="-4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Федерации</a:t>
            </a:r>
            <a:r>
              <a:rPr sz="1200" i="1" spc="-4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от</a:t>
            </a:r>
            <a:r>
              <a:rPr sz="1200" i="1" spc="-4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05.10.2020</a:t>
            </a:r>
            <a:r>
              <a:rPr sz="1200" i="1" spc="-5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№</a:t>
            </a:r>
            <a:r>
              <a:rPr sz="1200" i="1" spc="-4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spc="-25" dirty="0" smtClean="0">
                <a:solidFill>
                  <a:srgbClr val="0070C0"/>
                </a:solidFill>
                <a:latin typeface="+mn-lt"/>
                <a:cs typeface="Verdana"/>
              </a:rPr>
              <a:t>546</a:t>
            </a:r>
            <a:r>
              <a:rPr lang="ru-RU" sz="120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 smtClean="0">
                <a:solidFill>
                  <a:srgbClr val="0070C0"/>
                </a:solidFill>
                <a:latin typeface="+mn-lt"/>
                <a:cs typeface="Verdana"/>
              </a:rPr>
              <a:t>«</a:t>
            </a:r>
            <a:r>
              <a:rPr sz="1200" i="1" dirty="0" err="1" smtClean="0">
                <a:solidFill>
                  <a:srgbClr val="0070C0"/>
                </a:solidFill>
                <a:latin typeface="+mn-lt"/>
                <a:cs typeface="Verdana"/>
              </a:rPr>
              <a:t>Об</a:t>
            </a:r>
            <a:r>
              <a:rPr sz="1200" i="1" spc="-30" dirty="0" smtClean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утверждении</a:t>
            </a:r>
            <a:r>
              <a:rPr sz="1200" i="1" spc="-3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Порядка</a:t>
            </a:r>
            <a:r>
              <a:rPr sz="1200" i="1" spc="-3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заполнения,</a:t>
            </a:r>
            <a:r>
              <a:rPr sz="1200" i="1" spc="-3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учета</a:t>
            </a:r>
            <a:r>
              <a:rPr sz="1200" i="1" spc="-6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и</a:t>
            </a:r>
            <a:r>
              <a:rPr sz="1200" i="1" spc="-3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 err="1">
                <a:solidFill>
                  <a:srgbClr val="0070C0"/>
                </a:solidFill>
                <a:latin typeface="+mn-lt"/>
                <a:cs typeface="Verdana"/>
              </a:rPr>
              <a:t>выдачи</a:t>
            </a:r>
            <a:r>
              <a:rPr sz="1200" i="1" spc="-3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spc="-10" dirty="0" err="1" smtClean="0">
                <a:solidFill>
                  <a:srgbClr val="0070C0"/>
                </a:solidFill>
                <a:latin typeface="+mn-lt"/>
                <a:cs typeface="Verdana"/>
              </a:rPr>
              <a:t>аттестатов</a:t>
            </a:r>
            <a:r>
              <a:rPr lang="ru-RU" sz="1200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 err="1" smtClean="0">
                <a:solidFill>
                  <a:srgbClr val="0070C0"/>
                </a:solidFill>
                <a:latin typeface="+mn-lt"/>
                <a:cs typeface="Verdana"/>
              </a:rPr>
              <a:t>об</a:t>
            </a:r>
            <a:r>
              <a:rPr sz="1200" i="1" spc="-30" dirty="0" smtClean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основном</a:t>
            </a:r>
            <a:r>
              <a:rPr sz="1200" i="1" spc="-1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общем</a:t>
            </a:r>
            <a:r>
              <a:rPr sz="1200" i="1" spc="-1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и</a:t>
            </a:r>
            <a:r>
              <a:rPr sz="1200" i="1" spc="-4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среднем</a:t>
            </a:r>
            <a:r>
              <a:rPr sz="1200" i="1" spc="-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общем</a:t>
            </a:r>
            <a:r>
              <a:rPr sz="1200" i="1" spc="-2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образовании</a:t>
            </a:r>
            <a:r>
              <a:rPr sz="1200" i="1" spc="-1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и</a:t>
            </a:r>
            <a:r>
              <a:rPr sz="1200" i="1" spc="-2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их</a:t>
            </a:r>
            <a:r>
              <a:rPr sz="1200" i="1" spc="-45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1200" i="1" dirty="0" err="1">
                <a:solidFill>
                  <a:srgbClr val="0070C0"/>
                </a:solidFill>
                <a:latin typeface="+mn-lt"/>
                <a:cs typeface="Verdana"/>
              </a:rPr>
              <a:t>дубликатов</a:t>
            </a:r>
            <a:r>
              <a:rPr sz="1200" i="1" dirty="0">
                <a:solidFill>
                  <a:srgbClr val="0070C0"/>
                </a:solidFill>
                <a:latin typeface="+mn-lt"/>
                <a:cs typeface="Verdana"/>
              </a:rPr>
              <a:t>»</a:t>
            </a:r>
            <a:endParaRPr sz="1200" dirty="0">
              <a:solidFill>
                <a:srgbClr val="0070C0"/>
              </a:solidFill>
              <a:latin typeface="+mn-lt"/>
              <a:cs typeface="Verdana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399" y="1349655"/>
            <a:ext cx="2097206" cy="1097375"/>
          </a:xfrm>
          <a:prstGeom prst="rect">
            <a:avLst/>
          </a:prstGeom>
        </p:spPr>
      </p:pic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-61431" y="2070827"/>
            <a:ext cx="4100579" cy="1600200"/>
            <a:chOff x="-2305926" y="1460086"/>
            <a:chExt cx="15485684" cy="974898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-1264535" y="1730888"/>
              <a:ext cx="13402902" cy="433296"/>
            </a:xfrm>
            <a:prstGeom prst="roundRect">
              <a:avLst/>
            </a:prstGeom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ln w="38100" cap="flat" cmpd="sng" algn="ctr">
              <a:solidFill>
                <a:schemeClr val="accen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" name="Скругленный прямоугольник 6"/>
            <p:cNvSpPr/>
            <p:nvPr/>
          </p:nvSpPr>
          <p:spPr>
            <a:xfrm>
              <a:off x="-2305926" y="1460086"/>
              <a:ext cx="15485684" cy="974898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54863" tIns="0" rIns="354863" bIns="0" spcCol="1270" anchor="ctr"/>
            <a:lstStyle/>
            <a:p>
              <a:pPr>
                <a:defRPr/>
              </a:pPr>
              <a:r>
                <a:rPr lang="ru-RU" sz="1400" b="1" dirty="0" smtClean="0">
                  <a:solidFill>
                    <a:schemeClr val="tx2"/>
                  </a:solidFill>
                </a:rPr>
                <a:t>Аттестат о среднем общем образовании с отличием сине-голубого цвета </a:t>
              </a:r>
            </a:p>
          </p:txBody>
        </p:sp>
      </p:grpSp>
      <p:grpSp>
        <p:nvGrpSpPr>
          <p:cNvPr id="9" name="Группа 8"/>
          <p:cNvGrpSpPr>
            <a:grpSpLocks/>
          </p:cNvGrpSpPr>
          <p:nvPr/>
        </p:nvGrpSpPr>
        <p:grpSpPr bwMode="auto">
          <a:xfrm>
            <a:off x="-54853" y="3208427"/>
            <a:ext cx="4263911" cy="1423559"/>
            <a:chOff x="-1548236" y="1572992"/>
            <a:chExt cx="16448316" cy="867282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-564607" y="1730888"/>
              <a:ext cx="13754327" cy="551489"/>
            </a:xfrm>
            <a:prstGeom prst="roundRect">
              <a:avLst/>
            </a:prstGeom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ln w="38100" cap="flat" cmpd="sng" algn="ctr">
              <a:solidFill>
                <a:schemeClr val="accen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" name="Скругленный прямоугольник 6"/>
            <p:cNvSpPr/>
            <p:nvPr/>
          </p:nvSpPr>
          <p:spPr>
            <a:xfrm>
              <a:off x="-1548236" y="1572992"/>
              <a:ext cx="16448316" cy="867282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54863" tIns="0" rIns="354863" bIns="0" spcCol="1270" anchor="ctr"/>
            <a:lstStyle/>
            <a:p>
              <a:pPr>
                <a:defRPr/>
              </a:pPr>
              <a:r>
                <a:rPr lang="ru-RU" sz="1400" b="1" dirty="0">
                  <a:solidFill>
                    <a:schemeClr val="tx2"/>
                  </a:solidFill>
                </a:rPr>
                <a:t>Медаль «За особые успехи в учении </a:t>
              </a:r>
              <a:r>
                <a:rPr lang="en-GB" sz="1400" b="1" dirty="0">
                  <a:solidFill>
                    <a:schemeClr val="tx2"/>
                  </a:solidFill>
                </a:rPr>
                <a:t>II</a:t>
              </a:r>
              <a:r>
                <a:rPr lang="ru-RU" sz="1400" b="1" dirty="0">
                  <a:solidFill>
                    <a:schemeClr val="tx2"/>
                  </a:solidFill>
                </a:rPr>
                <a:t> степени: серебристый цвет, футляр с изображением Государственного герба РФ синего цвета</a:t>
              </a:r>
            </a:p>
          </p:txBody>
        </p:sp>
      </p:grpSp>
      <p:sp>
        <p:nvSpPr>
          <p:cNvPr id="12" name="object 3"/>
          <p:cNvSpPr txBox="1"/>
          <p:nvPr/>
        </p:nvSpPr>
        <p:spPr>
          <a:xfrm>
            <a:off x="4038598" y="1360768"/>
            <a:ext cx="4953001" cy="38600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lang="ru-RU" sz="1200" b="1" dirty="0" smtClean="0">
                <a:solidFill>
                  <a:schemeClr val="accent1"/>
                </a:solidFill>
                <a:latin typeface="+mn-lt"/>
                <a:cs typeface="Verdana"/>
              </a:rPr>
              <a:t>Выдаются выпускникам 11 (12) класса, завершившим обучение по образовательным программам среднего общего образования, имеющим:</a:t>
            </a: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lang="ru-RU" sz="1200" b="1" dirty="0">
                <a:latin typeface="+mn-lt"/>
                <a:cs typeface="Verdana"/>
              </a:rPr>
              <a:t>итоговые отметки успеваемости «отлично» и </a:t>
            </a:r>
            <a:r>
              <a:rPr lang="ru-RU" sz="1200" b="1" u="sng" dirty="0">
                <a:latin typeface="+mn-lt"/>
                <a:cs typeface="Verdana"/>
              </a:rPr>
              <a:t>не более двух </a:t>
            </a:r>
            <a:r>
              <a:rPr lang="ru-RU" sz="1200" b="1" u="sng" dirty="0" smtClean="0">
                <a:latin typeface="+mn-lt"/>
                <a:cs typeface="Verdana"/>
              </a:rPr>
              <a:t>отметок </a:t>
            </a:r>
            <a:r>
              <a:rPr lang="ru-RU" sz="1200" b="1" u="sng" dirty="0">
                <a:latin typeface="+mn-lt"/>
                <a:cs typeface="Verdana"/>
              </a:rPr>
              <a:t>«хорошо</a:t>
            </a:r>
            <a:r>
              <a:rPr lang="ru-RU" sz="1200" b="1" u="sng" dirty="0" smtClean="0">
                <a:latin typeface="+mn-lt"/>
                <a:cs typeface="Verdana"/>
              </a:rPr>
              <a:t>»</a:t>
            </a:r>
          </a:p>
          <a:p>
            <a:pPr marL="173355" indent="-171450" algn="l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rgbClr val="C00000"/>
                </a:solidFill>
                <a:latin typeface="+mn-lt"/>
                <a:cs typeface="Verdana"/>
              </a:rPr>
              <a:t>ЕГЭ:  </a:t>
            </a:r>
            <a:r>
              <a:rPr lang="ru-RU" sz="1200" i="1" dirty="0" smtClean="0">
                <a:latin typeface="+mn-lt"/>
                <a:cs typeface="Verdana"/>
              </a:rPr>
              <a:t>не менее 60 баллов по  Русскому языку и не менее 60 баллов по одному из сдаваемых учебных предметов</a:t>
            </a: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lang="ru-RU" sz="1200" i="1" dirty="0" smtClean="0">
                <a:latin typeface="+mn-lt"/>
                <a:cs typeface="Verdana"/>
              </a:rPr>
              <a:t>    Или</a:t>
            </a:r>
          </a:p>
          <a:p>
            <a:pPr marL="1905" algn="l">
              <a:lnSpc>
                <a:spcPct val="100000"/>
              </a:lnSpc>
              <a:spcBef>
                <a:spcPts val="100"/>
              </a:spcBef>
            </a:pPr>
            <a:r>
              <a:rPr lang="ru-RU" sz="1200" i="1" dirty="0" smtClean="0">
                <a:latin typeface="+mn-lt"/>
                <a:cs typeface="Verdana"/>
              </a:rPr>
              <a:t>     5 баллов по Математике базового уровня (для выпускников,</a:t>
            </a:r>
          </a:p>
          <a:p>
            <a:pPr marL="1905" algn="l">
              <a:lnSpc>
                <a:spcPct val="100000"/>
              </a:lnSpc>
              <a:spcBef>
                <a:spcPts val="100"/>
              </a:spcBef>
            </a:pPr>
            <a:r>
              <a:rPr lang="ru-RU" sz="1200" i="1" dirty="0">
                <a:latin typeface="+mn-lt"/>
                <a:cs typeface="Verdana"/>
              </a:rPr>
              <a:t> </a:t>
            </a:r>
            <a:r>
              <a:rPr lang="ru-RU" sz="1200" i="1" dirty="0" smtClean="0">
                <a:latin typeface="+mn-lt"/>
                <a:cs typeface="Verdana"/>
              </a:rPr>
              <a:t>    сдающих только Русский язык и Математику базового уровня)</a:t>
            </a:r>
          </a:p>
          <a:p>
            <a:pPr marL="1905" algn="l">
              <a:lnSpc>
                <a:spcPct val="100000"/>
              </a:lnSpc>
              <a:spcBef>
                <a:spcPts val="100"/>
              </a:spcBef>
            </a:pPr>
            <a:endParaRPr lang="ru-RU" sz="1200" i="1" dirty="0" smtClean="0">
              <a:latin typeface="+mn-lt"/>
              <a:cs typeface="Verdana"/>
            </a:endParaRPr>
          </a:p>
          <a:p>
            <a:pPr marL="173355" indent="-171450" algn="l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rgbClr val="C00000"/>
                </a:solidFill>
                <a:latin typeface="+mn-lt"/>
                <a:cs typeface="Verdana"/>
              </a:rPr>
              <a:t>ГВЭ:  </a:t>
            </a:r>
            <a:r>
              <a:rPr lang="ru-RU" sz="1200" i="1" dirty="0" smtClean="0">
                <a:latin typeface="+mn-lt"/>
                <a:cs typeface="Verdana"/>
              </a:rPr>
              <a:t>5 баллов по обязательным учебным предметам</a:t>
            </a:r>
          </a:p>
          <a:p>
            <a:pPr marL="1905" algn="l">
              <a:lnSpc>
                <a:spcPct val="100000"/>
              </a:lnSpc>
              <a:spcBef>
                <a:spcPts val="100"/>
              </a:spcBef>
            </a:pPr>
            <a:endParaRPr lang="ru-RU" sz="1200" i="1" dirty="0">
              <a:latin typeface="+mn-lt"/>
              <a:cs typeface="Verdana"/>
            </a:endParaRPr>
          </a:p>
          <a:p>
            <a:pPr marL="173355" indent="-171450" algn="l"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rgbClr val="C00000"/>
                </a:solidFill>
                <a:latin typeface="+mn-lt"/>
                <a:cs typeface="Verdana"/>
              </a:rPr>
              <a:t>ЕГЭ и ГВЭ: </a:t>
            </a:r>
            <a:r>
              <a:rPr lang="ru-RU" sz="1200" i="1" dirty="0">
                <a:latin typeface="+mn-lt"/>
                <a:cs typeface="Verdana"/>
              </a:rPr>
              <a:t>5 баллов по </a:t>
            </a:r>
            <a:r>
              <a:rPr lang="ru-RU" sz="1200" i="1" dirty="0" smtClean="0">
                <a:latin typeface="+mn-lt"/>
                <a:cs typeface="Verdana"/>
              </a:rPr>
              <a:t>обя</a:t>
            </a:r>
            <a:r>
              <a:rPr lang="ru-RU" sz="1200" i="1" dirty="0">
                <a:latin typeface="+mn-lt"/>
                <a:cs typeface="Verdana"/>
              </a:rPr>
              <a:t>зател</a:t>
            </a:r>
            <a:r>
              <a:rPr lang="ru-RU" sz="1200" i="1" dirty="0" smtClean="0">
                <a:latin typeface="+mn-lt"/>
                <a:cs typeface="Verdana"/>
              </a:rPr>
              <a:t>ьному учебному предмету, сдаваемому в форме ГВЭ, и не менее </a:t>
            </a:r>
            <a:r>
              <a:rPr lang="ru-RU" sz="1200" i="1" dirty="0">
                <a:latin typeface="+mn-lt"/>
                <a:cs typeface="Verdana"/>
              </a:rPr>
              <a:t>60 баллов по </a:t>
            </a:r>
            <a:r>
              <a:rPr lang="ru-RU" sz="1200" i="1" dirty="0" smtClean="0">
                <a:latin typeface="+mn-lt"/>
                <a:cs typeface="Verdana"/>
              </a:rPr>
              <a:t>обязательному учебному предмету, сдаваемому в форме ЕГЭ</a:t>
            </a:r>
            <a:endParaRPr lang="ru-RU" sz="1200" i="1" dirty="0">
              <a:latin typeface="+mn-lt"/>
              <a:cs typeface="Verdana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endParaRPr lang="ru-RU" sz="1200" i="1" dirty="0">
              <a:latin typeface="+mn-lt"/>
              <a:cs typeface="Verdana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endParaRPr lang="ru-RU" sz="1200" i="1" dirty="0">
              <a:latin typeface="+mn-lt"/>
              <a:cs typeface="Verdana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endParaRPr lang="ru-RU" sz="1200" i="1" dirty="0" smtClean="0">
              <a:latin typeface="+mn-lt"/>
              <a:cs typeface="Verdana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endParaRPr sz="1200" dirty="0">
              <a:latin typeface="+mn-lt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3626" rIns="0" bIns="0" rtlCol="0">
            <a:spAutoFit/>
          </a:bodyPr>
          <a:lstStyle/>
          <a:p>
            <a:pPr marL="2465070">
              <a:lnSpc>
                <a:spcPct val="100000"/>
              </a:lnSpc>
              <a:spcBef>
                <a:spcPts val="100"/>
              </a:spcBef>
            </a:pPr>
            <a:r>
              <a:rPr dirty="0"/>
              <a:t>Различные</a:t>
            </a:r>
            <a:r>
              <a:rPr spc="-95" dirty="0"/>
              <a:t> </a:t>
            </a:r>
            <a:r>
              <a:rPr spc="-10" dirty="0"/>
              <a:t>ситуации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1428750"/>
            <a:ext cx="8453120" cy="3367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4960" algn="l">
              <a:lnSpc>
                <a:spcPct val="100000"/>
              </a:lnSpc>
            </a:pPr>
            <a:r>
              <a:rPr sz="1400" b="1" dirty="0" err="1" smtClean="0">
                <a:solidFill>
                  <a:srgbClr val="FF0000"/>
                </a:solidFill>
                <a:latin typeface="+mn-lt"/>
                <a:cs typeface="Verdana"/>
              </a:rPr>
              <a:t>Аттестат</a:t>
            </a:r>
            <a:r>
              <a:rPr sz="1400" b="1" spc="-10" dirty="0" smtClean="0">
                <a:solidFill>
                  <a:srgbClr val="FF0000"/>
                </a:solidFill>
                <a:latin typeface="+mn-lt"/>
                <a:cs typeface="Verdana"/>
              </a:rPr>
              <a:t> </a:t>
            </a:r>
            <a:r>
              <a:rPr sz="1400" b="1" dirty="0">
                <a:solidFill>
                  <a:srgbClr val="FF0000"/>
                </a:solidFill>
                <a:latin typeface="+mn-lt"/>
                <a:cs typeface="Verdana"/>
              </a:rPr>
              <a:t>с</a:t>
            </a:r>
            <a:r>
              <a:rPr sz="1400" b="1" spc="-45" dirty="0">
                <a:solidFill>
                  <a:srgbClr val="FF0000"/>
                </a:solidFill>
                <a:latin typeface="+mn-lt"/>
                <a:cs typeface="Verdana"/>
              </a:rPr>
              <a:t> </a:t>
            </a:r>
            <a:r>
              <a:rPr sz="1400" b="1" dirty="0">
                <a:solidFill>
                  <a:srgbClr val="FF0000"/>
                </a:solidFill>
                <a:latin typeface="+mn-lt"/>
                <a:cs typeface="Verdana"/>
              </a:rPr>
              <a:t>отличием</a:t>
            </a:r>
            <a:r>
              <a:rPr sz="1400" b="1" spc="-20" dirty="0">
                <a:solidFill>
                  <a:srgbClr val="FF0000"/>
                </a:solidFill>
                <a:latin typeface="+mn-lt"/>
                <a:cs typeface="Verdana"/>
              </a:rPr>
              <a:t> </a:t>
            </a:r>
            <a:r>
              <a:rPr sz="1400" b="1" dirty="0">
                <a:solidFill>
                  <a:srgbClr val="FF0000"/>
                </a:solidFill>
                <a:latin typeface="+mn-lt"/>
                <a:cs typeface="Verdana"/>
              </a:rPr>
              <a:t>красного</a:t>
            </a:r>
            <a:r>
              <a:rPr sz="1400" b="1" spc="-55" dirty="0">
                <a:solidFill>
                  <a:srgbClr val="FF0000"/>
                </a:solidFill>
                <a:latin typeface="+mn-lt"/>
                <a:cs typeface="Verdana"/>
              </a:rPr>
              <a:t> </a:t>
            </a:r>
            <a:r>
              <a:rPr sz="1400" b="1" dirty="0">
                <a:solidFill>
                  <a:srgbClr val="FF0000"/>
                </a:solidFill>
                <a:latin typeface="+mn-lt"/>
                <a:cs typeface="Verdana"/>
              </a:rPr>
              <a:t>цвета</a:t>
            </a:r>
            <a:r>
              <a:rPr sz="1400" b="1" spc="-25" dirty="0">
                <a:solidFill>
                  <a:srgbClr val="FF0000"/>
                </a:solidFill>
                <a:latin typeface="+mn-lt"/>
                <a:cs typeface="Verdana"/>
              </a:rPr>
              <a:t> </a:t>
            </a:r>
            <a:r>
              <a:rPr sz="1400" b="1" dirty="0">
                <a:solidFill>
                  <a:srgbClr val="FF0000"/>
                </a:solidFill>
                <a:latin typeface="+mn-lt"/>
                <a:cs typeface="Verdana"/>
              </a:rPr>
              <a:t>+</a:t>
            </a:r>
            <a:r>
              <a:rPr sz="1400" b="1" spc="-35" dirty="0">
                <a:solidFill>
                  <a:srgbClr val="FF0000"/>
                </a:solidFill>
                <a:latin typeface="+mn-lt"/>
                <a:cs typeface="Verdana"/>
              </a:rPr>
              <a:t> </a:t>
            </a:r>
            <a:r>
              <a:rPr lang="ru-RU" sz="1400" b="1" spc="-35" dirty="0">
                <a:solidFill>
                  <a:srgbClr val="FF0000"/>
                </a:solidFill>
                <a:latin typeface="+mn-lt"/>
                <a:cs typeface="Verdana"/>
              </a:rPr>
              <a:t>м</a:t>
            </a:r>
            <a:r>
              <a:rPr sz="1400" b="1" dirty="0" err="1">
                <a:solidFill>
                  <a:srgbClr val="FF0000"/>
                </a:solidFill>
                <a:latin typeface="+mn-lt"/>
                <a:cs typeface="Verdana"/>
              </a:rPr>
              <a:t>едаль</a:t>
            </a:r>
            <a:r>
              <a:rPr sz="1400" b="1" spc="-35" dirty="0">
                <a:solidFill>
                  <a:srgbClr val="FF0000"/>
                </a:solidFill>
                <a:latin typeface="+mn-lt"/>
                <a:cs typeface="Verdana"/>
              </a:rPr>
              <a:t> </a:t>
            </a:r>
            <a:r>
              <a:rPr lang="en-GB" sz="1400" b="1" dirty="0">
                <a:solidFill>
                  <a:srgbClr val="FF0000"/>
                </a:solidFill>
                <a:latin typeface="+mn-lt"/>
                <a:cs typeface="Verdana"/>
              </a:rPr>
              <a:t>I</a:t>
            </a:r>
            <a:r>
              <a:rPr sz="1400" b="1" spc="-55" dirty="0" smtClean="0">
                <a:solidFill>
                  <a:srgbClr val="FF0000"/>
                </a:solidFill>
                <a:latin typeface="+mn-lt"/>
                <a:cs typeface="Verdana"/>
              </a:rPr>
              <a:t> </a:t>
            </a:r>
            <a:r>
              <a:rPr sz="1400" b="1" spc="-10" dirty="0" err="1" smtClean="0">
                <a:solidFill>
                  <a:srgbClr val="FF0000"/>
                </a:solidFill>
                <a:latin typeface="+mn-lt"/>
                <a:cs typeface="Verdana"/>
              </a:rPr>
              <a:t>степени</a:t>
            </a:r>
            <a:endParaRPr sz="1200" b="1" dirty="0">
              <a:latin typeface="+mn-lt"/>
              <a:cs typeface="Verdana"/>
            </a:endParaRPr>
          </a:p>
          <a:p>
            <a:pPr marL="184150" indent="-171450" algn="l">
              <a:spcBef>
                <a:spcPts val="960"/>
              </a:spcBef>
              <a:buFont typeface="Wingdings" panose="05000000000000000000" pitchFamily="2" charset="2"/>
              <a:buChar char="Ø"/>
            </a:pPr>
            <a:r>
              <a:rPr lang="ru-RU" sz="1200" dirty="0">
                <a:latin typeface="+mn-lt"/>
                <a:cs typeface="Verdana"/>
              </a:rPr>
              <a:t>Русский язык – 70 баллов, математика базового уровня – «3», обществознание - 70 баллов</a:t>
            </a:r>
          </a:p>
          <a:p>
            <a:pPr marL="184150" indent="-171450" algn="l">
              <a:lnSpc>
                <a:spcPct val="100000"/>
              </a:lnSpc>
              <a:spcBef>
                <a:spcPts val="960"/>
              </a:spcBef>
              <a:buFont typeface="Wingdings" panose="05000000000000000000" pitchFamily="2" charset="2"/>
              <a:buChar char="Ø"/>
            </a:pPr>
            <a:r>
              <a:rPr sz="1200" dirty="0" err="1" smtClean="0">
                <a:latin typeface="+mn-lt"/>
                <a:cs typeface="Verdana"/>
              </a:rPr>
              <a:t>Русский</a:t>
            </a:r>
            <a:r>
              <a:rPr sz="1200" spc="-35" dirty="0" smtClean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язык</a:t>
            </a:r>
            <a:r>
              <a:rPr sz="1200" spc="-3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-5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70</a:t>
            </a:r>
            <a:r>
              <a:rPr sz="1200" spc="-4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б</a:t>
            </a:r>
            <a:r>
              <a:rPr lang="ru-RU" sz="1200" dirty="0" err="1">
                <a:latin typeface="+mn-lt"/>
                <a:cs typeface="Verdana"/>
              </a:rPr>
              <a:t>аллов</a:t>
            </a:r>
            <a:r>
              <a:rPr sz="1200" dirty="0">
                <a:latin typeface="+mn-lt"/>
                <a:cs typeface="Verdana"/>
              </a:rPr>
              <a:t>,</a:t>
            </a:r>
            <a:r>
              <a:rPr sz="1200" spc="-4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математика</a:t>
            </a:r>
            <a:r>
              <a:rPr sz="1200" spc="-2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профильного</a:t>
            </a:r>
            <a:r>
              <a:rPr sz="1200" spc="-4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уровня</a:t>
            </a:r>
            <a:r>
              <a:rPr sz="1200" spc="-3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-4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27</a:t>
            </a:r>
            <a:r>
              <a:rPr sz="1200" spc="-50" dirty="0">
                <a:latin typeface="+mn-lt"/>
                <a:cs typeface="Verdana"/>
              </a:rPr>
              <a:t> </a:t>
            </a:r>
            <a:r>
              <a:rPr lang="ru-RU" sz="1200" dirty="0">
                <a:latin typeface="+mn-lt"/>
                <a:cs typeface="Verdana"/>
              </a:rPr>
              <a:t>баллов</a:t>
            </a:r>
            <a:r>
              <a:rPr sz="1200" dirty="0">
                <a:latin typeface="+mn-lt"/>
                <a:cs typeface="Verdana"/>
              </a:rPr>
              <a:t>,</a:t>
            </a:r>
            <a:r>
              <a:rPr sz="1200" spc="-3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обществознание</a:t>
            </a:r>
            <a:r>
              <a:rPr sz="1200" spc="-1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-5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70</a:t>
            </a:r>
            <a:r>
              <a:rPr sz="1200" spc="-55" dirty="0">
                <a:latin typeface="+mn-lt"/>
                <a:cs typeface="Verdana"/>
              </a:rPr>
              <a:t> </a:t>
            </a:r>
            <a:r>
              <a:rPr lang="ru-RU" sz="1200" dirty="0">
                <a:latin typeface="+mn-lt"/>
                <a:cs typeface="Verdana"/>
              </a:rPr>
              <a:t>баллов </a:t>
            </a:r>
            <a:endParaRPr lang="ru-RU" sz="1200" dirty="0" smtClean="0">
              <a:latin typeface="+mn-lt"/>
              <a:cs typeface="Verdana"/>
            </a:endParaRPr>
          </a:p>
          <a:p>
            <a:pPr marL="184150" marR="5080" indent="-171450" algn="l">
              <a:lnSpc>
                <a:spcPct val="100000"/>
              </a:lnSpc>
              <a:spcBef>
                <a:spcPts val="960"/>
              </a:spcBef>
              <a:buFont typeface="Wingdings" panose="05000000000000000000" pitchFamily="2" charset="2"/>
              <a:buChar char="Ø"/>
            </a:pPr>
            <a:r>
              <a:rPr sz="1200" dirty="0" err="1" smtClean="0">
                <a:latin typeface="+mn-lt"/>
                <a:cs typeface="Verdana"/>
              </a:rPr>
              <a:t>Русский</a:t>
            </a:r>
            <a:r>
              <a:rPr sz="1200" spc="65" dirty="0" smtClean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язык</a:t>
            </a:r>
            <a:r>
              <a:rPr sz="1200" spc="6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6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70</a:t>
            </a:r>
            <a:r>
              <a:rPr sz="1200" spc="60" dirty="0">
                <a:latin typeface="+mn-lt"/>
                <a:cs typeface="Verdana"/>
              </a:rPr>
              <a:t> </a:t>
            </a:r>
            <a:r>
              <a:rPr lang="ru-RU" sz="1200" dirty="0">
                <a:latin typeface="+mn-lt"/>
                <a:cs typeface="Verdana"/>
              </a:rPr>
              <a:t>баллов</a:t>
            </a:r>
            <a:r>
              <a:rPr sz="1200" dirty="0">
                <a:latin typeface="+mn-lt"/>
                <a:cs typeface="Verdana"/>
              </a:rPr>
              <a:t>,</a:t>
            </a:r>
            <a:r>
              <a:rPr sz="1200" spc="5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математика</a:t>
            </a:r>
            <a:r>
              <a:rPr sz="1200" spc="6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профильного</a:t>
            </a:r>
            <a:r>
              <a:rPr sz="1200" spc="6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уровня</a:t>
            </a:r>
            <a:r>
              <a:rPr sz="1200" spc="6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6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27</a:t>
            </a:r>
            <a:r>
              <a:rPr sz="1200" spc="5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б</a:t>
            </a:r>
            <a:r>
              <a:rPr lang="ru-RU" sz="1200" dirty="0" err="1">
                <a:latin typeface="+mn-lt"/>
                <a:cs typeface="Verdana"/>
              </a:rPr>
              <a:t>аллов</a:t>
            </a:r>
            <a:r>
              <a:rPr sz="1200" dirty="0">
                <a:latin typeface="+mn-lt"/>
                <a:cs typeface="Verdana"/>
              </a:rPr>
              <a:t>,</a:t>
            </a:r>
            <a:r>
              <a:rPr sz="1200" spc="5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обществознание</a:t>
            </a:r>
            <a:r>
              <a:rPr sz="1200" spc="6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6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70</a:t>
            </a:r>
            <a:r>
              <a:rPr sz="1200" spc="60" dirty="0">
                <a:latin typeface="+mn-lt"/>
                <a:cs typeface="Verdana"/>
              </a:rPr>
              <a:t> </a:t>
            </a:r>
            <a:r>
              <a:rPr lang="ru-RU" sz="1200" dirty="0">
                <a:latin typeface="+mn-lt"/>
                <a:cs typeface="Verdana"/>
              </a:rPr>
              <a:t>баллов</a:t>
            </a:r>
            <a:r>
              <a:rPr sz="1200" spc="-25" dirty="0">
                <a:latin typeface="+mn-lt"/>
                <a:cs typeface="Verdana"/>
              </a:rPr>
              <a:t>, </a:t>
            </a:r>
            <a:r>
              <a:rPr sz="1200" dirty="0">
                <a:latin typeface="+mn-lt"/>
                <a:cs typeface="Verdana"/>
              </a:rPr>
              <a:t>история</a:t>
            </a:r>
            <a:r>
              <a:rPr sz="1200" spc="-1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-2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10</a:t>
            </a:r>
            <a:r>
              <a:rPr sz="1200" spc="-3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б.</a:t>
            </a:r>
            <a:r>
              <a:rPr sz="1200" spc="-2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(ниже</a:t>
            </a:r>
            <a:r>
              <a:rPr sz="1200" spc="-35" dirty="0">
                <a:latin typeface="+mn-lt"/>
                <a:cs typeface="Verdana"/>
              </a:rPr>
              <a:t> </a:t>
            </a:r>
            <a:r>
              <a:rPr sz="1200" spc="-10" dirty="0">
                <a:latin typeface="+mn-lt"/>
                <a:cs typeface="Verdana"/>
              </a:rPr>
              <a:t>порога)</a:t>
            </a:r>
            <a:endParaRPr sz="1200" dirty="0">
              <a:latin typeface="+mn-lt"/>
              <a:cs typeface="Verdana"/>
            </a:endParaRPr>
          </a:p>
          <a:p>
            <a:pPr algn="ctr">
              <a:lnSpc>
                <a:spcPct val="100000"/>
              </a:lnSpc>
            </a:pPr>
            <a:endParaRPr lang="ru-RU" sz="1400" b="1" dirty="0" smtClean="0">
              <a:solidFill>
                <a:srgbClr val="00AFEF"/>
              </a:solidFill>
              <a:latin typeface="+mn-lt"/>
              <a:cs typeface="Verdana"/>
            </a:endParaRPr>
          </a:p>
          <a:p>
            <a:pPr algn="ctr">
              <a:lnSpc>
                <a:spcPct val="100000"/>
              </a:lnSpc>
            </a:pPr>
            <a:r>
              <a:rPr sz="1400" b="1" dirty="0" err="1" smtClean="0">
                <a:solidFill>
                  <a:srgbClr val="00AFEF"/>
                </a:solidFill>
                <a:latin typeface="+mn-lt"/>
                <a:cs typeface="Verdana"/>
              </a:rPr>
              <a:t>Аттестат</a:t>
            </a:r>
            <a:r>
              <a:rPr sz="1400" b="1" spc="-15" dirty="0" smtClean="0">
                <a:solidFill>
                  <a:srgbClr val="00AFEF"/>
                </a:solidFill>
                <a:latin typeface="+mn-lt"/>
                <a:cs typeface="Verdana"/>
              </a:rPr>
              <a:t> </a:t>
            </a:r>
            <a:r>
              <a:rPr sz="1400" b="1" dirty="0">
                <a:solidFill>
                  <a:srgbClr val="00AFEF"/>
                </a:solidFill>
                <a:latin typeface="+mn-lt"/>
                <a:cs typeface="Verdana"/>
              </a:rPr>
              <a:t>с</a:t>
            </a:r>
            <a:r>
              <a:rPr sz="1400" b="1" spc="-50" dirty="0">
                <a:solidFill>
                  <a:srgbClr val="00AFEF"/>
                </a:solidFill>
                <a:latin typeface="+mn-lt"/>
                <a:cs typeface="Verdana"/>
              </a:rPr>
              <a:t> </a:t>
            </a:r>
            <a:r>
              <a:rPr sz="1400" b="1" dirty="0">
                <a:solidFill>
                  <a:srgbClr val="00AFEF"/>
                </a:solidFill>
                <a:latin typeface="+mn-lt"/>
                <a:cs typeface="Verdana"/>
              </a:rPr>
              <a:t>отличием</a:t>
            </a:r>
            <a:r>
              <a:rPr sz="1400" b="1" spc="-25" dirty="0">
                <a:solidFill>
                  <a:srgbClr val="00AFEF"/>
                </a:solidFill>
                <a:latin typeface="+mn-lt"/>
                <a:cs typeface="Verdana"/>
              </a:rPr>
              <a:t> </a:t>
            </a:r>
            <a:r>
              <a:rPr sz="1400" b="1" spc="-10" dirty="0">
                <a:solidFill>
                  <a:srgbClr val="00AFEF"/>
                </a:solidFill>
                <a:latin typeface="+mn-lt"/>
                <a:cs typeface="Verdana"/>
              </a:rPr>
              <a:t>сине-</a:t>
            </a:r>
            <a:r>
              <a:rPr sz="1400" b="1" dirty="0">
                <a:solidFill>
                  <a:srgbClr val="00AFEF"/>
                </a:solidFill>
                <a:latin typeface="+mn-lt"/>
                <a:cs typeface="Verdana"/>
              </a:rPr>
              <a:t>голубого</a:t>
            </a:r>
            <a:r>
              <a:rPr sz="1400" b="1" spc="-40" dirty="0">
                <a:solidFill>
                  <a:srgbClr val="00AFEF"/>
                </a:solidFill>
                <a:latin typeface="+mn-lt"/>
                <a:cs typeface="Verdana"/>
              </a:rPr>
              <a:t> </a:t>
            </a:r>
            <a:r>
              <a:rPr sz="1400" b="1" dirty="0">
                <a:solidFill>
                  <a:srgbClr val="00AFEF"/>
                </a:solidFill>
                <a:latin typeface="+mn-lt"/>
                <a:cs typeface="Verdana"/>
              </a:rPr>
              <a:t>цвета</a:t>
            </a:r>
            <a:r>
              <a:rPr sz="1400" b="1" spc="-30" dirty="0">
                <a:solidFill>
                  <a:srgbClr val="00AFEF"/>
                </a:solidFill>
                <a:latin typeface="+mn-lt"/>
                <a:cs typeface="Verdana"/>
              </a:rPr>
              <a:t> </a:t>
            </a:r>
            <a:r>
              <a:rPr sz="1400" b="1" dirty="0">
                <a:solidFill>
                  <a:srgbClr val="00AFEF"/>
                </a:solidFill>
                <a:latin typeface="+mn-lt"/>
                <a:cs typeface="Verdana"/>
              </a:rPr>
              <a:t>+</a:t>
            </a:r>
            <a:r>
              <a:rPr sz="1400" b="1" spc="-50" dirty="0">
                <a:solidFill>
                  <a:srgbClr val="00AFEF"/>
                </a:solidFill>
                <a:latin typeface="+mn-lt"/>
                <a:cs typeface="Verdana"/>
              </a:rPr>
              <a:t> </a:t>
            </a:r>
            <a:r>
              <a:rPr lang="ru-RU" sz="1400" b="1" spc="-50" dirty="0">
                <a:solidFill>
                  <a:srgbClr val="00AFEF"/>
                </a:solidFill>
                <a:latin typeface="+mn-lt"/>
                <a:cs typeface="Verdana"/>
              </a:rPr>
              <a:t>м</a:t>
            </a:r>
            <a:r>
              <a:rPr sz="1400" b="1" dirty="0" err="1">
                <a:solidFill>
                  <a:srgbClr val="00AFEF"/>
                </a:solidFill>
                <a:latin typeface="+mn-lt"/>
                <a:cs typeface="Verdana"/>
              </a:rPr>
              <a:t>едаль</a:t>
            </a:r>
            <a:r>
              <a:rPr sz="1400" b="1" spc="-45" dirty="0">
                <a:solidFill>
                  <a:srgbClr val="00AFEF"/>
                </a:solidFill>
                <a:latin typeface="+mn-lt"/>
                <a:cs typeface="Verdana"/>
              </a:rPr>
              <a:t> </a:t>
            </a:r>
            <a:r>
              <a:rPr lang="en-GB" sz="1400" b="1" dirty="0" smtClean="0">
                <a:solidFill>
                  <a:srgbClr val="00AFEF"/>
                </a:solidFill>
                <a:latin typeface="+mn-lt"/>
                <a:cs typeface="Verdana"/>
              </a:rPr>
              <a:t>II</a:t>
            </a:r>
            <a:r>
              <a:rPr sz="1400" b="1" spc="-40" dirty="0" smtClean="0">
                <a:solidFill>
                  <a:srgbClr val="00AFEF"/>
                </a:solidFill>
                <a:latin typeface="+mn-lt"/>
                <a:cs typeface="Verdana"/>
              </a:rPr>
              <a:t> </a:t>
            </a:r>
            <a:r>
              <a:rPr sz="1400" b="1" spc="-10" dirty="0">
                <a:solidFill>
                  <a:srgbClr val="00AFEF"/>
                </a:solidFill>
                <a:latin typeface="+mn-lt"/>
                <a:cs typeface="Verdana"/>
              </a:rPr>
              <a:t>степени</a:t>
            </a:r>
            <a:endParaRPr sz="1400" b="1" dirty="0">
              <a:latin typeface="+mn-lt"/>
              <a:cs typeface="Verdana"/>
            </a:endParaRPr>
          </a:p>
          <a:p>
            <a:pPr marL="184150" indent="-171450" algn="l">
              <a:lnSpc>
                <a:spcPct val="100000"/>
              </a:lnSpc>
              <a:spcBef>
                <a:spcPts val="965"/>
              </a:spcBef>
              <a:buFont typeface="Wingdings" panose="05000000000000000000" pitchFamily="2" charset="2"/>
              <a:buChar char="Ø"/>
            </a:pPr>
            <a:r>
              <a:rPr lang="ru-RU" sz="1200" dirty="0">
                <a:latin typeface="+mn-lt"/>
                <a:cs typeface="Verdana"/>
              </a:rPr>
              <a:t>Русский язык – 65 баллов, математика профильного уровня – 27 баллов, обществознание – 95 баллов</a:t>
            </a:r>
          </a:p>
          <a:p>
            <a:pPr algn="ctr">
              <a:lnSpc>
                <a:spcPct val="100000"/>
              </a:lnSpc>
            </a:pPr>
            <a:endParaRPr lang="ru-RU" sz="1200" dirty="0">
              <a:latin typeface="+mn-lt"/>
              <a:cs typeface="Verdana"/>
            </a:endParaRPr>
          </a:p>
          <a:p>
            <a:pPr algn="ctr">
              <a:lnSpc>
                <a:spcPct val="100000"/>
              </a:lnSpc>
            </a:pPr>
            <a:r>
              <a:rPr sz="1400" b="1" dirty="0" err="1" smtClean="0">
                <a:solidFill>
                  <a:srgbClr val="0000FF"/>
                </a:solidFill>
                <a:latin typeface="+mn-lt"/>
                <a:cs typeface="Verdana"/>
              </a:rPr>
              <a:t>Аттестат</a:t>
            </a:r>
            <a:r>
              <a:rPr sz="1400" b="1" spc="-55" dirty="0" smtClean="0">
                <a:solidFill>
                  <a:srgbClr val="0000FF"/>
                </a:solidFill>
                <a:latin typeface="+mn-lt"/>
                <a:cs typeface="Verdana"/>
              </a:rPr>
              <a:t> </a:t>
            </a:r>
            <a:r>
              <a:rPr sz="1400" b="1" dirty="0" err="1">
                <a:solidFill>
                  <a:srgbClr val="0000FF"/>
                </a:solidFill>
                <a:latin typeface="+mn-lt"/>
                <a:cs typeface="Verdana"/>
              </a:rPr>
              <a:t>обычного</a:t>
            </a:r>
            <a:r>
              <a:rPr sz="1400" b="1" spc="-85" dirty="0">
                <a:solidFill>
                  <a:srgbClr val="0000FF"/>
                </a:solidFill>
                <a:latin typeface="+mn-lt"/>
                <a:cs typeface="Verdana"/>
              </a:rPr>
              <a:t> </a:t>
            </a:r>
            <a:r>
              <a:rPr sz="1400" b="1" spc="-10" dirty="0" err="1" smtClean="0">
                <a:solidFill>
                  <a:srgbClr val="0000FF"/>
                </a:solidFill>
                <a:latin typeface="+mn-lt"/>
                <a:cs typeface="Verdana"/>
              </a:rPr>
              <a:t>образца</a:t>
            </a:r>
            <a:endParaRPr lang="ru-RU" sz="1400" b="1" spc="-10" dirty="0" smtClean="0">
              <a:solidFill>
                <a:srgbClr val="0000FF"/>
              </a:solidFill>
              <a:latin typeface="+mn-lt"/>
              <a:cs typeface="Verdana"/>
            </a:endParaRPr>
          </a:p>
          <a:p>
            <a:pPr marL="184150" indent="-171450">
              <a:lnSpc>
                <a:spcPct val="100000"/>
              </a:lnSpc>
              <a:spcBef>
                <a:spcPts val="960"/>
              </a:spcBef>
              <a:buFont typeface="Wingdings" panose="05000000000000000000" pitchFamily="2" charset="2"/>
              <a:buChar char="Ø"/>
            </a:pPr>
            <a:r>
              <a:rPr lang="ru-RU" sz="1200" dirty="0">
                <a:latin typeface="+mn-lt"/>
                <a:cs typeface="Verdana"/>
              </a:rPr>
              <a:t>Русский язык – 70 баллов, математика базового уровня – «5», обществознание – 55 баллов </a:t>
            </a:r>
          </a:p>
          <a:p>
            <a:pPr marL="184150" indent="-171450">
              <a:lnSpc>
                <a:spcPct val="100000"/>
              </a:lnSpc>
              <a:spcBef>
                <a:spcPts val="960"/>
              </a:spcBef>
              <a:buFont typeface="Wingdings" panose="05000000000000000000" pitchFamily="2" charset="2"/>
              <a:buChar char="Ø"/>
            </a:pPr>
            <a:r>
              <a:rPr sz="1200" dirty="0" err="1" smtClean="0">
                <a:latin typeface="+mn-lt"/>
                <a:cs typeface="Verdana"/>
              </a:rPr>
              <a:t>Русский</a:t>
            </a:r>
            <a:r>
              <a:rPr sz="1200" spc="-30" dirty="0" smtClean="0">
                <a:latin typeface="+mn-lt"/>
                <a:cs typeface="Verdana"/>
              </a:rPr>
              <a:t> </a:t>
            </a:r>
            <a:r>
              <a:rPr sz="1200" dirty="0" err="1" smtClean="0">
                <a:latin typeface="+mn-lt"/>
                <a:cs typeface="Verdana"/>
              </a:rPr>
              <a:t>язык</a:t>
            </a:r>
            <a:r>
              <a:rPr sz="1200" spc="-35" dirty="0" smtClean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-4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59</a:t>
            </a:r>
            <a:r>
              <a:rPr sz="1200" spc="-4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б</a:t>
            </a:r>
            <a:r>
              <a:rPr lang="ru-RU" sz="1200" dirty="0" err="1">
                <a:latin typeface="+mn-lt"/>
                <a:cs typeface="Verdana"/>
              </a:rPr>
              <a:t>аллов</a:t>
            </a:r>
            <a:r>
              <a:rPr sz="1200" dirty="0">
                <a:latin typeface="+mn-lt"/>
                <a:cs typeface="Verdana"/>
              </a:rPr>
              <a:t>,</a:t>
            </a:r>
            <a:r>
              <a:rPr sz="1200" spc="-4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математика</a:t>
            </a:r>
            <a:r>
              <a:rPr sz="1200" spc="-2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профильного</a:t>
            </a:r>
            <a:r>
              <a:rPr sz="1200" spc="-3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уровня</a:t>
            </a:r>
            <a:r>
              <a:rPr sz="1200" spc="-3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-4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100</a:t>
            </a:r>
            <a:r>
              <a:rPr sz="1200" spc="-45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б</a:t>
            </a:r>
            <a:r>
              <a:rPr lang="ru-RU" sz="1200" dirty="0" err="1">
                <a:latin typeface="+mn-lt"/>
                <a:cs typeface="Verdana"/>
              </a:rPr>
              <a:t>аллов</a:t>
            </a:r>
            <a:r>
              <a:rPr sz="1200" dirty="0">
                <a:latin typeface="+mn-lt"/>
                <a:cs typeface="Verdana"/>
              </a:rPr>
              <a:t>,</a:t>
            </a:r>
            <a:r>
              <a:rPr sz="1200" spc="-4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химия</a:t>
            </a:r>
            <a:r>
              <a:rPr sz="1200" spc="-3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–</a:t>
            </a:r>
            <a:r>
              <a:rPr sz="1200" spc="-50" dirty="0">
                <a:latin typeface="+mn-lt"/>
                <a:cs typeface="Verdana"/>
              </a:rPr>
              <a:t> </a:t>
            </a:r>
            <a:r>
              <a:rPr sz="1200" dirty="0">
                <a:latin typeface="+mn-lt"/>
                <a:cs typeface="Verdana"/>
              </a:rPr>
              <a:t>100</a:t>
            </a:r>
            <a:r>
              <a:rPr sz="1200" spc="-45" dirty="0">
                <a:latin typeface="+mn-lt"/>
                <a:cs typeface="Verdana"/>
              </a:rPr>
              <a:t> </a:t>
            </a:r>
            <a:r>
              <a:rPr sz="1200" spc="-25" dirty="0">
                <a:latin typeface="+mn-lt"/>
                <a:cs typeface="Verdana"/>
              </a:rPr>
              <a:t>б</a:t>
            </a:r>
            <a:r>
              <a:rPr lang="ru-RU" sz="1200" spc="-25" dirty="0" err="1">
                <a:latin typeface="+mn-lt"/>
                <a:cs typeface="Verdana"/>
              </a:rPr>
              <a:t>аллов</a:t>
            </a:r>
            <a:endParaRPr sz="1200" dirty="0">
              <a:latin typeface="+mn-lt"/>
              <a:cs typeface="Verdana"/>
            </a:endParaRPr>
          </a:p>
          <a:p>
            <a:pPr marL="226060">
              <a:lnSpc>
                <a:spcPct val="100000"/>
              </a:lnSpc>
              <a:tabLst>
                <a:tab pos="2956560" algn="l"/>
                <a:tab pos="8150859" algn="l"/>
              </a:tabLst>
            </a:pPr>
            <a:r>
              <a:rPr sz="1400" u="sng" dirty="0">
                <a:solidFill>
                  <a:srgbClr val="0000FF"/>
                </a:solidFill>
                <a:uFill>
                  <a:solidFill>
                    <a:srgbClr val="CC0000"/>
                  </a:solidFill>
                </a:uFill>
                <a:latin typeface="+mn-lt"/>
                <a:cs typeface="Times New Roman"/>
              </a:rPr>
              <a:t>	</a:t>
            </a:r>
            <a:r>
              <a:rPr sz="1400" u="sng" dirty="0">
                <a:solidFill>
                  <a:srgbClr val="0000FF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	</a:t>
            </a:r>
            <a:endParaRPr sz="1400" dirty="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83539" y="81956"/>
            <a:ext cx="8226425" cy="956627"/>
            <a:chOff x="580700" y="57150"/>
            <a:chExt cx="8226425" cy="10998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0700" y="133350"/>
              <a:ext cx="1960569" cy="102362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27465" y="57150"/>
              <a:ext cx="2079246" cy="10668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524</Words>
  <Application>Microsoft Office PowerPoint</Application>
  <PresentationFormat>Экран (16:9)</PresentationFormat>
  <Paragraphs>45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Verdana</vt:lpstr>
      <vt:lpstr>Wingdings</vt:lpstr>
      <vt:lpstr>Office Theme</vt:lpstr>
      <vt:lpstr>Условия выдачи аттестатов о среднем общем образовании с отличием красного цвета</vt:lpstr>
      <vt:lpstr>Условия выдачи аттестатов о среднем общем образовании с отличием сине-голубого цвета</vt:lpstr>
      <vt:lpstr>Различные ситуации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111</dc:creator>
  <cp:lastModifiedBy>Романова Светлана Анатольевна</cp:lastModifiedBy>
  <cp:revision>24</cp:revision>
  <cp:lastPrinted>2026-05-13T13:25:47Z</cp:lastPrinted>
  <dcterms:created xsi:type="dcterms:W3CDTF">2026-05-12T15:05:40Z</dcterms:created>
  <dcterms:modified xsi:type="dcterms:W3CDTF">2026-05-19T14:31:33Z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2026-05-12T00:00:00Z</vt:filetime>
  </property>
  <property fmtid="{D5CDD505-2E9C-101B-9397-08002B2CF9AE}" pid="5" name="Producer">
    <vt:lpwstr>Microsoft® PowerPoint® 2016</vt:lpwstr>
  </property>
</Properties>
</file>