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389" r:id="rId2"/>
    <p:sldId id="392" r:id="rId3"/>
    <p:sldId id="405" r:id="rId4"/>
    <p:sldId id="406" r:id="rId5"/>
    <p:sldId id="407" r:id="rId6"/>
    <p:sldId id="408" r:id="rId7"/>
    <p:sldId id="409" r:id="rId8"/>
    <p:sldId id="412" r:id="rId9"/>
    <p:sldId id="410" r:id="rId10"/>
    <p:sldId id="411" r:id="rId11"/>
    <p:sldId id="413" r:id="rId12"/>
    <p:sldId id="414" r:id="rId13"/>
    <p:sldId id="415" r:id="rId14"/>
    <p:sldId id="416" r:id="rId15"/>
  </p:sldIdLst>
  <p:sldSz cx="12192000" cy="6858000"/>
  <p:notesSz cx="6858000" cy="9144000"/>
  <p:embeddedFontLst>
    <p:embeddedFont>
      <p:font typeface="Tahoma" panose="020B0604030504040204" pitchFamily="34" charset="0"/>
      <p:regular r:id="rId17"/>
      <p:bold r:id="rId18"/>
    </p:embeddedFont>
    <p:embeddedFont>
      <p:font typeface="Arial Black" panose="020B0A04020102020204" pitchFamily="34" charset="0"/>
      <p:bold r:id="rId19"/>
    </p:embeddedFont>
    <p:embeddedFont>
      <p:font typeface="DIN Condensed Light" panose="020B0604020202020204" charset="-52"/>
      <p:regular r:id="rId20"/>
    </p:embeddedFont>
    <p:embeddedFont>
      <p:font typeface="Arial Narrow" panose="020B0606020202030204" pitchFamily="34" charset="0"/>
      <p:regular r:id="rId21"/>
      <p:bold r:id="rId22"/>
      <p:italic r:id="rId23"/>
      <p:boldItalic r:id="rId24"/>
    </p:embeddedFont>
    <p:embeddedFont>
      <p:font typeface="Aharoni" panose="020B0604020202020204" charset="0"/>
      <p:bold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Segoe UI" panose="020B0502040204020203" pitchFamily="34" charset="0"/>
      <p:regular r:id="rId32"/>
      <p:bold r:id="rId33"/>
      <p:italic r:id="rId34"/>
      <p:boldItalic r:id="rId35"/>
    </p:embeddedFont>
    <p:embeddedFont>
      <p:font typeface="Helvetica" panose="020B0604020202020204" pitchFamily="34" charset="0"/>
      <p:regular r:id="rId36"/>
      <p:bold r:id="rId37"/>
      <p:italic r:id="rId38"/>
      <p:boldItalic r:id="rId39"/>
    </p:embeddedFont>
    <p:embeddedFont>
      <p:font typeface="Cambria" panose="02040503050406030204" pitchFamily="18" charset="0"/>
      <p:regular r:id="rId40"/>
      <p:bold r:id="rId41"/>
      <p:italic r:id="rId42"/>
      <p:boldItalic r:id="rId43"/>
    </p:embeddedFont>
    <p:embeddedFont>
      <p:font typeface="DIN Condensed " panose="020B0604020202020204" charset="-52"/>
      <p:regular r:id="rId44"/>
    </p:embeddedFont>
    <p:embeddedFont>
      <p:font typeface="Bahnschrift Light SemiCondensed" panose="020B0502040204020203" pitchFamily="34" charset="0"/>
      <p:regular r:id="rId4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6" orient="horz" pos="504" userDrawn="1">
          <p15:clr>
            <a:srgbClr val="A4A3A4"/>
          </p15:clr>
        </p15:guide>
        <p15:guide id="9" orient="horz" pos="4269" userDrawn="1">
          <p15:clr>
            <a:srgbClr val="A4A3A4"/>
          </p15:clr>
        </p15:guide>
        <p15:guide id="12" pos="3613" userDrawn="1">
          <p15:clr>
            <a:srgbClr val="A4A3A4"/>
          </p15:clr>
        </p15:guide>
        <p15:guide id="15" pos="41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7EA6"/>
    <a:srgbClr val="155F8C"/>
    <a:srgbClr val="184179"/>
    <a:srgbClr val="4472C4"/>
    <a:srgbClr val="8FAADC"/>
    <a:srgbClr val="457EC3"/>
    <a:srgbClr val="82B6C8"/>
    <a:srgbClr val="ABCEDA"/>
    <a:srgbClr val="F2B74C"/>
    <a:srgbClr val="B84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75" autoAdjust="0"/>
    <p:restoredTop sz="95782" autoAdjust="0"/>
  </p:normalViewPr>
  <p:slideViewPr>
    <p:cSldViewPr snapToGrid="0" showGuides="1">
      <p:cViewPr varScale="1">
        <p:scale>
          <a:sx n="114" d="100"/>
          <a:sy n="114" d="100"/>
        </p:scale>
        <p:origin x="84" y="102"/>
      </p:cViewPr>
      <p:guideLst>
        <p:guide orient="horz" pos="504"/>
        <p:guide orient="horz" pos="4269"/>
        <p:guide pos="3613"/>
        <p:guide pos="41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font" Target="fonts/font23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font" Target="fonts/font26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font" Target="fonts/font22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41" Type="http://schemas.openxmlformats.org/officeDocument/2006/relationships/font" Target="fonts/font2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font" Target="fonts/font24.fntdata"/><Relationship Id="rId45" Type="http://schemas.openxmlformats.org/officeDocument/2006/relationships/font" Target="fonts/font2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4" Type="http://schemas.openxmlformats.org/officeDocument/2006/relationships/font" Target="fonts/font2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43" Type="http://schemas.openxmlformats.org/officeDocument/2006/relationships/font" Target="fonts/font27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9059697984468704"/>
          <c:y val="0.29834826550014487"/>
          <c:w val="0.80940322262178976"/>
          <c:h val="0.6824255530631707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E5A-483E-AF68-A12C5BF99082}"/>
              </c:ext>
            </c:extLst>
          </c:dPt>
          <c:dPt>
            <c:idx val="1"/>
            <c:bubble3D val="0"/>
            <c:spPr>
              <a:noFill/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E5A-483E-AF68-A12C5BF99082}"/>
              </c:ext>
            </c:extLst>
          </c:dPt>
          <c:dLbls>
            <c:dLbl>
              <c:idx val="0"/>
              <c:layout>
                <c:manualLayout>
                  <c:x val="2.2452322759804712E-2"/>
                  <c:y val="-0.1353967081107975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dirty="0" smtClean="0">
                        <a:solidFill>
                          <a:schemeClr val="bg1"/>
                        </a:solidFill>
                      </a:rPr>
                      <a:t>71%</a:t>
                    </a:r>
                    <a:endParaRPr lang="en-US" sz="200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E5A-483E-AF68-A12C5BF99082}"/>
                </c:ext>
                <c:ext xmlns:c15="http://schemas.microsoft.com/office/drawing/2012/chart" uri="{CE6537A1-D6FC-4f65-9D91-7224C49458BB}">
                  <c15:layout>
                    <c:manualLayout>
                      <c:w val="0.65787684410059633"/>
                      <c:h val="0.62502073105451283"/>
                    </c:manualLayout>
                  </c15:layout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E5A-483E-AF68-A12C5BF99082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 formatCode="0%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E5A-483E-AF68-A12C5BF990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7639123706468177"/>
          <c:y val="0.29834799802471501"/>
          <c:w val="0.80940322262178976"/>
          <c:h val="0.6824255530631707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E5A-483E-AF68-A12C5BF99082}"/>
              </c:ext>
            </c:extLst>
          </c:dPt>
          <c:dPt>
            <c:idx val="1"/>
            <c:bubble3D val="0"/>
            <c:spPr>
              <a:noFill/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E5A-483E-AF68-A12C5BF99082}"/>
              </c:ext>
            </c:extLst>
          </c:dPt>
          <c:dLbls>
            <c:dLbl>
              <c:idx val="0"/>
              <c:layout>
                <c:manualLayout>
                  <c:x val="2.2452322759804712E-2"/>
                  <c:y val="-0.1353967081107975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800" dirty="0" smtClean="0">
                        <a:solidFill>
                          <a:schemeClr val="bg1"/>
                        </a:solidFill>
                      </a:rPr>
                      <a:t>35%</a:t>
                    </a:r>
                    <a:endParaRPr lang="en-US" sz="280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E5A-483E-AF68-A12C5BF99082}"/>
                </c:ext>
                <c:ext xmlns:c15="http://schemas.microsoft.com/office/drawing/2012/chart" uri="{CE6537A1-D6FC-4f65-9D91-7224C49458BB}">
                  <c15:layout>
                    <c:manualLayout>
                      <c:w val="0.65787684410059633"/>
                      <c:h val="0.62502073105451283"/>
                    </c:manualLayout>
                  </c15:layout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E5A-483E-AF68-A12C5BF99082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 formatCode="0%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E5A-483E-AF68-A12C5BF990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26ED80-63EF-4183-AF1D-F34CE80546D6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988B033-7A8E-4317-B57B-76006B3E8C0C}">
      <dgm:prSet custT="1"/>
      <dgm:spPr/>
      <dgm:t>
        <a:bodyPr/>
        <a:lstStyle/>
        <a:p>
          <a:pPr algn="ctr" rtl="0"/>
          <a:r>
            <a:rPr lang="ru-RU" sz="1700" dirty="0" smtClean="0">
              <a:latin typeface="Arial" panose="020B0604020202020204" pitchFamily="34" charset="0"/>
              <a:cs typeface="Arial" panose="020B0604020202020204" pitchFamily="34" charset="0"/>
            </a:rPr>
            <a:t>Повышение открытости и доступности информации о деятельности контрольного (надзорного) органа</a:t>
          </a:r>
          <a:endParaRPr lang="ru-RU" sz="17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A8250F-D8C1-4420-B971-09E85EE0A9BF}" type="parTrans" cxnId="{B62B8B7F-D85D-49DD-95EC-AD8C0A8D576E}">
      <dgm:prSet/>
      <dgm:spPr/>
      <dgm:t>
        <a:bodyPr/>
        <a:lstStyle/>
        <a:p>
          <a:pPr algn="ctr"/>
          <a:endParaRPr lang="ru-RU" sz="1200" b="0">
            <a:latin typeface="+mn-lt"/>
          </a:endParaRPr>
        </a:p>
      </dgm:t>
    </dgm:pt>
    <dgm:pt modelId="{9DE6EBEE-6CBF-4FF2-8FC6-16975FEB5B9A}" type="sibTrans" cxnId="{B62B8B7F-D85D-49DD-95EC-AD8C0A8D576E}">
      <dgm:prSet/>
      <dgm:spPr/>
      <dgm:t>
        <a:bodyPr/>
        <a:lstStyle/>
        <a:p>
          <a:pPr algn="ctr"/>
          <a:endParaRPr lang="ru-RU" sz="1200" b="0">
            <a:latin typeface="+mn-lt"/>
          </a:endParaRPr>
        </a:p>
      </dgm:t>
    </dgm:pt>
    <dgm:pt modelId="{8F1B5FD0-07EC-4FE0-8F2A-11DD79DE86B1}">
      <dgm:prSet custT="1"/>
      <dgm:spPr/>
      <dgm:t>
        <a:bodyPr/>
        <a:lstStyle/>
        <a:p>
          <a:pPr algn="ctr" rtl="0"/>
          <a:r>
            <a:rPr lang="ru-RU" sz="1700" dirty="0" smtClean="0">
              <a:latin typeface="Arial" panose="020B0604020202020204" pitchFamily="34" charset="0"/>
              <a:cs typeface="Arial" panose="020B0604020202020204" pitchFamily="34" charset="0"/>
            </a:rPr>
            <a:t>Увеличение процента профилактических мероприятий, в том числе с использованием мобильного приложения «Инспектор»</a:t>
          </a:r>
          <a:endParaRPr lang="ru-RU" sz="17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8C0B95-831A-4532-A2DD-A5ED0AC57485}" type="parTrans" cxnId="{DED0FF21-3682-4944-A76B-FB0047E2EB6D}">
      <dgm:prSet/>
      <dgm:spPr/>
      <dgm:t>
        <a:bodyPr/>
        <a:lstStyle/>
        <a:p>
          <a:pPr algn="ctr"/>
          <a:endParaRPr lang="ru-RU" sz="1200" b="0">
            <a:latin typeface="+mn-lt"/>
          </a:endParaRPr>
        </a:p>
      </dgm:t>
    </dgm:pt>
    <dgm:pt modelId="{FBE20C21-6189-4D08-B7BC-1710BCE4EB7E}" type="sibTrans" cxnId="{DED0FF21-3682-4944-A76B-FB0047E2EB6D}">
      <dgm:prSet/>
      <dgm:spPr/>
      <dgm:t>
        <a:bodyPr/>
        <a:lstStyle/>
        <a:p>
          <a:pPr algn="ctr"/>
          <a:endParaRPr lang="ru-RU" sz="1200" b="0">
            <a:latin typeface="+mn-lt"/>
          </a:endParaRPr>
        </a:p>
      </dgm:t>
    </dgm:pt>
    <dgm:pt modelId="{A9F88CC9-50BB-48D4-8A56-7EC39A56DB9C}">
      <dgm:prSet custT="1"/>
      <dgm:spPr/>
      <dgm:t>
        <a:bodyPr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700" dirty="0" smtClean="0">
              <a:latin typeface="Arial" panose="020B0604020202020204" pitchFamily="34" charset="0"/>
              <a:cs typeface="Arial" panose="020B0604020202020204" pitchFamily="34" charset="0"/>
            </a:rPr>
            <a:t>Обеспечение устойчивого взаимодействия, основанного на диалоге с образовательными организациями через информационные каналы, направленные на оперативное информирование, получение обратной связи, повышение уровня доверия образовательных организаций к департаменту Министерства</a:t>
          </a:r>
          <a:endParaRPr lang="ru-RU" sz="17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DC2E9B-992F-401E-91C2-62BB91AB6367}" type="parTrans" cxnId="{678BFEF2-1D0D-4307-BA90-58AEB85157C2}">
      <dgm:prSet/>
      <dgm:spPr/>
      <dgm:t>
        <a:bodyPr/>
        <a:lstStyle/>
        <a:p>
          <a:pPr algn="ctr"/>
          <a:endParaRPr lang="ru-RU" sz="1200" b="0">
            <a:latin typeface="+mn-lt"/>
          </a:endParaRPr>
        </a:p>
      </dgm:t>
    </dgm:pt>
    <dgm:pt modelId="{683C569C-88E7-4B8A-8782-05FFB341C298}" type="sibTrans" cxnId="{678BFEF2-1D0D-4307-BA90-58AEB85157C2}">
      <dgm:prSet/>
      <dgm:spPr/>
      <dgm:t>
        <a:bodyPr/>
        <a:lstStyle/>
        <a:p>
          <a:pPr algn="ctr"/>
          <a:endParaRPr lang="ru-RU" sz="1200" b="0">
            <a:latin typeface="+mn-lt"/>
          </a:endParaRPr>
        </a:p>
      </dgm:t>
    </dgm:pt>
    <dgm:pt modelId="{6482DBB9-1D9B-4D7F-9A2E-128D9C2829E7}">
      <dgm:prSet custT="1"/>
      <dgm:spPr/>
      <dgm:t>
        <a:bodyPr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700" dirty="0" smtClean="0">
              <a:latin typeface="Arial" panose="020B0604020202020204" pitchFamily="34" charset="0"/>
              <a:cs typeface="Arial" panose="020B0604020202020204" pitchFamily="34" charset="0"/>
            </a:rPr>
            <a:t>Осуществление мер по мотивации образовательных организаций к добросовестному поведению и сознательному соблюдению обязательных требований</a:t>
          </a:r>
          <a:endParaRPr lang="ru-RU" sz="17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46DBE41-6C1D-48CB-BF0B-C8F91AB34517}" type="parTrans" cxnId="{C851E3E6-12A9-41B4-8FEA-A92BFC6A9C25}">
      <dgm:prSet/>
      <dgm:spPr/>
      <dgm:t>
        <a:bodyPr/>
        <a:lstStyle/>
        <a:p>
          <a:endParaRPr lang="ru-RU" sz="1200" b="0">
            <a:latin typeface="+mn-lt"/>
          </a:endParaRPr>
        </a:p>
      </dgm:t>
    </dgm:pt>
    <dgm:pt modelId="{A5D5501E-6FEE-42F9-9A64-D4A3B43B3291}" type="sibTrans" cxnId="{C851E3E6-12A9-41B4-8FEA-A92BFC6A9C25}">
      <dgm:prSet/>
      <dgm:spPr/>
      <dgm:t>
        <a:bodyPr/>
        <a:lstStyle/>
        <a:p>
          <a:endParaRPr lang="ru-RU" sz="1200" b="0">
            <a:latin typeface="+mn-lt"/>
          </a:endParaRPr>
        </a:p>
      </dgm:t>
    </dgm:pt>
    <dgm:pt modelId="{9DAEFC91-EC8D-46EA-90D5-FE4CEE08D8D5}" type="pres">
      <dgm:prSet presAssocID="{7726ED80-63EF-4183-AF1D-F34CE80546D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F61E19A-56E1-4550-A25B-A32AFBF90355}" type="pres">
      <dgm:prSet presAssocID="{A988B033-7A8E-4317-B57B-76006B3E8C0C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055931-3942-448C-9E73-2AF0B258DE6E}" type="pres">
      <dgm:prSet presAssocID="{9DE6EBEE-6CBF-4FF2-8FC6-16975FEB5B9A}" presName="spacer" presStyleCnt="0"/>
      <dgm:spPr/>
      <dgm:t>
        <a:bodyPr/>
        <a:lstStyle/>
        <a:p>
          <a:endParaRPr lang="ru-RU"/>
        </a:p>
      </dgm:t>
    </dgm:pt>
    <dgm:pt modelId="{F3ACEA47-F8BB-4389-A2D3-4E3B4B312B34}" type="pres">
      <dgm:prSet presAssocID="{8F1B5FD0-07EC-4FE0-8F2A-11DD79DE86B1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0F69AA-DDC8-41FB-8282-73EDB6BE4830}" type="pres">
      <dgm:prSet presAssocID="{FBE20C21-6189-4D08-B7BC-1710BCE4EB7E}" presName="spacer" presStyleCnt="0"/>
      <dgm:spPr/>
      <dgm:t>
        <a:bodyPr/>
        <a:lstStyle/>
        <a:p>
          <a:endParaRPr lang="ru-RU"/>
        </a:p>
      </dgm:t>
    </dgm:pt>
    <dgm:pt modelId="{9BB841F3-9149-45DF-A861-1814C1A20EBF}" type="pres">
      <dgm:prSet presAssocID="{A9F88CC9-50BB-48D4-8A56-7EC39A56DB9C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4E186C-2E27-4E90-B345-5812C4EFAA76}" type="pres">
      <dgm:prSet presAssocID="{683C569C-88E7-4B8A-8782-05FFB341C298}" presName="spacer" presStyleCnt="0"/>
      <dgm:spPr/>
      <dgm:t>
        <a:bodyPr/>
        <a:lstStyle/>
        <a:p>
          <a:endParaRPr lang="ru-RU"/>
        </a:p>
      </dgm:t>
    </dgm:pt>
    <dgm:pt modelId="{8A0102E7-F7DE-4F98-A291-592CD987ADEB}" type="pres">
      <dgm:prSet presAssocID="{6482DBB9-1D9B-4D7F-9A2E-128D9C2829E7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62B8B7F-D85D-49DD-95EC-AD8C0A8D576E}" srcId="{7726ED80-63EF-4183-AF1D-F34CE80546D6}" destId="{A988B033-7A8E-4317-B57B-76006B3E8C0C}" srcOrd="0" destOrd="0" parTransId="{C2A8250F-D8C1-4420-B971-09E85EE0A9BF}" sibTransId="{9DE6EBEE-6CBF-4FF2-8FC6-16975FEB5B9A}"/>
    <dgm:cxn modelId="{D625AB05-A5F1-4FD6-B9EE-424A914E6735}" type="presOf" srcId="{A988B033-7A8E-4317-B57B-76006B3E8C0C}" destId="{0F61E19A-56E1-4550-A25B-A32AFBF90355}" srcOrd="0" destOrd="0" presId="urn:microsoft.com/office/officeart/2005/8/layout/vList2"/>
    <dgm:cxn modelId="{89590E2B-0147-4467-AEDF-C3B978366168}" type="presOf" srcId="{8F1B5FD0-07EC-4FE0-8F2A-11DD79DE86B1}" destId="{F3ACEA47-F8BB-4389-A2D3-4E3B4B312B34}" srcOrd="0" destOrd="0" presId="urn:microsoft.com/office/officeart/2005/8/layout/vList2"/>
    <dgm:cxn modelId="{678BFEF2-1D0D-4307-BA90-58AEB85157C2}" srcId="{7726ED80-63EF-4183-AF1D-F34CE80546D6}" destId="{A9F88CC9-50BB-48D4-8A56-7EC39A56DB9C}" srcOrd="2" destOrd="0" parTransId="{DBDC2E9B-992F-401E-91C2-62BB91AB6367}" sibTransId="{683C569C-88E7-4B8A-8782-05FFB341C298}"/>
    <dgm:cxn modelId="{3DE77F78-2B71-42F1-B1B3-77ADE8B23892}" type="presOf" srcId="{6482DBB9-1D9B-4D7F-9A2E-128D9C2829E7}" destId="{8A0102E7-F7DE-4F98-A291-592CD987ADEB}" srcOrd="0" destOrd="0" presId="urn:microsoft.com/office/officeart/2005/8/layout/vList2"/>
    <dgm:cxn modelId="{C851E3E6-12A9-41B4-8FEA-A92BFC6A9C25}" srcId="{7726ED80-63EF-4183-AF1D-F34CE80546D6}" destId="{6482DBB9-1D9B-4D7F-9A2E-128D9C2829E7}" srcOrd="3" destOrd="0" parTransId="{446DBE41-6C1D-48CB-BF0B-C8F91AB34517}" sibTransId="{A5D5501E-6FEE-42F9-9A64-D4A3B43B3291}"/>
    <dgm:cxn modelId="{DED0FF21-3682-4944-A76B-FB0047E2EB6D}" srcId="{7726ED80-63EF-4183-AF1D-F34CE80546D6}" destId="{8F1B5FD0-07EC-4FE0-8F2A-11DD79DE86B1}" srcOrd="1" destOrd="0" parTransId="{F18C0B95-831A-4532-A2DD-A5ED0AC57485}" sibTransId="{FBE20C21-6189-4D08-B7BC-1710BCE4EB7E}"/>
    <dgm:cxn modelId="{11158BC7-7593-4E65-BB42-F5F14F3807FD}" type="presOf" srcId="{A9F88CC9-50BB-48D4-8A56-7EC39A56DB9C}" destId="{9BB841F3-9149-45DF-A861-1814C1A20EBF}" srcOrd="0" destOrd="0" presId="urn:microsoft.com/office/officeart/2005/8/layout/vList2"/>
    <dgm:cxn modelId="{3559F87B-9F7B-43A3-B024-79AD9E2A3E57}" type="presOf" srcId="{7726ED80-63EF-4183-AF1D-F34CE80546D6}" destId="{9DAEFC91-EC8D-46EA-90D5-FE4CEE08D8D5}" srcOrd="0" destOrd="0" presId="urn:microsoft.com/office/officeart/2005/8/layout/vList2"/>
    <dgm:cxn modelId="{7B44AFEA-4253-4B13-8A8C-848CF04D0FEC}" type="presParOf" srcId="{9DAEFC91-EC8D-46EA-90D5-FE4CEE08D8D5}" destId="{0F61E19A-56E1-4550-A25B-A32AFBF90355}" srcOrd="0" destOrd="0" presId="urn:microsoft.com/office/officeart/2005/8/layout/vList2"/>
    <dgm:cxn modelId="{553CCEBB-BBE1-44EF-8BF0-1E526ABDD7BA}" type="presParOf" srcId="{9DAEFC91-EC8D-46EA-90D5-FE4CEE08D8D5}" destId="{A1055931-3942-448C-9E73-2AF0B258DE6E}" srcOrd="1" destOrd="0" presId="urn:microsoft.com/office/officeart/2005/8/layout/vList2"/>
    <dgm:cxn modelId="{630A51B2-789C-49FB-B22B-2652EF595FD2}" type="presParOf" srcId="{9DAEFC91-EC8D-46EA-90D5-FE4CEE08D8D5}" destId="{F3ACEA47-F8BB-4389-A2D3-4E3B4B312B34}" srcOrd="2" destOrd="0" presId="urn:microsoft.com/office/officeart/2005/8/layout/vList2"/>
    <dgm:cxn modelId="{CE078203-D6FE-4F1E-9215-4C98AE3AFB9A}" type="presParOf" srcId="{9DAEFC91-EC8D-46EA-90D5-FE4CEE08D8D5}" destId="{B80F69AA-DDC8-41FB-8282-73EDB6BE4830}" srcOrd="3" destOrd="0" presId="urn:microsoft.com/office/officeart/2005/8/layout/vList2"/>
    <dgm:cxn modelId="{A3287314-0641-41BE-845E-904A9F929EA7}" type="presParOf" srcId="{9DAEFC91-EC8D-46EA-90D5-FE4CEE08D8D5}" destId="{9BB841F3-9149-45DF-A861-1814C1A20EBF}" srcOrd="4" destOrd="0" presId="urn:microsoft.com/office/officeart/2005/8/layout/vList2"/>
    <dgm:cxn modelId="{E4B13547-D71D-4EE7-BD30-2EC29FAE581B}" type="presParOf" srcId="{9DAEFC91-EC8D-46EA-90D5-FE4CEE08D8D5}" destId="{4B4E186C-2E27-4E90-B345-5812C4EFAA76}" srcOrd="5" destOrd="0" presId="urn:microsoft.com/office/officeart/2005/8/layout/vList2"/>
    <dgm:cxn modelId="{57DD2487-7DF7-483B-B23C-76C7B60DF6E4}" type="presParOf" srcId="{9DAEFC91-EC8D-46EA-90D5-FE4CEE08D8D5}" destId="{8A0102E7-F7DE-4F98-A291-592CD987ADE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61E19A-56E1-4550-A25B-A32AFBF90355}">
      <dsp:nvSpPr>
        <dsp:cNvPr id="0" name=""/>
        <dsp:cNvSpPr/>
      </dsp:nvSpPr>
      <dsp:spPr>
        <a:xfrm>
          <a:off x="0" y="907"/>
          <a:ext cx="8883940" cy="12467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Arial" panose="020B0604020202020204" pitchFamily="34" charset="0"/>
              <a:cs typeface="Arial" panose="020B0604020202020204" pitchFamily="34" charset="0"/>
            </a:rPr>
            <a:t>Повышение открытости и доступности информации о деятельности контрольного (надзорного) органа</a:t>
          </a:r>
          <a:endParaRPr lang="ru-RU" sz="17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863" y="61770"/>
        <a:ext cx="8762214" cy="1125055"/>
      </dsp:txXfrm>
    </dsp:sp>
    <dsp:sp modelId="{F3ACEA47-F8BB-4389-A2D3-4E3B4B312B34}">
      <dsp:nvSpPr>
        <dsp:cNvPr id="0" name=""/>
        <dsp:cNvSpPr/>
      </dsp:nvSpPr>
      <dsp:spPr>
        <a:xfrm>
          <a:off x="0" y="1276488"/>
          <a:ext cx="8883940" cy="12467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Arial" panose="020B0604020202020204" pitchFamily="34" charset="0"/>
              <a:cs typeface="Arial" panose="020B0604020202020204" pitchFamily="34" charset="0"/>
            </a:rPr>
            <a:t>Увеличение процента профилактических мероприятий, в том числе с использованием мобильного приложения «Инспектор»</a:t>
          </a:r>
          <a:endParaRPr lang="ru-RU" sz="17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863" y="1337351"/>
        <a:ext cx="8762214" cy="1125055"/>
      </dsp:txXfrm>
    </dsp:sp>
    <dsp:sp modelId="{9BB841F3-9149-45DF-A861-1814C1A20EBF}">
      <dsp:nvSpPr>
        <dsp:cNvPr id="0" name=""/>
        <dsp:cNvSpPr/>
      </dsp:nvSpPr>
      <dsp:spPr>
        <a:xfrm>
          <a:off x="0" y="2552069"/>
          <a:ext cx="8883940" cy="12467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700" kern="1200" dirty="0" smtClean="0">
              <a:latin typeface="Arial" panose="020B0604020202020204" pitchFamily="34" charset="0"/>
              <a:cs typeface="Arial" panose="020B0604020202020204" pitchFamily="34" charset="0"/>
            </a:rPr>
            <a:t>Обеспечение устойчивого взаимодействия, основанного на диалоге с образовательными организациями через информационные каналы, направленные на оперативное информирование, получение обратной связи, повышение уровня доверия образовательных организаций к департаменту Министерства</a:t>
          </a:r>
          <a:endParaRPr lang="ru-RU" sz="17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863" y="2612932"/>
        <a:ext cx="8762214" cy="1125055"/>
      </dsp:txXfrm>
    </dsp:sp>
    <dsp:sp modelId="{8A0102E7-F7DE-4F98-A291-592CD987ADEB}">
      <dsp:nvSpPr>
        <dsp:cNvPr id="0" name=""/>
        <dsp:cNvSpPr/>
      </dsp:nvSpPr>
      <dsp:spPr>
        <a:xfrm>
          <a:off x="0" y="3827650"/>
          <a:ext cx="8883940" cy="12467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700" kern="1200" dirty="0" smtClean="0">
              <a:latin typeface="Arial" panose="020B0604020202020204" pitchFamily="34" charset="0"/>
              <a:cs typeface="Arial" panose="020B0604020202020204" pitchFamily="34" charset="0"/>
            </a:rPr>
            <a:t>Осуществление мер по мотивации образовательных организаций к добросовестному поведению и сознательному соблюдению обязательных требований</a:t>
          </a:r>
          <a:endParaRPr lang="ru-RU" sz="17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863" y="3888513"/>
        <a:ext cx="8762214" cy="11250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F3CFDA-185D-49F2-85CC-B32CD22F3BFC}" type="datetimeFigureOut">
              <a:rPr lang="ru-RU" smtClean="0"/>
              <a:t>03.02.2026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F36A5-8D2F-4DE6-AC96-EE8A93ABC0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677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 полос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3C27B3B-AF4E-4D44-8662-2C3E9D878F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96751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3937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A52EFAC-4AB3-424F-A1A1-EDCE0C088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3837D43-94D6-46AF-B6D7-A78AB080C0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C157CE5-D50D-47AD-846C-4B84A095E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8D4FE-86E7-4360-BD48-6A8B58AE59A9}" type="datetimeFigureOut">
              <a:rPr lang="ru-RU" smtClean="0"/>
              <a:t>03.02.2026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4986A76-6ECD-44BD-820B-32D77F942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057FB01-B932-4775-BE35-3190C2166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D1BFF-69CE-49AA-8EF2-9D7666F38B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348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550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du.admin-smolensk.ru/files/929/programma-profilaktiki-na.pdf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hyperlink" Target="https://edu.admin-smolensk.ru/files/716/2026_plan-knm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9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AA4E6178-56BC-985F-1F2A-80D256282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78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A4E6178-56BC-985F-1F2A-80D256282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7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F084435-F3AE-083B-1C8C-8EC4F5A3666E}"/>
              </a:ext>
            </a:extLst>
          </p:cNvPr>
          <p:cNvSpPr txBox="1"/>
          <p:nvPr/>
        </p:nvSpPr>
        <p:spPr>
          <a:xfrm>
            <a:off x="1037968" y="2289351"/>
            <a:ext cx="10104741" cy="2323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3600">
                <a:latin typeface="Montserrat Medium" panose="00000600000000000000" pitchFamily="2" charset="-52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Итоги контрольной (надзорной) деятельности департамента Министерства, обзор правоприменительной практики в сфере образования за 2025 год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83">
            <a:extLst>
              <a:ext uri="{FF2B5EF4-FFF2-40B4-BE49-F238E27FC236}">
                <a16:creationId xmlns="" xmlns:a16="http://schemas.microsoft.com/office/drawing/2014/main" id="{C892C23F-772D-0620-458A-0D6E6D25A7A9}"/>
              </a:ext>
            </a:extLst>
          </p:cNvPr>
          <p:cNvSpPr txBox="1"/>
          <p:nvPr/>
        </p:nvSpPr>
        <p:spPr>
          <a:xfrm>
            <a:off x="7248579" y="5311743"/>
            <a:ext cx="4819854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ea typeface="DIN Condensed " panose="020B0606040000020204" pitchFamily="34" charset="-52"/>
                <a:cs typeface="Arial" panose="020B0604020202020204" pitchFamily="34" charset="0"/>
              </a:rPr>
              <a:t>Л.В. Фокина,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ea typeface="DIN Condensed " panose="020B0606040000020204" pitchFamily="34" charset="-52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DIN Condensed " panose="020B0606040000020204" pitchFamily="34" charset="-52"/>
                <a:cs typeface="Arial" panose="020B0604020202020204" pitchFamily="34" charset="0"/>
              </a:rPr>
              <a:t>д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ea typeface="DIN Condensed " panose="020B0606040000020204" pitchFamily="34" charset="-52"/>
                <a:cs typeface="Arial" panose="020B0604020202020204" pitchFamily="34" charset="0"/>
              </a:rPr>
              <a:t>иректор департамента по надзору и контролю в сфере образования Министерства образования и науки Смоленской области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ea typeface="DIN Condensed " panose="020B0606040000020204" pitchFamily="34" charset="-52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ru-RU" sz="1600" dirty="0">
              <a:solidFill>
                <a:schemeClr val="bg1"/>
              </a:solidFill>
              <a:latin typeface="Arial Narrow" panose="020B0606020202030204" pitchFamily="34" charset="0"/>
              <a:ea typeface="DIN Condensed " panose="020B0606040000020204" pitchFamily="34" charset="-52"/>
              <a:cs typeface="DIN Pro Cond Light" panose="020B0506020101010102" pitchFamily="34" charset="-52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870" y="344981"/>
            <a:ext cx="3336325" cy="9408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88258" y="6228917"/>
            <a:ext cx="2172035" cy="344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DIN Condensed " panose="020B0606040000020204" pitchFamily="34" charset="-52"/>
                <a:cs typeface="Arial" panose="020B0604020202020204" pitchFamily="34" charset="0"/>
              </a:rPr>
              <a:t>5 февраля 2026 года</a:t>
            </a:r>
          </a:p>
        </p:txBody>
      </p:sp>
    </p:spTree>
    <p:extLst>
      <p:ext uri="{BB962C8B-B14F-4D97-AF65-F5344CB8AC3E}">
        <p14:creationId xmlns:p14="http://schemas.microsoft.com/office/powerpoint/2010/main" val="64525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6807AF1F-5E99-7962-8C79-52712995439B}"/>
              </a:ext>
            </a:extLst>
          </p:cNvPr>
          <p:cNvSpPr/>
          <p:nvPr/>
        </p:nvSpPr>
        <p:spPr>
          <a:xfrm>
            <a:off x="1" y="0"/>
            <a:ext cx="937451" cy="6858000"/>
          </a:xfrm>
          <a:prstGeom prst="rect">
            <a:avLst/>
          </a:prstGeom>
          <a:solidFill>
            <a:srgbClr val="184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Номер слайда 3">
            <a:extLst>
              <a:ext uri="{FF2B5EF4-FFF2-40B4-BE49-F238E27FC236}">
                <a16:creationId xmlns="" xmlns:a16="http://schemas.microsoft.com/office/drawing/2014/main" id="{8A616D8A-4E21-B8B4-C7E8-184725E59FBB}"/>
              </a:ext>
            </a:extLst>
          </p:cNvPr>
          <p:cNvSpPr txBox="1">
            <a:spLocks/>
          </p:cNvSpPr>
          <p:nvPr/>
        </p:nvSpPr>
        <p:spPr>
          <a:xfrm>
            <a:off x="18468064" y="6385780"/>
            <a:ext cx="602381" cy="336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D0BFA-31FF-4593-97A9-6BE861E8BE36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DIN Condensed Light" panose="020B0506040000020204" pitchFamily="34" charset="-5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Arial Narrow" panose="020B0606020202030204" pitchFamily="34" charset="0"/>
              <a:ea typeface="DIN Condensed Light" panose="020B0506040000020204" pitchFamily="34" charset="-52"/>
              <a:cs typeface="Arial" panose="020B0604020202020204" pitchFamily="34" charset="0"/>
            </a:endParaRPr>
          </a:p>
        </p:txBody>
      </p:sp>
      <p:sp>
        <p:nvSpPr>
          <p:cNvPr id="26" name="Номер слайда 3">
            <a:extLst>
              <a:ext uri="{FF2B5EF4-FFF2-40B4-BE49-F238E27FC236}">
                <a16:creationId xmlns="" xmlns:a16="http://schemas.microsoft.com/office/drawing/2014/main" id="{AF0BA2B3-88CA-4E80-9567-26C3ADD96B84}"/>
              </a:ext>
            </a:extLst>
          </p:cNvPr>
          <p:cNvSpPr txBox="1">
            <a:spLocks/>
          </p:cNvSpPr>
          <p:nvPr/>
        </p:nvSpPr>
        <p:spPr>
          <a:xfrm>
            <a:off x="11234792" y="6320944"/>
            <a:ext cx="602381" cy="336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D0BFA-31FF-4593-97A9-6BE861E8BE36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DIN Condensed Light" panose="020B0506040000020204" pitchFamily="34" charset="-5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Arial Narrow" panose="020B0606020202030204" pitchFamily="34" charset="0"/>
              <a:ea typeface="DIN Condensed Light" panose="020B0506040000020204" pitchFamily="34" charset="-52"/>
              <a:cs typeface="Arial" panose="020B0604020202020204" pitchFamily="34" charset="0"/>
            </a:endParaRP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1073790" y="922799"/>
            <a:ext cx="10242959" cy="1"/>
          </a:xfrm>
          <a:prstGeom prst="line">
            <a:avLst/>
          </a:prstGeom>
          <a:ln w="1905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BD023BE6-0BED-4244-AB9E-D93B664079BA}"/>
              </a:ext>
            </a:extLst>
          </p:cNvPr>
          <p:cNvSpPr/>
          <p:nvPr/>
        </p:nvSpPr>
        <p:spPr>
          <a:xfrm>
            <a:off x="2579202" y="2446073"/>
            <a:ext cx="26051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1841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Посещено </a:t>
            </a:r>
            <a:r>
              <a:rPr lang="ru-RU" sz="2800" b="1" dirty="0" smtClean="0">
                <a:solidFill>
                  <a:srgbClr val="1841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</a:t>
            </a:r>
            <a:r>
              <a:rPr lang="ru-RU" sz="2000" b="1" dirty="0" smtClean="0">
                <a:solidFill>
                  <a:srgbClr val="1841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rgbClr val="1841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</a:t>
            </a:r>
            <a:endParaRPr lang="ru-RU" sz="2000" b="1" dirty="0">
              <a:solidFill>
                <a:srgbClr val="1841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3943706"/>
              </p:ext>
            </p:extLst>
          </p:nvPr>
        </p:nvGraphicFramePr>
        <p:xfrm>
          <a:off x="5184396" y="2349173"/>
          <a:ext cx="6827944" cy="3179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39403"/>
                <a:gridCol w="2588541"/>
              </a:tblGrid>
              <a:tr h="64881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Нарушение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583929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 приказе о проведении ВПР в ОО не определен технический специалист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Рославльский округ,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Холм-Жирковский округ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97321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Отсутствие согласия родителей (законных представителей) на участие в ВПР обучающихся с ограниченными возможностями здоровья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Демидовский округ, 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Смоленский округ,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г. Десногорск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973215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Наличие посторонних лиц в образовательной организации при проведении ВПР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г. Смоленск</a:t>
                      </a:r>
                    </a:p>
                    <a:p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21" name="Прямая соединительная линия 20">
            <a:extLst>
              <a:ext uri="{FF2B5EF4-FFF2-40B4-BE49-F238E27FC236}">
                <a16:creationId xmlns="" xmlns:a16="http://schemas.microsoft.com/office/drawing/2014/main" id="{FF1AD51D-9453-4439-A210-DD23E6AAA1BE}"/>
              </a:ext>
            </a:extLst>
          </p:cNvPr>
          <p:cNvCxnSpPr>
            <a:cxnSpLocks/>
          </p:cNvCxnSpPr>
          <p:nvPr/>
        </p:nvCxnSpPr>
        <p:spPr>
          <a:xfrm flipH="1">
            <a:off x="1478129" y="2729981"/>
            <a:ext cx="922789" cy="2592"/>
          </a:xfrm>
          <a:prstGeom prst="line">
            <a:avLst/>
          </a:prstGeom>
          <a:ln w="38100" cap="rnd">
            <a:solidFill>
              <a:srgbClr val="155F8C"/>
            </a:solidFill>
            <a:prstDash val="sysDot"/>
            <a:round/>
            <a:headEnd type="triangl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865" y="825667"/>
            <a:ext cx="2087475" cy="13916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90" y="3921218"/>
            <a:ext cx="3902721" cy="2488543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497B8256-DD25-1B1C-BDFF-C4F2F1F8885F}"/>
              </a:ext>
            </a:extLst>
          </p:cNvPr>
          <p:cNvSpPr/>
          <p:nvPr/>
        </p:nvSpPr>
        <p:spPr>
          <a:xfrm>
            <a:off x="1073790" y="235070"/>
            <a:ext cx="10609441" cy="612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ru-RU" sz="3600" b="1" dirty="0">
                <a:solidFill>
                  <a:srgbClr val="1841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Анализ проделанной работы в 2025 году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497B8256-DD25-1B1C-BDFF-C4F2F1F8885F}"/>
              </a:ext>
            </a:extLst>
          </p:cNvPr>
          <p:cNvSpPr/>
          <p:nvPr/>
        </p:nvSpPr>
        <p:spPr>
          <a:xfrm>
            <a:off x="1140903" y="1054657"/>
            <a:ext cx="10627410" cy="983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2800" b="1" dirty="0">
                <a:solidFill>
                  <a:srgbClr val="1841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КОНТРОЛЬНЫХ МЕРОПРИЯТИЙ</a:t>
            </a:r>
          </a:p>
          <a:p>
            <a:pPr lvl="0">
              <a:lnSpc>
                <a:spcPct val="90000"/>
              </a:lnSpc>
              <a:defRPr/>
            </a:pPr>
            <a:endParaRPr lang="ru-RU" sz="3600" b="1" dirty="0">
              <a:solidFill>
                <a:srgbClr val="184179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" y="64081"/>
            <a:ext cx="932907" cy="93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82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6807AF1F-5E99-7962-8C79-52712995439B}"/>
              </a:ext>
            </a:extLst>
          </p:cNvPr>
          <p:cNvSpPr/>
          <p:nvPr/>
        </p:nvSpPr>
        <p:spPr>
          <a:xfrm>
            <a:off x="1" y="0"/>
            <a:ext cx="937451" cy="6858000"/>
          </a:xfrm>
          <a:prstGeom prst="rect">
            <a:avLst/>
          </a:prstGeom>
          <a:solidFill>
            <a:srgbClr val="184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Номер слайда 3">
            <a:extLst>
              <a:ext uri="{FF2B5EF4-FFF2-40B4-BE49-F238E27FC236}">
                <a16:creationId xmlns="" xmlns:a16="http://schemas.microsoft.com/office/drawing/2014/main" id="{8A616D8A-4E21-B8B4-C7E8-184725E59FBB}"/>
              </a:ext>
            </a:extLst>
          </p:cNvPr>
          <p:cNvSpPr txBox="1">
            <a:spLocks/>
          </p:cNvSpPr>
          <p:nvPr/>
        </p:nvSpPr>
        <p:spPr>
          <a:xfrm>
            <a:off x="18468064" y="6385780"/>
            <a:ext cx="602381" cy="336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D0BFA-31FF-4593-97A9-6BE861E8BE36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DIN Condensed Light" panose="020B0506040000020204" pitchFamily="34" charset="-5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Arial Narrow" panose="020B0606020202030204" pitchFamily="34" charset="0"/>
              <a:ea typeface="DIN Condensed Light" panose="020B0506040000020204" pitchFamily="34" charset="-52"/>
              <a:cs typeface="Arial" panose="020B0604020202020204" pitchFamily="34" charset="0"/>
            </a:endParaRPr>
          </a:p>
        </p:txBody>
      </p:sp>
      <p:sp>
        <p:nvSpPr>
          <p:cNvPr id="26" name="Номер слайда 3">
            <a:extLst>
              <a:ext uri="{FF2B5EF4-FFF2-40B4-BE49-F238E27FC236}">
                <a16:creationId xmlns="" xmlns:a16="http://schemas.microsoft.com/office/drawing/2014/main" id="{AF0BA2B3-88CA-4E80-9567-26C3ADD96B84}"/>
              </a:ext>
            </a:extLst>
          </p:cNvPr>
          <p:cNvSpPr txBox="1">
            <a:spLocks/>
          </p:cNvSpPr>
          <p:nvPr/>
        </p:nvSpPr>
        <p:spPr>
          <a:xfrm>
            <a:off x="11234792" y="6320944"/>
            <a:ext cx="602381" cy="336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D0BFA-31FF-4593-97A9-6BE861E8BE36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DIN Condensed Light" panose="020B0506040000020204" pitchFamily="34" charset="-5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Arial Narrow" panose="020B0606020202030204" pitchFamily="34" charset="0"/>
              <a:ea typeface="DIN Condensed Light" panose="020B0506040000020204" pitchFamily="34" charset="-52"/>
              <a:cs typeface="Arial" panose="020B0604020202020204" pitchFamily="34" charset="0"/>
            </a:endParaRP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1073790" y="922799"/>
            <a:ext cx="10242959" cy="1"/>
          </a:xfrm>
          <a:prstGeom prst="line">
            <a:avLst/>
          </a:prstGeom>
          <a:ln w="1905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497B8256-DD25-1B1C-BDFF-C4F2F1F8885F}"/>
              </a:ext>
            </a:extLst>
          </p:cNvPr>
          <p:cNvSpPr/>
          <p:nvPr/>
        </p:nvSpPr>
        <p:spPr>
          <a:xfrm>
            <a:off x="1073790" y="235070"/>
            <a:ext cx="10609441" cy="612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ru-RU" sz="3600" b="1" dirty="0">
                <a:solidFill>
                  <a:srgbClr val="1841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Анализ проделанной работы в 2025 году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497B8256-DD25-1B1C-BDFF-C4F2F1F8885F}"/>
              </a:ext>
            </a:extLst>
          </p:cNvPr>
          <p:cNvSpPr/>
          <p:nvPr/>
        </p:nvSpPr>
        <p:spPr>
          <a:xfrm>
            <a:off x="1140903" y="1054657"/>
            <a:ext cx="10627410" cy="983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2800" b="1" dirty="0" smtClean="0">
                <a:solidFill>
                  <a:srgbClr val="1841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ПРОФИЛАКТИЧЕСКИЕ МЕРОПРИЯТИЯ</a:t>
            </a:r>
            <a:endParaRPr lang="ru-RU" sz="2800" b="1" dirty="0">
              <a:solidFill>
                <a:srgbClr val="1841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90000"/>
              </a:lnSpc>
              <a:defRPr/>
            </a:pPr>
            <a:endParaRPr lang="ru-RU" sz="3600" b="1" dirty="0">
              <a:solidFill>
                <a:srgbClr val="184179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2543103"/>
              </p:ext>
            </p:extLst>
          </p:nvPr>
        </p:nvGraphicFramePr>
        <p:xfrm>
          <a:off x="1590340" y="1643847"/>
          <a:ext cx="5301837" cy="3188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4989"/>
                <a:gridCol w="1636848"/>
              </a:tblGrid>
              <a:tr h="49706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Профилактические мероприятия</a:t>
                      </a:r>
                      <a:endParaRPr lang="ru-RU" sz="1600" dirty="0"/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Количество</a:t>
                      </a:r>
                      <a:endParaRPr lang="ru-RU" sz="1600" dirty="0"/>
                    </a:p>
                  </a:txBody>
                  <a:tcPr marT="45719" marB="45719"/>
                </a:tc>
              </a:tr>
              <a:tr h="3345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18417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Информирование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18417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183</a:t>
                      </a:r>
                      <a:endParaRPr lang="ru-RU" sz="1600" b="1" kern="1200" dirty="0">
                        <a:solidFill>
                          <a:srgbClr val="18417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19" marB="45719"/>
                </a:tc>
              </a:tr>
              <a:tr h="3345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18417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Обобщение правоприменительной практики </a:t>
                      </a:r>
                      <a:endParaRPr lang="ru-RU" sz="1600" b="1" kern="1200" dirty="0">
                        <a:solidFill>
                          <a:srgbClr val="18417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18417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lang="ru-RU" sz="1600" b="1" kern="1200" dirty="0">
                        <a:solidFill>
                          <a:srgbClr val="18417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19" marB="45719"/>
                </a:tc>
              </a:tr>
              <a:tr h="473953"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rgbClr val="18417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Профилактический визит</a:t>
                      </a:r>
                      <a:endParaRPr lang="ru-RU" sz="1600" b="1" kern="1200" dirty="0">
                        <a:solidFill>
                          <a:srgbClr val="18417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18417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81</a:t>
                      </a:r>
                      <a:endParaRPr lang="ru-RU" sz="1600" b="1" kern="1200" dirty="0">
                        <a:solidFill>
                          <a:srgbClr val="18417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19" marB="45719"/>
                </a:tc>
              </a:tr>
              <a:tr h="388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18417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Консультирование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18417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205</a:t>
                      </a:r>
                      <a:endParaRPr lang="ru-RU" sz="1600" b="1" kern="1200" dirty="0">
                        <a:solidFill>
                          <a:srgbClr val="18417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19" marB="45719"/>
                </a:tc>
              </a:tr>
              <a:tr h="579118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18417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Меры стимулирования добросовестности </a:t>
                      </a:r>
                      <a:endParaRPr lang="ru-RU" sz="1600" b="1" kern="1200" baseline="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18417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52</a:t>
                      </a:r>
                      <a:endParaRPr lang="ru-RU" sz="1600" b="1" kern="1200" dirty="0">
                        <a:solidFill>
                          <a:srgbClr val="18417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19" marB="45719"/>
                </a:tc>
              </a:tr>
              <a:tr h="289559"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rgbClr val="18417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Объявление предостережения</a:t>
                      </a:r>
                      <a:endParaRPr lang="ru-RU" sz="1600" b="1" kern="1200" dirty="0">
                        <a:solidFill>
                          <a:srgbClr val="18417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 smtClean="0">
                          <a:solidFill>
                            <a:srgbClr val="18417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341</a:t>
                      </a:r>
                      <a:endParaRPr lang="ru-RU" sz="1600" b="1" kern="1200" dirty="0">
                        <a:solidFill>
                          <a:srgbClr val="18417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19" marB="45719"/>
                </a:tc>
              </a:tr>
            </a:tbl>
          </a:graphicData>
        </a:graphic>
      </p:graphicFrame>
      <p:sp>
        <p:nvSpPr>
          <p:cNvPr id="16" name="Скругленный прямоугольник 15"/>
          <p:cNvSpPr/>
          <p:nvPr/>
        </p:nvSpPr>
        <p:spPr>
          <a:xfrm>
            <a:off x="8498364" y="1373240"/>
            <a:ext cx="3473400" cy="2444672"/>
          </a:xfrm>
          <a:prstGeom prst="roundRect">
            <a:avLst>
              <a:gd name="adj" fmla="val 20320"/>
            </a:avLst>
          </a:prstGeom>
          <a:solidFill>
            <a:srgbClr val="FF64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kern="0" dirty="0" smtClean="0">
                <a:solidFill>
                  <a:schemeClr val="bg1"/>
                </a:solidFill>
                <a:cs typeface="Aharoni" panose="02010803020104030203" pitchFamily="2" charset="-79"/>
              </a:rPr>
              <a:t>ПРОГРАММА ПРОФИЛАКТИКИ – 2025 </a:t>
            </a:r>
          </a:p>
          <a:p>
            <a:pPr lvl="0" algn="ctr"/>
            <a:r>
              <a:rPr lang="ru-RU" sz="2400" b="1" kern="0" dirty="0" smtClean="0">
                <a:solidFill>
                  <a:schemeClr val="bg1"/>
                </a:solidFill>
                <a:cs typeface="Aharoni" panose="02010803020104030203" pitchFamily="2" charset="-79"/>
              </a:rPr>
              <a:t>ВЫПОЛНЕНА  В ПОЛНОМ ОБЪЕМЕ</a:t>
            </a:r>
            <a:r>
              <a:rPr lang="ru-RU" sz="2400" b="1" dirty="0" smtClean="0">
                <a:solidFill>
                  <a:schemeClr val="bg1"/>
                </a:solidFill>
                <a:ea typeface="Segoe UI" panose="020B0502040204020203" pitchFamily="34" charset="0"/>
                <a:cs typeface="Aharoni" panose="02010803020104030203" pitchFamily="2" charset="-79"/>
              </a:rPr>
              <a:t> </a:t>
            </a:r>
            <a:endParaRPr lang="ru-RU" sz="2400" b="1" dirty="0">
              <a:solidFill>
                <a:schemeClr val="bg1"/>
              </a:solidFill>
              <a:ea typeface="Segoe UI" panose="020B0502040204020203" pitchFamily="34" charset="0"/>
              <a:cs typeface="Aharoni" panose="02010803020104030203" pitchFamily="2" charset="-79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542" y="1643382"/>
            <a:ext cx="632141" cy="632141"/>
          </a:xfrm>
          <a:prstGeom prst="rect">
            <a:avLst/>
          </a:prstGeom>
        </p:spPr>
      </p:pic>
      <p:grpSp>
        <p:nvGrpSpPr>
          <p:cNvPr id="19" name="Группа 18"/>
          <p:cNvGrpSpPr>
            <a:grpSpLocks/>
          </p:cNvGrpSpPr>
          <p:nvPr/>
        </p:nvGrpSpPr>
        <p:grpSpPr bwMode="auto">
          <a:xfrm>
            <a:off x="4241258" y="5312775"/>
            <a:ext cx="7658789" cy="1381968"/>
            <a:chOff x="-1004609" y="1392216"/>
            <a:chExt cx="14818572" cy="1095639"/>
          </a:xfrm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-1004609" y="1392216"/>
              <a:ext cx="14696918" cy="968696"/>
            </a:xfrm>
            <a:prstGeom prst="roundRect">
              <a:avLst/>
            </a:prstGeom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n w="38100" cap="flat" cmpd="sng" algn="ctr">
              <a:solidFill>
                <a:schemeClr val="accen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u-RU" dirty="0"/>
            </a:p>
          </p:txBody>
        </p:sp>
        <p:sp>
          <p:nvSpPr>
            <p:cNvPr id="22" name="Скругленный прямоугольник 6"/>
            <p:cNvSpPr/>
            <p:nvPr/>
          </p:nvSpPr>
          <p:spPr>
            <a:xfrm>
              <a:off x="-900315" y="1392216"/>
              <a:ext cx="14714278" cy="1095639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354863" tIns="0" rIns="354863" bIns="0" spcCol="1270" anchor="ctr"/>
            <a:lstStyle/>
            <a:p>
              <a:pPr>
                <a:defRPr/>
              </a:pPr>
              <a:r>
                <a:rPr lang="ru-RU" b="1" dirty="0" smtClean="0">
                  <a:solidFill>
                    <a:schemeClr val="tx2"/>
                  </a:solidFill>
                </a:rPr>
                <a:t> 1. Программа профилактики    </a:t>
              </a:r>
            </a:p>
            <a:p>
              <a:pPr>
                <a:defRPr/>
              </a:pPr>
              <a:r>
                <a:rPr lang="en-GB" sz="1400" dirty="0">
                  <a:solidFill>
                    <a:schemeClr val="tx2"/>
                  </a:solidFill>
                  <a:hlinkClick r:id="rId3"/>
                </a:rPr>
                <a:t>https://</a:t>
              </a:r>
              <a:r>
                <a:rPr lang="en-GB" sz="1400" dirty="0" smtClean="0">
                  <a:solidFill>
                    <a:schemeClr val="tx2"/>
                  </a:solidFill>
                  <a:hlinkClick r:id="rId3"/>
                </a:rPr>
                <a:t>edu.admin-smolensk.ru/files/929/programma-profilaktiki-na.pdf</a:t>
              </a:r>
              <a:endParaRPr lang="ru-RU" sz="1400" dirty="0" smtClean="0">
                <a:solidFill>
                  <a:schemeClr val="tx2"/>
                </a:solidFill>
              </a:endParaRPr>
            </a:p>
            <a:p>
              <a:pPr>
                <a:defRPr/>
              </a:pPr>
              <a:r>
                <a:rPr lang="ru-RU" b="1" dirty="0" smtClean="0">
                  <a:solidFill>
                    <a:schemeClr val="tx2"/>
                  </a:solidFill>
                </a:rPr>
                <a:t> 2. План проведения КНМ в виде мониторинга безопасности  </a:t>
              </a:r>
            </a:p>
            <a:p>
              <a:pPr>
                <a:defRPr/>
              </a:pPr>
              <a:r>
                <a:rPr lang="en-GB" sz="1400" dirty="0">
                  <a:solidFill>
                    <a:schemeClr val="tx2"/>
                  </a:solidFill>
                  <a:hlinkClick r:id="rId4"/>
                </a:rPr>
                <a:t>https://</a:t>
              </a:r>
              <a:r>
                <a:rPr lang="en-GB" sz="1400" dirty="0" smtClean="0">
                  <a:solidFill>
                    <a:schemeClr val="tx2"/>
                  </a:solidFill>
                  <a:hlinkClick r:id="rId4"/>
                </a:rPr>
                <a:t>edu.admin-smolensk.ru/files/716/2026_plan-knm.pdf</a:t>
              </a:r>
              <a:endParaRPr lang="ru-RU" sz="1400" dirty="0" smtClean="0">
                <a:solidFill>
                  <a:schemeClr val="tx2"/>
                </a:solidFill>
              </a:endParaRPr>
            </a:p>
            <a:p>
              <a:pPr>
                <a:defRPr/>
              </a:pPr>
              <a:endParaRPr lang="ru-RU" sz="1400" dirty="0">
                <a:solidFill>
                  <a:schemeClr val="tx2"/>
                </a:solidFill>
              </a:endParaRPr>
            </a:p>
          </p:txBody>
        </p:sp>
      </p:grpSp>
      <p:sp>
        <p:nvSpPr>
          <p:cNvPr id="23" name="Нашивка 22"/>
          <p:cNvSpPr/>
          <p:nvPr/>
        </p:nvSpPr>
        <p:spPr>
          <a:xfrm>
            <a:off x="1590340" y="5307819"/>
            <a:ext cx="2327928" cy="1226806"/>
          </a:xfrm>
          <a:prstGeom prst="chevron">
            <a:avLst>
              <a:gd name="adj" fmla="val 32256"/>
            </a:avLst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-3311292"/>
              <a:satOff val="13270"/>
              <a:lumOff val="2876"/>
              <a:alphaOff val="0"/>
            </a:schemeClr>
          </a:fillRef>
          <a:effectRef idx="1">
            <a:schemeClr val="accent5">
              <a:hueOff val="-3311292"/>
              <a:satOff val="13270"/>
              <a:lumOff val="2876"/>
              <a:alphaOff val="0"/>
            </a:schemeClr>
          </a:effectRef>
          <a:fontRef idx="minor">
            <a:schemeClr val="dk1"/>
          </a:fontRef>
        </p:style>
      </p:sp>
      <p:sp>
        <p:nvSpPr>
          <p:cNvPr id="24" name="Скругленный прямоугольник 6"/>
          <p:cNvSpPr/>
          <p:nvPr/>
        </p:nvSpPr>
        <p:spPr bwMode="auto">
          <a:xfrm>
            <a:off x="2049948" y="5426876"/>
            <a:ext cx="1442906" cy="676964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354863" tIns="0" rIns="354863" bIns="0" spcCol="127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2"/>
                </a:solidFill>
              </a:rPr>
              <a:t>               </a:t>
            </a:r>
            <a:r>
              <a:rPr lang="ru-RU" sz="2400" b="1" dirty="0" smtClean="0">
                <a:solidFill>
                  <a:srgbClr val="FF0000"/>
                </a:solidFill>
              </a:rPr>
              <a:t>2026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" y="64081"/>
            <a:ext cx="932907" cy="93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6807AF1F-5E99-7962-8C79-52712995439B}"/>
              </a:ext>
            </a:extLst>
          </p:cNvPr>
          <p:cNvSpPr/>
          <p:nvPr/>
        </p:nvSpPr>
        <p:spPr>
          <a:xfrm>
            <a:off x="1" y="0"/>
            <a:ext cx="937451" cy="6858000"/>
          </a:xfrm>
          <a:prstGeom prst="rect">
            <a:avLst/>
          </a:prstGeom>
          <a:solidFill>
            <a:srgbClr val="184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Номер слайда 3">
            <a:extLst>
              <a:ext uri="{FF2B5EF4-FFF2-40B4-BE49-F238E27FC236}">
                <a16:creationId xmlns="" xmlns:a16="http://schemas.microsoft.com/office/drawing/2014/main" id="{8A616D8A-4E21-B8B4-C7E8-184725E59FBB}"/>
              </a:ext>
            </a:extLst>
          </p:cNvPr>
          <p:cNvSpPr txBox="1">
            <a:spLocks/>
          </p:cNvSpPr>
          <p:nvPr/>
        </p:nvSpPr>
        <p:spPr>
          <a:xfrm>
            <a:off x="18468064" y="6385780"/>
            <a:ext cx="602381" cy="336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D0BFA-31FF-4593-97A9-6BE861E8BE36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DIN Condensed Light" panose="020B0506040000020204" pitchFamily="34" charset="-5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Arial Narrow" panose="020B0606020202030204" pitchFamily="34" charset="0"/>
              <a:ea typeface="DIN Condensed Light" panose="020B0506040000020204" pitchFamily="34" charset="-52"/>
              <a:cs typeface="Arial" panose="020B0604020202020204" pitchFamily="34" charset="0"/>
            </a:endParaRPr>
          </a:p>
        </p:txBody>
      </p:sp>
      <p:sp>
        <p:nvSpPr>
          <p:cNvPr id="26" name="Номер слайда 3">
            <a:extLst>
              <a:ext uri="{FF2B5EF4-FFF2-40B4-BE49-F238E27FC236}">
                <a16:creationId xmlns="" xmlns:a16="http://schemas.microsoft.com/office/drawing/2014/main" id="{AF0BA2B3-88CA-4E80-9567-26C3ADD96B84}"/>
              </a:ext>
            </a:extLst>
          </p:cNvPr>
          <p:cNvSpPr txBox="1">
            <a:spLocks/>
          </p:cNvSpPr>
          <p:nvPr/>
        </p:nvSpPr>
        <p:spPr>
          <a:xfrm>
            <a:off x="11234792" y="6320944"/>
            <a:ext cx="602381" cy="336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D0BFA-31FF-4593-97A9-6BE861E8BE36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DIN Condensed Light" panose="020B0506040000020204" pitchFamily="34" charset="-5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Arial Narrow" panose="020B0606020202030204" pitchFamily="34" charset="0"/>
              <a:ea typeface="DIN Condensed Light" panose="020B0506040000020204" pitchFamily="34" charset="-52"/>
              <a:cs typeface="Arial" panose="020B0604020202020204" pitchFamily="34" charset="0"/>
            </a:endParaRP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1073790" y="922799"/>
            <a:ext cx="10242959" cy="1"/>
          </a:xfrm>
          <a:prstGeom prst="line">
            <a:avLst/>
          </a:prstGeom>
          <a:ln w="1905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497B8256-DD25-1B1C-BDFF-C4F2F1F8885F}"/>
              </a:ext>
            </a:extLst>
          </p:cNvPr>
          <p:cNvSpPr/>
          <p:nvPr/>
        </p:nvSpPr>
        <p:spPr>
          <a:xfrm>
            <a:off x="1073790" y="235070"/>
            <a:ext cx="10609441" cy="612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ru-RU" sz="3600" b="1" dirty="0">
                <a:solidFill>
                  <a:srgbClr val="1841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Анализ проделанной работы в 2025 году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497B8256-DD25-1B1C-BDFF-C4F2F1F8885F}"/>
              </a:ext>
            </a:extLst>
          </p:cNvPr>
          <p:cNvSpPr/>
          <p:nvPr/>
        </p:nvSpPr>
        <p:spPr>
          <a:xfrm>
            <a:off x="1140903" y="1054657"/>
            <a:ext cx="10627410" cy="983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2800" b="1" dirty="0" smtClean="0">
                <a:solidFill>
                  <a:srgbClr val="1841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ОКАЗАНИЕ ГОСУДАРСТВЕННЫХ УСЛУГ</a:t>
            </a:r>
            <a:endParaRPr lang="ru-RU" sz="2800" b="1" dirty="0">
              <a:solidFill>
                <a:srgbClr val="1841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90000"/>
              </a:lnSpc>
              <a:defRPr/>
            </a:pPr>
            <a:endParaRPr lang="ru-RU" sz="3600" b="1" dirty="0">
              <a:solidFill>
                <a:srgbClr val="184179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1085258"/>
              </p:ext>
            </p:extLst>
          </p:nvPr>
        </p:nvGraphicFramePr>
        <p:xfrm>
          <a:off x="1669408" y="1778468"/>
          <a:ext cx="6409189" cy="2961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30466"/>
                <a:gridCol w="1978723"/>
              </a:tblGrid>
              <a:tr h="59394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Государственная услуга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9" marB="45719"/>
                </a:tc>
              </a:tr>
              <a:tr h="6919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18417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«Лицензирование образовательной деятельности»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18417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112</a:t>
                      </a:r>
                      <a:endParaRPr lang="ru-RU" sz="1600" b="1" kern="1200" dirty="0">
                        <a:solidFill>
                          <a:srgbClr val="18417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19" marB="45719"/>
                </a:tc>
              </a:tr>
              <a:tr h="4006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18417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«Государственная аккредитация»</a:t>
                      </a:r>
                      <a:endParaRPr lang="ru-RU" sz="1600" b="1" kern="1200" dirty="0">
                        <a:solidFill>
                          <a:srgbClr val="18417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18417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  <a:endParaRPr lang="ru-RU" sz="1600" b="1" kern="1200" dirty="0">
                        <a:solidFill>
                          <a:srgbClr val="18417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19" marB="45719"/>
                </a:tc>
              </a:tr>
              <a:tr h="1274736"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rgbClr val="18417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«Подтверждения документов об образовании и (или) квалификации» и «Подтверждении документов об ученых степенях, ученых званиях»</a:t>
                      </a:r>
                      <a:endParaRPr lang="ru-RU" sz="1600" b="1" kern="1200" dirty="0">
                        <a:solidFill>
                          <a:srgbClr val="18417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18417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552</a:t>
                      </a:r>
                      <a:endParaRPr lang="ru-RU" sz="1600" b="1" kern="1200" dirty="0">
                        <a:solidFill>
                          <a:srgbClr val="18417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19" marB="45719"/>
                </a:tc>
              </a:tr>
            </a:tbl>
          </a:graphicData>
        </a:graphic>
      </p:graphicFrame>
      <p:sp>
        <p:nvSpPr>
          <p:cNvPr id="18" name="Скругленный прямоугольник 17"/>
          <p:cNvSpPr/>
          <p:nvPr/>
        </p:nvSpPr>
        <p:spPr>
          <a:xfrm>
            <a:off x="1590340" y="5205219"/>
            <a:ext cx="10414306" cy="1336359"/>
          </a:xfrm>
          <a:prstGeom prst="roundRect">
            <a:avLst>
              <a:gd name="adj" fmla="val 20320"/>
            </a:avLst>
          </a:prstGeom>
          <a:solidFill>
            <a:srgbClr val="FF64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Все государственные услуги в 2025 году оказаны в строго установленные сроки, в соответствии с предъявляемыми требованиями</a:t>
            </a:r>
            <a:endParaRPr lang="ru-RU" sz="2200" b="1" dirty="0">
              <a:solidFill>
                <a:schemeClr val="bg1"/>
              </a:solidFill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1FBBF2B-9FA1-4057-AF5F-784DB321B57F}"/>
              </a:ext>
            </a:extLst>
          </p:cNvPr>
          <p:cNvSpPr txBox="1"/>
          <p:nvPr/>
        </p:nvSpPr>
        <p:spPr>
          <a:xfrm>
            <a:off x="1073790" y="5319400"/>
            <a:ext cx="5274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solidFill>
                  <a:srgbClr val="C00000"/>
                </a:solidFill>
              </a:rPr>
              <a:t>!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601" y="2097666"/>
            <a:ext cx="1318191" cy="131819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" y="64081"/>
            <a:ext cx="932907" cy="93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15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6807AF1F-5E99-7962-8C79-52712995439B}"/>
              </a:ext>
            </a:extLst>
          </p:cNvPr>
          <p:cNvSpPr/>
          <p:nvPr/>
        </p:nvSpPr>
        <p:spPr>
          <a:xfrm>
            <a:off x="1" y="0"/>
            <a:ext cx="937451" cy="6858000"/>
          </a:xfrm>
          <a:prstGeom prst="rect">
            <a:avLst/>
          </a:prstGeom>
          <a:solidFill>
            <a:srgbClr val="184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Номер слайда 3">
            <a:extLst>
              <a:ext uri="{FF2B5EF4-FFF2-40B4-BE49-F238E27FC236}">
                <a16:creationId xmlns="" xmlns:a16="http://schemas.microsoft.com/office/drawing/2014/main" id="{8A616D8A-4E21-B8B4-C7E8-184725E59FBB}"/>
              </a:ext>
            </a:extLst>
          </p:cNvPr>
          <p:cNvSpPr txBox="1">
            <a:spLocks/>
          </p:cNvSpPr>
          <p:nvPr/>
        </p:nvSpPr>
        <p:spPr>
          <a:xfrm>
            <a:off x="18468064" y="6385780"/>
            <a:ext cx="602381" cy="336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D0BFA-31FF-4593-97A9-6BE861E8BE36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DIN Condensed Light" panose="020B0506040000020204" pitchFamily="34" charset="-5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Arial Narrow" panose="020B0606020202030204" pitchFamily="34" charset="0"/>
              <a:ea typeface="DIN Condensed Light" panose="020B0506040000020204" pitchFamily="34" charset="-52"/>
              <a:cs typeface="Arial" panose="020B0604020202020204" pitchFamily="34" charset="0"/>
            </a:endParaRPr>
          </a:p>
        </p:txBody>
      </p:sp>
      <p:sp>
        <p:nvSpPr>
          <p:cNvPr id="26" name="Номер слайда 3">
            <a:extLst>
              <a:ext uri="{FF2B5EF4-FFF2-40B4-BE49-F238E27FC236}">
                <a16:creationId xmlns="" xmlns:a16="http://schemas.microsoft.com/office/drawing/2014/main" id="{AF0BA2B3-88CA-4E80-9567-26C3ADD96B84}"/>
              </a:ext>
            </a:extLst>
          </p:cNvPr>
          <p:cNvSpPr txBox="1">
            <a:spLocks/>
          </p:cNvSpPr>
          <p:nvPr/>
        </p:nvSpPr>
        <p:spPr>
          <a:xfrm>
            <a:off x="11234792" y="6320944"/>
            <a:ext cx="602381" cy="336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D0BFA-31FF-4593-97A9-6BE861E8BE36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DIN Condensed Light" panose="020B0506040000020204" pitchFamily="34" charset="-5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Arial Narrow" panose="020B0606020202030204" pitchFamily="34" charset="0"/>
              <a:ea typeface="DIN Condensed Light" panose="020B0506040000020204" pitchFamily="34" charset="-52"/>
              <a:cs typeface="Arial" panose="020B0604020202020204" pitchFamily="34" charset="0"/>
            </a:endParaRP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1471584" y="719887"/>
            <a:ext cx="10242959" cy="1"/>
          </a:xfrm>
          <a:prstGeom prst="line">
            <a:avLst/>
          </a:prstGeom>
          <a:ln w="1905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497B8256-DD25-1B1C-BDFF-C4F2F1F8885F}"/>
              </a:ext>
            </a:extLst>
          </p:cNvPr>
          <p:cNvSpPr/>
          <p:nvPr/>
        </p:nvSpPr>
        <p:spPr>
          <a:xfrm>
            <a:off x="4068661" y="235070"/>
            <a:ext cx="7614570" cy="612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ru-RU" sz="3600" b="1" dirty="0" smtClean="0">
                <a:solidFill>
                  <a:srgbClr val="1841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ЗАДАЧИ НА 2026 год</a:t>
            </a:r>
            <a:endParaRPr lang="ru-RU" sz="3600" b="1" dirty="0">
              <a:solidFill>
                <a:srgbClr val="184179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 descr="Picture background">
            <a:extLst>
              <a:ext uri="{FF2B5EF4-FFF2-40B4-BE49-F238E27FC236}">
                <a16:creationId xmlns="" xmlns:a16="http://schemas.microsoft.com/office/drawing/2014/main" id="{93A467CD-29F1-402F-A993-FDDDFC724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652" y="5853597"/>
            <a:ext cx="1469547" cy="93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bject 7"/>
          <p:cNvSpPr/>
          <p:nvPr/>
        </p:nvSpPr>
        <p:spPr>
          <a:xfrm>
            <a:off x="1404474" y="956344"/>
            <a:ext cx="1015885" cy="961407"/>
          </a:xfrm>
          <a:prstGeom prst="rect">
            <a:avLst/>
          </a:prstGeom>
          <a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 lIns="0" tIns="0" rIns="0" bIns="0"/>
          <a:lstStyle/>
          <a:p>
            <a:pPr defTabSz="910914" fontAlgn="auto">
              <a:spcBef>
                <a:spcPts val="0"/>
              </a:spcBef>
              <a:spcAft>
                <a:spcPts val="0"/>
              </a:spcAft>
              <a:defRPr/>
            </a:pPr>
            <a:endParaRPr sz="1700" dirty="0">
              <a:solidFill>
                <a:prstClr val="black"/>
              </a:solidFill>
              <a:latin typeface="Calibri"/>
              <a:cs typeface="Helvetica"/>
            </a:endParaRPr>
          </a:p>
        </p:txBody>
      </p:sp>
      <p:sp>
        <p:nvSpPr>
          <p:cNvPr id="22" name="object 7"/>
          <p:cNvSpPr/>
          <p:nvPr/>
        </p:nvSpPr>
        <p:spPr>
          <a:xfrm>
            <a:off x="1404473" y="2280198"/>
            <a:ext cx="1015885" cy="961407"/>
          </a:xfrm>
          <a:prstGeom prst="rect">
            <a:avLst/>
          </a:prstGeom>
          <a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 lIns="0" tIns="0" rIns="0" bIns="0"/>
          <a:lstStyle/>
          <a:p>
            <a:pPr defTabSz="910914" fontAlgn="auto">
              <a:spcBef>
                <a:spcPts val="0"/>
              </a:spcBef>
              <a:spcAft>
                <a:spcPts val="0"/>
              </a:spcAft>
              <a:defRPr/>
            </a:pPr>
            <a:endParaRPr sz="1700" dirty="0">
              <a:solidFill>
                <a:prstClr val="black"/>
              </a:solidFill>
              <a:latin typeface="Calibri"/>
              <a:cs typeface="Helvetica"/>
            </a:endParaRPr>
          </a:p>
        </p:txBody>
      </p:sp>
      <p:sp>
        <p:nvSpPr>
          <p:cNvPr id="23" name="object 7"/>
          <p:cNvSpPr/>
          <p:nvPr/>
        </p:nvSpPr>
        <p:spPr>
          <a:xfrm>
            <a:off x="1404473" y="3563473"/>
            <a:ext cx="1015885" cy="961407"/>
          </a:xfrm>
          <a:prstGeom prst="rect">
            <a:avLst/>
          </a:prstGeom>
          <a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 lIns="0" tIns="0" rIns="0" bIns="0"/>
          <a:lstStyle/>
          <a:p>
            <a:pPr defTabSz="910914" fontAlgn="auto">
              <a:spcBef>
                <a:spcPts val="0"/>
              </a:spcBef>
              <a:spcAft>
                <a:spcPts val="0"/>
              </a:spcAft>
              <a:defRPr/>
            </a:pPr>
            <a:endParaRPr sz="1700" dirty="0">
              <a:solidFill>
                <a:prstClr val="black"/>
              </a:solidFill>
              <a:latin typeface="Calibri"/>
              <a:cs typeface="Helvetica"/>
            </a:endParaRPr>
          </a:p>
        </p:txBody>
      </p:sp>
      <p:sp>
        <p:nvSpPr>
          <p:cNvPr id="24" name="object 7"/>
          <p:cNvSpPr/>
          <p:nvPr/>
        </p:nvSpPr>
        <p:spPr>
          <a:xfrm>
            <a:off x="1404472" y="4846748"/>
            <a:ext cx="1015885" cy="961407"/>
          </a:xfrm>
          <a:prstGeom prst="rect">
            <a:avLst/>
          </a:prstGeom>
          <a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 lIns="0" tIns="0" rIns="0" bIns="0"/>
          <a:lstStyle/>
          <a:p>
            <a:pPr defTabSz="910914" fontAlgn="auto">
              <a:spcBef>
                <a:spcPts val="0"/>
              </a:spcBef>
              <a:spcAft>
                <a:spcPts val="0"/>
              </a:spcAft>
              <a:defRPr/>
            </a:pPr>
            <a:endParaRPr sz="1700" dirty="0">
              <a:solidFill>
                <a:prstClr val="black"/>
              </a:solidFill>
              <a:latin typeface="Calibri"/>
              <a:cs typeface="Helvetica"/>
            </a:endParaRPr>
          </a:p>
        </p:txBody>
      </p:sp>
      <p:graphicFrame>
        <p:nvGraphicFramePr>
          <p:cNvPr id="25" name="Схема 24"/>
          <p:cNvGraphicFramePr/>
          <p:nvPr>
            <p:extLst>
              <p:ext uri="{D42A27DB-BD31-4B8C-83A1-F6EECF244321}">
                <p14:modId xmlns:p14="http://schemas.microsoft.com/office/powerpoint/2010/main" val="1626511921"/>
              </p:ext>
            </p:extLst>
          </p:nvPr>
        </p:nvGraphicFramePr>
        <p:xfrm>
          <a:off x="2592199" y="956344"/>
          <a:ext cx="8883940" cy="5075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" y="64081"/>
            <a:ext cx="932907" cy="93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44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6807AF1F-5E99-7962-8C79-52712995439B}"/>
              </a:ext>
            </a:extLst>
          </p:cNvPr>
          <p:cNvSpPr/>
          <p:nvPr/>
        </p:nvSpPr>
        <p:spPr>
          <a:xfrm>
            <a:off x="1" y="0"/>
            <a:ext cx="937451" cy="6858000"/>
          </a:xfrm>
          <a:prstGeom prst="rect">
            <a:avLst/>
          </a:prstGeom>
          <a:solidFill>
            <a:srgbClr val="184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Номер слайда 3">
            <a:extLst>
              <a:ext uri="{FF2B5EF4-FFF2-40B4-BE49-F238E27FC236}">
                <a16:creationId xmlns="" xmlns:a16="http://schemas.microsoft.com/office/drawing/2014/main" id="{8A616D8A-4E21-B8B4-C7E8-184725E59FBB}"/>
              </a:ext>
            </a:extLst>
          </p:cNvPr>
          <p:cNvSpPr txBox="1">
            <a:spLocks/>
          </p:cNvSpPr>
          <p:nvPr/>
        </p:nvSpPr>
        <p:spPr>
          <a:xfrm>
            <a:off x="18468064" y="6385780"/>
            <a:ext cx="602381" cy="336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D0BFA-31FF-4593-97A9-6BE861E8BE36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DIN Condensed Light" panose="020B0506040000020204" pitchFamily="34" charset="-5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Arial Narrow" panose="020B0606020202030204" pitchFamily="34" charset="0"/>
              <a:ea typeface="DIN Condensed Light" panose="020B0506040000020204" pitchFamily="34" charset="-52"/>
              <a:cs typeface="Arial" panose="020B0604020202020204" pitchFamily="34" charset="0"/>
            </a:endParaRPr>
          </a:p>
        </p:txBody>
      </p:sp>
      <p:sp>
        <p:nvSpPr>
          <p:cNvPr id="26" name="Номер слайда 3">
            <a:extLst>
              <a:ext uri="{FF2B5EF4-FFF2-40B4-BE49-F238E27FC236}">
                <a16:creationId xmlns="" xmlns:a16="http://schemas.microsoft.com/office/drawing/2014/main" id="{AF0BA2B3-88CA-4E80-9567-26C3ADD96B84}"/>
              </a:ext>
            </a:extLst>
          </p:cNvPr>
          <p:cNvSpPr txBox="1">
            <a:spLocks/>
          </p:cNvSpPr>
          <p:nvPr/>
        </p:nvSpPr>
        <p:spPr>
          <a:xfrm>
            <a:off x="11234792" y="6320944"/>
            <a:ext cx="602381" cy="336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D0BFA-31FF-4593-97A9-6BE861E8BE36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DIN Condensed Light" panose="020B0506040000020204" pitchFamily="34" charset="-5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Arial Narrow" panose="020B0606020202030204" pitchFamily="34" charset="0"/>
              <a:ea typeface="DIN Condensed Light" panose="020B0506040000020204" pitchFamily="34" charset="-52"/>
              <a:cs typeface="Arial" panose="020B0604020202020204" pitchFamily="34" charset="0"/>
            </a:endParaRP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4315867" y="1392572"/>
            <a:ext cx="6546252" cy="24752"/>
          </a:xfrm>
          <a:prstGeom prst="line">
            <a:avLst/>
          </a:prstGeom>
          <a:ln w="1905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43"/>
          <p:cNvSpPr txBox="1"/>
          <p:nvPr/>
        </p:nvSpPr>
        <p:spPr>
          <a:xfrm>
            <a:off x="5993103" y="3044279"/>
            <a:ext cx="3816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400" b="1" dirty="0">
                <a:solidFill>
                  <a:schemeClr val="accent1">
                    <a:lumMod val="75000"/>
                  </a:schemeClr>
                </a:solidFill>
              </a:rPr>
              <a:t>СПАСИБО!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73879" y="6144137"/>
            <a:ext cx="2172035" cy="344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DIN Condensed " panose="020B0606040000020204" pitchFamily="34" charset="-52"/>
                <a:cs typeface="Arial" panose="020B0604020202020204" pitchFamily="34" charset="0"/>
              </a:rPr>
              <a:t>5 февраля 2026 года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83" y="-17265"/>
            <a:ext cx="2449902" cy="68752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021" y="282690"/>
            <a:ext cx="3040893" cy="86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34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6807AF1F-5E99-7962-8C79-52712995439B}"/>
              </a:ext>
            </a:extLst>
          </p:cNvPr>
          <p:cNvSpPr/>
          <p:nvPr/>
        </p:nvSpPr>
        <p:spPr>
          <a:xfrm>
            <a:off x="1" y="0"/>
            <a:ext cx="937451" cy="6858000"/>
          </a:xfrm>
          <a:prstGeom prst="rect">
            <a:avLst/>
          </a:prstGeom>
          <a:solidFill>
            <a:srgbClr val="184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>
            <a:extLst>
              <a:ext uri="{FF2B5EF4-FFF2-40B4-BE49-F238E27FC236}">
                <a16:creationId xmlns="" xmlns:a16="http://schemas.microsoft.com/office/drawing/2014/main" id="{497B8256-DD25-1B1C-BDFF-C4F2F1F8885F}"/>
              </a:ext>
            </a:extLst>
          </p:cNvPr>
          <p:cNvSpPr/>
          <p:nvPr/>
        </p:nvSpPr>
        <p:spPr>
          <a:xfrm>
            <a:off x="1052970" y="235070"/>
            <a:ext cx="106302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841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Изменения в Положение о федеральном государственном контроле (надзоре) в сфере образования</a:t>
            </a:r>
          </a:p>
        </p:txBody>
      </p:sp>
      <p:sp>
        <p:nvSpPr>
          <p:cNvPr id="60" name="Номер слайда 3">
            <a:extLst>
              <a:ext uri="{FF2B5EF4-FFF2-40B4-BE49-F238E27FC236}">
                <a16:creationId xmlns="" xmlns:a16="http://schemas.microsoft.com/office/drawing/2014/main" id="{8A616D8A-4E21-B8B4-C7E8-184725E59FBB}"/>
              </a:ext>
            </a:extLst>
          </p:cNvPr>
          <p:cNvSpPr txBox="1">
            <a:spLocks/>
          </p:cNvSpPr>
          <p:nvPr/>
        </p:nvSpPr>
        <p:spPr>
          <a:xfrm>
            <a:off x="18468064" y="6385780"/>
            <a:ext cx="602381" cy="336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D0BFA-31FF-4593-97A9-6BE861E8BE36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DIN Condensed Light" panose="020B0506040000020204" pitchFamily="34" charset="-5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Arial Narrow" panose="020B0606020202030204" pitchFamily="34" charset="0"/>
              <a:ea typeface="DIN Condensed Light" panose="020B0506040000020204" pitchFamily="34" charset="-52"/>
              <a:cs typeface="Arial" panose="020B0604020202020204" pitchFamily="34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50121A77-0F69-4BBA-A6E4-4AEBECE67C34}"/>
              </a:ext>
            </a:extLst>
          </p:cNvPr>
          <p:cNvSpPr/>
          <p:nvPr/>
        </p:nvSpPr>
        <p:spPr>
          <a:xfrm>
            <a:off x="1156255" y="1886371"/>
            <a:ext cx="59628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2000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Формирование инструментов стимулирования и оценки добросовестности контролируемых </a:t>
            </a:r>
            <a:r>
              <a:rPr lang="ru-RU" sz="2000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</a:t>
            </a:r>
            <a:endParaRPr lang="ru-RU" sz="2000" b="1" dirty="0">
              <a:solidFill>
                <a:srgbClr val="077E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1F08C591-565C-46A8-AFCA-DC9375C2A9F8}"/>
              </a:ext>
            </a:extLst>
          </p:cNvPr>
          <p:cNvSpPr/>
          <p:nvPr/>
        </p:nvSpPr>
        <p:spPr>
          <a:xfrm>
            <a:off x="7490963" y="4608197"/>
            <a:ext cx="21680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  <a:r>
              <a:rPr lang="ru-RU" sz="4800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 </a:t>
            </a:r>
            <a:endParaRPr lang="ru-RU" sz="4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2C11EAB0-2790-48BC-9314-CC6A762796ED}"/>
              </a:ext>
            </a:extLst>
          </p:cNvPr>
          <p:cNvGrpSpPr/>
          <p:nvPr/>
        </p:nvGrpSpPr>
        <p:grpSpPr>
          <a:xfrm>
            <a:off x="7153066" y="599007"/>
            <a:ext cx="4781551" cy="2436225"/>
            <a:chOff x="7754966" y="2464255"/>
            <a:chExt cx="4135165" cy="2154233"/>
          </a:xfrm>
        </p:grpSpPr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77E1F92B-66F3-486F-877D-47D9D2C7DE28}"/>
                </a:ext>
              </a:extLst>
            </p:cNvPr>
            <p:cNvSpPr txBox="1"/>
            <p:nvPr/>
          </p:nvSpPr>
          <p:spPr>
            <a:xfrm>
              <a:off x="7839236" y="2464255"/>
              <a:ext cx="40508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sz="2400" b="1" dirty="0">
                <a:solidFill>
                  <a:srgbClr val="18417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Прямоугольник 39">
              <a:extLst>
                <a:ext uri="{FF2B5EF4-FFF2-40B4-BE49-F238E27FC236}">
                  <a16:creationId xmlns="" xmlns:a16="http://schemas.microsoft.com/office/drawing/2014/main" id="{0BD2485A-7881-46C2-8334-B215804DBA41}"/>
                </a:ext>
              </a:extLst>
            </p:cNvPr>
            <p:cNvSpPr/>
            <p:nvPr/>
          </p:nvSpPr>
          <p:spPr>
            <a:xfrm>
              <a:off x="7754966" y="3208586"/>
              <a:ext cx="4050895" cy="1409902"/>
            </a:xfrm>
            <a:prstGeom prst="rect">
              <a:avLst/>
            </a:prstGeom>
            <a:solidFill>
              <a:srgbClr val="184179"/>
            </a:solidFill>
            <a:ln w="38100">
              <a:noFill/>
            </a:ln>
          </p:spPr>
          <p:txBody>
            <a:bodyPr wrap="square" lIns="144000" tIns="72000" rIns="144000" bIns="72000" anchor="ctr">
              <a:spAutoFit/>
            </a:bodyPr>
            <a:lstStyle/>
            <a:p>
              <a:pPr marL="171450" indent="-171450">
                <a:spcAft>
                  <a:spcPts val="400"/>
                </a:spcAft>
                <a:buFont typeface="Wingdings" panose="05000000000000000000" pitchFamily="2" charset="2"/>
                <a:buChar char="ü"/>
              </a:pPr>
              <a:r>
                <a:rPr lang="ru-RU" dirty="0" smtClean="0">
                  <a:solidFill>
                    <a:schemeClr val="bg1"/>
                  </a:solidFill>
                  <a:latin typeface="Arial" panose="020B0604020202020204" pitchFamily="34" charset="0"/>
                  <a:ea typeface="DIN Condensed Light" panose="020B0506040000020204" pitchFamily="34" charset="-52"/>
                  <a:cs typeface="Arial" panose="020B0604020202020204" pitchFamily="34" charset="0"/>
                </a:rPr>
                <a:t>Постановление </a:t>
              </a:r>
              <a:r>
                <a:rPr lang="ru-RU" dirty="0">
                  <a:solidFill>
                    <a:schemeClr val="bg1"/>
                  </a:solidFill>
                  <a:latin typeface="Arial" panose="020B0604020202020204" pitchFamily="34" charset="0"/>
                  <a:ea typeface="DIN Condensed Light" panose="020B0506040000020204" pitchFamily="34" charset="-52"/>
                  <a:cs typeface="Arial" panose="020B0604020202020204" pitchFamily="34" charset="0"/>
                </a:rPr>
                <a:t>Правительства РФ от 24.07.2025 N 1099 </a:t>
              </a:r>
              <a:r>
                <a:rPr lang="ru-RU" dirty="0" smtClean="0">
                  <a:solidFill>
                    <a:schemeClr val="bg1"/>
                  </a:solidFill>
                  <a:latin typeface="Arial" panose="020B0604020202020204" pitchFamily="34" charset="0"/>
                  <a:ea typeface="DIN Condensed Light" panose="020B0506040000020204" pitchFamily="34" charset="-52"/>
                  <a:cs typeface="Arial" panose="020B0604020202020204" pitchFamily="34" charset="0"/>
                </a:rPr>
                <a:t>«О </a:t>
              </a:r>
              <a:r>
                <a:rPr lang="ru-RU" dirty="0">
                  <a:solidFill>
                    <a:schemeClr val="bg1"/>
                  </a:solidFill>
                  <a:latin typeface="Arial" panose="020B0604020202020204" pitchFamily="34" charset="0"/>
                  <a:ea typeface="DIN Condensed Light" panose="020B0506040000020204" pitchFamily="34" charset="-52"/>
                  <a:cs typeface="Arial" panose="020B0604020202020204" pitchFamily="34" charset="0"/>
                </a:rPr>
                <a:t>внесении изменений в постановление Правительства Российской Федерации от 25 июня 2021 г. N </a:t>
              </a:r>
              <a:r>
                <a:rPr lang="ru-RU" dirty="0" smtClean="0">
                  <a:solidFill>
                    <a:schemeClr val="bg1"/>
                  </a:solidFill>
                  <a:latin typeface="Arial" panose="020B0604020202020204" pitchFamily="34" charset="0"/>
                  <a:ea typeface="DIN Condensed Light" panose="020B0506040000020204" pitchFamily="34" charset="-52"/>
                  <a:cs typeface="Arial" panose="020B0604020202020204" pitchFamily="34" charset="0"/>
                </a:rPr>
                <a:t>997»</a:t>
              </a:r>
              <a:endParaRPr lang="ru-RU" dirty="0">
                <a:solidFill>
                  <a:schemeClr val="bg1"/>
                </a:solidFill>
                <a:latin typeface="Arial" panose="020B0604020202020204" pitchFamily="34" charset="0"/>
                <a:ea typeface="DIN Condensed Light" panose="020B0506040000020204" pitchFamily="34" charset="-52"/>
                <a:cs typeface="Arial" panose="020B0604020202020204" pitchFamily="34" charset="0"/>
              </a:endParaRPr>
            </a:p>
          </p:txBody>
        </p:sp>
      </p:grpSp>
      <p:sp>
        <p:nvSpPr>
          <p:cNvPr id="26" name="Номер слайда 3">
            <a:extLst>
              <a:ext uri="{FF2B5EF4-FFF2-40B4-BE49-F238E27FC236}">
                <a16:creationId xmlns="" xmlns:a16="http://schemas.microsoft.com/office/drawing/2014/main" id="{AF0BA2B3-88CA-4E80-9567-26C3ADD96B84}"/>
              </a:ext>
            </a:extLst>
          </p:cNvPr>
          <p:cNvSpPr txBox="1">
            <a:spLocks/>
          </p:cNvSpPr>
          <p:nvPr/>
        </p:nvSpPr>
        <p:spPr>
          <a:xfrm>
            <a:off x="11234792" y="6320944"/>
            <a:ext cx="602381" cy="336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D0BFA-31FF-4593-97A9-6BE861E8BE36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DIN Condensed Light" panose="020B0506040000020204" pitchFamily="34" charset="-5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Arial Narrow" panose="020B0606020202030204" pitchFamily="34" charset="0"/>
              <a:ea typeface="DIN Condensed Light" panose="020B0506040000020204" pitchFamily="34" charset="-52"/>
              <a:cs typeface="Arial" panose="020B0604020202020204" pitchFamily="34" charset="0"/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="" xmlns:a16="http://schemas.microsoft.com/office/drawing/2014/main" id="{131A4323-DAAD-4154-85D9-A2A0E7D03558}"/>
              </a:ext>
            </a:extLst>
          </p:cNvPr>
          <p:cNvGrpSpPr/>
          <p:nvPr/>
        </p:nvGrpSpPr>
        <p:grpSpPr>
          <a:xfrm>
            <a:off x="7529765" y="4608198"/>
            <a:ext cx="4704156" cy="1793199"/>
            <a:chOff x="1112977" y="3685451"/>
            <a:chExt cx="3243355" cy="1793199"/>
          </a:xfrm>
        </p:grpSpPr>
        <p:sp>
          <p:nvSpPr>
            <p:cNvPr id="30" name="Прямоугольник 29">
              <a:extLst>
                <a:ext uri="{FF2B5EF4-FFF2-40B4-BE49-F238E27FC236}">
                  <a16:creationId xmlns="" xmlns:a16="http://schemas.microsoft.com/office/drawing/2014/main" id="{253A2498-0E62-4DB6-8CE8-DC674556E5F5}"/>
                </a:ext>
              </a:extLst>
            </p:cNvPr>
            <p:cNvSpPr/>
            <p:nvPr/>
          </p:nvSpPr>
          <p:spPr>
            <a:xfrm>
              <a:off x="1112977" y="4638420"/>
              <a:ext cx="3056277" cy="8402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dirty="0">
                  <a:solidFill>
                    <a:srgbClr val="1841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</a:t>
              </a:r>
              <a:r>
                <a:rPr lang="ru-RU" dirty="0" smtClean="0">
                  <a:solidFill>
                    <a:srgbClr val="1841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онтролируемых лиц </a:t>
              </a:r>
              <a:r>
                <a:rPr lang="ru-RU" dirty="0">
                  <a:solidFill>
                    <a:srgbClr val="1841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соответствовали одновременно всем критериям добросовестности</a:t>
              </a:r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="" xmlns:a16="http://schemas.microsoft.com/office/drawing/2014/main" id="{1F08C591-565C-46A8-AFCA-DC9375C2A9F8}"/>
                </a:ext>
              </a:extLst>
            </p:cNvPr>
            <p:cNvSpPr/>
            <p:nvPr/>
          </p:nvSpPr>
          <p:spPr>
            <a:xfrm>
              <a:off x="2957500" y="3685451"/>
              <a:ext cx="139883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48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ru-RU" sz="4800" dirty="0">
                <a:solidFill>
                  <a:srgbClr val="00B050"/>
                </a:solidFill>
                <a:latin typeface="Arial Black" panose="020B0A04020102020204" pitchFamily="34" charset="0"/>
              </a:endParaRPr>
            </a:p>
          </p:txBody>
        </p:sp>
      </p:grpSp>
      <p:cxnSp>
        <p:nvCxnSpPr>
          <p:cNvPr id="38" name="Прямая соединительная линия 37">
            <a:extLst>
              <a:ext uri="{FF2B5EF4-FFF2-40B4-BE49-F238E27FC236}">
                <a16:creationId xmlns="" xmlns:a16="http://schemas.microsoft.com/office/drawing/2014/main" id="{FF1AD51D-9453-4439-A210-DD23E6AAA1BE}"/>
              </a:ext>
            </a:extLst>
          </p:cNvPr>
          <p:cNvCxnSpPr>
            <a:cxnSpLocks/>
          </p:cNvCxnSpPr>
          <p:nvPr/>
        </p:nvCxnSpPr>
        <p:spPr>
          <a:xfrm flipH="1">
            <a:off x="8760964" y="5023695"/>
            <a:ext cx="1208016" cy="0"/>
          </a:xfrm>
          <a:prstGeom prst="line">
            <a:avLst/>
          </a:prstGeom>
          <a:ln w="38100" cap="rnd">
            <a:solidFill>
              <a:srgbClr val="155F8C"/>
            </a:solidFill>
            <a:prstDash val="sysDot"/>
            <a:round/>
            <a:headEnd type="triangl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араллелограмм 40"/>
          <p:cNvSpPr/>
          <p:nvPr/>
        </p:nvSpPr>
        <p:spPr>
          <a:xfrm>
            <a:off x="1041932" y="3092985"/>
            <a:ext cx="5597287" cy="734251"/>
          </a:xfrm>
          <a:prstGeom prst="parallelogram">
            <a:avLst/>
          </a:prstGeom>
          <a:solidFill>
            <a:schemeClr val="accent1"/>
          </a:solidFill>
          <a:ln w="6350">
            <a:solidFill>
              <a:srgbClr val="DAE2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отсутствие нарушений обязательных требований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2" name="Параллелограмм 41"/>
          <p:cNvSpPr/>
          <p:nvPr/>
        </p:nvSpPr>
        <p:spPr>
          <a:xfrm>
            <a:off x="1041933" y="5922835"/>
            <a:ext cx="5597287" cy="734251"/>
          </a:xfrm>
          <a:prstGeom prst="parallelogram">
            <a:avLst/>
          </a:prstGeom>
          <a:solidFill>
            <a:schemeClr val="accent1"/>
          </a:solidFill>
          <a:ln w="6350">
            <a:solidFill>
              <a:srgbClr val="DAE2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выполнение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менее 100 %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показателей мониторинга системы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Параллелограмм 42"/>
          <p:cNvSpPr/>
          <p:nvPr/>
        </p:nvSpPr>
        <p:spPr>
          <a:xfrm>
            <a:off x="1052970" y="4974500"/>
            <a:ext cx="5597287" cy="734251"/>
          </a:xfrm>
          <a:prstGeom prst="parallelogram">
            <a:avLst/>
          </a:prstGeom>
          <a:solidFill>
            <a:schemeClr val="accent1"/>
          </a:solidFill>
          <a:ln w="6350">
            <a:solidFill>
              <a:srgbClr val="DAE2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своевременность представления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сведений в ФИС ФРДО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Параллелограмм 43"/>
          <p:cNvSpPr/>
          <p:nvPr/>
        </p:nvSpPr>
        <p:spPr>
          <a:xfrm>
            <a:off x="1041933" y="4018187"/>
            <a:ext cx="5608808" cy="734251"/>
          </a:xfrm>
          <a:prstGeom prst="parallelogram">
            <a:avLst/>
          </a:prstGeom>
          <a:solidFill>
            <a:schemeClr val="accent1"/>
          </a:solidFill>
          <a:ln w="6350">
            <a:solidFill>
              <a:srgbClr val="DAE2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выполнение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показателей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аккредитационного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мониторинга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425305" y="3365571"/>
            <a:ext cx="48690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1841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добросовестности </a:t>
            </a:r>
            <a:r>
              <a:rPr lang="ru-RU" dirty="0">
                <a:solidFill>
                  <a:srgbClr val="1841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контролируемых лиц, отнесенных к категориям высокого и среднего рисков </a:t>
            </a: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1182848" y="1174459"/>
            <a:ext cx="10779735" cy="14346"/>
          </a:xfrm>
          <a:prstGeom prst="line">
            <a:avLst/>
          </a:prstGeom>
          <a:ln w="1905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" y="64081"/>
            <a:ext cx="932907" cy="93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02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6807AF1F-5E99-7962-8C79-52712995439B}"/>
              </a:ext>
            </a:extLst>
          </p:cNvPr>
          <p:cNvSpPr/>
          <p:nvPr/>
        </p:nvSpPr>
        <p:spPr>
          <a:xfrm>
            <a:off x="1" y="0"/>
            <a:ext cx="937451" cy="6858000"/>
          </a:xfrm>
          <a:prstGeom prst="rect">
            <a:avLst/>
          </a:prstGeom>
          <a:solidFill>
            <a:srgbClr val="184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Номер слайда 3">
            <a:extLst>
              <a:ext uri="{FF2B5EF4-FFF2-40B4-BE49-F238E27FC236}">
                <a16:creationId xmlns="" xmlns:a16="http://schemas.microsoft.com/office/drawing/2014/main" id="{8A616D8A-4E21-B8B4-C7E8-184725E59FBB}"/>
              </a:ext>
            </a:extLst>
          </p:cNvPr>
          <p:cNvSpPr txBox="1">
            <a:spLocks/>
          </p:cNvSpPr>
          <p:nvPr/>
        </p:nvSpPr>
        <p:spPr>
          <a:xfrm>
            <a:off x="18468064" y="6385780"/>
            <a:ext cx="602381" cy="336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D0BFA-31FF-4593-97A9-6BE861E8BE36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DIN Condensed Light" panose="020B0506040000020204" pitchFamily="34" charset="-5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Arial Narrow" panose="020B0606020202030204" pitchFamily="34" charset="0"/>
              <a:ea typeface="DIN Condensed Light" panose="020B0506040000020204" pitchFamily="34" charset="-52"/>
              <a:cs typeface="Arial" panose="020B0604020202020204" pitchFamily="34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50121A77-0F69-4BBA-A6E4-4AEBECE67C34}"/>
              </a:ext>
            </a:extLst>
          </p:cNvPr>
          <p:cNvSpPr/>
          <p:nvPr/>
        </p:nvSpPr>
        <p:spPr>
          <a:xfrm>
            <a:off x="1125282" y="1175905"/>
            <a:ext cx="107097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000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Определена частота проведения плановых мероприятий в зависимости                  от присвоенной категории риска</a:t>
            </a:r>
          </a:p>
        </p:txBody>
      </p:sp>
      <p:sp>
        <p:nvSpPr>
          <p:cNvPr id="26" name="Номер слайда 3">
            <a:extLst>
              <a:ext uri="{FF2B5EF4-FFF2-40B4-BE49-F238E27FC236}">
                <a16:creationId xmlns="" xmlns:a16="http://schemas.microsoft.com/office/drawing/2014/main" id="{AF0BA2B3-88CA-4E80-9567-26C3ADD96B84}"/>
              </a:ext>
            </a:extLst>
          </p:cNvPr>
          <p:cNvSpPr txBox="1">
            <a:spLocks/>
          </p:cNvSpPr>
          <p:nvPr/>
        </p:nvSpPr>
        <p:spPr>
          <a:xfrm>
            <a:off x="11234792" y="6320944"/>
            <a:ext cx="602381" cy="336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D0BFA-31FF-4593-97A9-6BE861E8BE36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DIN Condensed Light" panose="020B0506040000020204" pitchFamily="34" charset="-5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Arial Narrow" panose="020B0606020202030204" pitchFamily="34" charset="0"/>
              <a:ea typeface="DIN Condensed Light" panose="020B0506040000020204" pitchFamily="34" charset="-52"/>
              <a:cs typeface="Arial" panose="020B0604020202020204" pitchFamily="34" charset="0"/>
            </a:endParaRPr>
          </a:p>
        </p:txBody>
      </p:sp>
      <p:cxnSp>
        <p:nvCxnSpPr>
          <p:cNvPr id="38" name="Прямая соединительная линия 37">
            <a:extLst>
              <a:ext uri="{FF2B5EF4-FFF2-40B4-BE49-F238E27FC236}">
                <a16:creationId xmlns="" xmlns:a16="http://schemas.microsoft.com/office/drawing/2014/main" id="{FF1AD51D-9453-4439-A210-DD23E6AAA1BE}"/>
              </a:ext>
            </a:extLst>
          </p:cNvPr>
          <p:cNvCxnSpPr>
            <a:cxnSpLocks/>
          </p:cNvCxnSpPr>
          <p:nvPr/>
        </p:nvCxnSpPr>
        <p:spPr>
          <a:xfrm flipH="1">
            <a:off x="6480154" y="2346319"/>
            <a:ext cx="1208016" cy="0"/>
          </a:xfrm>
          <a:prstGeom prst="line">
            <a:avLst/>
          </a:prstGeom>
          <a:ln w="38100" cap="rnd">
            <a:solidFill>
              <a:srgbClr val="155F8C"/>
            </a:solidFill>
            <a:prstDash val="sysDot"/>
            <a:round/>
            <a:headEnd type="triangl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1222646" y="1087376"/>
            <a:ext cx="10778362" cy="7444"/>
          </a:xfrm>
          <a:prstGeom prst="line">
            <a:avLst/>
          </a:prstGeom>
          <a:ln w="1905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111122B8-B1D1-4506-A7B2-58453D264DDE}"/>
              </a:ext>
            </a:extLst>
          </p:cNvPr>
          <p:cNvSpPr/>
          <p:nvPr/>
        </p:nvSpPr>
        <p:spPr>
          <a:xfrm>
            <a:off x="1245519" y="2133953"/>
            <a:ext cx="5235792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 smtClean="0">
                <a:solidFill>
                  <a:srgbClr val="1841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ИТОГИ КАТЕГОРИРОВАНИЯ 2025</a:t>
            </a:r>
            <a:endParaRPr lang="ru-RU" sz="2400" b="1" dirty="0">
              <a:solidFill>
                <a:srgbClr val="1841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oogle Shape;16454;p75">
            <a:extLst>
              <a:ext uri="{FF2B5EF4-FFF2-40B4-BE49-F238E27FC236}">
                <a16:creationId xmlns="" xmlns:a16="http://schemas.microsoft.com/office/drawing/2014/main" id="{2BCC1978-D1E1-45E7-9311-889EE00AC5EC}"/>
              </a:ext>
            </a:extLst>
          </p:cNvPr>
          <p:cNvGrpSpPr/>
          <p:nvPr/>
        </p:nvGrpSpPr>
        <p:grpSpPr>
          <a:xfrm>
            <a:off x="11634984" y="6368042"/>
            <a:ext cx="579664" cy="669076"/>
            <a:chOff x="4193490" y="3350084"/>
            <a:chExt cx="289939" cy="334661"/>
          </a:xfrm>
          <a:solidFill>
            <a:schemeClr val="tx1"/>
          </a:solidFill>
        </p:grpSpPr>
        <p:sp>
          <p:nvSpPr>
            <p:cNvPr id="33" name="Google Shape;16455;p75">
              <a:extLst>
                <a:ext uri="{FF2B5EF4-FFF2-40B4-BE49-F238E27FC236}">
                  <a16:creationId xmlns="" xmlns:a16="http://schemas.microsoft.com/office/drawing/2014/main" id="{B6048AA4-772F-48FD-9AC6-D4B26F6C8073}"/>
                </a:ext>
              </a:extLst>
            </p:cNvPr>
            <p:cNvSpPr/>
            <p:nvPr/>
          </p:nvSpPr>
          <p:spPr>
            <a:xfrm>
              <a:off x="4193490" y="3350084"/>
              <a:ext cx="246364" cy="150110"/>
            </a:xfrm>
            <a:custGeom>
              <a:avLst/>
              <a:gdLst/>
              <a:ahLst/>
              <a:cxnLst/>
              <a:rect l="l" t="t" r="r" b="b"/>
              <a:pathLst>
                <a:path w="7740" h="4716" extrusionOk="0">
                  <a:moveTo>
                    <a:pt x="4382" y="298"/>
                  </a:moveTo>
                  <a:lnTo>
                    <a:pt x="4299" y="1048"/>
                  </a:lnTo>
                  <a:lnTo>
                    <a:pt x="3668" y="1048"/>
                  </a:lnTo>
                  <a:lnTo>
                    <a:pt x="3620" y="524"/>
                  </a:lnTo>
                  <a:lnTo>
                    <a:pt x="3584" y="298"/>
                  </a:lnTo>
                  <a:close/>
                  <a:moveTo>
                    <a:pt x="6013" y="929"/>
                  </a:moveTo>
                  <a:lnTo>
                    <a:pt x="7204" y="2120"/>
                  </a:lnTo>
                  <a:lnTo>
                    <a:pt x="6025" y="2096"/>
                  </a:lnTo>
                  <a:lnTo>
                    <a:pt x="6013" y="929"/>
                  </a:lnTo>
                  <a:close/>
                  <a:moveTo>
                    <a:pt x="3406" y="0"/>
                  </a:moveTo>
                  <a:cubicBezTo>
                    <a:pt x="3358" y="0"/>
                    <a:pt x="3322" y="12"/>
                    <a:pt x="3287" y="48"/>
                  </a:cubicBezTo>
                  <a:cubicBezTo>
                    <a:pt x="3263" y="72"/>
                    <a:pt x="3239" y="119"/>
                    <a:pt x="3239" y="167"/>
                  </a:cubicBezTo>
                  <a:lnTo>
                    <a:pt x="3275" y="393"/>
                  </a:lnTo>
                  <a:lnTo>
                    <a:pt x="143" y="393"/>
                  </a:lnTo>
                  <a:cubicBezTo>
                    <a:pt x="60" y="393"/>
                    <a:pt x="1" y="465"/>
                    <a:pt x="1" y="536"/>
                  </a:cubicBezTo>
                  <a:lnTo>
                    <a:pt x="1" y="1191"/>
                  </a:lnTo>
                  <a:cubicBezTo>
                    <a:pt x="1" y="1286"/>
                    <a:pt x="72" y="1346"/>
                    <a:pt x="143" y="1346"/>
                  </a:cubicBezTo>
                  <a:cubicBezTo>
                    <a:pt x="239" y="1346"/>
                    <a:pt x="298" y="1262"/>
                    <a:pt x="298" y="1191"/>
                  </a:cubicBezTo>
                  <a:lnTo>
                    <a:pt x="298" y="691"/>
                  </a:lnTo>
                  <a:lnTo>
                    <a:pt x="3299" y="691"/>
                  </a:lnTo>
                  <a:lnTo>
                    <a:pt x="3358" y="1203"/>
                  </a:lnTo>
                  <a:cubicBezTo>
                    <a:pt x="3382" y="1286"/>
                    <a:pt x="3441" y="1346"/>
                    <a:pt x="3513" y="1346"/>
                  </a:cubicBezTo>
                  <a:lnTo>
                    <a:pt x="4418" y="1346"/>
                  </a:lnTo>
                  <a:cubicBezTo>
                    <a:pt x="4489" y="1346"/>
                    <a:pt x="4573" y="1286"/>
                    <a:pt x="4573" y="1203"/>
                  </a:cubicBezTo>
                  <a:lnTo>
                    <a:pt x="4632" y="691"/>
                  </a:lnTo>
                  <a:lnTo>
                    <a:pt x="5680" y="691"/>
                  </a:lnTo>
                  <a:lnTo>
                    <a:pt x="5704" y="2239"/>
                  </a:lnTo>
                  <a:cubicBezTo>
                    <a:pt x="5704" y="2322"/>
                    <a:pt x="5775" y="2382"/>
                    <a:pt x="5847" y="2382"/>
                  </a:cubicBezTo>
                  <a:lnTo>
                    <a:pt x="7394" y="2394"/>
                  </a:lnTo>
                  <a:lnTo>
                    <a:pt x="7394" y="4572"/>
                  </a:lnTo>
                  <a:cubicBezTo>
                    <a:pt x="7394" y="4656"/>
                    <a:pt x="7466" y="4715"/>
                    <a:pt x="7549" y="4715"/>
                  </a:cubicBezTo>
                  <a:cubicBezTo>
                    <a:pt x="7632" y="4715"/>
                    <a:pt x="7692" y="4644"/>
                    <a:pt x="7692" y="4572"/>
                  </a:cubicBezTo>
                  <a:lnTo>
                    <a:pt x="7692" y="2251"/>
                  </a:lnTo>
                  <a:cubicBezTo>
                    <a:pt x="7740" y="2215"/>
                    <a:pt x="7728" y="2191"/>
                    <a:pt x="7692" y="2155"/>
                  </a:cubicBezTo>
                  <a:lnTo>
                    <a:pt x="5966" y="429"/>
                  </a:lnTo>
                  <a:cubicBezTo>
                    <a:pt x="5942" y="405"/>
                    <a:pt x="5894" y="393"/>
                    <a:pt x="5858" y="393"/>
                  </a:cubicBezTo>
                  <a:lnTo>
                    <a:pt x="4692" y="393"/>
                  </a:lnTo>
                  <a:lnTo>
                    <a:pt x="4715" y="167"/>
                  </a:lnTo>
                  <a:cubicBezTo>
                    <a:pt x="4715" y="119"/>
                    <a:pt x="4704" y="72"/>
                    <a:pt x="4668" y="48"/>
                  </a:cubicBezTo>
                  <a:cubicBezTo>
                    <a:pt x="4644" y="12"/>
                    <a:pt x="4596" y="0"/>
                    <a:pt x="45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4" name="Google Shape;16456;p75">
              <a:extLst>
                <a:ext uri="{FF2B5EF4-FFF2-40B4-BE49-F238E27FC236}">
                  <a16:creationId xmlns="" xmlns:a16="http://schemas.microsoft.com/office/drawing/2014/main" id="{757480BD-7733-461B-938B-F580A0DE1A1D}"/>
                </a:ext>
              </a:extLst>
            </p:cNvPr>
            <p:cNvSpPr/>
            <p:nvPr/>
          </p:nvSpPr>
          <p:spPr>
            <a:xfrm>
              <a:off x="4193872" y="3405023"/>
              <a:ext cx="9517" cy="44753"/>
            </a:xfrm>
            <a:custGeom>
              <a:avLst/>
              <a:gdLst/>
              <a:ahLst/>
              <a:cxnLst/>
              <a:rect l="l" t="t" r="r" b="b"/>
              <a:pathLst>
                <a:path w="299" h="1406" extrusionOk="0">
                  <a:moveTo>
                    <a:pt x="155" y="1"/>
                  </a:moveTo>
                  <a:cubicBezTo>
                    <a:pt x="60" y="1"/>
                    <a:pt x="0" y="72"/>
                    <a:pt x="0" y="156"/>
                  </a:cubicBezTo>
                  <a:lnTo>
                    <a:pt x="0" y="1251"/>
                  </a:lnTo>
                  <a:cubicBezTo>
                    <a:pt x="0" y="1346"/>
                    <a:pt x="72" y="1406"/>
                    <a:pt x="155" y="1406"/>
                  </a:cubicBezTo>
                  <a:cubicBezTo>
                    <a:pt x="239" y="1406"/>
                    <a:pt x="298" y="1322"/>
                    <a:pt x="298" y="1251"/>
                  </a:cubicBezTo>
                  <a:lnTo>
                    <a:pt x="298" y="156"/>
                  </a:lnTo>
                  <a:cubicBezTo>
                    <a:pt x="298" y="72"/>
                    <a:pt x="227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6" name="Google Shape;16457;p75">
              <a:extLst>
                <a:ext uri="{FF2B5EF4-FFF2-40B4-BE49-F238E27FC236}">
                  <a16:creationId xmlns="" xmlns:a16="http://schemas.microsoft.com/office/drawing/2014/main" id="{763AF052-3388-4DD2-97CE-32FFC131FF74}"/>
                </a:ext>
              </a:extLst>
            </p:cNvPr>
            <p:cNvSpPr/>
            <p:nvPr/>
          </p:nvSpPr>
          <p:spPr>
            <a:xfrm>
              <a:off x="4275356" y="3444460"/>
              <a:ext cx="128116" cy="9485"/>
            </a:xfrm>
            <a:custGeom>
              <a:avLst/>
              <a:gdLst/>
              <a:ahLst/>
              <a:cxnLst/>
              <a:rect l="l" t="t" r="r" b="b"/>
              <a:pathLst>
                <a:path w="4025" h="298" extrusionOk="0">
                  <a:moveTo>
                    <a:pt x="155" y="0"/>
                  </a:moveTo>
                  <a:cubicBezTo>
                    <a:pt x="60" y="0"/>
                    <a:pt x="0" y="71"/>
                    <a:pt x="0" y="143"/>
                  </a:cubicBezTo>
                  <a:cubicBezTo>
                    <a:pt x="0" y="226"/>
                    <a:pt x="72" y="298"/>
                    <a:pt x="155" y="298"/>
                  </a:cubicBezTo>
                  <a:lnTo>
                    <a:pt x="3870" y="298"/>
                  </a:lnTo>
                  <a:cubicBezTo>
                    <a:pt x="3965" y="298"/>
                    <a:pt x="4025" y="226"/>
                    <a:pt x="4025" y="143"/>
                  </a:cubicBezTo>
                  <a:cubicBezTo>
                    <a:pt x="4025" y="71"/>
                    <a:pt x="3965" y="0"/>
                    <a:pt x="38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7" name="Google Shape;16458;p75">
              <a:extLst>
                <a:ext uri="{FF2B5EF4-FFF2-40B4-BE49-F238E27FC236}">
                  <a16:creationId xmlns="" xmlns:a16="http://schemas.microsoft.com/office/drawing/2014/main" id="{3C4DFEF4-B14D-42EE-B337-7535EA794769}"/>
                </a:ext>
              </a:extLst>
            </p:cNvPr>
            <p:cNvSpPr/>
            <p:nvPr/>
          </p:nvSpPr>
          <p:spPr>
            <a:xfrm>
              <a:off x="4275356" y="3463781"/>
              <a:ext cx="128116" cy="9485"/>
            </a:xfrm>
            <a:custGeom>
              <a:avLst/>
              <a:gdLst/>
              <a:ahLst/>
              <a:cxnLst/>
              <a:rect l="l" t="t" r="r" b="b"/>
              <a:pathLst>
                <a:path w="4025" h="298" extrusionOk="0">
                  <a:moveTo>
                    <a:pt x="155" y="0"/>
                  </a:moveTo>
                  <a:cubicBezTo>
                    <a:pt x="60" y="0"/>
                    <a:pt x="0" y="72"/>
                    <a:pt x="0" y="155"/>
                  </a:cubicBezTo>
                  <a:cubicBezTo>
                    <a:pt x="0" y="226"/>
                    <a:pt x="72" y="298"/>
                    <a:pt x="155" y="298"/>
                  </a:cubicBezTo>
                  <a:lnTo>
                    <a:pt x="3870" y="298"/>
                  </a:lnTo>
                  <a:cubicBezTo>
                    <a:pt x="3965" y="298"/>
                    <a:pt x="4025" y="226"/>
                    <a:pt x="4025" y="155"/>
                  </a:cubicBezTo>
                  <a:cubicBezTo>
                    <a:pt x="4025" y="72"/>
                    <a:pt x="3965" y="0"/>
                    <a:pt x="38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5" name="Google Shape;16459;p75">
              <a:extLst>
                <a:ext uri="{FF2B5EF4-FFF2-40B4-BE49-F238E27FC236}">
                  <a16:creationId xmlns="" xmlns:a16="http://schemas.microsoft.com/office/drawing/2014/main" id="{54E0FE2F-DCD0-480B-9F69-44B49428763C}"/>
                </a:ext>
              </a:extLst>
            </p:cNvPr>
            <p:cNvSpPr/>
            <p:nvPr/>
          </p:nvSpPr>
          <p:spPr>
            <a:xfrm>
              <a:off x="4223442" y="3439527"/>
              <a:ext cx="38673" cy="38673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905" y="322"/>
                  </a:moveTo>
                  <a:lnTo>
                    <a:pt x="905" y="917"/>
                  </a:lnTo>
                  <a:lnTo>
                    <a:pt x="310" y="917"/>
                  </a:lnTo>
                  <a:lnTo>
                    <a:pt x="310" y="322"/>
                  </a:lnTo>
                  <a:close/>
                  <a:moveTo>
                    <a:pt x="143" y="0"/>
                  </a:moveTo>
                  <a:cubicBezTo>
                    <a:pt x="48" y="0"/>
                    <a:pt x="0" y="72"/>
                    <a:pt x="0" y="155"/>
                  </a:cubicBezTo>
                  <a:lnTo>
                    <a:pt x="0" y="1060"/>
                  </a:lnTo>
                  <a:cubicBezTo>
                    <a:pt x="0" y="1155"/>
                    <a:pt x="72" y="1215"/>
                    <a:pt x="143" y="1215"/>
                  </a:cubicBezTo>
                  <a:lnTo>
                    <a:pt x="1048" y="1215"/>
                  </a:lnTo>
                  <a:cubicBezTo>
                    <a:pt x="1143" y="1215"/>
                    <a:pt x="1203" y="1131"/>
                    <a:pt x="1203" y="1060"/>
                  </a:cubicBezTo>
                  <a:lnTo>
                    <a:pt x="1203" y="155"/>
                  </a:lnTo>
                  <a:cubicBezTo>
                    <a:pt x="1215" y="72"/>
                    <a:pt x="1143" y="0"/>
                    <a:pt x="10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6" name="Google Shape;16460;p75">
              <a:extLst>
                <a:ext uri="{FF2B5EF4-FFF2-40B4-BE49-F238E27FC236}">
                  <a16:creationId xmlns="" xmlns:a16="http://schemas.microsoft.com/office/drawing/2014/main" id="{DD303E31-3B09-43BA-820B-8B568FE8780F}"/>
                </a:ext>
              </a:extLst>
            </p:cNvPr>
            <p:cNvSpPr/>
            <p:nvPr/>
          </p:nvSpPr>
          <p:spPr>
            <a:xfrm>
              <a:off x="4275356" y="3525913"/>
              <a:ext cx="128116" cy="9517"/>
            </a:xfrm>
            <a:custGeom>
              <a:avLst/>
              <a:gdLst/>
              <a:ahLst/>
              <a:cxnLst/>
              <a:rect l="l" t="t" r="r" b="b"/>
              <a:pathLst>
                <a:path w="4025" h="299" extrusionOk="0">
                  <a:moveTo>
                    <a:pt x="155" y="1"/>
                  </a:moveTo>
                  <a:cubicBezTo>
                    <a:pt x="60" y="1"/>
                    <a:pt x="0" y="72"/>
                    <a:pt x="0" y="144"/>
                  </a:cubicBezTo>
                  <a:cubicBezTo>
                    <a:pt x="0" y="227"/>
                    <a:pt x="72" y="299"/>
                    <a:pt x="155" y="299"/>
                  </a:cubicBezTo>
                  <a:lnTo>
                    <a:pt x="3870" y="299"/>
                  </a:lnTo>
                  <a:cubicBezTo>
                    <a:pt x="3965" y="299"/>
                    <a:pt x="4025" y="227"/>
                    <a:pt x="4025" y="144"/>
                  </a:cubicBezTo>
                  <a:cubicBezTo>
                    <a:pt x="4025" y="72"/>
                    <a:pt x="3965" y="1"/>
                    <a:pt x="38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9" name="Google Shape;16461;p75">
              <a:extLst>
                <a:ext uri="{FF2B5EF4-FFF2-40B4-BE49-F238E27FC236}">
                  <a16:creationId xmlns="" xmlns:a16="http://schemas.microsoft.com/office/drawing/2014/main" id="{E6C96D53-4907-4928-AACC-CF6AB18289C2}"/>
                </a:ext>
              </a:extLst>
            </p:cNvPr>
            <p:cNvSpPr/>
            <p:nvPr/>
          </p:nvSpPr>
          <p:spPr>
            <a:xfrm>
              <a:off x="4275356" y="3544884"/>
              <a:ext cx="128116" cy="9485"/>
            </a:xfrm>
            <a:custGeom>
              <a:avLst/>
              <a:gdLst/>
              <a:ahLst/>
              <a:cxnLst/>
              <a:rect l="l" t="t" r="r" b="b"/>
              <a:pathLst>
                <a:path w="4025" h="298" extrusionOk="0">
                  <a:moveTo>
                    <a:pt x="155" y="0"/>
                  </a:moveTo>
                  <a:cubicBezTo>
                    <a:pt x="60" y="0"/>
                    <a:pt x="0" y="72"/>
                    <a:pt x="0" y="143"/>
                  </a:cubicBezTo>
                  <a:cubicBezTo>
                    <a:pt x="0" y="226"/>
                    <a:pt x="72" y="298"/>
                    <a:pt x="155" y="298"/>
                  </a:cubicBezTo>
                  <a:lnTo>
                    <a:pt x="3870" y="298"/>
                  </a:lnTo>
                  <a:cubicBezTo>
                    <a:pt x="3965" y="298"/>
                    <a:pt x="4025" y="226"/>
                    <a:pt x="4025" y="143"/>
                  </a:cubicBezTo>
                  <a:cubicBezTo>
                    <a:pt x="4025" y="72"/>
                    <a:pt x="3965" y="0"/>
                    <a:pt x="38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0" name="Google Shape;16462;p75">
              <a:extLst>
                <a:ext uri="{FF2B5EF4-FFF2-40B4-BE49-F238E27FC236}">
                  <a16:creationId xmlns="" xmlns:a16="http://schemas.microsoft.com/office/drawing/2014/main" id="{85247806-7E8B-42C0-A296-6C2F6F49BCC2}"/>
                </a:ext>
              </a:extLst>
            </p:cNvPr>
            <p:cNvSpPr/>
            <p:nvPr/>
          </p:nvSpPr>
          <p:spPr>
            <a:xfrm>
              <a:off x="4223442" y="3521011"/>
              <a:ext cx="38673" cy="38673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905" y="298"/>
                  </a:moveTo>
                  <a:lnTo>
                    <a:pt x="905" y="893"/>
                  </a:lnTo>
                  <a:lnTo>
                    <a:pt x="310" y="893"/>
                  </a:lnTo>
                  <a:lnTo>
                    <a:pt x="310" y="298"/>
                  </a:lnTo>
                  <a:close/>
                  <a:moveTo>
                    <a:pt x="143" y="0"/>
                  </a:moveTo>
                  <a:cubicBezTo>
                    <a:pt x="48" y="0"/>
                    <a:pt x="0" y="83"/>
                    <a:pt x="0" y="155"/>
                  </a:cubicBezTo>
                  <a:lnTo>
                    <a:pt x="0" y="1060"/>
                  </a:lnTo>
                  <a:cubicBezTo>
                    <a:pt x="0" y="1155"/>
                    <a:pt x="72" y="1215"/>
                    <a:pt x="143" y="1215"/>
                  </a:cubicBezTo>
                  <a:lnTo>
                    <a:pt x="1048" y="1215"/>
                  </a:lnTo>
                  <a:cubicBezTo>
                    <a:pt x="1143" y="1215"/>
                    <a:pt x="1203" y="1131"/>
                    <a:pt x="1203" y="1060"/>
                  </a:cubicBezTo>
                  <a:lnTo>
                    <a:pt x="1203" y="155"/>
                  </a:lnTo>
                  <a:cubicBezTo>
                    <a:pt x="1215" y="83"/>
                    <a:pt x="1143" y="0"/>
                    <a:pt x="10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1" name="Google Shape;16463;p75">
              <a:extLst>
                <a:ext uri="{FF2B5EF4-FFF2-40B4-BE49-F238E27FC236}">
                  <a16:creationId xmlns="" xmlns:a16="http://schemas.microsoft.com/office/drawing/2014/main" id="{7B6067BA-4458-4424-87FA-31647B21AF22}"/>
                </a:ext>
              </a:extLst>
            </p:cNvPr>
            <p:cNvSpPr/>
            <p:nvPr/>
          </p:nvSpPr>
          <p:spPr>
            <a:xfrm>
              <a:off x="4223442" y="3602464"/>
              <a:ext cx="38673" cy="38705"/>
            </a:xfrm>
            <a:custGeom>
              <a:avLst/>
              <a:gdLst/>
              <a:ahLst/>
              <a:cxnLst/>
              <a:rect l="l" t="t" r="r" b="b"/>
              <a:pathLst>
                <a:path w="1215" h="1216" extrusionOk="0">
                  <a:moveTo>
                    <a:pt x="905" y="299"/>
                  </a:moveTo>
                  <a:lnTo>
                    <a:pt x="905" y="894"/>
                  </a:lnTo>
                  <a:lnTo>
                    <a:pt x="310" y="894"/>
                  </a:lnTo>
                  <a:lnTo>
                    <a:pt x="310" y="299"/>
                  </a:lnTo>
                  <a:close/>
                  <a:moveTo>
                    <a:pt x="143" y="1"/>
                  </a:moveTo>
                  <a:cubicBezTo>
                    <a:pt x="48" y="1"/>
                    <a:pt x="0" y="84"/>
                    <a:pt x="0" y="156"/>
                  </a:cubicBezTo>
                  <a:lnTo>
                    <a:pt x="0" y="1061"/>
                  </a:lnTo>
                  <a:cubicBezTo>
                    <a:pt x="0" y="1156"/>
                    <a:pt x="72" y="1215"/>
                    <a:pt x="143" y="1215"/>
                  </a:cubicBezTo>
                  <a:lnTo>
                    <a:pt x="1048" y="1215"/>
                  </a:lnTo>
                  <a:cubicBezTo>
                    <a:pt x="1143" y="1215"/>
                    <a:pt x="1203" y="1132"/>
                    <a:pt x="1203" y="1061"/>
                  </a:cubicBezTo>
                  <a:lnTo>
                    <a:pt x="1203" y="156"/>
                  </a:lnTo>
                  <a:cubicBezTo>
                    <a:pt x="1215" y="60"/>
                    <a:pt x="1143" y="1"/>
                    <a:pt x="10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2" name="Google Shape;16464;p75">
              <a:extLst>
                <a:ext uri="{FF2B5EF4-FFF2-40B4-BE49-F238E27FC236}">
                  <a16:creationId xmlns="" xmlns:a16="http://schemas.microsoft.com/office/drawing/2014/main" id="{F97DB682-D9B7-46C5-B633-AF7EEB07B79A}"/>
                </a:ext>
              </a:extLst>
            </p:cNvPr>
            <p:cNvSpPr/>
            <p:nvPr/>
          </p:nvSpPr>
          <p:spPr>
            <a:xfrm>
              <a:off x="4193872" y="3460375"/>
              <a:ext cx="289558" cy="224370"/>
            </a:xfrm>
            <a:custGeom>
              <a:avLst/>
              <a:gdLst/>
              <a:ahLst/>
              <a:cxnLst/>
              <a:rect l="l" t="t" r="r" b="b"/>
              <a:pathLst>
                <a:path w="9097" h="7049" extrusionOk="0">
                  <a:moveTo>
                    <a:pt x="6108" y="3751"/>
                  </a:moveTo>
                  <a:lnTo>
                    <a:pt x="8502" y="4620"/>
                  </a:lnTo>
                  <a:lnTo>
                    <a:pt x="7894" y="4894"/>
                  </a:lnTo>
                  <a:cubicBezTo>
                    <a:pt x="7847" y="4917"/>
                    <a:pt x="7811" y="4953"/>
                    <a:pt x="7799" y="5013"/>
                  </a:cubicBezTo>
                  <a:cubicBezTo>
                    <a:pt x="7787" y="5060"/>
                    <a:pt x="7799" y="5120"/>
                    <a:pt x="7847" y="5155"/>
                  </a:cubicBezTo>
                  <a:lnTo>
                    <a:pt x="8752" y="6060"/>
                  </a:lnTo>
                  <a:lnTo>
                    <a:pt x="8406" y="6406"/>
                  </a:lnTo>
                  <a:lnTo>
                    <a:pt x="7501" y="5489"/>
                  </a:lnTo>
                  <a:cubicBezTo>
                    <a:pt x="7478" y="5465"/>
                    <a:pt x="7430" y="5453"/>
                    <a:pt x="7394" y="5453"/>
                  </a:cubicBezTo>
                  <a:lnTo>
                    <a:pt x="7370" y="5453"/>
                  </a:lnTo>
                  <a:cubicBezTo>
                    <a:pt x="7323" y="5465"/>
                    <a:pt x="7275" y="5489"/>
                    <a:pt x="7251" y="5536"/>
                  </a:cubicBezTo>
                  <a:lnTo>
                    <a:pt x="6966" y="6156"/>
                  </a:lnTo>
                  <a:lnTo>
                    <a:pt x="6108" y="3751"/>
                  </a:lnTo>
                  <a:close/>
                  <a:moveTo>
                    <a:pt x="155" y="0"/>
                  </a:moveTo>
                  <a:cubicBezTo>
                    <a:pt x="60" y="0"/>
                    <a:pt x="0" y="83"/>
                    <a:pt x="0" y="155"/>
                  </a:cubicBezTo>
                  <a:lnTo>
                    <a:pt x="0" y="6894"/>
                  </a:lnTo>
                  <a:cubicBezTo>
                    <a:pt x="0" y="6989"/>
                    <a:pt x="72" y="7049"/>
                    <a:pt x="155" y="7049"/>
                  </a:cubicBezTo>
                  <a:lnTo>
                    <a:pt x="7573" y="7049"/>
                  </a:lnTo>
                  <a:cubicBezTo>
                    <a:pt x="7668" y="7049"/>
                    <a:pt x="7728" y="6965"/>
                    <a:pt x="7728" y="6894"/>
                  </a:cubicBezTo>
                  <a:lnTo>
                    <a:pt x="7728" y="6156"/>
                  </a:lnTo>
                  <a:lnTo>
                    <a:pt x="8204" y="6632"/>
                  </a:lnTo>
                  <a:cubicBezTo>
                    <a:pt x="8263" y="6691"/>
                    <a:pt x="8335" y="6715"/>
                    <a:pt x="8430" y="6715"/>
                  </a:cubicBezTo>
                  <a:cubicBezTo>
                    <a:pt x="8513" y="6715"/>
                    <a:pt x="8585" y="6691"/>
                    <a:pt x="8644" y="6632"/>
                  </a:cubicBezTo>
                  <a:lnTo>
                    <a:pt x="8990" y="6287"/>
                  </a:lnTo>
                  <a:cubicBezTo>
                    <a:pt x="9097" y="6156"/>
                    <a:pt x="9097" y="5953"/>
                    <a:pt x="8978" y="5822"/>
                  </a:cubicBezTo>
                  <a:lnTo>
                    <a:pt x="8228" y="5084"/>
                  </a:lnTo>
                  <a:lnTo>
                    <a:pt x="8644" y="4882"/>
                  </a:lnTo>
                  <a:cubicBezTo>
                    <a:pt x="8763" y="4822"/>
                    <a:pt x="8835" y="4703"/>
                    <a:pt x="8823" y="4584"/>
                  </a:cubicBezTo>
                  <a:cubicBezTo>
                    <a:pt x="8811" y="4465"/>
                    <a:pt x="8740" y="4346"/>
                    <a:pt x="8621" y="4310"/>
                  </a:cubicBezTo>
                  <a:lnTo>
                    <a:pt x="7728" y="3989"/>
                  </a:lnTo>
                  <a:lnTo>
                    <a:pt x="7728" y="1762"/>
                  </a:lnTo>
                  <a:cubicBezTo>
                    <a:pt x="7728" y="1667"/>
                    <a:pt x="7656" y="1607"/>
                    <a:pt x="7573" y="1607"/>
                  </a:cubicBezTo>
                  <a:cubicBezTo>
                    <a:pt x="7489" y="1607"/>
                    <a:pt x="7430" y="1691"/>
                    <a:pt x="7430" y="1762"/>
                  </a:cubicBezTo>
                  <a:lnTo>
                    <a:pt x="7430" y="3893"/>
                  </a:lnTo>
                  <a:lnTo>
                    <a:pt x="6227" y="3453"/>
                  </a:lnTo>
                  <a:cubicBezTo>
                    <a:pt x="6193" y="3442"/>
                    <a:pt x="6158" y="3437"/>
                    <a:pt x="6124" y="3437"/>
                  </a:cubicBezTo>
                  <a:cubicBezTo>
                    <a:pt x="6041" y="3437"/>
                    <a:pt x="5962" y="3469"/>
                    <a:pt x="5894" y="3536"/>
                  </a:cubicBezTo>
                  <a:cubicBezTo>
                    <a:pt x="5799" y="3620"/>
                    <a:pt x="5775" y="3739"/>
                    <a:pt x="5823" y="3858"/>
                  </a:cubicBezTo>
                  <a:lnTo>
                    <a:pt x="6085" y="4620"/>
                  </a:lnTo>
                  <a:lnTo>
                    <a:pt x="2727" y="4620"/>
                  </a:lnTo>
                  <a:cubicBezTo>
                    <a:pt x="2632" y="4620"/>
                    <a:pt x="2572" y="4691"/>
                    <a:pt x="2572" y="4763"/>
                  </a:cubicBezTo>
                  <a:cubicBezTo>
                    <a:pt x="2572" y="4858"/>
                    <a:pt x="2644" y="4917"/>
                    <a:pt x="2727" y="4917"/>
                  </a:cubicBezTo>
                  <a:lnTo>
                    <a:pt x="6204" y="4917"/>
                  </a:lnTo>
                  <a:lnTo>
                    <a:pt x="6311" y="5215"/>
                  </a:lnTo>
                  <a:lnTo>
                    <a:pt x="2727" y="5215"/>
                  </a:lnTo>
                  <a:cubicBezTo>
                    <a:pt x="2632" y="5215"/>
                    <a:pt x="2572" y="5286"/>
                    <a:pt x="2572" y="5358"/>
                  </a:cubicBezTo>
                  <a:cubicBezTo>
                    <a:pt x="2572" y="5453"/>
                    <a:pt x="2644" y="5513"/>
                    <a:pt x="2727" y="5513"/>
                  </a:cubicBezTo>
                  <a:lnTo>
                    <a:pt x="6418" y="5513"/>
                  </a:lnTo>
                  <a:lnTo>
                    <a:pt x="6668" y="6239"/>
                  </a:lnTo>
                  <a:cubicBezTo>
                    <a:pt x="6716" y="6358"/>
                    <a:pt x="6811" y="6453"/>
                    <a:pt x="6954" y="6453"/>
                  </a:cubicBezTo>
                  <a:cubicBezTo>
                    <a:pt x="7085" y="6453"/>
                    <a:pt x="7204" y="6394"/>
                    <a:pt x="7251" y="6275"/>
                  </a:cubicBezTo>
                  <a:lnTo>
                    <a:pt x="7406" y="5929"/>
                  </a:lnTo>
                  <a:lnTo>
                    <a:pt x="7406" y="6727"/>
                  </a:lnTo>
                  <a:lnTo>
                    <a:pt x="298" y="6727"/>
                  </a:lnTo>
                  <a:lnTo>
                    <a:pt x="298" y="155"/>
                  </a:lnTo>
                  <a:cubicBezTo>
                    <a:pt x="298" y="60"/>
                    <a:pt x="227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69" name="Прямоугольник 68">
            <a:extLst>
              <a:ext uri="{FF2B5EF4-FFF2-40B4-BE49-F238E27FC236}">
                <a16:creationId xmlns="" xmlns:a16="http://schemas.microsoft.com/office/drawing/2014/main" id="{111122B8-B1D1-4506-A7B2-58453D264DDE}"/>
              </a:ext>
            </a:extLst>
          </p:cNvPr>
          <p:cNvSpPr/>
          <p:nvPr/>
        </p:nvSpPr>
        <p:spPr>
          <a:xfrm>
            <a:off x="7748958" y="2133953"/>
            <a:ext cx="4049698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 smtClean="0">
                <a:solidFill>
                  <a:srgbClr val="1841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967 контролируемых лиц</a:t>
            </a:r>
            <a:endParaRPr lang="ru-RU" sz="2400" b="1" dirty="0">
              <a:solidFill>
                <a:srgbClr val="1841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Прямоугольник 69">
            <a:extLst>
              <a:ext uri="{FF2B5EF4-FFF2-40B4-BE49-F238E27FC236}">
                <a16:creationId xmlns="" xmlns:a16="http://schemas.microsoft.com/office/drawing/2014/main" id="{253A2498-0E62-4DB6-8CE8-DC674556E5F5}"/>
              </a:ext>
            </a:extLst>
          </p:cNvPr>
          <p:cNvSpPr/>
          <p:nvPr/>
        </p:nvSpPr>
        <p:spPr>
          <a:xfrm>
            <a:off x="1504980" y="5212446"/>
            <a:ext cx="7736031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1841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Плановые КНМ проводятся только в отношении объектов, отнесенных к категории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высокого </a:t>
            </a: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риска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11306" y="5900462"/>
            <a:ext cx="10011705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450215" algn="l"/>
              </a:tabLst>
            </a:pPr>
            <a:r>
              <a:rPr lang="ru-RU" dirty="0" smtClean="0">
                <a:solidFill>
                  <a:srgbClr val="1841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dirty="0">
                <a:solidFill>
                  <a:srgbClr val="1841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отношении объектов, отнесенных к категориям среднего и низкого риска, плановые </a:t>
            </a:r>
            <a:r>
              <a:rPr lang="ru-RU" dirty="0" smtClean="0">
                <a:solidFill>
                  <a:srgbClr val="1841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КНМ в </a:t>
            </a:r>
            <a:r>
              <a:rPr lang="ru-RU" dirty="0">
                <a:solidFill>
                  <a:srgbClr val="1841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виде проверок и </a:t>
            </a:r>
            <a:r>
              <a:rPr lang="ru-RU" dirty="0" smtClean="0">
                <a:solidFill>
                  <a:srgbClr val="1841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обязательный профилактический </a:t>
            </a:r>
            <a:r>
              <a:rPr lang="ru-RU" dirty="0">
                <a:solidFill>
                  <a:srgbClr val="1841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визит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проводятся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Рисунок 7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019" y="2955906"/>
            <a:ext cx="1915164" cy="1436373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497B8256-DD25-1B1C-BDFF-C4F2F1F8885F}"/>
              </a:ext>
            </a:extLst>
          </p:cNvPr>
          <p:cNvSpPr/>
          <p:nvPr/>
        </p:nvSpPr>
        <p:spPr>
          <a:xfrm>
            <a:off x="1052970" y="235070"/>
            <a:ext cx="106302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841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Изменения в Положение о федеральном государственном контроле (надзоре) в сфере образования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5239359"/>
              </p:ext>
            </p:extLst>
          </p:nvPr>
        </p:nvGraphicFramePr>
        <p:xfrm>
          <a:off x="1333849" y="2663173"/>
          <a:ext cx="7926459" cy="229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2153"/>
                <a:gridCol w="2642153"/>
                <a:gridCol w="2642153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2025 г.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mtClean="0"/>
                        <a:t>2026 </a:t>
                      </a:r>
                      <a:r>
                        <a:rPr lang="ru-RU" dirty="0" smtClean="0"/>
                        <a:t>г.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rgbClr val="4472C4"/>
                          </a:solidFill>
                          <a:latin typeface="Arial" panose="020B0604020202020204" pitchFamily="34" charset="0"/>
                          <a:ea typeface="DIN Condensed Light" panose="020B0506040000020204" pitchFamily="34" charset="-52"/>
                          <a:cs typeface="Arial" panose="020B0604020202020204" pitchFamily="34" charset="0"/>
                        </a:rPr>
                        <a:t>НИЗКИЙ РИСК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4472C4"/>
                          </a:solidFill>
                          <a:latin typeface="Arial" panose="020B0604020202020204" pitchFamily="34" charset="0"/>
                          <a:ea typeface="DIN Condensed Light" panose="020B0506040000020204" pitchFamily="34" charset="-52"/>
                          <a:cs typeface="Arial" panose="020B0604020202020204" pitchFamily="34" charset="0"/>
                        </a:rPr>
                        <a:t>936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4472C4"/>
                          </a:solidFill>
                          <a:latin typeface="Arial" panose="020B0604020202020204" pitchFamily="34" charset="0"/>
                          <a:ea typeface="DIN Condensed Light" panose="020B0506040000020204" pitchFamily="34" charset="-52"/>
                          <a:cs typeface="Arial" panose="020B0604020202020204" pitchFamily="34" charset="0"/>
                        </a:rPr>
                        <a:t>931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rgbClr val="4472C4"/>
                        </a:solidFill>
                        <a:latin typeface="Arial" panose="020B0604020202020204" pitchFamily="34" charset="0"/>
                        <a:ea typeface="DIN Condensed Light" panose="020B0506040000020204" pitchFamily="34" charset="-52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rgbClr val="4472C4"/>
                          </a:solidFill>
                          <a:latin typeface="Arial" panose="020B0604020202020204" pitchFamily="34" charset="0"/>
                          <a:ea typeface="DIN Condensed Light" panose="020B0506040000020204" pitchFamily="34" charset="-52"/>
                          <a:cs typeface="Arial" panose="020B0604020202020204" pitchFamily="34" charset="0"/>
                        </a:rPr>
                        <a:t>СРЕДНИЙ РИСК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4472C4"/>
                          </a:solidFill>
                          <a:latin typeface="Arial" panose="020B0604020202020204" pitchFamily="34" charset="0"/>
                          <a:ea typeface="DIN Condensed Light" panose="020B0506040000020204" pitchFamily="34" charset="-52"/>
                          <a:cs typeface="Arial" panose="020B0604020202020204" pitchFamily="34" charset="0"/>
                        </a:rPr>
                        <a:t>53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4472C4"/>
                          </a:solidFill>
                          <a:latin typeface="Arial" panose="020B0604020202020204" pitchFamily="34" charset="0"/>
                          <a:ea typeface="DIN Condensed Light" panose="020B0506040000020204" pitchFamily="34" charset="-52"/>
                          <a:cs typeface="Arial" panose="020B0604020202020204" pitchFamily="34" charset="0"/>
                        </a:rPr>
                        <a:t>36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rgbClr val="4472C4"/>
                        </a:solidFill>
                        <a:latin typeface="Arial" panose="020B0604020202020204" pitchFamily="34" charset="0"/>
                        <a:ea typeface="DIN Condensed Light" panose="020B0506040000020204" pitchFamily="34" charset="-52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rgbClr val="4472C4"/>
                          </a:solidFill>
                          <a:latin typeface="Arial" panose="020B0604020202020204" pitchFamily="34" charset="0"/>
                          <a:ea typeface="DIN Condensed Light" panose="020B0506040000020204" pitchFamily="34" charset="-52"/>
                          <a:cs typeface="Arial" panose="020B0604020202020204" pitchFamily="34" charset="0"/>
                        </a:rPr>
                        <a:t>ВЫСОКИЙ РИСК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4472C4"/>
                          </a:solidFill>
                          <a:latin typeface="Arial" panose="020B0604020202020204" pitchFamily="34" charset="0"/>
                          <a:ea typeface="DIN Condensed Light" panose="020B0506040000020204" pitchFamily="34" charset="-52"/>
                          <a:cs typeface="Arial" panose="020B0604020202020204" pitchFamily="34" charset="0"/>
                        </a:rPr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4472C4"/>
                          </a:solidFill>
                          <a:latin typeface="Arial" panose="020B0604020202020204" pitchFamily="34" charset="0"/>
                          <a:ea typeface="DIN Condensed Light" panose="020B0506040000020204" pitchFamily="34" charset="-52"/>
                          <a:cs typeface="Arial" panose="020B0604020202020204" pitchFamily="34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rgbClr val="4472C4"/>
                        </a:solidFill>
                        <a:latin typeface="Arial" panose="020B0604020202020204" pitchFamily="34" charset="0"/>
                        <a:ea typeface="DIN Condensed Light" panose="020B0506040000020204" pitchFamily="34" charset="-52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8" name="Рисунок 27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" y="64081"/>
            <a:ext cx="932907" cy="93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7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6807AF1F-5E99-7962-8C79-52712995439B}"/>
              </a:ext>
            </a:extLst>
          </p:cNvPr>
          <p:cNvSpPr/>
          <p:nvPr/>
        </p:nvSpPr>
        <p:spPr>
          <a:xfrm>
            <a:off x="1" y="0"/>
            <a:ext cx="937451" cy="6858000"/>
          </a:xfrm>
          <a:prstGeom prst="rect">
            <a:avLst/>
          </a:prstGeom>
          <a:solidFill>
            <a:srgbClr val="184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>
            <a:extLst>
              <a:ext uri="{FF2B5EF4-FFF2-40B4-BE49-F238E27FC236}">
                <a16:creationId xmlns="" xmlns:a16="http://schemas.microsoft.com/office/drawing/2014/main" id="{497B8256-DD25-1B1C-BDFF-C4F2F1F8885F}"/>
              </a:ext>
            </a:extLst>
          </p:cNvPr>
          <p:cNvSpPr/>
          <p:nvPr/>
        </p:nvSpPr>
        <p:spPr>
          <a:xfrm>
            <a:off x="1052970" y="235070"/>
            <a:ext cx="106302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841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Изменения в Положение о федеральном государственном контроле (надзоре) в сфере образования</a:t>
            </a:r>
          </a:p>
        </p:txBody>
      </p:sp>
      <p:sp>
        <p:nvSpPr>
          <p:cNvPr id="60" name="Номер слайда 3">
            <a:extLst>
              <a:ext uri="{FF2B5EF4-FFF2-40B4-BE49-F238E27FC236}">
                <a16:creationId xmlns="" xmlns:a16="http://schemas.microsoft.com/office/drawing/2014/main" id="{8A616D8A-4E21-B8B4-C7E8-184725E59FBB}"/>
              </a:ext>
            </a:extLst>
          </p:cNvPr>
          <p:cNvSpPr txBox="1">
            <a:spLocks/>
          </p:cNvSpPr>
          <p:nvPr/>
        </p:nvSpPr>
        <p:spPr>
          <a:xfrm>
            <a:off x="18468064" y="6385780"/>
            <a:ext cx="602381" cy="336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D0BFA-31FF-4593-97A9-6BE861E8BE36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DIN Condensed Light" panose="020B0506040000020204" pitchFamily="34" charset="-5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Arial Narrow" panose="020B0606020202030204" pitchFamily="34" charset="0"/>
              <a:ea typeface="DIN Condensed Light" panose="020B0506040000020204" pitchFamily="34" charset="-52"/>
              <a:cs typeface="Arial" panose="020B0604020202020204" pitchFamily="34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50121A77-0F69-4BBA-A6E4-4AEBECE67C34}"/>
              </a:ext>
            </a:extLst>
          </p:cNvPr>
          <p:cNvSpPr/>
          <p:nvPr/>
        </p:nvSpPr>
        <p:spPr>
          <a:xfrm>
            <a:off x="1172117" y="1213237"/>
            <a:ext cx="716654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000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Скорректированы сроки проведения выездных </a:t>
            </a:r>
            <a:r>
              <a:rPr lang="ru-RU" sz="2000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проверок </a:t>
            </a:r>
            <a:r>
              <a:rPr lang="ru-RU" sz="2000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10 рабочих </a:t>
            </a: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дней</a:t>
            </a:r>
            <a:r>
              <a:rPr lang="ru-RU" sz="2000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2000" b="1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b="1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Закреплено использование мобильного приложения «Инспектор»</a:t>
            </a:r>
          </a:p>
          <a:p>
            <a:endParaRPr lang="ru-RU" sz="2000" b="1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Определены правила проведения профилактических визитов по инициативе самих образовательных учреждений</a:t>
            </a:r>
          </a:p>
          <a:p>
            <a:endParaRPr lang="ru-RU" sz="2000" b="1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Упрощен процесс обжалования решений органов контроля.  Создана единая система досудебного урегулирования </a:t>
            </a:r>
            <a:r>
              <a:rPr lang="ru-RU" sz="2000" b="1" dirty="0"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споров</a:t>
            </a:r>
            <a:endParaRPr lang="ru-RU" sz="2000" dirty="0" smtClean="0"/>
          </a:p>
          <a:p>
            <a:endParaRPr lang="ru-RU" sz="2000" b="1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Номер слайда 3">
            <a:extLst>
              <a:ext uri="{FF2B5EF4-FFF2-40B4-BE49-F238E27FC236}">
                <a16:creationId xmlns="" xmlns:a16="http://schemas.microsoft.com/office/drawing/2014/main" id="{AF0BA2B3-88CA-4E80-9567-26C3ADD96B84}"/>
              </a:ext>
            </a:extLst>
          </p:cNvPr>
          <p:cNvSpPr txBox="1">
            <a:spLocks/>
          </p:cNvSpPr>
          <p:nvPr/>
        </p:nvSpPr>
        <p:spPr>
          <a:xfrm>
            <a:off x="11234792" y="6320944"/>
            <a:ext cx="602381" cy="336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D0BFA-31FF-4593-97A9-6BE861E8BE36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DIN Condensed Light" panose="020B0506040000020204" pitchFamily="34" charset="-5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Arial Narrow" panose="020B0606020202030204" pitchFamily="34" charset="0"/>
              <a:ea typeface="DIN Condensed Light" panose="020B0506040000020204" pitchFamily="34" charset="-52"/>
              <a:cs typeface="Arial" panose="020B0604020202020204" pitchFamily="34" charset="0"/>
            </a:endParaRP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1172117" y="1070446"/>
            <a:ext cx="10778362" cy="7444"/>
          </a:xfrm>
          <a:prstGeom prst="line">
            <a:avLst/>
          </a:prstGeom>
          <a:ln w="1905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99" y="5289258"/>
            <a:ext cx="3137483" cy="15687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611" y="3615297"/>
            <a:ext cx="2504189" cy="25041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724" y="1254074"/>
            <a:ext cx="3380258" cy="21597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" y="64081"/>
            <a:ext cx="932907" cy="93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5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6807AF1F-5E99-7962-8C79-52712995439B}"/>
              </a:ext>
            </a:extLst>
          </p:cNvPr>
          <p:cNvSpPr/>
          <p:nvPr/>
        </p:nvSpPr>
        <p:spPr>
          <a:xfrm>
            <a:off x="1" y="0"/>
            <a:ext cx="937451" cy="6858000"/>
          </a:xfrm>
          <a:prstGeom prst="rect">
            <a:avLst/>
          </a:prstGeom>
          <a:solidFill>
            <a:srgbClr val="184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>
            <a:extLst>
              <a:ext uri="{FF2B5EF4-FFF2-40B4-BE49-F238E27FC236}">
                <a16:creationId xmlns="" xmlns:a16="http://schemas.microsoft.com/office/drawing/2014/main" id="{497B8256-DD25-1B1C-BDFF-C4F2F1F8885F}"/>
              </a:ext>
            </a:extLst>
          </p:cNvPr>
          <p:cNvSpPr/>
          <p:nvPr/>
        </p:nvSpPr>
        <p:spPr>
          <a:xfrm>
            <a:off x="1052970" y="235070"/>
            <a:ext cx="10630262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ru-RU" sz="3600" b="1" dirty="0">
                <a:solidFill>
                  <a:srgbClr val="1841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Анализ проделанной работы в 2025 году</a:t>
            </a:r>
          </a:p>
        </p:txBody>
      </p:sp>
      <p:sp>
        <p:nvSpPr>
          <p:cNvPr id="60" name="Номер слайда 3">
            <a:extLst>
              <a:ext uri="{FF2B5EF4-FFF2-40B4-BE49-F238E27FC236}">
                <a16:creationId xmlns="" xmlns:a16="http://schemas.microsoft.com/office/drawing/2014/main" id="{8A616D8A-4E21-B8B4-C7E8-184725E59FBB}"/>
              </a:ext>
            </a:extLst>
          </p:cNvPr>
          <p:cNvSpPr txBox="1">
            <a:spLocks/>
          </p:cNvSpPr>
          <p:nvPr/>
        </p:nvSpPr>
        <p:spPr>
          <a:xfrm>
            <a:off x="18468064" y="6385780"/>
            <a:ext cx="602381" cy="336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D0BFA-31FF-4593-97A9-6BE861E8BE36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DIN Condensed Light" panose="020B0506040000020204" pitchFamily="34" charset="-5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Arial Narrow" panose="020B0606020202030204" pitchFamily="34" charset="0"/>
              <a:ea typeface="DIN Condensed Light" panose="020B0506040000020204" pitchFamily="34" charset="-52"/>
              <a:cs typeface="Arial" panose="020B0604020202020204" pitchFamily="34" charset="0"/>
            </a:endParaRPr>
          </a:p>
        </p:txBody>
      </p:sp>
      <p:sp>
        <p:nvSpPr>
          <p:cNvPr id="26" name="Номер слайда 3">
            <a:extLst>
              <a:ext uri="{FF2B5EF4-FFF2-40B4-BE49-F238E27FC236}">
                <a16:creationId xmlns="" xmlns:a16="http://schemas.microsoft.com/office/drawing/2014/main" id="{AF0BA2B3-88CA-4E80-9567-26C3ADD96B84}"/>
              </a:ext>
            </a:extLst>
          </p:cNvPr>
          <p:cNvSpPr txBox="1">
            <a:spLocks/>
          </p:cNvSpPr>
          <p:nvPr/>
        </p:nvSpPr>
        <p:spPr>
          <a:xfrm>
            <a:off x="11234792" y="6320944"/>
            <a:ext cx="602381" cy="336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D0BFA-31FF-4593-97A9-6BE861E8BE36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DIN Condensed Light" panose="020B0506040000020204" pitchFamily="34" charset="-5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Arial Narrow" panose="020B0606020202030204" pitchFamily="34" charset="0"/>
              <a:ea typeface="DIN Condensed Light" panose="020B0506040000020204" pitchFamily="34" charset="-52"/>
              <a:cs typeface="Arial" panose="020B0604020202020204" pitchFamily="34" charset="0"/>
            </a:endParaRP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1156255" y="852612"/>
            <a:ext cx="10778362" cy="7444"/>
          </a:xfrm>
          <a:prstGeom prst="line">
            <a:avLst/>
          </a:prstGeom>
          <a:ln w="1905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>
            <a:extLst>
              <a:ext uri="{FF2B5EF4-FFF2-40B4-BE49-F238E27FC236}">
                <a16:creationId xmlns="" xmlns:a16="http://schemas.microsoft.com/office/drawing/2014/main" id="{2C11EAB0-2790-48BC-9314-CC6A762796ED}"/>
              </a:ext>
            </a:extLst>
          </p:cNvPr>
          <p:cNvGrpSpPr/>
          <p:nvPr/>
        </p:nvGrpSpPr>
        <p:grpSpPr>
          <a:xfrm>
            <a:off x="5364171" y="803794"/>
            <a:ext cx="6537864" cy="2568169"/>
            <a:chOff x="7839236" y="2464255"/>
            <a:chExt cx="4096728" cy="2270905"/>
          </a:xfrm>
        </p:grpSpPr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77E1F92B-66F3-486F-877D-47D9D2C7DE28}"/>
                </a:ext>
              </a:extLst>
            </p:cNvPr>
            <p:cNvSpPr txBox="1"/>
            <p:nvPr/>
          </p:nvSpPr>
          <p:spPr>
            <a:xfrm>
              <a:off x="7839236" y="2464255"/>
              <a:ext cx="40508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sz="2400" b="1" dirty="0">
                <a:solidFill>
                  <a:srgbClr val="18417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="" xmlns:a16="http://schemas.microsoft.com/office/drawing/2014/main" id="{0BD2485A-7881-46C2-8334-B215804DBA41}"/>
                </a:ext>
              </a:extLst>
            </p:cNvPr>
            <p:cNvSpPr/>
            <p:nvPr/>
          </p:nvSpPr>
          <p:spPr>
            <a:xfrm>
              <a:off x="7885069" y="3082535"/>
              <a:ext cx="4050895" cy="1652625"/>
            </a:xfrm>
            <a:prstGeom prst="rect">
              <a:avLst/>
            </a:prstGeom>
            <a:solidFill>
              <a:srgbClr val="184179"/>
            </a:solidFill>
            <a:ln w="38100">
              <a:noFill/>
            </a:ln>
          </p:spPr>
          <p:txBody>
            <a:bodyPr wrap="square" lIns="144000" tIns="72000" rIns="144000" bIns="72000" anchor="ctr">
              <a:spAutoFit/>
            </a:bodyPr>
            <a:lstStyle/>
            <a:p>
              <a:pPr marL="171450" indent="-171450">
                <a:spcAft>
                  <a:spcPts val="400"/>
                </a:spcAft>
                <a:buFont typeface="Wingdings" panose="05000000000000000000" pitchFamily="2" charset="2"/>
                <a:buChar char="ü"/>
              </a:pPr>
              <a:r>
                <a:rPr lang="ru-RU" sz="1600" dirty="0">
                  <a:solidFill>
                    <a:schemeClr val="bg1"/>
                  </a:solidFill>
                  <a:latin typeface="Arial" panose="020B0604020202020204" pitchFamily="34" charset="0"/>
                  <a:ea typeface="DIN Condensed Light" panose="020B0506040000020204" pitchFamily="34" charset="-52"/>
                  <a:cs typeface="Arial" panose="020B0604020202020204" pitchFamily="34" charset="0"/>
                </a:rPr>
                <a:t>Приказ Министерства образования и науки Смоленской области от 11.12.2024 № 381-НК «Об утверждении плана проведения контрольных (надзорных) мероприятий в виде наблюдения за соблюдением обязательных требований (мониторинг безопасности) в рамках федерального государственного контроля (надзора) в сфере образования на 2025 </a:t>
              </a:r>
              <a:r>
                <a:rPr lang="ru-RU" sz="1600" dirty="0" smtClean="0">
                  <a:solidFill>
                    <a:schemeClr val="bg1"/>
                  </a:solidFill>
                  <a:latin typeface="Arial" panose="020B0604020202020204" pitchFamily="34" charset="0"/>
                  <a:ea typeface="DIN Condensed Light" panose="020B0506040000020204" pitchFamily="34" charset="-52"/>
                  <a:cs typeface="Arial" panose="020B0604020202020204" pitchFamily="34" charset="0"/>
                </a:rPr>
                <a:t>год»</a:t>
              </a:r>
              <a:endParaRPr lang="ru-RU" sz="1600" dirty="0">
                <a:solidFill>
                  <a:schemeClr val="bg1"/>
                </a:solidFill>
                <a:latin typeface="Arial" panose="020B0604020202020204" pitchFamily="34" charset="0"/>
                <a:ea typeface="DIN Condensed Light" panose="020B0506040000020204" pitchFamily="34" charset="-52"/>
                <a:cs typeface="Arial" panose="020B0604020202020204" pitchFamily="34" charset="0"/>
              </a:endParaRPr>
            </a:p>
          </p:txBody>
        </p:sp>
      </p:grp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BD023BE6-0BED-4244-AB9E-D93B664079BA}"/>
              </a:ext>
            </a:extLst>
          </p:cNvPr>
          <p:cNvSpPr/>
          <p:nvPr/>
        </p:nvSpPr>
        <p:spPr>
          <a:xfrm>
            <a:off x="1090569" y="895216"/>
            <a:ext cx="107466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1841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2000" b="1" dirty="0" smtClean="0">
                <a:solidFill>
                  <a:srgbClr val="1841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ониторинг </a:t>
            </a:r>
            <a:r>
              <a:rPr lang="ru-RU" sz="2000" b="1" dirty="0">
                <a:solidFill>
                  <a:srgbClr val="1841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безопасности без взаимодействия с </a:t>
            </a:r>
            <a:r>
              <a:rPr lang="ru-RU" sz="2000" b="1" dirty="0" smtClean="0">
                <a:solidFill>
                  <a:srgbClr val="1841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контролируемым лицом</a:t>
            </a:r>
            <a:endParaRPr lang="ru-RU" sz="2000" b="1" dirty="0">
              <a:solidFill>
                <a:srgbClr val="1841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="" xmlns:a16="http://schemas.microsoft.com/office/drawing/2014/main" id="{2C11EAB0-2790-48BC-9314-CC6A762796ED}"/>
              </a:ext>
            </a:extLst>
          </p:cNvPr>
          <p:cNvGrpSpPr/>
          <p:nvPr/>
        </p:nvGrpSpPr>
        <p:grpSpPr>
          <a:xfrm>
            <a:off x="5396753" y="2880431"/>
            <a:ext cx="6537864" cy="2568169"/>
            <a:chOff x="7839236" y="2464255"/>
            <a:chExt cx="4096728" cy="2270905"/>
          </a:xfrm>
        </p:grpSpPr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77E1F92B-66F3-486F-877D-47D9D2C7DE28}"/>
                </a:ext>
              </a:extLst>
            </p:cNvPr>
            <p:cNvSpPr txBox="1"/>
            <p:nvPr/>
          </p:nvSpPr>
          <p:spPr>
            <a:xfrm>
              <a:off x="7839236" y="2464255"/>
              <a:ext cx="40508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sz="2400" b="1" dirty="0">
                <a:solidFill>
                  <a:srgbClr val="18417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="" xmlns:a16="http://schemas.microsoft.com/office/drawing/2014/main" id="{0BD2485A-7881-46C2-8334-B215804DBA41}"/>
                </a:ext>
              </a:extLst>
            </p:cNvPr>
            <p:cNvSpPr/>
            <p:nvPr/>
          </p:nvSpPr>
          <p:spPr>
            <a:xfrm>
              <a:off x="7885069" y="3082535"/>
              <a:ext cx="4050895" cy="1652625"/>
            </a:xfrm>
            <a:prstGeom prst="rect">
              <a:avLst/>
            </a:prstGeom>
            <a:solidFill>
              <a:srgbClr val="184179"/>
            </a:solidFill>
            <a:ln w="38100">
              <a:noFill/>
            </a:ln>
          </p:spPr>
          <p:txBody>
            <a:bodyPr wrap="square" lIns="144000" tIns="72000" rIns="144000" bIns="72000" anchor="ctr">
              <a:spAutoFit/>
            </a:bodyPr>
            <a:lstStyle/>
            <a:p>
              <a:pPr marL="171450" indent="-171450">
                <a:spcAft>
                  <a:spcPts val="400"/>
                </a:spcAft>
                <a:buFont typeface="Wingdings" panose="05000000000000000000" pitchFamily="2" charset="2"/>
                <a:buChar char="ü"/>
              </a:pPr>
              <a:r>
                <a:rPr lang="ru-RU" sz="1600" dirty="0">
                  <a:solidFill>
                    <a:schemeClr val="bg1"/>
                  </a:solidFill>
                  <a:latin typeface="Arial" panose="020B0604020202020204" pitchFamily="34" charset="0"/>
                  <a:ea typeface="DIN Condensed Light" panose="020B0506040000020204" pitchFamily="34" charset="-52"/>
                  <a:cs typeface="Arial" panose="020B0604020202020204" pitchFamily="34" charset="0"/>
                </a:rPr>
                <a:t>Приказ Министерства образования и науки Смоленской области от 17.12.2025 № 361-НК «Об утверждении плана проведения контрольных (надзорных) мероприятий в виде наблюдения за соблюдением обязательных требований (мониторинг безопасности) в рамках федерального государственного контроля (надзора) в сфере образования на 2026 год»</a:t>
              </a: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5469897" y="5859279"/>
            <a:ext cx="64156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1841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Ссылка: https://edu.admin-smolensk.ru/upravlenie-po-nadzoru-i-kontrolyu/kontrol-nadzor/plan-provedeniya-planovyh-proverok/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FCAF24D6-0068-46DF-A556-8DE19F57729D}"/>
              </a:ext>
            </a:extLst>
          </p:cNvPr>
          <p:cNvSpPr/>
          <p:nvPr/>
        </p:nvSpPr>
        <p:spPr>
          <a:xfrm>
            <a:off x="1117967" y="1479992"/>
            <a:ext cx="41419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77EA6"/>
                </a:solidFill>
                <a:latin typeface="Arial" panose="020B0604020202020204" pitchFamily="34" charset="0"/>
                <a:ea typeface="DIN Condensed Light" panose="020B0506040000020204" pitchFamily="34" charset="-52"/>
                <a:cs typeface="Arial" panose="020B0604020202020204" pitchFamily="34" charset="0"/>
              </a:rPr>
              <a:t>Количество мониторингов – </a:t>
            </a: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DIN Condensed Light" panose="020B0506040000020204" pitchFamily="34" charset="-52"/>
                <a:cs typeface="Arial" panose="020B0604020202020204" pitchFamily="34" charset="0"/>
              </a:rPr>
              <a:t>10</a:t>
            </a:r>
          </a:p>
          <a:p>
            <a:r>
              <a:rPr lang="ru-RU" sz="1600" b="1" dirty="0" smtClean="0">
                <a:solidFill>
                  <a:srgbClr val="077EA6"/>
                </a:solidFill>
                <a:latin typeface="Arial" panose="020B0604020202020204" pitchFamily="34" charset="0"/>
                <a:ea typeface="DIN Condensed Light" panose="020B0506040000020204" pitchFamily="34" charset="-52"/>
                <a:cs typeface="Arial" panose="020B0604020202020204" pitchFamily="34" charset="0"/>
              </a:rPr>
              <a:t>Из них: </a:t>
            </a:r>
          </a:p>
          <a:p>
            <a:r>
              <a:rPr lang="ru-RU" sz="1600" b="1" dirty="0" smtClean="0">
                <a:solidFill>
                  <a:srgbClr val="077EA6"/>
                </a:solidFill>
                <a:latin typeface="Arial" panose="020B0604020202020204" pitchFamily="34" charset="0"/>
                <a:ea typeface="DIN Condensed Light" panose="020B0506040000020204" pitchFamily="34" charset="-52"/>
                <a:cs typeface="Arial" panose="020B0604020202020204" pitchFamily="34" charset="0"/>
              </a:rPr>
              <a:t>9 - план КНМ;</a:t>
            </a:r>
          </a:p>
          <a:p>
            <a:r>
              <a:rPr lang="ru-RU" sz="1600" b="1" dirty="0" smtClean="0">
                <a:solidFill>
                  <a:srgbClr val="077EA6"/>
                </a:solidFill>
                <a:latin typeface="Arial" panose="020B0604020202020204" pitchFamily="34" charset="0"/>
                <a:ea typeface="DIN Condensed Light" panose="020B0506040000020204" pitchFamily="34" charset="-52"/>
                <a:cs typeface="Arial" panose="020B0604020202020204" pitchFamily="34" charset="0"/>
              </a:rPr>
              <a:t>1 - поручение </a:t>
            </a:r>
            <a:r>
              <a:rPr lang="ru-RU" sz="1600" b="1" dirty="0" err="1" smtClean="0">
                <a:solidFill>
                  <a:srgbClr val="077EA6"/>
                </a:solidFill>
                <a:latin typeface="Arial" panose="020B0604020202020204" pitchFamily="34" charset="0"/>
                <a:ea typeface="DIN Condensed Light" panose="020B0506040000020204" pitchFamily="34" charset="-52"/>
                <a:cs typeface="Arial" panose="020B0604020202020204" pitchFamily="34" charset="0"/>
              </a:rPr>
              <a:t>Рособрнадзора</a:t>
            </a:r>
            <a:endParaRPr lang="ru-RU" sz="1600" b="1" dirty="0" smtClean="0">
              <a:solidFill>
                <a:srgbClr val="077EA6"/>
              </a:solidFill>
              <a:latin typeface="Arial" panose="020B0604020202020204" pitchFamily="34" charset="0"/>
              <a:ea typeface="DIN Condensed Light" panose="020B0506040000020204" pitchFamily="34" charset="-52"/>
              <a:cs typeface="Arial" panose="020B0604020202020204" pitchFamily="34" charset="0"/>
            </a:endParaRPr>
          </a:p>
          <a:p>
            <a:endParaRPr lang="ru-RU" sz="2000" b="1" dirty="0">
              <a:solidFill>
                <a:srgbClr val="077EA6"/>
              </a:solidFill>
              <a:latin typeface="Arial" panose="020B0604020202020204" pitchFamily="34" charset="0"/>
              <a:ea typeface="DIN Condensed Light" panose="020B0506040000020204" pitchFamily="34" charset="-52"/>
              <a:cs typeface="Arial" panose="020B0604020202020204" pitchFamily="34" charset="0"/>
            </a:endParaRPr>
          </a:p>
          <a:p>
            <a:r>
              <a:rPr lang="ru-RU" sz="2000" b="1" dirty="0" smtClean="0">
                <a:solidFill>
                  <a:srgbClr val="077EA6"/>
                </a:solidFill>
                <a:latin typeface="Arial" panose="020B0604020202020204" pitchFamily="34" charset="0"/>
                <a:ea typeface="DIN Condensed Light" panose="020B0506040000020204" pitchFamily="34" charset="-52"/>
                <a:cs typeface="Arial" panose="020B0604020202020204" pitchFamily="34" charset="0"/>
              </a:rPr>
              <a:t>Контролируемых лиц – </a:t>
            </a: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DIN Condensed Light" panose="020B0506040000020204" pitchFamily="34" charset="-52"/>
                <a:cs typeface="Arial" panose="020B0604020202020204" pitchFamily="34" charset="0"/>
              </a:rPr>
              <a:t>1119</a:t>
            </a:r>
          </a:p>
        </p:txBody>
      </p:sp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1079884591"/>
              </p:ext>
            </p:extLst>
          </p:nvPr>
        </p:nvGraphicFramePr>
        <p:xfrm>
          <a:off x="2673399" y="4495774"/>
          <a:ext cx="2095550" cy="1655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111122B8-B1D1-4506-A7B2-58453D264DDE}"/>
              </a:ext>
            </a:extLst>
          </p:cNvPr>
          <p:cNvSpPr/>
          <p:nvPr/>
        </p:nvSpPr>
        <p:spPr>
          <a:xfrm>
            <a:off x="1280427" y="4146267"/>
            <a:ext cx="3740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b="1" dirty="0" smtClean="0">
                <a:solidFill>
                  <a:srgbClr val="1841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Охват контролируемых лиц</a:t>
            </a:r>
            <a:endParaRPr lang="ru-RU" sz="2000" b="1" dirty="0">
              <a:solidFill>
                <a:srgbClr val="1841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="" xmlns:a16="http://schemas.microsoft.com/office/drawing/2014/main" id="{FF1AD51D-9453-4439-A210-DD23E6AAA1BE}"/>
              </a:ext>
            </a:extLst>
          </p:cNvPr>
          <p:cNvCxnSpPr>
            <a:cxnSpLocks/>
          </p:cNvCxnSpPr>
          <p:nvPr/>
        </p:nvCxnSpPr>
        <p:spPr>
          <a:xfrm flipH="1">
            <a:off x="1478159" y="5448600"/>
            <a:ext cx="1208016" cy="0"/>
          </a:xfrm>
          <a:prstGeom prst="line">
            <a:avLst/>
          </a:prstGeom>
          <a:ln w="38100" cap="rnd">
            <a:solidFill>
              <a:srgbClr val="155F8C"/>
            </a:solidFill>
            <a:prstDash val="sysDot"/>
            <a:round/>
            <a:headEnd type="triangl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" y="64081"/>
            <a:ext cx="932907" cy="93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52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6807AF1F-5E99-7962-8C79-52712995439B}"/>
              </a:ext>
            </a:extLst>
          </p:cNvPr>
          <p:cNvSpPr/>
          <p:nvPr/>
        </p:nvSpPr>
        <p:spPr>
          <a:xfrm>
            <a:off x="1" y="0"/>
            <a:ext cx="937451" cy="6858000"/>
          </a:xfrm>
          <a:prstGeom prst="rect">
            <a:avLst/>
          </a:prstGeom>
          <a:solidFill>
            <a:srgbClr val="184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>
            <a:extLst>
              <a:ext uri="{FF2B5EF4-FFF2-40B4-BE49-F238E27FC236}">
                <a16:creationId xmlns="" xmlns:a16="http://schemas.microsoft.com/office/drawing/2014/main" id="{497B8256-DD25-1B1C-BDFF-C4F2F1F8885F}"/>
              </a:ext>
            </a:extLst>
          </p:cNvPr>
          <p:cNvSpPr/>
          <p:nvPr/>
        </p:nvSpPr>
        <p:spPr>
          <a:xfrm>
            <a:off x="1052970" y="235070"/>
            <a:ext cx="10630262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ru-RU" sz="3600" b="1" dirty="0">
                <a:solidFill>
                  <a:srgbClr val="1841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Анализ проделанной работы в 2025 году</a:t>
            </a:r>
          </a:p>
        </p:txBody>
      </p:sp>
      <p:sp>
        <p:nvSpPr>
          <p:cNvPr id="60" name="Номер слайда 3">
            <a:extLst>
              <a:ext uri="{FF2B5EF4-FFF2-40B4-BE49-F238E27FC236}">
                <a16:creationId xmlns="" xmlns:a16="http://schemas.microsoft.com/office/drawing/2014/main" id="{8A616D8A-4E21-B8B4-C7E8-184725E59FBB}"/>
              </a:ext>
            </a:extLst>
          </p:cNvPr>
          <p:cNvSpPr txBox="1">
            <a:spLocks/>
          </p:cNvSpPr>
          <p:nvPr/>
        </p:nvSpPr>
        <p:spPr>
          <a:xfrm>
            <a:off x="18468064" y="6385780"/>
            <a:ext cx="602381" cy="336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D0BFA-31FF-4593-97A9-6BE861E8BE36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DIN Condensed Light" panose="020B0506040000020204" pitchFamily="34" charset="-5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Arial Narrow" panose="020B0606020202030204" pitchFamily="34" charset="0"/>
              <a:ea typeface="DIN Condensed Light" panose="020B0506040000020204" pitchFamily="34" charset="-52"/>
              <a:cs typeface="Arial" panose="020B0604020202020204" pitchFamily="34" charset="0"/>
            </a:endParaRPr>
          </a:p>
        </p:txBody>
      </p:sp>
      <p:sp>
        <p:nvSpPr>
          <p:cNvPr id="26" name="Номер слайда 3">
            <a:extLst>
              <a:ext uri="{FF2B5EF4-FFF2-40B4-BE49-F238E27FC236}">
                <a16:creationId xmlns="" xmlns:a16="http://schemas.microsoft.com/office/drawing/2014/main" id="{AF0BA2B3-88CA-4E80-9567-26C3ADD96B84}"/>
              </a:ext>
            </a:extLst>
          </p:cNvPr>
          <p:cNvSpPr txBox="1">
            <a:spLocks/>
          </p:cNvSpPr>
          <p:nvPr/>
        </p:nvSpPr>
        <p:spPr>
          <a:xfrm>
            <a:off x="11234792" y="6320944"/>
            <a:ext cx="602381" cy="336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D0BFA-31FF-4593-97A9-6BE861E8BE36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DIN Condensed Light" panose="020B0506040000020204" pitchFamily="34" charset="-5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Arial Narrow" panose="020B0606020202030204" pitchFamily="34" charset="0"/>
              <a:ea typeface="DIN Condensed Light" panose="020B0506040000020204" pitchFamily="34" charset="-52"/>
              <a:cs typeface="Arial" panose="020B0604020202020204" pitchFamily="34" charset="0"/>
            </a:endParaRP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1156255" y="852612"/>
            <a:ext cx="10778362" cy="7444"/>
          </a:xfrm>
          <a:prstGeom prst="line">
            <a:avLst/>
          </a:prstGeom>
          <a:ln w="1905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BD023BE6-0BED-4244-AB9E-D93B664079BA}"/>
              </a:ext>
            </a:extLst>
          </p:cNvPr>
          <p:cNvSpPr/>
          <p:nvPr/>
        </p:nvSpPr>
        <p:spPr>
          <a:xfrm>
            <a:off x="1163218" y="980757"/>
            <a:ext cx="107192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1841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ПРЕДМЕТЫ КОНТРОЛЯ</a:t>
            </a:r>
            <a:endParaRPr lang="ru-RU" sz="2000" b="1" dirty="0">
              <a:solidFill>
                <a:srgbClr val="1841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араллелограмм 21"/>
          <p:cNvSpPr/>
          <p:nvPr/>
        </p:nvSpPr>
        <p:spPr>
          <a:xfrm>
            <a:off x="1156255" y="1595849"/>
            <a:ext cx="9095092" cy="734251"/>
          </a:xfrm>
          <a:prstGeom prst="parallelogram">
            <a:avLst/>
          </a:prstGeom>
          <a:solidFill>
            <a:schemeClr val="accent1"/>
          </a:solidFill>
          <a:ln w="6350">
            <a:solidFill>
              <a:srgbClr val="DAE2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600" dirty="0"/>
              <a:t>соответствие официального сайта </a:t>
            </a:r>
            <a:r>
              <a:rPr lang="ru-RU" sz="1600" dirty="0" smtClean="0"/>
              <a:t>образовательных организаций, </a:t>
            </a:r>
            <a:r>
              <a:rPr lang="ru-RU" sz="1600" dirty="0"/>
              <a:t>реализующих программы </a:t>
            </a:r>
            <a:r>
              <a:rPr lang="ru-RU" sz="1600" dirty="0" smtClean="0"/>
              <a:t>дополнительного образования, </a:t>
            </a:r>
            <a:r>
              <a:rPr lang="ru-RU" sz="1600" dirty="0"/>
              <a:t>требованиям законодательства в сфере образования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араллелограмм 32"/>
          <p:cNvSpPr/>
          <p:nvPr/>
        </p:nvSpPr>
        <p:spPr>
          <a:xfrm>
            <a:off x="1430494" y="2515924"/>
            <a:ext cx="9095092" cy="734251"/>
          </a:xfrm>
          <a:prstGeom prst="parallelogram">
            <a:avLst/>
          </a:prstGeom>
          <a:solidFill>
            <a:schemeClr val="accent1"/>
          </a:solidFill>
          <a:ln w="6350">
            <a:solidFill>
              <a:srgbClr val="DAE2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600" dirty="0"/>
              <a:t>соответствие локального нормативного акта, регламентирующего правила приема в дошкольную и общеобразовательную организации требованиям законодательства в сфере образования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араллелограмм 33"/>
          <p:cNvSpPr/>
          <p:nvPr/>
        </p:nvSpPr>
        <p:spPr>
          <a:xfrm>
            <a:off x="1820555" y="3482702"/>
            <a:ext cx="9095092" cy="734251"/>
          </a:xfrm>
          <a:prstGeom prst="parallelogram">
            <a:avLst/>
          </a:prstGeom>
          <a:solidFill>
            <a:schemeClr val="accent1"/>
          </a:solidFill>
          <a:ln w="6350">
            <a:solidFill>
              <a:srgbClr val="DAE2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600" dirty="0"/>
              <a:t>соблюдение общеобразовательными организациями обязательных требований при заполнении ФИС ФРДО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араллелограмм 34"/>
          <p:cNvSpPr/>
          <p:nvPr/>
        </p:nvSpPr>
        <p:spPr>
          <a:xfrm>
            <a:off x="2232028" y="4417794"/>
            <a:ext cx="9095092" cy="734251"/>
          </a:xfrm>
          <a:prstGeom prst="parallelogram">
            <a:avLst/>
          </a:prstGeom>
          <a:solidFill>
            <a:schemeClr val="accent1"/>
          </a:solidFill>
          <a:ln w="6350">
            <a:solidFill>
              <a:srgbClr val="DAE2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600" dirty="0"/>
              <a:t>правомерность выдачи аттестатов с отличием красного или сине-голубого цвета организациями, осуществляющими образовательную деятельность по </a:t>
            </a:r>
            <a:r>
              <a:rPr lang="ru-RU" sz="1600" dirty="0" smtClean="0"/>
              <a:t>ОП СОО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араллелограмм 35"/>
          <p:cNvSpPr/>
          <p:nvPr/>
        </p:nvSpPr>
        <p:spPr>
          <a:xfrm>
            <a:off x="2671745" y="5385852"/>
            <a:ext cx="9095092" cy="734251"/>
          </a:xfrm>
          <a:prstGeom prst="parallelogram">
            <a:avLst/>
          </a:prstGeom>
          <a:solidFill>
            <a:schemeClr val="accent1"/>
          </a:solidFill>
          <a:ln w="6350">
            <a:solidFill>
              <a:srgbClr val="DAE2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600" dirty="0"/>
              <a:t>соответствие </a:t>
            </a:r>
            <a:r>
              <a:rPr lang="ru-RU" sz="1600" dirty="0" smtClean="0"/>
              <a:t>ООП требованиям ФГОС </a:t>
            </a:r>
            <a:r>
              <a:rPr lang="ru-RU" sz="1600" dirty="0"/>
              <a:t>и </a:t>
            </a:r>
            <a:r>
              <a:rPr lang="ru-RU" sz="1600" dirty="0" smtClean="0"/>
              <a:t>ФОП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10944494" y="1232040"/>
            <a:ext cx="907153" cy="907153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1401719" y="5837209"/>
            <a:ext cx="805758" cy="80575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" y="64081"/>
            <a:ext cx="932907" cy="93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Прямоугольник с одним вырезанным углом 47"/>
          <p:cNvSpPr/>
          <p:nvPr/>
        </p:nvSpPr>
        <p:spPr>
          <a:xfrm>
            <a:off x="1028309" y="3712568"/>
            <a:ext cx="8072859" cy="560823"/>
          </a:xfrm>
          <a:prstGeom prst="snip1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0" rIns="201587" bIns="0" rtlCol="0" anchor="t"/>
          <a:lstStyle/>
          <a:p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Прямоугольник с одним вырезанным углом 50"/>
          <p:cNvSpPr/>
          <p:nvPr/>
        </p:nvSpPr>
        <p:spPr>
          <a:xfrm>
            <a:off x="1020140" y="5626697"/>
            <a:ext cx="8089417" cy="582084"/>
          </a:xfrm>
          <a:prstGeom prst="snip1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0" rIns="201587" bIns="0" rtlCol="0" anchor="t"/>
          <a:lstStyle/>
          <a:p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6807AF1F-5E99-7962-8C79-52712995439B}"/>
              </a:ext>
            </a:extLst>
          </p:cNvPr>
          <p:cNvSpPr/>
          <p:nvPr/>
        </p:nvSpPr>
        <p:spPr>
          <a:xfrm>
            <a:off x="1" y="0"/>
            <a:ext cx="937451" cy="6858000"/>
          </a:xfrm>
          <a:prstGeom prst="rect">
            <a:avLst/>
          </a:prstGeom>
          <a:solidFill>
            <a:srgbClr val="184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>
            <a:extLst>
              <a:ext uri="{FF2B5EF4-FFF2-40B4-BE49-F238E27FC236}">
                <a16:creationId xmlns="" xmlns:a16="http://schemas.microsoft.com/office/drawing/2014/main" id="{497B8256-DD25-1B1C-BDFF-C4F2F1F8885F}"/>
              </a:ext>
            </a:extLst>
          </p:cNvPr>
          <p:cNvSpPr/>
          <p:nvPr/>
        </p:nvSpPr>
        <p:spPr>
          <a:xfrm>
            <a:off x="1073790" y="235070"/>
            <a:ext cx="10609441" cy="612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ru-RU" sz="3600" b="1" dirty="0">
                <a:solidFill>
                  <a:srgbClr val="1841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Анализ проделанной работы в 2025 году</a:t>
            </a:r>
          </a:p>
        </p:txBody>
      </p:sp>
      <p:sp>
        <p:nvSpPr>
          <p:cNvPr id="60" name="Номер слайда 3">
            <a:extLst>
              <a:ext uri="{FF2B5EF4-FFF2-40B4-BE49-F238E27FC236}">
                <a16:creationId xmlns="" xmlns:a16="http://schemas.microsoft.com/office/drawing/2014/main" id="{8A616D8A-4E21-B8B4-C7E8-184725E59FBB}"/>
              </a:ext>
            </a:extLst>
          </p:cNvPr>
          <p:cNvSpPr txBox="1">
            <a:spLocks/>
          </p:cNvSpPr>
          <p:nvPr/>
        </p:nvSpPr>
        <p:spPr>
          <a:xfrm>
            <a:off x="18468064" y="6385780"/>
            <a:ext cx="602381" cy="336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D0BFA-31FF-4593-97A9-6BE861E8BE36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DIN Condensed Light" panose="020B0506040000020204" pitchFamily="34" charset="-5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Arial Narrow" panose="020B0606020202030204" pitchFamily="34" charset="0"/>
              <a:ea typeface="DIN Condensed Light" panose="020B0506040000020204" pitchFamily="34" charset="-52"/>
              <a:cs typeface="Arial" panose="020B0604020202020204" pitchFamily="34" charset="0"/>
            </a:endParaRPr>
          </a:p>
        </p:txBody>
      </p:sp>
      <p:sp>
        <p:nvSpPr>
          <p:cNvPr id="26" name="Номер слайда 3">
            <a:extLst>
              <a:ext uri="{FF2B5EF4-FFF2-40B4-BE49-F238E27FC236}">
                <a16:creationId xmlns="" xmlns:a16="http://schemas.microsoft.com/office/drawing/2014/main" id="{AF0BA2B3-88CA-4E80-9567-26C3ADD96B84}"/>
              </a:ext>
            </a:extLst>
          </p:cNvPr>
          <p:cNvSpPr txBox="1">
            <a:spLocks/>
          </p:cNvSpPr>
          <p:nvPr/>
        </p:nvSpPr>
        <p:spPr>
          <a:xfrm>
            <a:off x="11234792" y="6320944"/>
            <a:ext cx="602381" cy="336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D0BFA-31FF-4593-97A9-6BE861E8BE36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DIN Condensed Light" panose="020B0506040000020204" pitchFamily="34" charset="-5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Arial Narrow" panose="020B0606020202030204" pitchFamily="34" charset="0"/>
              <a:ea typeface="DIN Condensed Light" panose="020B0506040000020204" pitchFamily="34" charset="-52"/>
              <a:cs typeface="Arial" panose="020B0604020202020204" pitchFamily="34" charset="0"/>
            </a:endParaRP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1156255" y="852612"/>
            <a:ext cx="10778362" cy="7444"/>
          </a:xfrm>
          <a:prstGeom prst="line">
            <a:avLst/>
          </a:prstGeom>
          <a:ln w="1905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BD023BE6-0BED-4244-AB9E-D93B664079BA}"/>
              </a:ext>
            </a:extLst>
          </p:cNvPr>
          <p:cNvSpPr/>
          <p:nvPr/>
        </p:nvSpPr>
        <p:spPr>
          <a:xfrm>
            <a:off x="1282797" y="3145263"/>
            <a:ext cx="44319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1841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Типичные нарушения:</a:t>
            </a:r>
            <a:endParaRPr lang="ru-RU" sz="2400" b="1" dirty="0">
              <a:solidFill>
                <a:srgbClr val="1841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530541728"/>
              </p:ext>
            </p:extLst>
          </p:nvPr>
        </p:nvGraphicFramePr>
        <p:xfrm>
          <a:off x="9619076" y="1812309"/>
          <a:ext cx="1788031" cy="1500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111122B8-B1D1-4506-A7B2-58453D264DDE}"/>
              </a:ext>
            </a:extLst>
          </p:cNvPr>
          <p:cNvSpPr/>
          <p:nvPr/>
        </p:nvSpPr>
        <p:spPr>
          <a:xfrm>
            <a:off x="1053071" y="2351966"/>
            <a:ext cx="4881127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b="1" dirty="0" smtClean="0">
                <a:solidFill>
                  <a:srgbClr val="1841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Объявлено </a:t>
            </a:r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341</a:t>
            </a:r>
            <a:r>
              <a:rPr lang="ru-RU" sz="2000" b="1" dirty="0" smtClean="0">
                <a:solidFill>
                  <a:srgbClr val="1841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предостережение, </a:t>
            </a:r>
          </a:p>
          <a:p>
            <a:pPr>
              <a:lnSpc>
                <a:spcPct val="90000"/>
              </a:lnSpc>
            </a:pPr>
            <a:r>
              <a:rPr lang="ru-RU" sz="2000" b="1" dirty="0" smtClean="0">
                <a:solidFill>
                  <a:srgbClr val="1841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них:</a:t>
            </a:r>
            <a:endParaRPr lang="ru-RU" sz="2000" b="1" dirty="0">
              <a:solidFill>
                <a:srgbClr val="1841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="" xmlns:a16="http://schemas.microsoft.com/office/drawing/2014/main" id="{FF1AD51D-9453-4439-A210-DD23E6AAA1BE}"/>
              </a:ext>
            </a:extLst>
          </p:cNvPr>
          <p:cNvCxnSpPr>
            <a:cxnSpLocks/>
          </p:cNvCxnSpPr>
          <p:nvPr/>
        </p:nvCxnSpPr>
        <p:spPr>
          <a:xfrm flipH="1" flipV="1">
            <a:off x="8696953" y="2895912"/>
            <a:ext cx="1212382" cy="10368"/>
          </a:xfrm>
          <a:prstGeom prst="line">
            <a:avLst/>
          </a:prstGeom>
          <a:ln w="38100" cap="rnd">
            <a:solidFill>
              <a:srgbClr val="155F8C"/>
            </a:solidFill>
            <a:prstDash val="sysDot"/>
            <a:round/>
            <a:headEnd type="triangl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 bwMode="auto">
          <a:xfrm>
            <a:off x="9490533" y="3648832"/>
            <a:ext cx="2287635" cy="2863728"/>
          </a:xfrm>
          <a:prstGeom prst="rect">
            <a:avLst/>
          </a:prstGeom>
          <a:solidFill>
            <a:schemeClr val="bg1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9" name="Группа 28"/>
          <p:cNvGrpSpPr/>
          <p:nvPr/>
        </p:nvGrpSpPr>
        <p:grpSpPr>
          <a:xfrm>
            <a:off x="10055892" y="4563217"/>
            <a:ext cx="1156914" cy="606350"/>
            <a:chOff x="6731628" y="2181424"/>
            <a:chExt cx="1156914" cy="606350"/>
          </a:xfrm>
        </p:grpSpPr>
        <p:cxnSp>
          <p:nvCxnSpPr>
            <p:cNvPr id="31" name="Прямая соединительная линия 30"/>
            <p:cNvCxnSpPr/>
            <p:nvPr/>
          </p:nvCxnSpPr>
          <p:spPr>
            <a:xfrm flipV="1">
              <a:off x="6731628" y="2427734"/>
              <a:ext cx="457200" cy="36004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 стрелкой 31"/>
            <p:cNvCxnSpPr/>
            <p:nvPr/>
          </p:nvCxnSpPr>
          <p:spPr>
            <a:xfrm>
              <a:off x="7159568" y="2405789"/>
              <a:ext cx="224923" cy="256961"/>
            </a:xfrm>
            <a:prstGeom prst="straightConnector1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 стрелкой 32"/>
            <p:cNvCxnSpPr/>
            <p:nvPr/>
          </p:nvCxnSpPr>
          <p:spPr>
            <a:xfrm flipV="1">
              <a:off x="7342615" y="2181424"/>
              <a:ext cx="545927" cy="477990"/>
            </a:xfrm>
            <a:prstGeom prst="straightConnector1">
              <a:avLst/>
            </a:prstGeom>
            <a:ln w="762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Прямоугольник 33"/>
          <p:cNvSpPr/>
          <p:nvPr/>
        </p:nvSpPr>
        <p:spPr bwMode="auto">
          <a:xfrm>
            <a:off x="9766864" y="5477602"/>
            <a:ext cx="19239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22%</a:t>
            </a:r>
            <a:endParaRPr lang="ru-RU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 bwMode="auto">
          <a:xfrm>
            <a:off x="9554230" y="3686054"/>
            <a:ext cx="21602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Bahnschrift Light SemiCondensed" panose="020B0502040204020203" pitchFamily="34" charset="0"/>
              </a:rPr>
              <a:t>РОСТ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Bahnschrift Light SemiCondensed" panose="020B0502040204020203" pitchFamily="34" charset="0"/>
              </a:rPr>
              <a:t>ПРЕДОСТЕРЕЖЕНИЙ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Bahnschrift Light SemiCondensed" panose="020B0502040204020203" pitchFamily="34" charset="0"/>
            </a:endParaRPr>
          </a:p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  <a:latin typeface="Bahnschrift Light SemiCondensed" panose="020B0502040204020203" pitchFamily="34" charset="0"/>
            </a:endParaRPr>
          </a:p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  <a:latin typeface="Bahnschrift Light SemiCondensed" panose="020B0502040204020203" pitchFamily="34" charset="0"/>
            </a:endParaRPr>
          </a:p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  <a:latin typeface="Bahnschrift Light SemiCondensed" panose="020B0502040204020203" pitchFamily="34" charset="0"/>
            </a:endParaRPr>
          </a:p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="" xmlns:a16="http://schemas.microsoft.com/office/drawing/2014/main" id="{253A2498-0E62-4DB6-8CE8-DC674556E5F5}"/>
              </a:ext>
            </a:extLst>
          </p:cNvPr>
          <p:cNvSpPr/>
          <p:nvPr/>
        </p:nvSpPr>
        <p:spPr>
          <a:xfrm>
            <a:off x="9657972" y="3162456"/>
            <a:ext cx="2179201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rgbClr val="1841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1600" dirty="0" smtClean="0">
                <a:solidFill>
                  <a:srgbClr val="1841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онтролируемых лиц</a:t>
            </a:r>
            <a:endParaRPr lang="ru-RU" sz="1600" dirty="0">
              <a:solidFill>
                <a:srgbClr val="1841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1020032" y="3788706"/>
            <a:ext cx="77393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подписанных ЭП копий документов, несвоевременное обновление информации на сайте ОО (пункты 16, 18 постановления Правительства РФ от 20.10.2021 № 1802 и ст. 29 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Закона об 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образовании)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="" xmlns:a16="http://schemas.microsoft.com/office/drawing/2014/main" id="{BD023BE6-0BED-4244-AB9E-D93B664079BA}"/>
              </a:ext>
            </a:extLst>
          </p:cNvPr>
          <p:cNvSpPr/>
          <p:nvPr/>
        </p:nvSpPr>
        <p:spPr>
          <a:xfrm>
            <a:off x="1005208" y="906226"/>
            <a:ext cx="1074660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1841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2200" b="1" dirty="0" smtClean="0">
                <a:solidFill>
                  <a:srgbClr val="1841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ониторинг </a:t>
            </a:r>
            <a:r>
              <a:rPr lang="ru-RU" sz="2200" b="1" dirty="0">
                <a:solidFill>
                  <a:srgbClr val="1841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безопасности без взаимодействия с </a:t>
            </a:r>
            <a:r>
              <a:rPr lang="ru-RU" sz="2200" b="1" dirty="0" smtClean="0">
                <a:solidFill>
                  <a:srgbClr val="1841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контролируемым лицом</a:t>
            </a:r>
            <a:endParaRPr lang="ru-RU" sz="2200" b="1" dirty="0">
              <a:solidFill>
                <a:srgbClr val="1841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" y="64081"/>
            <a:ext cx="932907" cy="932907"/>
          </a:xfrm>
          <a:prstGeom prst="rect">
            <a:avLst/>
          </a:prstGeom>
        </p:spPr>
      </p:pic>
      <p:sp>
        <p:nvSpPr>
          <p:cNvPr id="49" name="Прямоугольник с одним вырезанным углом 48"/>
          <p:cNvSpPr/>
          <p:nvPr/>
        </p:nvSpPr>
        <p:spPr>
          <a:xfrm>
            <a:off x="1020031" y="4366973"/>
            <a:ext cx="8072859" cy="440314"/>
          </a:xfrm>
          <a:prstGeom prst="snip1Rect">
            <a:avLst>
              <a:gd name="adj" fmla="val 40731"/>
            </a:avLst>
          </a:prstGeom>
          <a:solidFill>
            <a:srgbClr val="3F4D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0" rIns="201587" bIns="0" rtlCol="0" anchor="t"/>
          <a:lstStyle/>
          <a:p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на сайте ОО Правил приема обучающихся в ОО (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пп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«д» п. 2 ч. 2 ст. 29 Закона об образовании)</a:t>
            </a:r>
          </a:p>
        </p:txBody>
      </p:sp>
      <p:sp>
        <p:nvSpPr>
          <p:cNvPr id="50" name="Прямоугольник с одним вырезанным углом 49"/>
          <p:cNvSpPr/>
          <p:nvPr/>
        </p:nvSpPr>
        <p:spPr>
          <a:xfrm>
            <a:off x="1030039" y="4912927"/>
            <a:ext cx="8071240" cy="627788"/>
          </a:xfrm>
          <a:prstGeom prst="snip1Rect">
            <a:avLst>
              <a:gd name="adj" fmla="val 4691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0" rIns="201587" bIns="0" rtlCol="0" anchor="t"/>
          <a:lstStyle/>
          <a:p>
            <a:endParaRPr lang="ru-RU" sz="1200" dirty="0"/>
          </a:p>
        </p:txBody>
      </p:sp>
      <p:sp>
        <p:nvSpPr>
          <p:cNvPr id="53" name="Прямоугольник 52"/>
          <p:cNvSpPr/>
          <p:nvPr/>
        </p:nvSpPr>
        <p:spPr>
          <a:xfrm>
            <a:off x="1053071" y="5646356"/>
            <a:ext cx="75540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Определение 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оснований преимущественного права приема воспитанников в детский сад (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п. 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Порядка приема на обучение по 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 ДО, утв. приказом </a:t>
            </a:r>
            <a:r>
              <a:rPr lang="ru-RU" sz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Минпросвещения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России 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15.05.2020 № 236)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11751" y="4898015"/>
            <a:ext cx="78721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Определение оснований внеочередного права приема обучающихся в школу, а также определение сведений, указываемых в заявлении о приеме в ОО (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пп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9, 9(1), п. 24 Порядка приема на обучение по ОП НОО, ООО и СОО, утв. приказом 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Минпросвещения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России от 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02.09.2020  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458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Прямоугольник с одним вырезанным углом 53"/>
          <p:cNvSpPr/>
          <p:nvPr/>
        </p:nvSpPr>
        <p:spPr>
          <a:xfrm>
            <a:off x="1024478" y="6334488"/>
            <a:ext cx="8134935" cy="356145"/>
          </a:xfrm>
          <a:prstGeom prst="snip1Rect">
            <a:avLst>
              <a:gd name="adj" fmla="val 40731"/>
            </a:avLst>
          </a:prstGeom>
          <a:solidFill>
            <a:srgbClr val="3F4D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0" rIns="201587" bIns="0" rtlCol="0" anchor="t"/>
          <a:lstStyle/>
          <a:p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Неправомерная 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выдача аттестатов с отличием красного или сине-голубого цвета </a:t>
            </a: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5768341" y="2440533"/>
            <a:ext cx="2809624" cy="1102233"/>
          </a:xfrm>
          <a:prstGeom prst="roundRect">
            <a:avLst>
              <a:gd name="adj" fmla="val 20320"/>
            </a:avLst>
          </a:prstGeom>
          <a:solidFill>
            <a:srgbClr val="FF64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200" b="1" kern="0" dirty="0">
                <a:solidFill>
                  <a:schemeClr val="bg1"/>
                </a:solidFill>
                <a:cs typeface="Aharoni" panose="02010803020104030203" pitchFamily="2" charset="-79"/>
              </a:rPr>
              <a:t>ш</a:t>
            </a:r>
            <a:r>
              <a:rPr lang="ru-RU" sz="2200" b="1" kern="0" dirty="0" smtClean="0">
                <a:solidFill>
                  <a:schemeClr val="bg1"/>
                </a:solidFill>
                <a:cs typeface="Aharoni" panose="02010803020104030203" pitchFamily="2" charset="-79"/>
              </a:rPr>
              <a:t>кола - 151</a:t>
            </a:r>
          </a:p>
          <a:p>
            <a:pPr lvl="0" algn="ctr"/>
            <a:r>
              <a:rPr lang="ru-RU" sz="2200" b="1" kern="0" dirty="0">
                <a:solidFill>
                  <a:schemeClr val="bg1"/>
                </a:solidFill>
                <a:ea typeface="Segoe UI" panose="020B0502040204020203" pitchFamily="34" charset="0"/>
                <a:cs typeface="Aharoni" panose="02010803020104030203" pitchFamily="2" charset="-79"/>
              </a:rPr>
              <a:t>д</a:t>
            </a:r>
            <a:r>
              <a:rPr lang="ru-RU" sz="2200" b="1" kern="0" dirty="0" smtClean="0">
                <a:solidFill>
                  <a:schemeClr val="bg1"/>
                </a:solidFill>
                <a:ea typeface="Segoe UI" panose="020B0502040204020203" pitchFamily="34" charset="0"/>
                <a:cs typeface="Aharoni" panose="02010803020104030203" pitchFamily="2" charset="-79"/>
              </a:rPr>
              <a:t>/сад - 3</a:t>
            </a:r>
          </a:p>
          <a:p>
            <a:pPr lvl="0" algn="ctr"/>
            <a:r>
              <a:rPr lang="ru-RU" sz="2200" b="1" kern="0" dirty="0" smtClean="0">
                <a:solidFill>
                  <a:schemeClr val="bg1"/>
                </a:solidFill>
                <a:ea typeface="Segoe UI" panose="020B0502040204020203" pitchFamily="34" charset="0"/>
                <a:cs typeface="Aharoni" panose="02010803020104030203" pitchFamily="2" charset="-79"/>
              </a:rPr>
              <a:t>ДО- 67</a:t>
            </a:r>
            <a:endParaRPr lang="ru-RU" sz="2200" b="1" dirty="0">
              <a:solidFill>
                <a:schemeClr val="bg1"/>
              </a:solidFill>
              <a:ea typeface="Segoe UI" panose="020B0502040204020203" pitchFamily="34" charset="0"/>
              <a:cs typeface="Aharoni" panose="02010803020104030203" pitchFamily="2" charset="-79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11751" y="1526405"/>
            <a:ext cx="48403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1841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Выявлено 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739</a:t>
            </a:r>
            <a:r>
              <a:rPr lang="ru-RU" sz="2000" b="1" dirty="0">
                <a:solidFill>
                  <a:srgbClr val="1841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нарушений, из них: </a:t>
            </a: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5768341" y="1355070"/>
            <a:ext cx="2809624" cy="1049395"/>
          </a:xfrm>
          <a:prstGeom prst="roundRect">
            <a:avLst>
              <a:gd name="adj" fmla="val 20320"/>
            </a:avLst>
          </a:prstGeom>
          <a:solidFill>
            <a:srgbClr val="FF64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200" b="1" kern="0" dirty="0">
                <a:solidFill>
                  <a:schemeClr val="bg1"/>
                </a:solidFill>
                <a:cs typeface="Aharoni" panose="02010803020104030203" pitchFamily="2" charset="-79"/>
              </a:rPr>
              <a:t>ш</a:t>
            </a:r>
            <a:r>
              <a:rPr lang="ru-RU" sz="2200" b="1" kern="0" dirty="0" smtClean="0">
                <a:solidFill>
                  <a:schemeClr val="bg1"/>
                </a:solidFill>
                <a:cs typeface="Aharoni" panose="02010803020104030203" pitchFamily="2" charset="-79"/>
              </a:rPr>
              <a:t>кола - 466</a:t>
            </a:r>
          </a:p>
          <a:p>
            <a:pPr lvl="0" algn="ctr"/>
            <a:r>
              <a:rPr lang="ru-RU" sz="2200" b="1" kern="0" dirty="0">
                <a:solidFill>
                  <a:schemeClr val="bg1"/>
                </a:solidFill>
                <a:ea typeface="Segoe UI" panose="020B0502040204020203" pitchFamily="34" charset="0"/>
                <a:cs typeface="Aharoni" panose="02010803020104030203" pitchFamily="2" charset="-79"/>
              </a:rPr>
              <a:t>д</a:t>
            </a:r>
            <a:r>
              <a:rPr lang="ru-RU" sz="2200" b="1" kern="0" dirty="0" smtClean="0">
                <a:solidFill>
                  <a:schemeClr val="bg1"/>
                </a:solidFill>
                <a:ea typeface="Segoe UI" panose="020B0502040204020203" pitchFamily="34" charset="0"/>
                <a:cs typeface="Aharoni" panose="02010803020104030203" pitchFamily="2" charset="-79"/>
              </a:rPr>
              <a:t>/сад - 5</a:t>
            </a:r>
          </a:p>
          <a:p>
            <a:pPr lvl="0" algn="ctr"/>
            <a:r>
              <a:rPr lang="ru-RU" sz="2200" b="1" kern="0" dirty="0" smtClean="0">
                <a:solidFill>
                  <a:schemeClr val="bg1"/>
                </a:solidFill>
                <a:ea typeface="Segoe UI" panose="020B0502040204020203" pitchFamily="34" charset="0"/>
                <a:cs typeface="Aharoni" panose="02010803020104030203" pitchFamily="2" charset="-79"/>
              </a:rPr>
              <a:t>ДО- 134</a:t>
            </a:r>
            <a:endParaRPr lang="ru-RU" sz="2200" b="1" dirty="0">
              <a:solidFill>
                <a:schemeClr val="bg1"/>
              </a:solidFill>
              <a:ea typeface="Segoe UI" panose="020B0502040204020203" pitchFamily="34" charset="0"/>
              <a:cs typeface="Aharoni" panose="02010803020104030203" pitchFamily="2" charset="-79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D1FBBF2B-9FA1-4057-AF5F-784DB321B57F}"/>
              </a:ext>
            </a:extLst>
          </p:cNvPr>
          <p:cNvSpPr txBox="1"/>
          <p:nvPr/>
        </p:nvSpPr>
        <p:spPr>
          <a:xfrm flipH="1">
            <a:off x="1073790" y="3045417"/>
            <a:ext cx="4260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2655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6807AF1F-5E99-7962-8C79-52712995439B}"/>
              </a:ext>
            </a:extLst>
          </p:cNvPr>
          <p:cNvSpPr/>
          <p:nvPr/>
        </p:nvSpPr>
        <p:spPr>
          <a:xfrm>
            <a:off x="1" y="0"/>
            <a:ext cx="937451" cy="6858000"/>
          </a:xfrm>
          <a:prstGeom prst="rect">
            <a:avLst/>
          </a:prstGeom>
          <a:solidFill>
            <a:srgbClr val="184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Номер слайда 3">
            <a:extLst>
              <a:ext uri="{FF2B5EF4-FFF2-40B4-BE49-F238E27FC236}">
                <a16:creationId xmlns="" xmlns:a16="http://schemas.microsoft.com/office/drawing/2014/main" id="{8A616D8A-4E21-B8B4-C7E8-184725E59FBB}"/>
              </a:ext>
            </a:extLst>
          </p:cNvPr>
          <p:cNvSpPr txBox="1">
            <a:spLocks/>
          </p:cNvSpPr>
          <p:nvPr/>
        </p:nvSpPr>
        <p:spPr>
          <a:xfrm>
            <a:off x="18468064" y="6385780"/>
            <a:ext cx="602381" cy="336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D0BFA-31FF-4593-97A9-6BE861E8BE36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DIN Condensed Light" panose="020B0506040000020204" pitchFamily="34" charset="-5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Arial Narrow" panose="020B0606020202030204" pitchFamily="34" charset="0"/>
              <a:ea typeface="DIN Condensed Light" panose="020B0506040000020204" pitchFamily="34" charset="-52"/>
              <a:cs typeface="Arial" panose="020B0604020202020204" pitchFamily="34" charset="0"/>
            </a:endParaRPr>
          </a:p>
        </p:txBody>
      </p:sp>
      <p:sp>
        <p:nvSpPr>
          <p:cNvPr id="26" name="Номер слайда 3">
            <a:extLst>
              <a:ext uri="{FF2B5EF4-FFF2-40B4-BE49-F238E27FC236}">
                <a16:creationId xmlns="" xmlns:a16="http://schemas.microsoft.com/office/drawing/2014/main" id="{AF0BA2B3-88CA-4E80-9567-26C3ADD96B84}"/>
              </a:ext>
            </a:extLst>
          </p:cNvPr>
          <p:cNvSpPr txBox="1">
            <a:spLocks/>
          </p:cNvSpPr>
          <p:nvPr/>
        </p:nvSpPr>
        <p:spPr>
          <a:xfrm>
            <a:off x="11234792" y="6320944"/>
            <a:ext cx="602381" cy="336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D0BFA-31FF-4593-97A9-6BE861E8BE36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DIN Condensed Light" panose="020B0506040000020204" pitchFamily="34" charset="-5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Arial Narrow" panose="020B0606020202030204" pitchFamily="34" charset="0"/>
              <a:ea typeface="DIN Condensed Light" panose="020B0506040000020204" pitchFamily="34" charset="-52"/>
              <a:cs typeface="Arial" panose="020B0604020202020204" pitchFamily="34" charset="0"/>
            </a:endParaRP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 flipV="1">
            <a:off x="1156255" y="813689"/>
            <a:ext cx="8549807" cy="38923"/>
          </a:xfrm>
          <a:prstGeom prst="line">
            <a:avLst/>
          </a:prstGeom>
          <a:ln w="1905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Рисунок 47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" y="64081"/>
            <a:ext cx="932907" cy="932907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BD023BE6-0BED-4244-AB9E-D93B664079BA}"/>
              </a:ext>
            </a:extLst>
          </p:cNvPr>
          <p:cNvSpPr/>
          <p:nvPr/>
        </p:nvSpPr>
        <p:spPr>
          <a:xfrm>
            <a:off x="2464112" y="887507"/>
            <a:ext cx="62604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1841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Посещено 55 ППЭ на базе ОО и 18 ППЭ на дому</a:t>
            </a:r>
            <a:endParaRPr lang="ru-RU" sz="2000" b="1" dirty="0">
              <a:solidFill>
                <a:srgbClr val="1841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391" y="311222"/>
            <a:ext cx="2417680" cy="1359945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4974338"/>
              </p:ext>
            </p:extLst>
          </p:nvPr>
        </p:nvGraphicFramePr>
        <p:xfrm>
          <a:off x="1174093" y="1319920"/>
          <a:ext cx="10663080" cy="5297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04806"/>
                <a:gridCol w="3658274"/>
              </a:tblGrid>
              <a:tr h="26978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Нарушение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69782"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Незадействованные помещения</a:t>
                      </a:r>
                      <a:r>
                        <a:rPr lang="ru-RU" sz="130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не опечатаны</a:t>
                      </a:r>
                      <a:endParaRPr lang="ru-RU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Вяземский округ, Дорогобужский округ, </a:t>
                      </a:r>
                      <a:r>
                        <a:rPr lang="ru-RU" sz="13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Ярцевский</a:t>
                      </a: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округ,</a:t>
                      </a:r>
                      <a:r>
                        <a:rPr lang="ru-RU" sz="130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г. Десногорск</a:t>
                      </a:r>
                      <a:endParaRPr lang="ru-RU" sz="13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6978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Штаб</a:t>
                      </a:r>
                      <a:r>
                        <a:rPr lang="ru-RU" sz="130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расположен</a:t>
                      </a: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до входа в ППЭ</a:t>
                      </a:r>
                      <a:endParaRPr lang="ru-RU" sz="13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Кардымовский округ</a:t>
                      </a:r>
                      <a:endParaRPr lang="ru-RU" sz="13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23966"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Не определены места для хранения личных вещей членов ГЭК, руководителя ОО</a:t>
                      </a:r>
                      <a:endParaRPr lang="ru-RU" sz="13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Кардымовский округ, </a:t>
                      </a:r>
                      <a:r>
                        <a:rPr lang="ru-RU" sz="13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Новодугинский</a:t>
                      </a: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округ</a:t>
                      </a:r>
                    </a:p>
                  </a:txBody>
                  <a:tcPr/>
                </a:tc>
              </a:tr>
              <a:tr h="310393"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Места для хранения личных вещей участников ГИА организованы после входа в ППЭ </a:t>
                      </a:r>
                      <a:endParaRPr lang="ru-RU" sz="13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Кардымовский округ, </a:t>
                      </a:r>
                      <a:r>
                        <a:rPr lang="ru-RU" sz="13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Ярцевский</a:t>
                      </a: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округ</a:t>
                      </a:r>
                    </a:p>
                  </a:txBody>
                  <a:tcPr/>
                </a:tc>
              </a:tr>
              <a:tr h="269782"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Помещение для медицинских работников организовано до входа в ППЭ</a:t>
                      </a:r>
                      <a:endParaRPr lang="ru-RU" sz="13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Вяземский округ, </a:t>
                      </a:r>
                      <a:r>
                        <a:rPr lang="ru-RU" sz="13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Новодугинский</a:t>
                      </a: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округ,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г. Десногорск</a:t>
                      </a:r>
                    </a:p>
                  </a:txBody>
                  <a:tcPr/>
                </a:tc>
              </a:tr>
              <a:tr h="2697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Помещение для представителей СМИ находится</a:t>
                      </a:r>
                      <a:r>
                        <a:rPr lang="ru-RU" sz="130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 ППЭ</a:t>
                      </a:r>
                      <a:endParaRPr lang="ru-RU" sz="13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Дорогобужский округ</a:t>
                      </a:r>
                      <a:endParaRPr lang="ru-RU" sz="13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69782"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Помещения общественного пользования находятся вне ППЭ </a:t>
                      </a:r>
                      <a:endParaRPr lang="ru-RU" sz="13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Вяземский округ, г. Десногорск</a:t>
                      </a:r>
                    </a:p>
                  </a:txBody>
                  <a:tcPr/>
                </a:tc>
              </a:tr>
              <a:tr h="468945"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Не размещены списки распределения участников ГИА при входе в ППЭ и у каждой аудитории</a:t>
                      </a:r>
                      <a:endParaRPr lang="ru-RU" sz="13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Дорогобужский округ, Кардымовский округ, </a:t>
                      </a:r>
                      <a:r>
                        <a:rPr lang="ru-RU" sz="13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Ярцевский</a:t>
                      </a: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округ, г. Десногорск</a:t>
                      </a:r>
                      <a:endParaRPr lang="ru-RU" sz="13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85225"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 общественных наблюдателей отсутствуют необходимые документы</a:t>
                      </a:r>
                      <a:endParaRPr lang="ru-RU" sz="13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Дорогобужский округ, г. Смоленск</a:t>
                      </a:r>
                      <a:endParaRPr lang="ru-RU" sz="13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69782"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Отсутствуют сотрудники, осуществляющие охрану правопорядка </a:t>
                      </a:r>
                      <a:endParaRPr lang="ru-RU" sz="13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Вяземский округ, г. Десногорск, г. Смоленск</a:t>
                      </a:r>
                    </a:p>
                  </a:txBody>
                  <a:tcPr/>
                </a:tc>
              </a:tr>
              <a:tr h="269782"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Присутствие посторонних лиц в ППЭ </a:t>
                      </a:r>
                      <a:endParaRPr lang="ru-RU" sz="13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Вяземский округ</a:t>
                      </a:r>
                      <a:endParaRPr lang="ru-RU" sz="13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69782"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 аудитории находится один организатор </a:t>
                      </a:r>
                      <a:endParaRPr lang="ru-RU" sz="13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г. Десногорск</a:t>
                      </a:r>
                    </a:p>
                  </a:txBody>
                  <a:tcPr/>
                </a:tc>
              </a:tr>
              <a:tr h="269782"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Отсутствует фиксация видеонаблюдения либо не настроен угол обзора видеокамер</a:t>
                      </a:r>
                      <a:endParaRPr lang="ru-RU" sz="13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kern="120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Кардымовский округ, </a:t>
                      </a: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г. Смоленск</a:t>
                      </a:r>
                      <a:endParaRPr lang="ru-RU" sz="13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69782"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Видеонаблюдение организовано после начала экзамена </a:t>
                      </a:r>
                      <a:endParaRPr lang="ru-RU" sz="13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г. Смоленск</a:t>
                      </a:r>
                      <a:endParaRPr lang="ru-RU" sz="13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69782"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 момент начала экзамена отсутствуют КИМ </a:t>
                      </a:r>
                      <a:endParaRPr lang="ru-RU" sz="13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г. Смоленск</a:t>
                      </a:r>
                      <a:endParaRPr lang="ru-RU" sz="13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21" name="Прямая соединительная линия 20">
            <a:extLst>
              <a:ext uri="{FF2B5EF4-FFF2-40B4-BE49-F238E27FC236}">
                <a16:creationId xmlns="" xmlns:a16="http://schemas.microsoft.com/office/drawing/2014/main" id="{FF1AD51D-9453-4439-A210-DD23E6AAA1BE}"/>
              </a:ext>
            </a:extLst>
          </p:cNvPr>
          <p:cNvCxnSpPr>
            <a:cxnSpLocks/>
          </p:cNvCxnSpPr>
          <p:nvPr/>
        </p:nvCxnSpPr>
        <p:spPr>
          <a:xfrm flipH="1">
            <a:off x="1409350" y="1084970"/>
            <a:ext cx="922789" cy="2592"/>
          </a:xfrm>
          <a:prstGeom prst="line">
            <a:avLst/>
          </a:prstGeom>
          <a:ln w="38100" cap="rnd">
            <a:solidFill>
              <a:srgbClr val="155F8C"/>
            </a:solidFill>
            <a:prstDash val="sysDot"/>
            <a:round/>
            <a:headEnd type="triangl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497B8256-DD25-1B1C-BDFF-C4F2F1F8885F}"/>
              </a:ext>
            </a:extLst>
          </p:cNvPr>
          <p:cNvSpPr/>
          <p:nvPr/>
        </p:nvSpPr>
        <p:spPr>
          <a:xfrm>
            <a:off x="1126810" y="167906"/>
            <a:ext cx="10630262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ru-RU" sz="3600" b="1" dirty="0">
                <a:solidFill>
                  <a:srgbClr val="1841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Анализ проделанной работы в 2025 году</a:t>
            </a:r>
          </a:p>
        </p:txBody>
      </p:sp>
    </p:spTree>
    <p:extLst>
      <p:ext uri="{BB962C8B-B14F-4D97-AF65-F5344CB8AC3E}">
        <p14:creationId xmlns:p14="http://schemas.microsoft.com/office/powerpoint/2010/main" val="54852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6807AF1F-5E99-7962-8C79-52712995439B}"/>
              </a:ext>
            </a:extLst>
          </p:cNvPr>
          <p:cNvSpPr/>
          <p:nvPr/>
        </p:nvSpPr>
        <p:spPr>
          <a:xfrm>
            <a:off x="1" y="0"/>
            <a:ext cx="937451" cy="6858000"/>
          </a:xfrm>
          <a:prstGeom prst="rect">
            <a:avLst/>
          </a:prstGeom>
          <a:solidFill>
            <a:srgbClr val="184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>
            <a:extLst>
              <a:ext uri="{FF2B5EF4-FFF2-40B4-BE49-F238E27FC236}">
                <a16:creationId xmlns="" xmlns:a16="http://schemas.microsoft.com/office/drawing/2014/main" id="{497B8256-DD25-1B1C-BDFF-C4F2F1F8885F}"/>
              </a:ext>
            </a:extLst>
          </p:cNvPr>
          <p:cNvSpPr/>
          <p:nvPr/>
        </p:nvSpPr>
        <p:spPr>
          <a:xfrm>
            <a:off x="1140903" y="1054657"/>
            <a:ext cx="10627410" cy="983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2800" b="1" dirty="0">
                <a:solidFill>
                  <a:srgbClr val="1841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КОНТРОЛЬНЫХ МЕРОПРИЯТИЙ</a:t>
            </a:r>
          </a:p>
          <a:p>
            <a:pPr lvl="0">
              <a:lnSpc>
                <a:spcPct val="90000"/>
              </a:lnSpc>
              <a:defRPr/>
            </a:pPr>
            <a:endParaRPr lang="ru-RU" sz="3600" b="1" dirty="0">
              <a:solidFill>
                <a:srgbClr val="184179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0" name="Номер слайда 3">
            <a:extLst>
              <a:ext uri="{FF2B5EF4-FFF2-40B4-BE49-F238E27FC236}">
                <a16:creationId xmlns="" xmlns:a16="http://schemas.microsoft.com/office/drawing/2014/main" id="{8A616D8A-4E21-B8B4-C7E8-184725E59FBB}"/>
              </a:ext>
            </a:extLst>
          </p:cNvPr>
          <p:cNvSpPr txBox="1">
            <a:spLocks/>
          </p:cNvSpPr>
          <p:nvPr/>
        </p:nvSpPr>
        <p:spPr>
          <a:xfrm>
            <a:off x="18468064" y="6385780"/>
            <a:ext cx="602381" cy="336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D0BFA-31FF-4593-97A9-6BE861E8BE36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DIN Condensed Light" panose="020B0506040000020204" pitchFamily="34" charset="-5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Arial Narrow" panose="020B0606020202030204" pitchFamily="34" charset="0"/>
              <a:ea typeface="DIN Condensed Light" panose="020B0506040000020204" pitchFamily="34" charset="-52"/>
              <a:cs typeface="Arial" panose="020B0604020202020204" pitchFamily="34" charset="0"/>
            </a:endParaRPr>
          </a:p>
        </p:txBody>
      </p:sp>
      <p:sp>
        <p:nvSpPr>
          <p:cNvPr id="26" name="Номер слайда 3">
            <a:extLst>
              <a:ext uri="{FF2B5EF4-FFF2-40B4-BE49-F238E27FC236}">
                <a16:creationId xmlns="" xmlns:a16="http://schemas.microsoft.com/office/drawing/2014/main" id="{AF0BA2B3-88CA-4E80-9567-26C3ADD96B84}"/>
              </a:ext>
            </a:extLst>
          </p:cNvPr>
          <p:cNvSpPr txBox="1">
            <a:spLocks/>
          </p:cNvSpPr>
          <p:nvPr/>
        </p:nvSpPr>
        <p:spPr>
          <a:xfrm>
            <a:off x="11234792" y="6320944"/>
            <a:ext cx="602381" cy="336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D0BFA-31FF-4593-97A9-6BE861E8BE36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DIN Condensed Light" panose="020B0506040000020204" pitchFamily="34" charset="-5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Arial Narrow" panose="020B0606020202030204" pitchFamily="34" charset="0"/>
              <a:ea typeface="DIN Condensed Light" panose="020B0506040000020204" pitchFamily="34" charset="-52"/>
              <a:cs typeface="Arial" panose="020B0604020202020204" pitchFamily="34" charset="0"/>
            </a:endParaRP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1123974" y="819652"/>
            <a:ext cx="10144374" cy="1208"/>
          </a:xfrm>
          <a:prstGeom prst="line">
            <a:avLst/>
          </a:prstGeom>
          <a:ln w="1905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BD023BE6-0BED-4244-AB9E-D93B664079BA}"/>
              </a:ext>
            </a:extLst>
          </p:cNvPr>
          <p:cNvSpPr/>
          <p:nvPr/>
        </p:nvSpPr>
        <p:spPr>
          <a:xfrm>
            <a:off x="3958472" y="1685769"/>
            <a:ext cx="75775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1841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Посещено 37 ППЭ на базе ОО и 6 ППЭ на дому </a:t>
            </a:r>
          </a:p>
          <a:p>
            <a:r>
              <a:rPr lang="ru-RU" sz="2000" b="1" dirty="0">
                <a:solidFill>
                  <a:srgbClr val="1841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2000" b="1" dirty="0" smtClean="0">
                <a:solidFill>
                  <a:srgbClr val="1841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роверена готовность 17 ППЭ</a:t>
            </a:r>
            <a:endParaRPr lang="ru-RU" sz="2000" b="1" dirty="0">
              <a:solidFill>
                <a:srgbClr val="1841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="" xmlns:a16="http://schemas.microsoft.com/office/drawing/2014/main" id="{FF1AD51D-9453-4439-A210-DD23E6AAA1BE}"/>
              </a:ext>
            </a:extLst>
          </p:cNvPr>
          <p:cNvCxnSpPr>
            <a:cxnSpLocks/>
          </p:cNvCxnSpPr>
          <p:nvPr/>
        </p:nvCxnSpPr>
        <p:spPr>
          <a:xfrm flipH="1">
            <a:off x="2846687" y="1864639"/>
            <a:ext cx="922789" cy="2592"/>
          </a:xfrm>
          <a:prstGeom prst="line">
            <a:avLst/>
          </a:prstGeom>
          <a:ln w="38100" cap="rnd">
            <a:solidFill>
              <a:srgbClr val="155F8C"/>
            </a:solidFill>
            <a:prstDash val="sysDot"/>
            <a:round/>
            <a:headEnd type="triangl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461" y="862889"/>
            <a:ext cx="2043712" cy="965435"/>
          </a:xfrm>
          <a:prstGeom prst="rect">
            <a:avLst/>
          </a:prstGeom>
        </p:spPr>
      </p:pic>
      <p:cxnSp>
        <p:nvCxnSpPr>
          <p:cNvPr id="27" name="Прямая соединительная линия 26">
            <a:extLst>
              <a:ext uri="{FF2B5EF4-FFF2-40B4-BE49-F238E27FC236}">
                <a16:creationId xmlns="" xmlns:a16="http://schemas.microsoft.com/office/drawing/2014/main" id="{FF1AD51D-9453-4439-A210-DD23E6AAA1BE}"/>
              </a:ext>
            </a:extLst>
          </p:cNvPr>
          <p:cNvCxnSpPr>
            <a:cxnSpLocks/>
          </p:cNvCxnSpPr>
          <p:nvPr/>
        </p:nvCxnSpPr>
        <p:spPr>
          <a:xfrm flipH="1" flipV="1">
            <a:off x="2846687" y="2158499"/>
            <a:ext cx="864067" cy="2062"/>
          </a:xfrm>
          <a:prstGeom prst="line">
            <a:avLst/>
          </a:prstGeom>
          <a:ln w="38100" cap="rnd">
            <a:solidFill>
              <a:srgbClr val="155F8C"/>
            </a:solidFill>
            <a:prstDash val="sysDot"/>
            <a:round/>
            <a:headEnd type="triangl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111122B8-B1D1-4506-A7B2-58453D264DDE}"/>
              </a:ext>
            </a:extLst>
          </p:cNvPr>
          <p:cNvSpPr/>
          <p:nvPr/>
        </p:nvSpPr>
        <p:spPr>
          <a:xfrm>
            <a:off x="1195840" y="2523411"/>
            <a:ext cx="75657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b="1" dirty="0" smtClean="0">
                <a:solidFill>
                  <a:srgbClr val="1841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Нарушений Порядка проведения ЕГЭ </a:t>
            </a: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установлено</a:t>
            </a:r>
          </a:p>
          <a:p>
            <a:pPr>
              <a:lnSpc>
                <a:spcPct val="90000"/>
              </a:lnSpc>
            </a:pPr>
            <a:endParaRPr lang="ru-RU" sz="2000" b="1" dirty="0">
              <a:solidFill>
                <a:srgbClr val="1841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111122B8-B1D1-4506-A7B2-58453D264DDE}"/>
              </a:ext>
            </a:extLst>
          </p:cNvPr>
          <p:cNvSpPr/>
          <p:nvPr/>
        </p:nvSpPr>
        <p:spPr>
          <a:xfrm>
            <a:off x="1195841" y="4088952"/>
            <a:ext cx="7565713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b="1" dirty="0" smtClean="0">
                <a:solidFill>
                  <a:srgbClr val="1841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Выявлено </a:t>
            </a:r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000" b="1" dirty="0" smtClean="0">
                <a:solidFill>
                  <a:srgbClr val="1841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факта нарушений Порядка участниками ЕГЭ</a:t>
            </a:r>
            <a:endParaRPr lang="ru-RU" sz="2000" b="1" dirty="0">
              <a:solidFill>
                <a:srgbClr val="1841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1713550" y="3103356"/>
            <a:ext cx="9241970" cy="825476"/>
          </a:xfrm>
          <a:prstGeom prst="roundRect">
            <a:avLst>
              <a:gd name="adj" fmla="val 20320"/>
            </a:avLst>
          </a:prstGeom>
          <a:solidFill>
            <a:srgbClr val="FF64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kern="0" dirty="0" smtClean="0">
                <a:solidFill>
                  <a:schemeClr val="bg1"/>
                </a:solidFill>
                <a:cs typeface="Aharoni" panose="02010803020104030203" pitchFamily="2" charset="-79"/>
              </a:rPr>
              <a:t>Контроль за своевременностью отработки меток в ППЭ</a:t>
            </a:r>
            <a:endParaRPr lang="ru-RU" sz="4400" b="1" dirty="0">
              <a:solidFill>
                <a:schemeClr val="bg1"/>
              </a:solidFill>
              <a:ea typeface="Segoe UI" panose="020B0502040204020203" pitchFamily="34" charset="0"/>
              <a:cs typeface="Aharoni" panose="02010803020104030203" pitchFamily="2" charset="-79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1FBBF2B-9FA1-4057-AF5F-784DB321B57F}"/>
              </a:ext>
            </a:extLst>
          </p:cNvPr>
          <p:cNvSpPr txBox="1"/>
          <p:nvPr/>
        </p:nvSpPr>
        <p:spPr>
          <a:xfrm>
            <a:off x="1098958" y="2980956"/>
            <a:ext cx="485398" cy="112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solidFill>
                  <a:srgbClr val="C00000"/>
                </a:solidFill>
              </a:rPr>
              <a:t>!</a:t>
            </a:r>
          </a:p>
        </p:txBody>
      </p:sp>
      <p:sp>
        <p:nvSpPr>
          <p:cNvPr id="32" name="Прямоугольник с одним вырезанным углом 31"/>
          <p:cNvSpPr/>
          <p:nvPr/>
        </p:nvSpPr>
        <p:spPr>
          <a:xfrm>
            <a:off x="1822136" y="4956986"/>
            <a:ext cx="3179426" cy="397844"/>
          </a:xfrm>
          <a:prstGeom prst="snip1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0" rIns="201587" bIns="0" rtlCol="0" anchor="t"/>
          <a:lstStyle/>
          <a:p>
            <a:pPr defTabSz="299519" hangingPunct="0"/>
            <a:r>
              <a:rPr lang="ru-RU" sz="1200" b="1" kern="0" dirty="0" smtClean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Helvetica Neue Medium"/>
              </a:rPr>
              <a:t>использование </a:t>
            </a:r>
            <a:r>
              <a:rPr lang="ru-RU" sz="1200" b="1" kern="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Helvetica Neue Medium"/>
              </a:rPr>
              <a:t>средств связи</a:t>
            </a:r>
          </a:p>
        </p:txBody>
      </p:sp>
      <p:sp>
        <p:nvSpPr>
          <p:cNvPr id="37" name="Прямоугольник с одним вырезанным углом 36"/>
          <p:cNvSpPr/>
          <p:nvPr/>
        </p:nvSpPr>
        <p:spPr>
          <a:xfrm>
            <a:off x="1821231" y="5511017"/>
            <a:ext cx="3184201" cy="396020"/>
          </a:xfrm>
          <a:prstGeom prst="snip1Rect">
            <a:avLst>
              <a:gd name="adj" fmla="val 40731"/>
            </a:avLst>
          </a:prstGeom>
          <a:solidFill>
            <a:srgbClr val="3F4D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0" rIns="201587" bIns="0" rtlCol="0" anchor="t"/>
          <a:lstStyle/>
          <a:p>
            <a:pPr defTabSz="299519" hangingPunct="0"/>
            <a:r>
              <a:rPr lang="ru-RU" sz="1200" b="1" kern="0" dirty="0" smtClean="0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Helvetica Neue Medium"/>
              </a:rPr>
              <a:t>шпаргалки</a:t>
            </a:r>
            <a:endParaRPr lang="ru-RU" sz="1200" b="1" kern="0" dirty="0">
              <a:solidFill>
                <a:srgbClr val="FFFFFF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38" name="Прямоугольник с одним вырезанным углом 37"/>
          <p:cNvSpPr/>
          <p:nvPr/>
        </p:nvSpPr>
        <p:spPr>
          <a:xfrm>
            <a:off x="1811927" y="6063224"/>
            <a:ext cx="3166770" cy="425792"/>
          </a:xfrm>
          <a:prstGeom prst="snip1Rect">
            <a:avLst>
              <a:gd name="adj" fmla="val 4691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0" rIns="201587" bIns="0" rtlCol="0" anchor="t"/>
          <a:lstStyle/>
          <a:p>
            <a:pPr defTabSz="299519" hangingPunct="0"/>
            <a:r>
              <a:rPr lang="ru-RU" sz="1200" b="1" kern="0" dirty="0" smtClean="0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Helvetica Neue Medium"/>
              </a:rPr>
              <a:t>иные </a:t>
            </a:r>
            <a:r>
              <a:rPr lang="ru-RU" sz="1200" b="1" kern="0" dirty="0">
                <a:solidFill>
                  <a:srgbClr val="FFFF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Helvetica Neue Medium"/>
              </a:rPr>
              <a:t>нарушения</a:t>
            </a:r>
          </a:p>
        </p:txBody>
      </p:sp>
      <p:pic>
        <p:nvPicPr>
          <p:cNvPr id="41" name="Рисунок 4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40" y="4551207"/>
            <a:ext cx="3965624" cy="2157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497B8256-DD25-1B1C-BDFF-C4F2F1F8885F}"/>
              </a:ext>
            </a:extLst>
          </p:cNvPr>
          <p:cNvSpPr/>
          <p:nvPr/>
        </p:nvSpPr>
        <p:spPr>
          <a:xfrm>
            <a:off x="1126810" y="167906"/>
            <a:ext cx="10630262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ru-RU" sz="3600" b="1" dirty="0">
                <a:solidFill>
                  <a:srgbClr val="18417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Анализ проделанной работы в 2025 году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" y="64081"/>
            <a:ext cx="932907" cy="93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9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1723</TotalTime>
  <Words>1270</Words>
  <Application>Microsoft Office PowerPoint</Application>
  <PresentationFormat>Широкоэкранный</PresentationFormat>
  <Paragraphs>212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31" baseType="lpstr">
      <vt:lpstr>Tahoma</vt:lpstr>
      <vt:lpstr>Arial Black</vt:lpstr>
      <vt:lpstr>DIN Condensed Light</vt:lpstr>
      <vt:lpstr>Arial Narrow</vt:lpstr>
      <vt:lpstr>DIN Pro Cond Light</vt:lpstr>
      <vt:lpstr>Wingdings</vt:lpstr>
      <vt:lpstr>Aharoni</vt:lpstr>
      <vt:lpstr>Calibri Light</vt:lpstr>
      <vt:lpstr>Calibri</vt:lpstr>
      <vt:lpstr>Segoe UI</vt:lpstr>
      <vt:lpstr>Helvetica</vt:lpstr>
      <vt:lpstr>Cambria</vt:lpstr>
      <vt:lpstr>Arial</vt:lpstr>
      <vt:lpstr>DIN Condensed </vt:lpstr>
      <vt:lpstr>Bahnschrift Light SemiCondensed</vt:lpstr>
      <vt:lpstr>Helvetica Neue Medium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Романова Светлана Анатольевна</cp:lastModifiedBy>
  <cp:revision>183</cp:revision>
  <dcterms:created xsi:type="dcterms:W3CDTF">2024-02-01T08:21:23Z</dcterms:created>
  <dcterms:modified xsi:type="dcterms:W3CDTF">2026-02-03T12:30:18Z</dcterms:modified>
</cp:coreProperties>
</file>