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79" r:id="rId4"/>
    <p:sldId id="277" r:id="rId5"/>
    <p:sldId id="276" r:id="rId6"/>
    <p:sldId id="27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95B3D7"/>
    <a:srgbClr val="E3E8F1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AC5AF-12D7-46AE-88F1-2DE018A7DFD0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EEC1-7374-4FD9-B76D-8E44CD91A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4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>
            <a:lvl1pPr algn="l">
              <a:defRPr sz="28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179512" y="80496"/>
            <a:ext cx="2520280" cy="2726184"/>
            <a:chOff x="107504" y="133919"/>
            <a:chExt cx="3041600" cy="3290096"/>
          </a:xfrm>
        </p:grpSpPr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61301"/>
              <a:ext cx="3041600" cy="3162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869" y="133919"/>
              <a:ext cx="1097073" cy="1242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Прямоугольник 7"/>
          <p:cNvSpPr/>
          <p:nvPr/>
        </p:nvSpPr>
        <p:spPr>
          <a:xfrm flipH="1">
            <a:off x="0" y="4083149"/>
            <a:ext cx="9144000" cy="1440160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 Box 11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4289498" y="4165173"/>
            <a:ext cx="4744616" cy="198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 Лариса </a:t>
            </a:r>
            <a:r>
              <a:rPr lang="ru-RU" sz="2400" b="1" dirty="0" err="1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Вацлавовна</a:t>
            </a:r>
            <a:r>
              <a:rPr lang="ru-RU" sz="24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 Фокина</a:t>
            </a:r>
            <a:endParaRPr lang="ru-RU" sz="24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директор департамента по надзору и контролю в сфере образования Министерства образования и науки Смоленской области</a:t>
            </a:r>
          </a:p>
          <a:p>
            <a:pPr>
              <a:lnSpc>
                <a:spcPct val="90000"/>
              </a:lnSpc>
            </a:pPr>
            <a:endParaRPr lang="ru-RU" sz="1600" dirty="0">
              <a:solidFill>
                <a:schemeClr val="bg1"/>
              </a:solidFill>
              <a:latin typeface="Arial Narrow" panose="020B0606020202030204" pitchFamily="34" charset="0"/>
              <a:ea typeface="DIN Condensed " panose="020B0606040000020204" pitchFamily="34" charset="-52"/>
              <a:cs typeface="DIN Pro Cond Light" panose="020B0506020101010102" pitchFamily="34" charset="-52"/>
            </a:endParaRPr>
          </a:p>
          <a:p>
            <a:pPr algn="l" eaLnBrk="1" hangingPunct="1"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</a:br>
            <a:endParaRPr lang="ru-RU" sz="16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55775" y="260648"/>
            <a:ext cx="6478339" cy="359879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Обзор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изменений законодательства 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сфере образования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2564940" y="1326719"/>
            <a:ext cx="6265095" cy="7947"/>
          </a:xfrm>
          <a:prstGeom prst="line">
            <a:avLst/>
          </a:prstGeom>
          <a:ln w="190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347864" y="5967251"/>
            <a:ext cx="28055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5 февраля 2026 г.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78367"/>
            <a:ext cx="3040893" cy="86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4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</a:rPr>
              <a:t>Обзор изменений законодательства в сфере образования</a:t>
            </a:r>
            <a:endParaRPr lang="ru-RU" sz="1800" dirty="0">
              <a:effectLst/>
              <a:latin typeface="+mn-lt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765442"/>
              </p:ext>
            </p:extLst>
          </p:nvPr>
        </p:nvGraphicFramePr>
        <p:xfrm>
          <a:off x="459808" y="792376"/>
          <a:ext cx="8352929" cy="98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88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54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700" dirty="0" smtClean="0">
                          <a:effectLst/>
                          <a:latin typeface="+mn-lt"/>
                        </a:rPr>
                        <a:t>Порядок перевода обучающихся из одной ОО в другие ОО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13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от 06.04.2023 № 240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9369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17.02.2025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r>
                        <a:rPr lang="ru-RU" sz="1400" dirty="0" smtClean="0"/>
                        <a:t> 108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691575"/>
              </p:ext>
            </p:extLst>
          </p:nvPr>
        </p:nvGraphicFramePr>
        <p:xfrm>
          <a:off x="457199" y="1772816"/>
          <a:ext cx="8352929" cy="268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88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54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700" dirty="0" smtClean="0">
                          <a:effectLst/>
                          <a:latin typeface="+mn-lt"/>
                        </a:rPr>
                        <a:t>Прием на обучение иностранных граждан</a:t>
                      </a:r>
                      <a:endParaRPr lang="ru-RU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ст. 67, 78 № 273-ФЗ,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от 02.09.2020 № 458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ФЗ от 28.12.2024 № 544-ФЗ; </a:t>
                      </a:r>
                    </a:p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Рособрнадзора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от 05.03.2025 № 510, </a:t>
                      </a:r>
                    </a:p>
                    <a:p>
                      <a:r>
                        <a:rPr lang="ru-RU" sz="1400" dirty="0" smtClean="0"/>
                        <a:t>Приказы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04.03.2025 №№ 170, 171; </a:t>
                      </a:r>
                    </a:p>
                    <a:p>
                      <a:r>
                        <a:rPr lang="ru-RU" sz="1400" dirty="0" smtClean="0"/>
                        <a:t>Письмо </a:t>
                      </a:r>
                      <a:r>
                        <a:rPr lang="ru-RU" sz="1400" dirty="0" err="1" smtClean="0"/>
                        <a:t>Рособрнадзора</a:t>
                      </a:r>
                      <a:r>
                        <a:rPr lang="ru-RU" sz="1400" dirty="0" smtClean="0"/>
                        <a:t> от 21.03.2025 № 02-48, </a:t>
                      </a:r>
                    </a:p>
                    <a:p>
                      <a:r>
                        <a:rPr lang="ru-RU" sz="1400" dirty="0" smtClean="0"/>
                        <a:t>Письма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21.03.2025 № 03-516, </a:t>
                      </a:r>
                    </a:p>
                    <a:p>
                      <a:r>
                        <a:rPr lang="ru-RU" sz="1400" dirty="0" smtClean="0"/>
                        <a:t>от 31.03.2025 № 03-608, от 01.04.2025 № 04-304, </a:t>
                      </a:r>
                    </a:p>
                    <a:p>
                      <a:r>
                        <a:rPr lang="ru-RU" sz="1400" dirty="0" smtClean="0"/>
                        <a:t>от 15.04.2025 № 03-844, от 24.04.2025 № 03-911, </a:t>
                      </a:r>
                    </a:p>
                    <a:p>
                      <a:r>
                        <a:rPr lang="ru-RU" sz="1400" dirty="0" smtClean="0"/>
                        <a:t>от 05.05.2025 № 03-958, от 18.08.2025 № ОК-2320/03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785953"/>
              </p:ext>
            </p:extLst>
          </p:nvPr>
        </p:nvGraphicFramePr>
        <p:xfrm>
          <a:off x="461497" y="4460136"/>
          <a:ext cx="8348631" cy="140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3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342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700" dirty="0" smtClean="0">
                          <a:effectLst/>
                          <a:latin typeface="+mn-lt"/>
                        </a:rPr>
                        <a:t>Направление иностранных граждан на тестирование по русскому языку</a:t>
                      </a:r>
                      <a:endParaRPr lang="ru-RU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Приказы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от 02.09.2020 № 458,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 04.03.2025 № 170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08.10.2025 № 727; </a:t>
                      </a:r>
                    </a:p>
                    <a:p>
                      <a:r>
                        <a:rPr lang="ru-RU" sz="1400" dirty="0" smtClean="0"/>
                        <a:t>Письмо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22.10.2025 № ОК-3014/03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478460"/>
              </p:ext>
            </p:extLst>
          </p:nvPr>
        </p:nvGraphicFramePr>
        <p:xfrm>
          <a:off x="457199" y="5838016"/>
          <a:ext cx="8352929" cy="96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20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309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baseline="0" dirty="0" smtClean="0">
                          <a:solidFill>
                            <a:schemeClr val="bg1"/>
                          </a:solidFill>
                          <a:ea typeface="Calibri" panose="020F0502020204030204" pitchFamily="34" charset="0"/>
                        </a:rPr>
                        <a:t>Внесение р</a:t>
                      </a:r>
                      <a:r>
                        <a:rPr lang="ru-RU" sz="1700" b="1" dirty="0" smtClean="0">
                          <a:solidFill>
                            <a:schemeClr val="bg1"/>
                          </a:solidFill>
                          <a:ea typeface="Calibri" panose="020F0502020204030204" pitchFamily="34" charset="0"/>
                        </a:rPr>
                        <a:t>езультатов тестирования в ФИС ФРДО</a:t>
                      </a:r>
                      <a:endParaRPr lang="ru-RU" sz="17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2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Постановление Правительства РФ от 31.05.2021 </a:t>
                      </a:r>
                      <a:r>
                        <a:rPr lang="ru-RU" sz="1400" dirty="0" smtClean="0"/>
                        <a:t>№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825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55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Постановление Правительства РФ от 16.09.2025 № 1423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3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</a:rPr>
              <a:t>Обзор изменений законодательства в сфере образования</a:t>
            </a:r>
            <a:endParaRPr lang="ru-RU" sz="1800" dirty="0">
              <a:effectLst/>
              <a:latin typeface="+mn-lt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311342"/>
              </p:ext>
            </p:extLst>
          </p:nvPr>
        </p:nvGraphicFramePr>
        <p:xfrm>
          <a:off x="470263" y="1340768"/>
          <a:ext cx="8278201" cy="67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043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700" dirty="0" smtClean="0">
                          <a:effectLst/>
                          <a:latin typeface="+mn-lt"/>
                        </a:rPr>
                        <a:t>Порядок перевода обучающихся из </a:t>
                      </a:r>
                      <a:r>
                        <a:rPr lang="ru-RU" sz="1700" dirty="0" smtClean="0">
                          <a:effectLst/>
                          <a:latin typeface="+mn-lt"/>
                        </a:rPr>
                        <a:t>одного ДОУ </a:t>
                      </a:r>
                      <a:r>
                        <a:rPr lang="ru-RU" sz="1700" dirty="0" smtClean="0">
                          <a:effectLst/>
                          <a:latin typeface="+mn-lt"/>
                        </a:rPr>
                        <a:t>в другие </a:t>
                      </a:r>
                      <a:r>
                        <a:rPr lang="ru-RU" sz="1700" dirty="0" smtClean="0">
                          <a:effectLst/>
                          <a:latin typeface="+mn-lt"/>
                        </a:rPr>
                        <a:t>ДОУ</a:t>
                      </a:r>
                      <a:endParaRPr lang="ru-RU" sz="1700" dirty="0" smtClean="0">
                        <a:effectLst/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613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России от 09.12.2024 № 862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824969"/>
              </p:ext>
            </p:extLst>
          </p:nvPr>
        </p:nvGraphicFramePr>
        <p:xfrm>
          <a:off x="470263" y="2420888"/>
          <a:ext cx="8352929" cy="140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88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54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700" dirty="0" smtClean="0">
                          <a:effectLst/>
                          <a:latin typeface="+mn-lt"/>
                        </a:rPr>
                        <a:t>Прием на обучение иностранных граждан</a:t>
                      </a:r>
                      <a:endParaRPr lang="ru-RU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15.05.2020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r>
                        <a:rPr lang="ru-RU" sz="1400" dirty="0" smtClean="0"/>
                        <a:t> 236;</a:t>
                      </a:r>
                    </a:p>
                    <a:p>
                      <a:r>
                        <a:rPr lang="ru-RU" sz="1400" dirty="0" err="1" smtClean="0"/>
                        <a:t>пп</a:t>
                      </a:r>
                      <a:r>
                        <a:rPr lang="ru-RU" sz="1400" dirty="0" smtClean="0"/>
                        <a:t>. 2 п. 20 и п. 21 ст. 5 ФЗ от 25.07.2002 N 115-ФЗ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18.08.2025 № 609, Письмо </a:t>
                      </a:r>
                      <a:r>
                        <a:rPr lang="ru-RU" sz="1400" dirty="0" err="1" smtClean="0"/>
                        <a:t>Минпросвещения</a:t>
                      </a:r>
                      <a:r>
                        <a:rPr lang="ru-RU" sz="1400" dirty="0" smtClean="0"/>
                        <a:t> России от 21.11.2025 № 03-2236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8" name="Picture 2" descr="Picture background">
            <a:extLst>
              <a:ext uri="{FF2B5EF4-FFF2-40B4-BE49-F238E27FC236}">
                <a16:creationId xmlns="" xmlns:a16="http://schemas.microsoft.com/office/drawing/2014/main" id="{93A467CD-29F1-402F-A993-FDDDFC724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509120"/>
            <a:ext cx="2448272" cy="155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97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+mn-lt"/>
              </a:rPr>
              <a:t>Обзор изменений законодательства в сфере образования</a:t>
            </a:r>
            <a:endParaRPr lang="ru-RU" sz="1800" dirty="0">
              <a:effectLst/>
              <a:latin typeface="+mn-lt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429054"/>
              </p:ext>
            </p:extLst>
          </p:nvPr>
        </p:nvGraphicFramePr>
        <p:xfrm>
          <a:off x="680519" y="836712"/>
          <a:ext cx="7766789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Изменения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ФГОС и ФООП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Приказы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09.10.2024 № 704,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12.02.2025 № 93, от 18.06.2025 № 467;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Письма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14.03.2025 № 03-ПГ-МП-7117,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31.07.2025 № ОК-2062/03,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05.08.2025 № ОК-2142/03,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25.08.2025 № 03-1669,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31.07.2025 № ОК-2062/03,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 11.08.2025 N 03-1589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00038"/>
              </p:ext>
            </p:extLst>
          </p:nvPr>
        </p:nvGraphicFramePr>
        <p:xfrm>
          <a:off x="690478" y="4910498"/>
          <a:ext cx="7766789" cy="180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Положения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направленные на обеспечение получения педагогическими работниками качественного дополнительного профессионального образования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статьи 3 и 47 № 273-ФЗ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ФЗ от 21.04.2025 № 86-ФЗ;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Письмо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 от 19.09.2025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985745"/>
              </p:ext>
            </p:extLst>
          </p:nvPr>
        </p:nvGraphicFramePr>
        <p:xfrm>
          <a:off x="690478" y="3219232"/>
          <a:ext cx="7766789" cy="168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effectLst/>
                          <a:latin typeface="+mn-lt"/>
                        </a:rPr>
                        <a:t>Ф</a:t>
                      </a:r>
                      <a:r>
                        <a:rPr lang="ru-RU" sz="1800" dirty="0" smtClean="0">
                          <a:latin typeface="+mn-lt"/>
                        </a:rPr>
                        <a:t>едеральный </a:t>
                      </a:r>
                      <a:r>
                        <a:rPr lang="ru-RU" sz="1800" dirty="0" smtClean="0">
                          <a:latin typeface="+mn-lt"/>
                        </a:rPr>
                        <a:t>перечень учебников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26.06.2025 № 495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Изменения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27.10.2025 № 768,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письмо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01.10.2025 № АБ-3579/07 «Об обеспечении специальными учебниками обучающихся с ОВЗ»)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19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+mn-lt"/>
              </a:rPr>
              <a:t>Обзор изменений законодательства в сфере образования</a:t>
            </a:r>
            <a:endParaRPr lang="ru-RU" sz="1800" dirty="0">
              <a:effectLst/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179006"/>
              </p:ext>
            </p:extLst>
          </p:nvPr>
        </p:nvGraphicFramePr>
        <p:xfrm>
          <a:off x="688604" y="1023105"/>
          <a:ext cx="7766789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применения и снятия мер дисциплинарного взыскания в отношении обучающихся по образовательным программам основного и среднего общего образования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27.03.2025 № 243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340186"/>
              </p:ext>
            </p:extLst>
          </p:nvPr>
        </p:nvGraphicFramePr>
        <p:xfrm>
          <a:off x="688603" y="4509120"/>
          <a:ext cx="7766789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Типовая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инструкция для руководителя ОО по действиям в случае возникновения конфликтной ситуации у педагогического работника с участниками образовательных отношений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Постановление Правительства РФ от 16.09.2025 № 1423; Письмо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21.11.2025 № 03-2236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76060"/>
              </p:ext>
            </p:extLst>
          </p:nvPr>
        </p:nvGraphicFramePr>
        <p:xfrm>
          <a:off x="689231" y="2782939"/>
          <a:ext cx="7766789" cy="1385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62744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Требования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структуре официального сайта ОО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Рособрнадзора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 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04.08.2023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№</a:t>
                      </a: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1493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Изменения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Рособрнадзора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 03.07.2025 № 1353</a:t>
                      </a:r>
                    </a:p>
                    <a:p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6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+mn-lt"/>
              </a:rPr>
              <a:t>Обзор изменений законодательства в сфере образования</a:t>
            </a:r>
            <a:endParaRPr lang="ru-RU" sz="1800" dirty="0">
              <a:effectLst/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135822"/>
              </p:ext>
            </p:extLst>
          </p:nvPr>
        </p:nvGraphicFramePr>
        <p:xfrm>
          <a:off x="662479" y="1230371"/>
          <a:ext cx="776678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98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обеспечения условий доступности для инвалидов объектов и предоставляемых услуг в сфере образования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Минпросвещения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31.03.2025 № 253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315675"/>
              </p:ext>
            </p:extLst>
          </p:nvPr>
        </p:nvGraphicFramePr>
        <p:xfrm>
          <a:off x="675228" y="2420888"/>
          <a:ext cx="7793543" cy="1307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63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672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300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Формы </a:t>
                      </a: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проверочных листов, используемых департаментом по надзору и контролю в сфере образования в рамках федерального государственного контроля (надзора) в сфере образования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71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Основной документ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Приказ </a:t>
                      </a:r>
                      <a:r>
                        <a:rPr lang="ru-RU" sz="1400" dirty="0" err="1" smtClean="0"/>
                        <a:t>Рособрнадзора</a:t>
                      </a:r>
                      <a:r>
                        <a:rPr lang="ru-RU" sz="1400" dirty="0" smtClean="0"/>
                        <a:t> от 09.01.2025 № 1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2" descr="Picture background">
            <a:extLst>
              <a:ext uri="{FF2B5EF4-FFF2-40B4-BE49-F238E27FC236}">
                <a16:creationId xmlns="" xmlns:a16="http://schemas.microsoft.com/office/drawing/2014/main" id="{93A467CD-29F1-402F-A993-FDDDFC724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3" y="4787709"/>
            <a:ext cx="2448272" cy="1557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7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560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Calibri</vt:lpstr>
      <vt:lpstr>DIN Condensed </vt:lpstr>
      <vt:lpstr>DIN Pro Cond Light</vt:lpstr>
      <vt:lpstr>Times New Roman</vt:lpstr>
      <vt:lpstr>Тема Office</vt:lpstr>
      <vt:lpstr>  Обзор изменений законодательства в сфере образования</vt:lpstr>
      <vt:lpstr>Обзор изменений законодательства в сфере образования</vt:lpstr>
      <vt:lpstr>Обзор изменений законодательства в сфере образования</vt:lpstr>
      <vt:lpstr>Обзор изменений законодательства в сфере образования</vt:lpstr>
      <vt:lpstr>Обзор изменений законодательства в сфере образования</vt:lpstr>
      <vt:lpstr>Обзор изменений законодательства в сфере образования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Романова Светлана Анатольевна</cp:lastModifiedBy>
  <cp:revision>61</cp:revision>
  <dcterms:created xsi:type="dcterms:W3CDTF">2018-05-03T21:17:06Z</dcterms:created>
  <dcterms:modified xsi:type="dcterms:W3CDTF">2026-01-30T14:16:09Z</dcterms:modified>
</cp:coreProperties>
</file>