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5" r:id="rId4"/>
    <p:sldId id="268" r:id="rId5"/>
    <p:sldId id="269" r:id="rId6"/>
    <p:sldId id="270" r:id="rId7"/>
    <p:sldId id="264" r:id="rId8"/>
    <p:sldId id="271" r:id="rId9"/>
    <p:sldId id="259" r:id="rId10"/>
    <p:sldId id="263" r:id="rId11"/>
    <p:sldId id="261" r:id="rId1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74B6F"/>
    <a:srgbClr val="AD6946"/>
    <a:srgbClr val="03A2CF"/>
    <a:srgbClr val="07D7EE"/>
    <a:srgbClr val="FFFFFF"/>
    <a:srgbClr val="377395"/>
    <a:srgbClr val="FF7570"/>
    <a:srgbClr val="394ACE"/>
    <a:srgbClr val="3948D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114" d="100"/>
          <a:sy n="114" d="100"/>
        </p:scale>
        <p:origin x="858" y="102"/>
      </p:cViewPr>
      <p:guideLst>
        <p:guide orient="horz" pos="2183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2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3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4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8626830515898101E-2"/>
          <c:y val="4.4669938304034297E-2"/>
          <c:w val="0.87521540251705687"/>
          <c:h val="0.6500451125607801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педагогам приходится осуществлять подготовку документов, не указанных в приказе Минпросвещения № 582</c:v>
                </c:pt>
                <c:pt idx="1">
                  <c:v>педагоги ведут одновременно и электронный и бумажный журнал</c:v>
                </c:pt>
                <c:pt idx="2">
                  <c:v>педагоги не знают о том, что в регионе создана "Горячая линия" по вопросам снижения документационной нагрузки</c:v>
                </c:pt>
              </c:strCache>
            </c:strRef>
          </c:cat>
          <c:val>
            <c:numRef>
              <c:f>Sheet1!$B$2:$B$4</c:f>
              <c:numCache>
                <c:formatCode>0%</c:formatCode>
                <c:ptCount val="3"/>
                <c:pt idx="0">
                  <c:v>0.57999999999999996</c:v>
                </c:pt>
                <c:pt idx="1">
                  <c:v>0.9</c:v>
                </c:pt>
                <c:pt idx="2">
                  <c:v>0.56999999999999995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6ADC-40FA-A42B-08F88B81D905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педагогам приходится осуществлять подготовку документов, не указанных в приказе Минпросвещения № 582</c:v>
                </c:pt>
                <c:pt idx="1">
                  <c:v>педагоги ведут одновременно и электронный и бумажный журнал</c:v>
                </c:pt>
                <c:pt idx="2">
                  <c:v>педагоги не знают о том, что в регионе создана "Горячая линия" по вопросам снижения документационной нагрузки</c:v>
                </c:pt>
              </c:strCache>
            </c:strRef>
          </c:cat>
          <c:val>
            <c:numRef>
              <c:f>Sheet1!$C$2:$C$4</c:f>
              <c:numCache>
                <c:formatCode>0%</c:formatCode>
                <c:ptCount val="3"/>
                <c:pt idx="0">
                  <c:v>0.32</c:v>
                </c:pt>
                <c:pt idx="1">
                  <c:v>0.18</c:v>
                </c:pt>
                <c:pt idx="2">
                  <c:v>0.55000000000000004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6ADC-40FA-A42B-08F88B81D90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220791984"/>
        <c:axId val="220794728"/>
      </c:barChart>
      <c:catAx>
        <c:axId val="2207919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one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20794728"/>
        <c:crosses val="autoZero"/>
        <c:auto val="0"/>
        <c:lblAlgn val="ctr"/>
        <c:lblOffset val="100"/>
        <c:noMultiLvlLbl val="0"/>
      </c:catAx>
      <c:valAx>
        <c:axId val="22079472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20791984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</c:dTable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1600" b="1" dirty="0"/>
              <a:t>В последнее время документационная нагрузка педагогов снизилась</a:t>
            </a:r>
          </a:p>
        </c:rich>
      </c:tx>
      <c:layout>
        <c:manualLayout>
          <c:xMode val="edge"/>
          <c:yMode val="edge"/>
          <c:x val="0.12760852816211088"/>
          <c:y val="5.4578467290522905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>
        <c:manualLayout>
          <c:layoutTarget val="inner"/>
          <c:xMode val="edge"/>
          <c:yMode val="edge"/>
          <c:x val="0.27546160363419764"/>
          <c:y val="0.29392481493816947"/>
          <c:w val="0.29792045129735356"/>
          <c:h val="0.69921162048626406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В последнее время документационная нагрузка педагогов снизилась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Лист1!$A$2:$A$3</c:f>
              <c:strCache>
                <c:ptCount val="2"/>
                <c:pt idx="0">
                  <c:v>Да</c:v>
                </c:pt>
                <c:pt idx="1">
                  <c:v>Нет</c:v>
                </c:pt>
              </c:strCache>
            </c:strRef>
          </c:cat>
          <c:val>
            <c:numRef>
              <c:f>Лист1!$B$2:$B$3</c:f>
              <c:numCache>
                <c:formatCode>0%</c:formatCode>
                <c:ptCount val="2"/>
                <c:pt idx="0">
                  <c:v>0.6</c:v>
                </c:pt>
                <c:pt idx="1">
                  <c:v>0.4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63098076936105818"/>
          <c:y val="0.56629801132395763"/>
          <c:w val="0.16127621729378694"/>
          <c:h val="0.111689031661957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1600" b="1" dirty="0"/>
              <a:t>Подготовка фотоотчетов о проводимых мероприятиях в рамках выполнения обязанностей классного руководителя</a:t>
            </a:r>
          </a:p>
        </c:rich>
      </c:tx>
      <c:layout>
        <c:manualLayout>
          <c:xMode val="edge"/>
          <c:yMode val="edge"/>
          <c:x val="0.15766194943476813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>
        <c:manualLayout>
          <c:layoutTarget val="inner"/>
          <c:xMode val="edge"/>
          <c:yMode val="edge"/>
          <c:x val="0.31776776474131607"/>
          <c:y val="0.32946811347301919"/>
          <c:w val="0.31799635109168756"/>
          <c:h val="0.63445201863604617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Подготовка фотоотчетов о проводимых мероприятиях в рамках выполнения обязанностей классного руководителя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Лист1!$A$2:$A$3</c:f>
              <c:strCache>
                <c:ptCount val="2"/>
                <c:pt idx="0">
                  <c:v>Да</c:v>
                </c:pt>
                <c:pt idx="1">
                  <c:v>Нет</c:v>
                </c:pt>
              </c:strCache>
            </c:strRef>
          </c:cat>
          <c:val>
            <c:numRef>
              <c:f>Лист1!$B$2:$B$3</c:f>
              <c:numCache>
                <c:formatCode>0%</c:formatCode>
                <c:ptCount val="2"/>
                <c:pt idx="0">
                  <c:v>0.93</c:v>
                </c:pt>
                <c:pt idx="1">
                  <c:v>7.0000000000000007E-2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67199168230695427"/>
          <c:y val="0.50002190035109717"/>
          <c:w val="0.16961357544870903"/>
          <c:h val="9.985484293606096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1600" b="1" dirty="0"/>
              <a:t>Производится ли доплата за выполнение дополнительной работы по ведению документации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>
        <c:manualLayout>
          <c:layoutTarget val="inner"/>
          <c:xMode val="edge"/>
          <c:yMode val="edge"/>
          <c:x val="0.3350996491509014"/>
          <c:y val="0.31787650852908017"/>
          <c:w val="0.25934284354955106"/>
          <c:h val="0.63931028109926258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Производится ли доплата за выполнение дополнительной работы по ведению документации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Лист1!$A$2:$A$3</c:f>
              <c:strCache>
                <c:ptCount val="2"/>
                <c:pt idx="0">
                  <c:v>Да</c:v>
                </c:pt>
                <c:pt idx="1">
                  <c:v>Нет</c:v>
                </c:pt>
              </c:strCache>
            </c:strRef>
          </c:cat>
          <c:val>
            <c:numRef>
              <c:f>Лист1!$B$2:$B$3</c:f>
              <c:numCache>
                <c:formatCode>0%</c:formatCode>
                <c:ptCount val="2"/>
                <c:pt idx="0">
                  <c:v>0.56999999999999995</c:v>
                </c:pt>
                <c:pt idx="1">
                  <c:v>0.43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65676675139884566"/>
          <c:y val="0.57534162523794563"/>
          <c:w val="0.13206389505025229"/>
          <c:h val="9.606239257794452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C1DF3267-1025-8F97-84C7-6D6F1B26E8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242687"/>
            <a:ext cx="9144000" cy="2387600"/>
          </a:xfrm>
        </p:spPr>
        <p:txBody>
          <a:bodyPr anchor="ctr"/>
          <a:lstStyle>
            <a:lvl1pPr algn="ctr">
              <a:defRPr sz="60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ru-RU" dirty="0"/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319DCCD8-336F-5B6E-3D7A-C197ADC4E5B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2722362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ru-RU" dirty="0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5A766868-B6E3-0C7F-2F98-44ABA83ACA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0DF8AF8-FDE2-410C-8D85-3FB48DA88970}" type="datetimeFigureOut">
              <a:rPr lang="ru-RU" smtClean="0"/>
              <a:pPr/>
              <a:t>14.04.2025</a:t>
            </a:fld>
            <a:endParaRPr lang="ru-RU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6A18A31D-2EA7-2D07-4E55-942D8EA025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2CE91F7A-BA25-9C40-5147-632CDA975F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64C9140-A1CC-4337-801E-1631F84DA6C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57493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9D80B172-37AB-9C92-E2CC-164192D1A3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E799AD25-74B4-0B23-D1B7-4CBC09AF660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ECABB94A-F3EB-BFBF-0786-30CF402096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F8AF8-FDE2-410C-8D85-3FB48DA88970}" type="datetimeFigureOut">
              <a:rPr lang="ru-RU" smtClean="0"/>
              <a:t>14.04.2025</a:t>
            </a:fld>
            <a:endParaRPr lang="ru-RU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123AD872-9F34-8E29-3901-E7F41D5827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A40252B0-F413-AEE1-65A4-72BC80A52D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C9140-A1CC-4337-801E-1631F84DA6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07589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="" xmlns:a16="http://schemas.microsoft.com/office/drawing/2014/main" id="{210364E3-DEFE-384E-874E-CFE6BAB5B29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3DB3B02D-7CF6-A0EA-23CD-25518099C4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F5A58812-845A-DBCA-0E6E-58A42D9FA4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F8AF8-FDE2-410C-8D85-3FB48DA88970}" type="datetimeFigureOut">
              <a:rPr lang="ru-RU" smtClean="0"/>
              <a:t>14.04.2025</a:t>
            </a:fld>
            <a:endParaRPr lang="ru-RU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21CA56FF-DD40-2CB9-0030-B9FBA70F38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9C7D17E0-69B1-A6AD-2312-C86F365709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C9140-A1CC-4337-801E-1631F84DA6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27908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69790B68-8F96-411F-AAE8-9EEC655B92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1396" y="365125"/>
            <a:ext cx="9769033" cy="1325563"/>
          </a:xfrm>
        </p:spPr>
        <p:txBody>
          <a:bodyPr/>
          <a:lstStyle>
            <a:lvl1pPr>
              <a:defRPr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ru-RU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E9B2A2F1-E7B1-7893-5A19-AD14132A48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21396" y="1825625"/>
            <a:ext cx="9769033" cy="4351338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ru-RU" dirty="0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0ABDC211-E2B1-0E8A-9CDA-F7BF249D0C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0DF8AF8-FDE2-410C-8D85-3FB48DA88970}" type="datetimeFigureOut">
              <a:rPr lang="ru-RU" smtClean="0"/>
              <a:pPr/>
              <a:t>14.04.2025</a:t>
            </a:fld>
            <a:endParaRPr lang="ru-RU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1790AE10-595B-BA4F-757F-0D952E4965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E4D7ECD9-62AD-2ED3-0DE8-5C33549B3A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64C9140-A1CC-4337-801E-1631F84DA6C8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8" name="Straight Connector 7">
            <a:extLst>
              <a:ext uri="{FF2B5EF4-FFF2-40B4-BE49-F238E27FC236}">
                <a16:creationId xmlns="" xmlns:a16="http://schemas.microsoft.com/office/drawing/2014/main" id="{FFBE0797-8440-3EB9-6A78-2DD2D09201B7}"/>
              </a:ext>
            </a:extLst>
          </p:cNvPr>
          <p:cNvCxnSpPr>
            <a:cxnSpLocks/>
          </p:cNvCxnSpPr>
          <p:nvPr userDrawn="1"/>
        </p:nvCxnSpPr>
        <p:spPr>
          <a:xfrm>
            <a:off x="2013997" y="1690688"/>
            <a:ext cx="4632102" cy="0"/>
          </a:xfrm>
          <a:prstGeom prst="line">
            <a:avLst/>
          </a:prstGeom>
          <a:ln w="31750">
            <a:solidFill>
              <a:srgbClr val="37739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534089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7AC3C622-07CE-1784-8746-BAEE04C6FE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1F60F502-C499-4611-3F82-6450B1736C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83A7542D-213D-02E1-AF6C-9E29A8C049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F8AF8-FDE2-410C-8D85-3FB48DA88970}" type="datetimeFigureOut">
              <a:rPr lang="ru-RU" smtClean="0"/>
              <a:t>14.04.2025</a:t>
            </a:fld>
            <a:endParaRPr lang="ru-RU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328D7B38-E6A4-7E3C-B690-CBC6DD3B6A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20B6065C-AD2A-D8F0-1E2D-D2CD813C11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C9140-A1CC-4337-801E-1631F84DA6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51204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47EF2446-78F4-64D9-3BCE-B9B91273A2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E65A39EB-795F-5834-CDD8-29B155F0033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5C0D5F12-8ED9-32B4-BB3B-3E01DD801AB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D8FE1BD5-5603-A051-14D1-A7C4B24EED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F8AF8-FDE2-410C-8D85-3FB48DA88970}" type="datetimeFigureOut">
              <a:rPr lang="ru-RU" smtClean="0"/>
              <a:t>14.04.2025</a:t>
            </a:fld>
            <a:endParaRPr lang="ru-RU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BB7FE315-FA80-84A9-E1B9-8416AA2710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22326ED5-2606-B40D-F5E5-77149B7CE4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C9140-A1CC-4337-801E-1631F84DA6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06757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C2D81981-2075-0694-7437-B911A70A24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07ACD91A-0078-E00B-DD0A-4AC86EE9F3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AA6177F6-3FB6-7F47-4026-151E329E5C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5" name="Text Placeholder 4">
            <a:extLst>
              <a:ext uri="{FF2B5EF4-FFF2-40B4-BE49-F238E27FC236}">
                <a16:creationId xmlns="" xmlns:a16="http://schemas.microsoft.com/office/drawing/2014/main" id="{F6AAFA44-ED3A-4C88-36DE-546D666C875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="" xmlns:a16="http://schemas.microsoft.com/office/drawing/2014/main" id="{FE2EF0E0-4204-8A2D-788E-8A68A484D52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7" name="Date Placeholder 6">
            <a:extLst>
              <a:ext uri="{FF2B5EF4-FFF2-40B4-BE49-F238E27FC236}">
                <a16:creationId xmlns="" xmlns:a16="http://schemas.microsoft.com/office/drawing/2014/main" id="{DBAF9F21-2C53-54FC-954A-28888E028E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F8AF8-FDE2-410C-8D85-3FB48DA88970}" type="datetimeFigureOut">
              <a:rPr lang="ru-RU" smtClean="0"/>
              <a:t>14.04.2025</a:t>
            </a:fld>
            <a:endParaRPr lang="ru-RU"/>
          </a:p>
        </p:txBody>
      </p:sp>
      <p:sp>
        <p:nvSpPr>
          <p:cNvPr id="8" name="Footer Placeholder 7">
            <a:extLst>
              <a:ext uri="{FF2B5EF4-FFF2-40B4-BE49-F238E27FC236}">
                <a16:creationId xmlns="" xmlns:a16="http://schemas.microsoft.com/office/drawing/2014/main" id="{F9F40D8F-3FF1-B013-9E23-0F5CCA6B93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>
            <a:extLst>
              <a:ext uri="{FF2B5EF4-FFF2-40B4-BE49-F238E27FC236}">
                <a16:creationId xmlns="" xmlns:a16="http://schemas.microsoft.com/office/drawing/2014/main" id="{531B5BFD-34E4-920A-D0E3-75F10FB14C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C9140-A1CC-4337-801E-1631F84DA6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50247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8F2150FF-7599-CC84-9385-2CE3396152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F8AF8-FDE2-410C-8D85-3FB48DA88970}" type="datetimeFigureOut">
              <a:rPr lang="ru-RU" smtClean="0"/>
              <a:t>14.04.2025</a:t>
            </a:fld>
            <a:endParaRPr lang="ru-RU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FFDBD902-BE9F-D468-C220-5A6EE24364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34B1DB4D-98BF-AEC3-954C-FFA4313836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C9140-A1CC-4337-801E-1631F84DA6C8}" type="slidenum">
              <a:rPr lang="ru-RU" smtClean="0"/>
              <a:t>‹#›</a:t>
            </a:fld>
            <a:endParaRPr lang="ru-RU"/>
          </a:p>
        </p:txBody>
      </p:sp>
      <p:sp>
        <p:nvSpPr>
          <p:cNvPr id="6" name="Title 1">
            <a:extLst>
              <a:ext uri="{FF2B5EF4-FFF2-40B4-BE49-F238E27FC236}">
                <a16:creationId xmlns="" xmlns:a16="http://schemas.microsoft.com/office/drawing/2014/main" id="{B812E473-AEC7-6C14-E0B8-AF75445612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1396" y="365125"/>
            <a:ext cx="9769033" cy="1325563"/>
          </a:xfrm>
        </p:spPr>
        <p:txBody>
          <a:bodyPr/>
          <a:lstStyle>
            <a:lvl1pPr>
              <a:defRPr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ru-RU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="" xmlns:a16="http://schemas.microsoft.com/office/drawing/2014/main" id="{7E3A3B81-D7F3-DA1E-575B-AA675E1111FE}"/>
              </a:ext>
            </a:extLst>
          </p:cNvPr>
          <p:cNvCxnSpPr>
            <a:cxnSpLocks/>
          </p:cNvCxnSpPr>
          <p:nvPr userDrawn="1"/>
        </p:nvCxnSpPr>
        <p:spPr>
          <a:xfrm>
            <a:off x="2013997" y="1690688"/>
            <a:ext cx="4632102" cy="0"/>
          </a:xfrm>
          <a:prstGeom prst="line">
            <a:avLst/>
          </a:prstGeom>
          <a:ln w="31750">
            <a:solidFill>
              <a:srgbClr val="37739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177053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="" xmlns:a16="http://schemas.microsoft.com/office/drawing/2014/main" id="{7C25A582-B8F3-D896-3894-4126EE55ED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F8AF8-FDE2-410C-8D85-3FB48DA88970}" type="datetimeFigureOut">
              <a:rPr lang="ru-RU" smtClean="0"/>
              <a:t>14.04.2025</a:t>
            </a:fld>
            <a:endParaRPr lang="ru-RU"/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3E4BD34A-A509-1A8E-7751-54B78A86C3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689B74E2-6255-3BF7-E53A-CF19F0BB5B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C9140-A1CC-4337-801E-1631F84DA6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92095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C3C64AF3-E71C-F0BC-1964-F4E4F97F29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AB4B0028-AA70-4D34-B623-DCA42E4769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3C25CAC5-73A4-6A14-2862-26B2F34F28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74B9F47A-338A-F9B4-C5BC-E36C58807A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F8AF8-FDE2-410C-8D85-3FB48DA88970}" type="datetimeFigureOut">
              <a:rPr lang="ru-RU" smtClean="0"/>
              <a:t>14.04.2025</a:t>
            </a:fld>
            <a:endParaRPr lang="ru-RU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8046B6B3-E169-2693-1A50-7F8EF0E80E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E11D5CC7-2DD3-61E1-014C-07FA381054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C9140-A1CC-4337-801E-1631F84DA6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68366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C0703ECE-CB5B-3F96-328B-747AA9D51B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Picture Placeholder 2">
            <a:extLst>
              <a:ext uri="{FF2B5EF4-FFF2-40B4-BE49-F238E27FC236}">
                <a16:creationId xmlns="" xmlns:a16="http://schemas.microsoft.com/office/drawing/2014/main" id="{D4E46DD8-16C2-0AB0-7CDB-92680FFCFAA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B28036F4-98F8-A308-233D-A211459D9AF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3AC9AFC1-D75B-EA63-8936-6E709A93AA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F8AF8-FDE2-410C-8D85-3FB48DA88970}" type="datetimeFigureOut">
              <a:rPr lang="ru-RU" smtClean="0"/>
              <a:t>14.04.2025</a:t>
            </a:fld>
            <a:endParaRPr lang="ru-RU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29798E78-E48C-49E2-1978-305BC5E97E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35284CEC-2C05-0F62-428F-0939AE6F0A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C9140-A1CC-4337-801E-1631F84DA6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05177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hyperlink" Target="https://presentation-creation.ru/" TargetMode="Externa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="" xmlns:a16="http://schemas.microsoft.com/office/drawing/2014/main" id="{59135E0D-0038-412F-7A8E-40CEC63739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17FABF78-79CA-46B4-C1B2-3891D2DC15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D9EC76DF-8B83-4025-02A8-3BE948E6579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DF8AF8-FDE2-410C-8D85-3FB48DA88970}" type="datetimeFigureOut">
              <a:rPr lang="ru-RU" smtClean="0"/>
              <a:t>14.04.2025</a:t>
            </a:fld>
            <a:endParaRPr lang="ru-RU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6C85384C-6B6C-EDC3-46C0-9BFB44D79B8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044CD001-6171-B71F-A678-1D1A06DAF0A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4C9140-A1CC-4337-801E-1631F84DA6C8}" type="slidenum">
              <a:rPr lang="ru-RU" smtClean="0"/>
              <a:t>‹#›</a:t>
            </a:fld>
            <a:endParaRPr lang="ru-RU"/>
          </a:p>
        </p:txBody>
      </p:sp>
      <p:pic>
        <p:nvPicPr>
          <p:cNvPr id="7" name="Рисунок 6">
            <a:hlinkClick r:id="rId13"/>
            <a:extLst>
              <a:ext uri="{FF2B5EF4-FFF2-40B4-BE49-F238E27FC236}">
                <a16:creationId xmlns="" xmlns:a16="http://schemas.microsoft.com/office/drawing/2014/main" id="{897A19B5-97F5-4E9A-1613-D5654B987D4E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620688" y="45855"/>
            <a:ext cx="757762" cy="7577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75922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me.sferum.ru/?p=messages&amp;peerId=-226134476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F86AACC2-987C-EC31-7079-F1BA920324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94997" y="1627896"/>
            <a:ext cx="8219830" cy="3129687"/>
          </a:xfrm>
        </p:spPr>
        <p:txBody>
          <a:bodyPr>
            <a:normAutofit/>
          </a:bodyPr>
          <a:lstStyle/>
          <a:p>
            <a:pPr marL="12859">
              <a:spcBef>
                <a:spcPts val="23"/>
              </a:spcBef>
            </a:pPr>
            <a:r>
              <a:rPr lang="ru-RU" sz="2800" dirty="0">
                <a:solidFill>
                  <a:srgbClr val="067082"/>
                </a:solidFill>
                <a:latin typeface="+mn-lt"/>
                <a:ea typeface="+mn-ea"/>
                <a:cs typeface="+mn-cs"/>
              </a:rPr>
              <a:t>О РЕЗУЛЬТАТАХ МОНИТОРИНГА ПО ИСПОЛНЕНИЮ ТРЕБОВАНИЙ ЗАКОНОДАТЕЛЬСТВА В СФЕРЕ ОБРАЗОВАНИЯ ПО ВОПРОСАМ БЮРОКРАТИЧЕСКОЙ НАГРУЗКИ НА ПЕДАГОГИЧЕСКИХ РАБОТНИКОВ </a:t>
            </a:r>
          </a:p>
        </p:txBody>
      </p:sp>
      <p:pic>
        <p:nvPicPr>
          <p:cNvPr id="4" name="Рисунок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1880" y="258494"/>
            <a:ext cx="3168650" cy="89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6" name="Прямая соединительная линия 5">
            <a:extLst>
              <a:ext uri="{FF2B5EF4-FFF2-40B4-BE49-F238E27FC236}">
                <a16:creationId xmlns="" xmlns:a16="http://schemas.microsoft.com/office/drawing/2014/main" id="{B695FD78-1CD6-42D8-A26F-87BD5CC34CF5}"/>
              </a:ext>
            </a:extLst>
          </p:cNvPr>
          <p:cNvCxnSpPr>
            <a:cxnSpLocks/>
          </p:cNvCxnSpPr>
          <p:nvPr/>
        </p:nvCxnSpPr>
        <p:spPr>
          <a:xfrm>
            <a:off x="905205" y="1515393"/>
            <a:ext cx="7344816" cy="0"/>
          </a:xfrm>
          <a:prstGeom prst="line">
            <a:avLst/>
          </a:prstGeom>
          <a:ln w="38100">
            <a:solidFill>
              <a:srgbClr val="06708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object 9"/>
          <p:cNvSpPr/>
          <p:nvPr/>
        </p:nvSpPr>
        <p:spPr>
          <a:xfrm flipV="1">
            <a:off x="555644" y="4870085"/>
            <a:ext cx="7344816" cy="45719"/>
          </a:xfrm>
          <a:custGeom>
            <a:avLst/>
            <a:gdLst/>
            <a:ahLst/>
            <a:cxnLst/>
            <a:rect l="l" t="t" r="r" b="b"/>
            <a:pathLst>
              <a:path w="5111750">
                <a:moveTo>
                  <a:pt x="0" y="0"/>
                </a:moveTo>
                <a:lnTo>
                  <a:pt x="5111750" y="0"/>
                </a:lnTo>
              </a:path>
            </a:pathLst>
          </a:custGeom>
          <a:ln w="15240">
            <a:solidFill>
              <a:srgbClr val="007B85"/>
            </a:solidFill>
          </a:ln>
        </p:spPr>
        <p:txBody>
          <a:bodyPr wrap="square" lIns="0" tIns="0" rIns="0" bIns="0" rtlCol="0"/>
          <a:lstStyle/>
          <a:p>
            <a:endParaRPr sz="1350"/>
          </a:p>
        </p:txBody>
      </p:sp>
      <p:sp>
        <p:nvSpPr>
          <p:cNvPr id="8" name="TextBox 7"/>
          <p:cNvSpPr txBox="1"/>
          <p:nvPr/>
        </p:nvSpPr>
        <p:spPr>
          <a:xfrm>
            <a:off x="3032471" y="6337666"/>
            <a:ext cx="1887824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rgbClr val="067082"/>
                </a:solidFill>
                <a:latin typeface="+mn-lt"/>
                <a:cs typeface="Times New Roman" panose="02020603050405020304" pitchFamily="18" charset="0"/>
              </a:rPr>
              <a:t>15 апреля 2025 г.</a:t>
            </a:r>
          </a:p>
        </p:txBody>
      </p:sp>
      <p:sp>
        <p:nvSpPr>
          <p:cNvPr id="9" name="Подзаголовок 2"/>
          <p:cNvSpPr txBox="1">
            <a:spLocks/>
          </p:cNvSpPr>
          <p:nvPr/>
        </p:nvSpPr>
        <p:spPr>
          <a:xfrm>
            <a:off x="5246034" y="5303569"/>
            <a:ext cx="4704843" cy="1311150"/>
          </a:xfrm>
          <a:prstGeom prst="rect">
            <a:avLst/>
          </a:prstGeom>
        </p:spPr>
        <p:txBody>
          <a:bodyPr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  <a:defRPr/>
            </a:pPr>
            <a:r>
              <a:rPr lang="ru-RU" sz="1500" b="1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Татьяна Станиславовна Бусалова, </a:t>
            </a:r>
          </a:p>
          <a:p>
            <a:pPr marL="0" indent="0" algn="r">
              <a:buNone/>
              <a:defRPr/>
            </a:pPr>
            <a:r>
              <a:rPr lang="ru-RU" sz="1500" b="1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заместитель директора департамента по надзору </a:t>
            </a:r>
          </a:p>
          <a:p>
            <a:pPr marL="0" indent="0" algn="r">
              <a:buNone/>
              <a:defRPr/>
            </a:pPr>
            <a:r>
              <a:rPr lang="ru-RU" sz="1500" b="1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и контролю в сфере образования - начальник отдела государственного контроля (надзора) за соблюдением законодательства </a:t>
            </a:r>
          </a:p>
        </p:txBody>
      </p:sp>
      <p:pic>
        <p:nvPicPr>
          <p:cNvPr id="12" name="Рисунок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7241" y="5288518"/>
            <a:ext cx="2523046" cy="9621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52998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D6D38A50-9F6D-D3A5-080B-73B5E7F9A8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96897" y="321830"/>
            <a:ext cx="9769033" cy="1325563"/>
          </a:xfrm>
        </p:spPr>
        <p:txBody>
          <a:bodyPr>
            <a:normAutofit/>
          </a:bodyPr>
          <a:lstStyle/>
          <a:p>
            <a:r>
              <a:rPr lang="ru-RU" sz="3600" dirty="0">
                <a:solidFill>
                  <a:srgbClr val="067082"/>
                </a:solidFill>
                <a:latin typeface="+mn-lt"/>
                <a:ea typeface="+mn-ea"/>
                <a:cs typeface="+mn-cs"/>
              </a:rPr>
              <a:t>ЗАДАЧИ</a:t>
            </a:r>
          </a:p>
        </p:txBody>
      </p:sp>
      <p:sp>
        <p:nvSpPr>
          <p:cNvPr id="5" name="Объект 2">
            <a:extLst>
              <a:ext uri="{FF2B5EF4-FFF2-40B4-BE49-F238E27FC236}">
                <a16:creationId xmlns="" xmlns:a16="http://schemas.microsoft.com/office/drawing/2014/main" id="{C2C0186D-5A7B-7047-E1F1-18F81C4D1C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93160" y="5333381"/>
            <a:ext cx="9026553" cy="122681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400" b="1" dirty="0">
                <a:solidFill>
                  <a:srgbClr val="067082"/>
                </a:solidFill>
              </a:rPr>
              <a:t>ОБЕСПЕЧИТЬ СЕРЬЕЗНЫЙ ПОДХОД К СОБЛЮДЕНИЮ НОРМ ДЕЙСТВУЮЩЕГО ЗАКОНОДАТЕЛЬСТВА</a:t>
            </a:r>
            <a:endParaRPr lang="en-US" sz="2400" b="1" dirty="0">
              <a:solidFill>
                <a:srgbClr val="067082"/>
              </a:solidFill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5737" y="2289238"/>
            <a:ext cx="2143125" cy="2143125"/>
          </a:xfrm>
          <a:prstGeom prst="rect">
            <a:avLst/>
          </a:prstGeom>
        </p:spPr>
      </p:pic>
      <p:sp>
        <p:nvSpPr>
          <p:cNvPr id="6" name="Объект 2">
            <a:extLst>
              <a:ext uri="{FF2B5EF4-FFF2-40B4-BE49-F238E27FC236}">
                <a16:creationId xmlns="" xmlns:a16="http://schemas.microsoft.com/office/drawing/2014/main" id="{C2C0186D-5A7B-7047-E1F1-18F81C4D1C65}"/>
              </a:ext>
            </a:extLst>
          </p:cNvPr>
          <p:cNvSpPr txBox="1">
            <a:spLocks/>
          </p:cNvSpPr>
          <p:nvPr/>
        </p:nvSpPr>
        <p:spPr>
          <a:xfrm>
            <a:off x="5387130" y="1971718"/>
            <a:ext cx="6227518" cy="34819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2400" dirty="0" smtClean="0">
                <a:solidFill>
                  <a:schemeClr val="accent5">
                    <a:lumMod val="50000"/>
                  </a:schemeClr>
                </a:solidFill>
              </a:rPr>
              <a:t>Организовать работу муниципальной телефонной «Горячей линии»</a:t>
            </a:r>
            <a:endParaRPr lang="en-US" sz="2400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ru-RU" sz="2400" dirty="0" smtClean="0">
                <a:solidFill>
                  <a:schemeClr val="accent5">
                    <a:lumMod val="50000"/>
                  </a:schemeClr>
                </a:solidFill>
              </a:rPr>
              <a:t>Рассмотреть вопрос об установлении персональной ответственности руководителей ОО </a:t>
            </a:r>
          </a:p>
          <a:p>
            <a:pPr marL="0" indent="0">
              <a:buNone/>
            </a:pPr>
            <a:r>
              <a:rPr lang="ru-RU" sz="2400" dirty="0" smtClean="0">
                <a:solidFill>
                  <a:schemeClr val="accent5">
                    <a:lumMod val="50000"/>
                  </a:schemeClr>
                </a:solidFill>
              </a:rPr>
              <a:t>Исключить излишнюю документационную нагрузку на педагогов</a:t>
            </a:r>
            <a:endParaRPr lang="en-US" sz="2400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8" name="Стрелка вправо 7"/>
          <p:cNvSpPr/>
          <p:nvPr/>
        </p:nvSpPr>
        <p:spPr>
          <a:xfrm>
            <a:off x="2340528" y="5234731"/>
            <a:ext cx="1199626" cy="864066"/>
          </a:xfrm>
          <a:prstGeom prst="rightArrow">
            <a:avLst/>
          </a:prstGeom>
          <a:solidFill>
            <a:srgbClr val="074B6F"/>
          </a:solidFill>
        </p:spPr>
        <p:style>
          <a:lnRef idx="0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40000"/>
              <a:hueOff val="0"/>
              <a:satOff val="0"/>
              <a:lumOff val="0"/>
              <a:alphaOff val="0"/>
            </a:schemeClr>
          </a:fillRef>
          <a:effectRef idx="1">
            <a:schemeClr val="accent1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grpSp>
        <p:nvGrpSpPr>
          <p:cNvPr id="7" name="Group 22"/>
          <p:cNvGrpSpPr>
            <a:grpSpLocks/>
          </p:cNvGrpSpPr>
          <p:nvPr/>
        </p:nvGrpSpPr>
        <p:grpSpPr bwMode="auto">
          <a:xfrm>
            <a:off x="4859909" y="3864682"/>
            <a:ext cx="394562" cy="397011"/>
            <a:chOff x="0" y="0"/>
            <a:chExt cx="844550" cy="844550"/>
          </a:xfrm>
        </p:grpSpPr>
        <p:sp>
          <p:nvSpPr>
            <p:cNvPr id="9" name="Oval 23"/>
            <p:cNvSpPr>
              <a:spLocks/>
            </p:cNvSpPr>
            <p:nvPr/>
          </p:nvSpPr>
          <p:spPr bwMode="auto">
            <a:xfrm>
              <a:off x="0" y="0"/>
              <a:ext cx="844550" cy="844550"/>
            </a:xfrm>
            <a:prstGeom prst="ellipse">
              <a:avLst/>
            </a:prstGeom>
            <a:solidFill>
              <a:srgbClr val="FFFFFF"/>
            </a:solidFill>
            <a:ln w="25400">
              <a:solidFill>
                <a:srgbClr val="3F6797"/>
              </a:solidFill>
              <a:round/>
              <a:headEnd/>
              <a:tailEnd/>
            </a:ln>
          </p:spPr>
          <p:txBody>
            <a:bodyPr tIns="91440" bIns="91440" anchor="ctr"/>
            <a:lstStyle>
              <a:lvl1pPr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ru-RU" altLang="ru-RU" sz="2400">
                <a:latin typeface="PT Serif" pitchFamily="18" charset="-52"/>
                <a:sym typeface="Roboto Light"/>
              </a:endParaRPr>
            </a:p>
          </p:txBody>
        </p:sp>
        <p:sp>
          <p:nvSpPr>
            <p:cNvPr id="10" name="AutoShape 24"/>
            <p:cNvSpPr>
              <a:spLocks/>
            </p:cNvSpPr>
            <p:nvPr/>
          </p:nvSpPr>
          <p:spPr bwMode="auto">
            <a:xfrm rot="-5400000">
              <a:off x="157244" y="145388"/>
              <a:ext cx="530062" cy="530062"/>
            </a:xfrm>
            <a:custGeom>
              <a:avLst/>
              <a:gdLst>
                <a:gd name="T0" fmla="*/ 2147483647 w 21600"/>
                <a:gd name="T1" fmla="*/ 2147483647 h 21600"/>
                <a:gd name="T2" fmla="*/ 2147483647 w 21600"/>
                <a:gd name="T3" fmla="*/ 2147483647 h 21600"/>
                <a:gd name="T4" fmla="*/ 2147483647 w 21600"/>
                <a:gd name="T5" fmla="*/ 2147483647 h 21600"/>
                <a:gd name="T6" fmla="*/ 2147483647 w 21600"/>
                <a:gd name="T7" fmla="*/ 2147483647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600"/>
                <a:gd name="T13" fmla="*/ 0 h 21600"/>
                <a:gd name="T14" fmla="*/ 21600 w 21600"/>
                <a:gd name="T15" fmla="*/ 216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0" y="21600"/>
                  </a:lnTo>
                  <a:lnTo>
                    <a:pt x="21600" y="216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F679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400000"/>
                  <a:headEnd/>
                  <a:tailEnd/>
                </a14:hiddenLine>
              </a:ext>
            </a:extLst>
          </p:spPr>
          <p:txBody>
            <a:bodyPr tIns="91440" bIns="91440" anchor="ctr"/>
            <a:lstStyle/>
            <a:p>
              <a:endParaRPr lang="ru-RU"/>
            </a:p>
          </p:txBody>
        </p:sp>
      </p:grpSp>
      <p:grpSp>
        <p:nvGrpSpPr>
          <p:cNvPr id="11" name="Group 22"/>
          <p:cNvGrpSpPr>
            <a:grpSpLocks/>
          </p:cNvGrpSpPr>
          <p:nvPr/>
        </p:nvGrpSpPr>
        <p:grpSpPr bwMode="auto">
          <a:xfrm>
            <a:off x="4851078" y="2792996"/>
            <a:ext cx="394562" cy="397011"/>
            <a:chOff x="0" y="0"/>
            <a:chExt cx="844550" cy="844550"/>
          </a:xfrm>
        </p:grpSpPr>
        <p:sp>
          <p:nvSpPr>
            <p:cNvPr id="12" name="Oval 23"/>
            <p:cNvSpPr>
              <a:spLocks/>
            </p:cNvSpPr>
            <p:nvPr/>
          </p:nvSpPr>
          <p:spPr bwMode="auto">
            <a:xfrm>
              <a:off x="0" y="0"/>
              <a:ext cx="844550" cy="844550"/>
            </a:xfrm>
            <a:prstGeom prst="ellipse">
              <a:avLst/>
            </a:prstGeom>
            <a:solidFill>
              <a:srgbClr val="FFFFFF"/>
            </a:solidFill>
            <a:ln w="25400">
              <a:solidFill>
                <a:srgbClr val="3F6797"/>
              </a:solidFill>
              <a:round/>
              <a:headEnd/>
              <a:tailEnd/>
            </a:ln>
          </p:spPr>
          <p:txBody>
            <a:bodyPr tIns="91440" bIns="91440" anchor="ctr"/>
            <a:lstStyle>
              <a:lvl1pPr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ru-RU" altLang="ru-RU" sz="2400">
                <a:latin typeface="PT Serif" pitchFamily="18" charset="-52"/>
                <a:sym typeface="Roboto Light"/>
              </a:endParaRPr>
            </a:p>
          </p:txBody>
        </p:sp>
        <p:sp>
          <p:nvSpPr>
            <p:cNvPr id="13" name="AutoShape 24"/>
            <p:cNvSpPr>
              <a:spLocks/>
            </p:cNvSpPr>
            <p:nvPr/>
          </p:nvSpPr>
          <p:spPr bwMode="auto">
            <a:xfrm rot="-5400000">
              <a:off x="157244" y="145388"/>
              <a:ext cx="530062" cy="530062"/>
            </a:xfrm>
            <a:custGeom>
              <a:avLst/>
              <a:gdLst>
                <a:gd name="T0" fmla="*/ 2147483647 w 21600"/>
                <a:gd name="T1" fmla="*/ 2147483647 h 21600"/>
                <a:gd name="T2" fmla="*/ 2147483647 w 21600"/>
                <a:gd name="T3" fmla="*/ 2147483647 h 21600"/>
                <a:gd name="T4" fmla="*/ 2147483647 w 21600"/>
                <a:gd name="T5" fmla="*/ 2147483647 h 21600"/>
                <a:gd name="T6" fmla="*/ 2147483647 w 21600"/>
                <a:gd name="T7" fmla="*/ 2147483647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600"/>
                <a:gd name="T13" fmla="*/ 0 h 21600"/>
                <a:gd name="T14" fmla="*/ 21600 w 21600"/>
                <a:gd name="T15" fmla="*/ 216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0" y="21600"/>
                  </a:lnTo>
                  <a:lnTo>
                    <a:pt x="21600" y="216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F679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400000"/>
                  <a:headEnd/>
                  <a:tailEnd/>
                </a14:hiddenLine>
              </a:ext>
            </a:extLst>
          </p:spPr>
          <p:txBody>
            <a:bodyPr tIns="91440" bIns="91440" anchor="ctr"/>
            <a:lstStyle/>
            <a:p>
              <a:endParaRPr lang="ru-RU"/>
            </a:p>
          </p:txBody>
        </p:sp>
      </p:grpSp>
      <p:grpSp>
        <p:nvGrpSpPr>
          <p:cNvPr id="14" name="Group 22"/>
          <p:cNvGrpSpPr>
            <a:grpSpLocks/>
          </p:cNvGrpSpPr>
          <p:nvPr/>
        </p:nvGrpSpPr>
        <p:grpSpPr bwMode="auto">
          <a:xfrm>
            <a:off x="4851078" y="1971718"/>
            <a:ext cx="394562" cy="397011"/>
            <a:chOff x="0" y="0"/>
            <a:chExt cx="844550" cy="844550"/>
          </a:xfrm>
        </p:grpSpPr>
        <p:sp>
          <p:nvSpPr>
            <p:cNvPr id="15" name="Oval 23"/>
            <p:cNvSpPr>
              <a:spLocks/>
            </p:cNvSpPr>
            <p:nvPr/>
          </p:nvSpPr>
          <p:spPr bwMode="auto">
            <a:xfrm>
              <a:off x="0" y="0"/>
              <a:ext cx="844550" cy="844550"/>
            </a:xfrm>
            <a:prstGeom prst="ellipse">
              <a:avLst/>
            </a:prstGeom>
            <a:solidFill>
              <a:srgbClr val="FFFFFF"/>
            </a:solidFill>
            <a:ln w="25400">
              <a:solidFill>
                <a:srgbClr val="3F6797"/>
              </a:solidFill>
              <a:round/>
              <a:headEnd/>
              <a:tailEnd/>
            </a:ln>
          </p:spPr>
          <p:txBody>
            <a:bodyPr tIns="91440" bIns="91440" anchor="ctr"/>
            <a:lstStyle>
              <a:lvl1pPr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ru-RU" altLang="ru-RU" sz="2400">
                <a:latin typeface="PT Serif" pitchFamily="18" charset="-52"/>
                <a:sym typeface="Roboto Light"/>
              </a:endParaRPr>
            </a:p>
          </p:txBody>
        </p:sp>
        <p:sp>
          <p:nvSpPr>
            <p:cNvPr id="16" name="AutoShape 24"/>
            <p:cNvSpPr>
              <a:spLocks/>
            </p:cNvSpPr>
            <p:nvPr/>
          </p:nvSpPr>
          <p:spPr bwMode="auto">
            <a:xfrm rot="-5400000">
              <a:off x="157244" y="145388"/>
              <a:ext cx="530062" cy="530062"/>
            </a:xfrm>
            <a:custGeom>
              <a:avLst/>
              <a:gdLst>
                <a:gd name="T0" fmla="*/ 2147483647 w 21600"/>
                <a:gd name="T1" fmla="*/ 2147483647 h 21600"/>
                <a:gd name="T2" fmla="*/ 2147483647 w 21600"/>
                <a:gd name="T3" fmla="*/ 2147483647 h 21600"/>
                <a:gd name="T4" fmla="*/ 2147483647 w 21600"/>
                <a:gd name="T5" fmla="*/ 2147483647 h 21600"/>
                <a:gd name="T6" fmla="*/ 2147483647 w 21600"/>
                <a:gd name="T7" fmla="*/ 2147483647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600"/>
                <a:gd name="T13" fmla="*/ 0 h 21600"/>
                <a:gd name="T14" fmla="*/ 21600 w 21600"/>
                <a:gd name="T15" fmla="*/ 216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0" y="21600"/>
                  </a:lnTo>
                  <a:lnTo>
                    <a:pt x="21600" y="216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F679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400000"/>
                  <a:headEnd/>
                  <a:tailEnd/>
                </a14:hiddenLine>
              </a:ext>
            </a:extLst>
          </p:spPr>
          <p:txBody>
            <a:bodyPr tIns="91440" bIns="91440" anchor="ctr"/>
            <a:lstStyle/>
            <a:p>
              <a:endParaRPr lang="ru-RU"/>
            </a:p>
          </p:txBody>
        </p:sp>
      </p:grpSp>
    </p:spTree>
    <p:extLst>
      <p:ext uri="{BB962C8B-B14F-4D97-AF65-F5344CB8AC3E}">
        <p14:creationId xmlns:p14="http://schemas.microsoft.com/office/powerpoint/2010/main" val="24793122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79EAE947-E493-AC52-E5FF-AA7F3CC4F8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ru-RU" dirty="0">
              <a:solidFill>
                <a:schemeClr val="accent1"/>
              </a:solidFill>
            </a:endParaRPr>
          </a:p>
          <a:p>
            <a:pPr marL="0" indent="0">
              <a:buNone/>
            </a:pPr>
            <a:endParaRPr lang="ru-RU" dirty="0">
              <a:solidFill>
                <a:schemeClr val="accent1"/>
              </a:solidFill>
            </a:endParaRPr>
          </a:p>
          <a:p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4024961" y="2745091"/>
            <a:ext cx="5444455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6000" b="1" dirty="0">
                <a:solidFill>
                  <a:srgbClr val="377395"/>
                </a:solidFill>
              </a:rPr>
              <a:t>СПАСИБО</a:t>
            </a: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40324" y="5695884"/>
            <a:ext cx="2523046" cy="962158"/>
          </a:xfrm>
          <a:prstGeom prst="rect">
            <a:avLst/>
          </a:prstGeom>
        </p:spPr>
      </p:pic>
      <p:pic>
        <p:nvPicPr>
          <p:cNvPr id="7" name="Рисунок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8816" y="444473"/>
            <a:ext cx="3168650" cy="89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345458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105ABF54-EE4A-0FE5-D74E-6B5A7D211E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53967" y="478172"/>
            <a:ext cx="10024844" cy="1145404"/>
          </a:xfrm>
        </p:spPr>
        <p:txBody>
          <a:bodyPr>
            <a:noAutofit/>
          </a:bodyPr>
          <a:lstStyle/>
          <a:p>
            <a:r>
              <a:rPr lang="ru-RU" sz="3000" dirty="0">
                <a:solidFill>
                  <a:srgbClr val="067082"/>
                </a:solidFill>
                <a:latin typeface="+mn-lt"/>
                <a:ea typeface="+mn-ea"/>
                <a:cs typeface="+mn-cs"/>
              </a:rPr>
              <a:t>ПОПРАВКИ В ФЕДЕРАЛЬНЫЙ ЗАКОН </a:t>
            </a:r>
            <a:br>
              <a:rPr lang="ru-RU" sz="3000" dirty="0">
                <a:solidFill>
                  <a:srgbClr val="067082"/>
                </a:solidFill>
                <a:latin typeface="+mn-lt"/>
                <a:ea typeface="+mn-ea"/>
                <a:cs typeface="+mn-cs"/>
              </a:rPr>
            </a:br>
            <a:r>
              <a:rPr lang="ru-RU" sz="3000" dirty="0">
                <a:solidFill>
                  <a:srgbClr val="067082"/>
                </a:solidFill>
                <a:latin typeface="+mn-lt"/>
                <a:ea typeface="+mn-ea"/>
                <a:cs typeface="+mn-cs"/>
              </a:rPr>
              <a:t>«ОБ ОБРАЗОВАНИИ В РОССИЙСКОЙ ФЕДЕРАЦИИ» </a:t>
            </a:r>
            <a:br>
              <a:rPr lang="ru-RU" sz="3000" dirty="0">
                <a:solidFill>
                  <a:srgbClr val="067082"/>
                </a:solidFill>
                <a:latin typeface="+mn-lt"/>
                <a:ea typeface="+mn-ea"/>
                <a:cs typeface="+mn-cs"/>
              </a:rPr>
            </a:br>
            <a:endParaRPr lang="ru-RU" sz="3000" dirty="0">
              <a:solidFill>
                <a:srgbClr val="06708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F9B782BD-1D0D-29BE-0C71-6A5FBE941E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21396" y="1825625"/>
            <a:ext cx="7306493" cy="4351338"/>
          </a:xfrm>
        </p:spPr>
        <p:txBody>
          <a:bodyPr>
            <a:normAutofit/>
          </a:bodyPr>
          <a:lstStyle/>
          <a:p>
            <a:r>
              <a:rPr lang="ru-RU" sz="2400" dirty="0">
                <a:solidFill>
                  <a:schemeClr val="accent1">
                    <a:lumMod val="50000"/>
                  </a:schemeClr>
                </a:solidFill>
              </a:rPr>
              <a:t>Статьи 29, 47 (Федеральный закон № 328-ФЗ от 08.08.2024 «</a:t>
            </a:r>
            <a:r>
              <a:rPr lang="ru-RU" sz="2400" dirty="0" smtClean="0">
                <a:solidFill>
                  <a:schemeClr val="accent1">
                    <a:lumMod val="50000"/>
                  </a:schemeClr>
                </a:solidFill>
              </a:rPr>
              <a:t>О внесении 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</a:rPr>
              <a:t>изменений в Федеральный закон «Об образовании в Российской Федерации»)</a:t>
            </a:r>
            <a:endParaRPr lang="en-US" sz="2400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ru-RU" sz="2400" dirty="0">
                <a:solidFill>
                  <a:schemeClr val="accent1">
                    <a:lumMod val="50000"/>
                  </a:schemeClr>
                </a:solidFill>
              </a:rPr>
              <a:t>С 1 марта 2025 действие поправок распространяется на воспитателей дошкольных образовательных организаций и преподавателей организаций СПО</a:t>
            </a:r>
            <a:endParaRPr lang="en-US" sz="2400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ru-RU" sz="2400" dirty="0">
                <a:solidFill>
                  <a:schemeClr val="accent1">
                    <a:lumMod val="50000"/>
                  </a:schemeClr>
                </a:solidFill>
              </a:rPr>
              <a:t>Поправками к Закону об образовании установлено право не предоставлять организациям, государственным органам и органам местного самоуправления информацию и документы при отсутствии оснований, предусмотренных законодательством</a:t>
            </a:r>
            <a:endParaRPr lang="en-US" sz="2400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5" name="Рисунок 4" descr="Closed book with solid fill">
            <a:extLst>
              <a:ext uri="{FF2B5EF4-FFF2-40B4-BE49-F238E27FC236}">
                <a16:creationId xmlns="" xmlns:a16="http://schemas.microsoft.com/office/drawing/2014/main" id="{AEC3691F-D0FA-9EB1-F6E8-F08238A4B70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rcRect/>
          <a:stretch/>
        </p:blipFill>
        <p:spPr>
          <a:xfrm>
            <a:off x="9320486" y="2213771"/>
            <a:ext cx="3159378" cy="3159378"/>
          </a:xfrm>
          <a:prstGeom prst="rect">
            <a:avLst/>
          </a:prstGeom>
          <a:effectLst/>
        </p:spPr>
      </p:pic>
    </p:spTree>
    <p:extLst>
      <p:ext uri="{BB962C8B-B14F-4D97-AF65-F5344CB8AC3E}">
        <p14:creationId xmlns:p14="http://schemas.microsoft.com/office/powerpoint/2010/main" val="19992343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Овал 12">
            <a:extLst>
              <a:ext uri="{FF2B5EF4-FFF2-40B4-BE49-F238E27FC236}">
                <a16:creationId xmlns="" xmlns:a16="http://schemas.microsoft.com/office/drawing/2014/main" id="{17EFAC16-E4E8-8D74-941C-5F67F6D8A533}"/>
              </a:ext>
            </a:extLst>
          </p:cNvPr>
          <p:cNvSpPr/>
          <p:nvPr/>
        </p:nvSpPr>
        <p:spPr>
          <a:xfrm>
            <a:off x="2373390" y="6237731"/>
            <a:ext cx="550807" cy="555454"/>
          </a:xfrm>
          <a:prstGeom prst="ellipse">
            <a:avLst/>
          </a:prstGeom>
          <a:solidFill>
            <a:schemeClr val="bg2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2"/>
              </a:solidFill>
            </a:endParaRPr>
          </a:p>
        </p:txBody>
      </p:sp>
      <p:sp>
        <p:nvSpPr>
          <p:cNvPr id="22" name="Овал 12">
            <a:extLst>
              <a:ext uri="{FF2B5EF4-FFF2-40B4-BE49-F238E27FC236}">
                <a16:creationId xmlns="" xmlns:a16="http://schemas.microsoft.com/office/drawing/2014/main" id="{17EFAC16-E4E8-8D74-941C-5F67F6D8A533}"/>
              </a:ext>
            </a:extLst>
          </p:cNvPr>
          <p:cNvSpPr/>
          <p:nvPr/>
        </p:nvSpPr>
        <p:spPr>
          <a:xfrm>
            <a:off x="2399251" y="5472183"/>
            <a:ext cx="535115" cy="567889"/>
          </a:xfrm>
          <a:prstGeom prst="ellipse">
            <a:avLst/>
          </a:prstGeom>
          <a:solidFill>
            <a:schemeClr val="bg2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2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E52FDB01-98A0-1126-BAEF-EDFAD993F4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1396" y="365125"/>
            <a:ext cx="10133584" cy="1325563"/>
          </a:xfrm>
        </p:spPr>
        <p:txBody>
          <a:bodyPr>
            <a:noAutofit/>
          </a:bodyPr>
          <a:lstStyle/>
          <a:p>
            <a:r>
              <a:rPr lang="ru-RU" sz="2400" dirty="0">
                <a:solidFill>
                  <a:srgbClr val="067082"/>
                </a:solidFill>
                <a:latin typeface="+mn-lt"/>
                <a:ea typeface="+mn-ea"/>
                <a:cs typeface="+mn-cs"/>
              </a:rPr>
              <a:t>Приказ </a:t>
            </a:r>
            <a:r>
              <a:rPr lang="ru-RU" sz="2400" dirty="0" err="1">
                <a:solidFill>
                  <a:srgbClr val="067082"/>
                </a:solidFill>
                <a:latin typeface="+mn-lt"/>
                <a:ea typeface="+mn-ea"/>
                <a:cs typeface="+mn-cs"/>
              </a:rPr>
              <a:t>Минпросвещения</a:t>
            </a:r>
            <a:r>
              <a:rPr lang="ru-RU" sz="2400" dirty="0">
                <a:solidFill>
                  <a:srgbClr val="067082"/>
                </a:solidFill>
                <a:latin typeface="+mn-lt"/>
                <a:ea typeface="+mn-ea"/>
                <a:cs typeface="+mn-cs"/>
              </a:rPr>
              <a:t> России от 06.11.2024 № 779 </a:t>
            </a:r>
            <a:br>
              <a:rPr lang="ru-RU" sz="2400" dirty="0">
                <a:solidFill>
                  <a:srgbClr val="067082"/>
                </a:solidFill>
                <a:latin typeface="+mn-lt"/>
                <a:ea typeface="+mn-ea"/>
                <a:cs typeface="+mn-cs"/>
              </a:rPr>
            </a:br>
            <a:r>
              <a:rPr lang="ru-RU" sz="2400" dirty="0">
                <a:solidFill>
                  <a:srgbClr val="067082"/>
                </a:solidFill>
                <a:latin typeface="+mn-lt"/>
                <a:ea typeface="+mn-ea"/>
                <a:cs typeface="+mn-cs"/>
              </a:rPr>
              <a:t>«Об утверждении перечня документов, подготовка которых осуществляется педагогическими работниками при реализации основных общеобразовательных программ, образовательных программ среднего профессионального образования»</a:t>
            </a:r>
            <a:r>
              <a:rPr lang="ru-RU" sz="2400" dirty="0">
                <a:latin typeface="+mn-lt"/>
              </a:rPr>
              <a:t/>
            </a:r>
            <a:br>
              <a:rPr lang="ru-RU" sz="2400" dirty="0">
                <a:latin typeface="+mn-lt"/>
              </a:rPr>
            </a:br>
            <a:endParaRPr lang="ru-RU" sz="2400" dirty="0">
              <a:latin typeface="+mn-lt"/>
            </a:endParaRPr>
          </a:p>
        </p:txBody>
      </p:sp>
      <p:sp>
        <p:nvSpPr>
          <p:cNvPr id="5" name="Прямоугольник 3">
            <a:extLst>
              <a:ext uri="{FF2B5EF4-FFF2-40B4-BE49-F238E27FC236}">
                <a16:creationId xmlns="" xmlns:a16="http://schemas.microsoft.com/office/drawing/2014/main" id="{FD188264-A421-AAAD-3562-A6C78C240A6C}"/>
              </a:ext>
            </a:extLst>
          </p:cNvPr>
          <p:cNvSpPr/>
          <p:nvPr/>
        </p:nvSpPr>
        <p:spPr>
          <a:xfrm>
            <a:off x="2006678" y="2217601"/>
            <a:ext cx="2886075" cy="3180550"/>
          </a:xfrm>
          <a:prstGeom prst="rect">
            <a:avLst/>
          </a:prstGeom>
          <a:solidFill>
            <a:srgbClr val="03A2CF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" name="Овал 4">
            <a:extLst>
              <a:ext uri="{FF2B5EF4-FFF2-40B4-BE49-F238E27FC236}">
                <a16:creationId xmlns="" xmlns:a16="http://schemas.microsoft.com/office/drawing/2014/main" id="{EED208F2-AFA1-594B-A780-42C6F734EA6D}"/>
              </a:ext>
            </a:extLst>
          </p:cNvPr>
          <p:cNvSpPr/>
          <p:nvPr/>
        </p:nvSpPr>
        <p:spPr>
          <a:xfrm>
            <a:off x="3073478" y="1876299"/>
            <a:ext cx="733425" cy="733425"/>
          </a:xfrm>
          <a:prstGeom prst="ellipse">
            <a:avLst/>
          </a:prstGeom>
          <a:solidFill>
            <a:schemeClr val="bg2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2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D1C4C12D-6D97-AA46-FEC1-73A70C4CE952}"/>
              </a:ext>
            </a:extLst>
          </p:cNvPr>
          <p:cNvSpPr txBox="1"/>
          <p:nvPr/>
        </p:nvSpPr>
        <p:spPr>
          <a:xfrm>
            <a:off x="3083004" y="1883711"/>
            <a:ext cx="733424" cy="707886"/>
          </a:xfrm>
          <a:prstGeom prst="rect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ru-RU" sz="4000" b="1" dirty="0">
                <a:solidFill>
                  <a:schemeClr val="tx2"/>
                </a:solidFill>
              </a:rPr>
              <a:t>1</a:t>
            </a:r>
          </a:p>
        </p:txBody>
      </p:sp>
      <p:sp>
        <p:nvSpPr>
          <p:cNvPr id="8" name="Прямоугольник 6">
            <a:extLst>
              <a:ext uri="{FF2B5EF4-FFF2-40B4-BE49-F238E27FC236}">
                <a16:creationId xmlns="" xmlns:a16="http://schemas.microsoft.com/office/drawing/2014/main" id="{39922B81-B152-4647-DA2D-38DAC987A169}"/>
              </a:ext>
            </a:extLst>
          </p:cNvPr>
          <p:cNvSpPr/>
          <p:nvPr/>
        </p:nvSpPr>
        <p:spPr>
          <a:xfrm>
            <a:off x="5380115" y="2217601"/>
            <a:ext cx="2886075" cy="3180550"/>
          </a:xfrm>
          <a:prstGeom prst="rect">
            <a:avLst/>
          </a:prstGeom>
          <a:solidFill>
            <a:srgbClr val="074B6F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Объект 2">
            <a:extLst>
              <a:ext uri="{FF2B5EF4-FFF2-40B4-BE49-F238E27FC236}">
                <a16:creationId xmlns="" xmlns:a16="http://schemas.microsoft.com/office/drawing/2014/main" id="{4BA876D1-4F7C-53F2-5298-4E292441278C}"/>
              </a:ext>
            </a:extLst>
          </p:cNvPr>
          <p:cNvSpPr txBox="1">
            <a:spLocks/>
          </p:cNvSpPr>
          <p:nvPr/>
        </p:nvSpPr>
        <p:spPr>
          <a:xfrm>
            <a:off x="5380114" y="2655750"/>
            <a:ext cx="2809876" cy="2667001"/>
          </a:xfrm>
          <a:prstGeom prst="rect">
            <a:avLst/>
          </a:prstGeom>
          <a:noFill/>
          <a:effectLst/>
        </p:spPr>
        <p:txBody>
          <a:bodyPr vert="horz" lIns="91440" tIns="45720" rIns="91440" bIns="45720" rtlCol="0">
            <a:normAutofit fontScale="5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dirty="0">
                <a:solidFill>
                  <a:schemeClr val="bg1"/>
                </a:solidFill>
              </a:rPr>
              <a:t>Рабочая программа учебного предмета, учебного курса (в том числе внеурочной деятельности), учебного модуля</a:t>
            </a:r>
          </a:p>
          <a:p>
            <a:r>
              <a:rPr lang="ru-RU" dirty="0">
                <a:solidFill>
                  <a:schemeClr val="bg1"/>
                </a:solidFill>
              </a:rPr>
              <a:t>Журнал учета успеваемости</a:t>
            </a:r>
          </a:p>
          <a:p>
            <a:r>
              <a:rPr lang="ru-RU" dirty="0">
                <a:solidFill>
                  <a:schemeClr val="bg1"/>
                </a:solidFill>
              </a:rPr>
              <a:t>Журнал внеурочной деятельности </a:t>
            </a:r>
          </a:p>
          <a:p>
            <a:r>
              <a:rPr lang="ru-RU" dirty="0">
                <a:solidFill>
                  <a:schemeClr val="bg1"/>
                </a:solidFill>
              </a:rPr>
              <a:t>План воспитательной работы </a:t>
            </a:r>
          </a:p>
          <a:p>
            <a:r>
              <a:rPr lang="ru-RU" dirty="0">
                <a:solidFill>
                  <a:schemeClr val="bg1"/>
                </a:solidFill>
              </a:rPr>
              <a:t>Характеристика на обучающегося</a:t>
            </a:r>
          </a:p>
        </p:txBody>
      </p:sp>
      <p:sp>
        <p:nvSpPr>
          <p:cNvPr id="10" name="Овал 8">
            <a:extLst>
              <a:ext uri="{FF2B5EF4-FFF2-40B4-BE49-F238E27FC236}">
                <a16:creationId xmlns="" xmlns:a16="http://schemas.microsoft.com/office/drawing/2014/main" id="{F5517632-BBCA-CB91-AF9D-33468C633A8D}"/>
              </a:ext>
            </a:extLst>
          </p:cNvPr>
          <p:cNvSpPr/>
          <p:nvPr/>
        </p:nvSpPr>
        <p:spPr>
          <a:xfrm>
            <a:off x="6446915" y="1876299"/>
            <a:ext cx="733425" cy="733425"/>
          </a:xfrm>
          <a:prstGeom prst="ellipse">
            <a:avLst/>
          </a:prstGeom>
          <a:solidFill>
            <a:schemeClr val="bg2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2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="" xmlns:a16="http://schemas.microsoft.com/office/drawing/2014/main" id="{CAB20322-3DA3-6965-191B-5AB30F8EB235}"/>
              </a:ext>
            </a:extLst>
          </p:cNvPr>
          <p:cNvSpPr txBox="1"/>
          <p:nvPr/>
        </p:nvSpPr>
        <p:spPr>
          <a:xfrm>
            <a:off x="6467911" y="1873831"/>
            <a:ext cx="721953" cy="709978"/>
          </a:xfrm>
          <a:prstGeom prst="rect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en-US" sz="4000" b="1" dirty="0">
                <a:solidFill>
                  <a:schemeClr val="tx2"/>
                </a:solidFill>
              </a:rPr>
              <a:t>2</a:t>
            </a:r>
            <a:endParaRPr lang="ru-RU" sz="4000" b="1" dirty="0">
              <a:solidFill>
                <a:schemeClr val="tx2"/>
              </a:solidFill>
            </a:endParaRPr>
          </a:p>
        </p:txBody>
      </p:sp>
      <p:sp>
        <p:nvSpPr>
          <p:cNvPr id="16" name="Объект 2">
            <a:extLst>
              <a:ext uri="{FF2B5EF4-FFF2-40B4-BE49-F238E27FC236}">
                <a16:creationId xmlns="" xmlns:a16="http://schemas.microsoft.com/office/drawing/2014/main" id="{0F2E71A0-F61C-E4E7-58F0-E764A14A61C3}"/>
              </a:ext>
            </a:extLst>
          </p:cNvPr>
          <p:cNvSpPr txBox="1">
            <a:spLocks/>
          </p:cNvSpPr>
          <p:nvPr/>
        </p:nvSpPr>
        <p:spPr>
          <a:xfrm>
            <a:off x="2032074" y="2655750"/>
            <a:ext cx="2809876" cy="2667001"/>
          </a:xfrm>
          <a:prstGeom prst="rect">
            <a:avLst/>
          </a:prstGeom>
          <a:noFill/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800" dirty="0">
                <a:solidFill>
                  <a:schemeClr val="bg1"/>
                </a:solidFill>
              </a:rPr>
              <a:t>Журнал посещаемости</a:t>
            </a:r>
          </a:p>
          <a:p>
            <a:r>
              <a:rPr lang="ru-RU" sz="1800" dirty="0">
                <a:solidFill>
                  <a:schemeClr val="bg1"/>
                </a:solidFill>
              </a:rPr>
              <a:t>Календарно-тематический план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2944536" y="5472184"/>
            <a:ext cx="9110444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>
                <a:solidFill>
                  <a:schemeClr val="accent1">
                    <a:lumMod val="50000"/>
                  </a:schemeClr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Документы, подготовка которых осуществляется педагогическими работниками при реализации образовательных программ дошкольного образования</a:t>
            </a:r>
          </a:p>
          <a:p>
            <a:endParaRPr lang="ru-RU" sz="1600" dirty="0">
              <a:solidFill>
                <a:schemeClr val="accent1">
                  <a:lumMod val="50000"/>
                </a:schemeClr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dirty="0">
                <a:solidFill>
                  <a:schemeClr val="accent1">
                    <a:lumMod val="50000"/>
                  </a:schemeClr>
                </a:solidFill>
              </a:rPr>
              <a:t>Документы, подготовка которых осуществляется педагогическими работниками при реализации образовательных программ начального общего, основного общего и среднего общего образования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="" xmlns:a16="http://schemas.microsoft.com/office/drawing/2014/main" id="{D1C4C12D-6D97-AA46-FEC1-73A70C4CE952}"/>
              </a:ext>
            </a:extLst>
          </p:cNvPr>
          <p:cNvSpPr txBox="1"/>
          <p:nvPr/>
        </p:nvSpPr>
        <p:spPr>
          <a:xfrm>
            <a:off x="2278832" y="5391583"/>
            <a:ext cx="744146" cy="729087"/>
          </a:xfrm>
          <a:prstGeom prst="rect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ru-RU" sz="4000" b="1" dirty="0">
                <a:solidFill>
                  <a:schemeClr val="tx2"/>
                </a:solidFill>
              </a:rPr>
              <a:t>1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="" xmlns:a16="http://schemas.microsoft.com/office/drawing/2014/main" id="{CAB20322-3DA3-6965-191B-5AB30F8EB235}"/>
              </a:ext>
            </a:extLst>
          </p:cNvPr>
          <p:cNvSpPr txBox="1"/>
          <p:nvPr/>
        </p:nvSpPr>
        <p:spPr>
          <a:xfrm>
            <a:off x="2278832" y="6169258"/>
            <a:ext cx="721953" cy="709978"/>
          </a:xfrm>
          <a:prstGeom prst="rect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en-US" sz="4000" b="1" dirty="0">
                <a:solidFill>
                  <a:schemeClr val="tx2"/>
                </a:solidFill>
              </a:rPr>
              <a:t>2</a:t>
            </a:r>
            <a:endParaRPr lang="ru-RU" sz="4000" b="1" dirty="0">
              <a:solidFill>
                <a:schemeClr val="tx2"/>
              </a:solidFill>
            </a:endParaRPr>
          </a:p>
        </p:txBody>
      </p:sp>
      <p:sp>
        <p:nvSpPr>
          <p:cNvPr id="24" name="Прямоугольник 10">
            <a:extLst>
              <a:ext uri="{FF2B5EF4-FFF2-40B4-BE49-F238E27FC236}">
                <a16:creationId xmlns="" xmlns:a16="http://schemas.microsoft.com/office/drawing/2014/main" id="{683E73E9-FA81-530C-017E-0037E2586A1D}"/>
              </a:ext>
            </a:extLst>
          </p:cNvPr>
          <p:cNvSpPr/>
          <p:nvPr/>
        </p:nvSpPr>
        <p:spPr>
          <a:xfrm>
            <a:off x="8804354" y="2217601"/>
            <a:ext cx="2886075" cy="3180550"/>
          </a:xfrm>
          <a:prstGeom prst="rect">
            <a:avLst/>
          </a:prstGeom>
          <a:solidFill>
            <a:srgbClr val="AD6946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bg1"/>
                </a:solidFill>
              </a:rPr>
              <a:t>Ведение документации, не определенной Перечнем, должно быть возложено на административных и других работников ОО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657091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105ABF54-EE4A-0FE5-D74E-6B5A7D211E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53967" y="478172"/>
            <a:ext cx="10024844" cy="1145404"/>
          </a:xfrm>
        </p:spPr>
        <p:txBody>
          <a:bodyPr>
            <a:noAutofit/>
          </a:bodyPr>
          <a:lstStyle/>
          <a:p>
            <a:r>
              <a:rPr lang="ru-RU" sz="3000" dirty="0">
                <a:solidFill>
                  <a:srgbClr val="067082"/>
                </a:solidFill>
                <a:latin typeface="+mn-lt"/>
                <a:ea typeface="+mn-ea"/>
                <a:cs typeface="+mn-cs"/>
              </a:rPr>
              <a:t>КОНТРОЛЬ ЗА ИСПОЛНЕНИЕМ НОРМ ЗАКОНОДАТЕЛЬСТВА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F9B782BD-1D0D-29BE-0C71-6A5FBE941E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21396" y="1825625"/>
            <a:ext cx="9831580" cy="4351338"/>
          </a:xfrm>
        </p:spPr>
        <p:txBody>
          <a:bodyPr>
            <a:normAutofit/>
          </a:bodyPr>
          <a:lstStyle/>
          <a:p>
            <a:r>
              <a:rPr lang="ru-RU" sz="2400" dirty="0">
                <a:solidFill>
                  <a:schemeClr val="accent1">
                    <a:lumMod val="50000"/>
                  </a:schemeClr>
                </a:solidFill>
              </a:rPr>
              <a:t>Ведение дополнительного перечня документации для заполнения педагогическими работниками возможно на уровне региона только по согласованию с </a:t>
            </a:r>
            <a:r>
              <a:rPr lang="ru-RU" sz="2400" dirty="0" err="1">
                <a:solidFill>
                  <a:schemeClr val="accent1">
                    <a:lumMod val="50000"/>
                  </a:schemeClr>
                </a:solidFill>
              </a:rPr>
              <a:t>Минпросвещения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</a:rPr>
              <a:t> России</a:t>
            </a:r>
            <a:endParaRPr lang="en-US" sz="2400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ru-RU" sz="2400" dirty="0">
                <a:solidFill>
                  <a:schemeClr val="accent1">
                    <a:lumMod val="50000"/>
                  </a:schemeClr>
                </a:solidFill>
              </a:rPr>
              <a:t>Дополнительная работа может выполняться педагогическими работниками только на добровольной основе, с письменного согласия и за дополнительную плату</a:t>
            </a:r>
            <a:endParaRPr lang="en-US" sz="2400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1646" y="3830369"/>
            <a:ext cx="4946760" cy="27801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1558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A59E46C5-CB81-133A-7209-67F060B27A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000" dirty="0">
                <a:solidFill>
                  <a:srgbClr val="067082"/>
                </a:solidFill>
                <a:latin typeface="+mn-lt"/>
                <a:ea typeface="+mn-ea"/>
                <a:cs typeface="+mn-cs"/>
              </a:rPr>
              <a:t>Онлайн-опрос «Снижение документационной нагрузки на педагогических работников» </a:t>
            </a:r>
            <a:r>
              <a:rPr lang="ru-RU" sz="2400" dirty="0">
                <a:solidFill>
                  <a:srgbClr val="067082"/>
                </a:solidFill>
                <a:latin typeface="+mn-lt"/>
                <a:ea typeface="+mn-ea"/>
                <a:cs typeface="+mn-cs"/>
              </a:rPr>
              <a:t>(с 07.04 по 13.04 2025 г.)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053315" y="5578407"/>
            <a:ext cx="5981349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 smtClean="0">
                <a:solidFill>
                  <a:srgbClr val="067082"/>
                </a:solidFill>
                <a:cs typeface="Times New Roman" panose="02020603050405020304" pitchFamily="18" charset="0"/>
              </a:rPr>
              <a:t>МО активно принявшие участие в опросе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000" b="1" dirty="0" smtClean="0">
              <a:solidFill>
                <a:srgbClr val="067082"/>
              </a:solidFill>
              <a:cs typeface="Times New Roman" panose="02020603050405020304" pitchFamily="18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rgbClr val="067082"/>
                </a:solidFill>
                <a:cs typeface="Times New Roman" panose="02020603050405020304" pitchFamily="18" charset="0"/>
              </a:rPr>
              <a:t>МО </a:t>
            </a:r>
            <a:r>
              <a:rPr lang="ru-RU" sz="2000" b="1" dirty="0" smtClean="0">
                <a:solidFill>
                  <a:srgbClr val="067082"/>
                </a:solidFill>
                <a:cs typeface="Times New Roman" panose="02020603050405020304" pitchFamily="18" charset="0"/>
              </a:rPr>
              <a:t>практически не принявшие участие в опросе</a:t>
            </a:r>
            <a:endParaRPr lang="ru-RU" sz="2000" b="1" dirty="0">
              <a:solidFill>
                <a:srgbClr val="067082"/>
              </a:solidFill>
              <a:cs typeface="Times New Roman" panose="02020603050405020304" pitchFamily="18" charset="0"/>
            </a:endParaRPr>
          </a:p>
        </p:txBody>
      </p:sp>
      <p:sp>
        <p:nvSpPr>
          <p:cNvPr id="6" name="Объект 2">
            <a:extLst>
              <a:ext uri="{FF2B5EF4-FFF2-40B4-BE49-F238E27FC236}">
                <a16:creationId xmlns="" xmlns:a16="http://schemas.microsoft.com/office/drawing/2014/main" id="{0F2E71A0-F61C-E4E7-58F0-E764A14A61C3}"/>
              </a:ext>
            </a:extLst>
          </p:cNvPr>
          <p:cNvSpPr txBox="1">
            <a:spLocks/>
          </p:cNvSpPr>
          <p:nvPr/>
        </p:nvSpPr>
        <p:spPr>
          <a:xfrm>
            <a:off x="2032074" y="2655750"/>
            <a:ext cx="2809876" cy="2667001"/>
          </a:xfrm>
          <a:prstGeom prst="rect">
            <a:avLst/>
          </a:prstGeom>
          <a:noFill/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800" dirty="0">
                <a:solidFill>
                  <a:schemeClr val="bg1"/>
                </a:solidFill>
              </a:rPr>
              <a:t>Журнал посещаемости</a:t>
            </a:r>
          </a:p>
          <a:p>
            <a:r>
              <a:rPr lang="ru-RU" sz="1800" dirty="0">
                <a:solidFill>
                  <a:schemeClr val="bg1"/>
                </a:solidFill>
              </a:rPr>
              <a:t>Календарно-тематический план</a:t>
            </a:r>
          </a:p>
        </p:txBody>
      </p:sp>
      <p:sp>
        <p:nvSpPr>
          <p:cNvPr id="8" name="Прямоугольник 6">
            <a:extLst>
              <a:ext uri="{FF2B5EF4-FFF2-40B4-BE49-F238E27FC236}">
                <a16:creationId xmlns="" xmlns:a16="http://schemas.microsoft.com/office/drawing/2014/main" id="{39922B81-B152-4647-DA2D-38DAC987A169}"/>
              </a:ext>
            </a:extLst>
          </p:cNvPr>
          <p:cNvSpPr/>
          <p:nvPr/>
        </p:nvSpPr>
        <p:spPr>
          <a:xfrm>
            <a:off x="5510157" y="2049348"/>
            <a:ext cx="2886075" cy="3180550"/>
          </a:xfrm>
          <a:prstGeom prst="rect">
            <a:avLst/>
          </a:prstGeom>
          <a:solidFill>
            <a:srgbClr val="FF000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>
                <a:solidFill>
                  <a:schemeClr val="bg1"/>
                </a:solidFill>
              </a:rPr>
              <a:t>Глинковский МО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>
                <a:solidFill>
                  <a:schemeClr val="bg1"/>
                </a:solidFill>
              </a:rPr>
              <a:t>Демидовский </a:t>
            </a:r>
            <a:r>
              <a:rPr lang="ru-RU" dirty="0">
                <a:solidFill>
                  <a:schemeClr val="bg1"/>
                </a:solidFill>
              </a:rPr>
              <a:t>МО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>
                <a:solidFill>
                  <a:schemeClr val="bg1"/>
                </a:solidFill>
              </a:rPr>
              <a:t>Кардымовский </a:t>
            </a:r>
            <a:r>
              <a:rPr lang="ru-RU" dirty="0">
                <a:solidFill>
                  <a:schemeClr val="bg1"/>
                </a:solidFill>
              </a:rPr>
              <a:t>МО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>
                <a:solidFill>
                  <a:schemeClr val="bg1"/>
                </a:solidFill>
              </a:rPr>
              <a:t>Хиславичский </a:t>
            </a:r>
            <a:r>
              <a:rPr lang="ru-RU" dirty="0">
                <a:solidFill>
                  <a:schemeClr val="bg1"/>
                </a:solidFill>
              </a:rPr>
              <a:t>МО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>
                <a:solidFill>
                  <a:schemeClr val="bg1"/>
                </a:solidFill>
              </a:rPr>
              <a:t>Холм-Жирковский </a:t>
            </a:r>
            <a:r>
              <a:rPr lang="ru-RU" dirty="0">
                <a:solidFill>
                  <a:schemeClr val="bg1"/>
                </a:solidFill>
              </a:rPr>
              <a:t>МО</a:t>
            </a:r>
          </a:p>
        </p:txBody>
      </p:sp>
      <p:sp>
        <p:nvSpPr>
          <p:cNvPr id="9" name="Прямоугольник 3">
            <a:extLst>
              <a:ext uri="{FF2B5EF4-FFF2-40B4-BE49-F238E27FC236}">
                <a16:creationId xmlns="" xmlns:a16="http://schemas.microsoft.com/office/drawing/2014/main" id="{FD188264-A421-AAAD-3562-A6C78C240A6C}"/>
              </a:ext>
            </a:extLst>
          </p:cNvPr>
          <p:cNvSpPr/>
          <p:nvPr/>
        </p:nvSpPr>
        <p:spPr>
          <a:xfrm>
            <a:off x="2215961" y="2039197"/>
            <a:ext cx="2886075" cy="3180550"/>
          </a:xfrm>
          <a:prstGeom prst="rect">
            <a:avLst/>
          </a:prstGeom>
          <a:solidFill>
            <a:schemeClr val="accent6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>
                <a:solidFill>
                  <a:schemeClr val="bg1"/>
                </a:solidFill>
              </a:rPr>
              <a:t>Гагаринский МО</a:t>
            </a:r>
            <a:endParaRPr lang="ru-RU" dirty="0">
              <a:solidFill>
                <a:schemeClr val="bg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err="1" smtClean="0">
                <a:solidFill>
                  <a:schemeClr val="bg1"/>
                </a:solidFill>
              </a:rPr>
              <a:t>Починковский</a:t>
            </a:r>
            <a:r>
              <a:rPr lang="ru-RU" dirty="0" smtClean="0">
                <a:solidFill>
                  <a:schemeClr val="bg1"/>
                </a:solidFill>
              </a:rPr>
              <a:t> МО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>
                <a:solidFill>
                  <a:schemeClr val="bg1"/>
                </a:solidFill>
              </a:rPr>
              <a:t>Рославльский МО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>
                <a:solidFill>
                  <a:schemeClr val="bg1"/>
                </a:solidFill>
              </a:rPr>
              <a:t>Смоленский МО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D1C4C12D-6D97-AA46-FEC1-73A70C4CE952}"/>
              </a:ext>
            </a:extLst>
          </p:cNvPr>
          <p:cNvSpPr txBox="1"/>
          <p:nvPr/>
        </p:nvSpPr>
        <p:spPr>
          <a:xfrm>
            <a:off x="2256639" y="5378097"/>
            <a:ext cx="744146" cy="729087"/>
          </a:xfrm>
          <a:prstGeom prst="rect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ru-RU" sz="4000" b="1" dirty="0">
                <a:solidFill>
                  <a:schemeClr val="tx2"/>
                </a:solidFill>
              </a:rPr>
              <a:t>1</a:t>
            </a:r>
          </a:p>
        </p:txBody>
      </p:sp>
      <p:sp>
        <p:nvSpPr>
          <p:cNvPr id="13" name="Овал 12">
            <a:extLst>
              <a:ext uri="{FF2B5EF4-FFF2-40B4-BE49-F238E27FC236}">
                <a16:creationId xmlns="" xmlns:a16="http://schemas.microsoft.com/office/drawing/2014/main" id="{17EFAC16-E4E8-8D74-941C-5F67F6D8A533}"/>
              </a:ext>
            </a:extLst>
          </p:cNvPr>
          <p:cNvSpPr/>
          <p:nvPr/>
        </p:nvSpPr>
        <p:spPr>
          <a:xfrm>
            <a:off x="2399251" y="5472183"/>
            <a:ext cx="535115" cy="567889"/>
          </a:xfrm>
          <a:prstGeom prst="ellipse">
            <a:avLst/>
          </a:prstGeom>
          <a:solidFill>
            <a:schemeClr val="bg2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2"/>
              </a:solidFill>
            </a:endParaRPr>
          </a:p>
        </p:txBody>
      </p:sp>
      <p:sp>
        <p:nvSpPr>
          <p:cNvPr id="14" name="Овал 12">
            <a:extLst>
              <a:ext uri="{FF2B5EF4-FFF2-40B4-BE49-F238E27FC236}">
                <a16:creationId xmlns="" xmlns:a16="http://schemas.microsoft.com/office/drawing/2014/main" id="{17EFAC16-E4E8-8D74-941C-5F67F6D8A533}"/>
              </a:ext>
            </a:extLst>
          </p:cNvPr>
          <p:cNvSpPr/>
          <p:nvPr/>
        </p:nvSpPr>
        <p:spPr>
          <a:xfrm>
            <a:off x="2399251" y="6134158"/>
            <a:ext cx="535115" cy="567889"/>
          </a:xfrm>
          <a:prstGeom prst="ellipse">
            <a:avLst/>
          </a:prstGeom>
          <a:solidFill>
            <a:schemeClr val="bg2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2"/>
              </a:solidFill>
            </a:endParaRPr>
          </a:p>
        </p:txBody>
      </p:sp>
      <p:sp>
        <p:nvSpPr>
          <p:cNvPr id="15" name="Овал 12">
            <a:extLst>
              <a:ext uri="{FF2B5EF4-FFF2-40B4-BE49-F238E27FC236}">
                <a16:creationId xmlns="" xmlns:a16="http://schemas.microsoft.com/office/drawing/2014/main" id="{17EFAC16-E4E8-8D74-941C-5F67F6D8A533}"/>
              </a:ext>
            </a:extLst>
          </p:cNvPr>
          <p:cNvSpPr/>
          <p:nvPr/>
        </p:nvSpPr>
        <p:spPr>
          <a:xfrm>
            <a:off x="6683375" y="1815188"/>
            <a:ext cx="535115" cy="567889"/>
          </a:xfrm>
          <a:prstGeom prst="ellipse">
            <a:avLst/>
          </a:prstGeom>
          <a:solidFill>
            <a:schemeClr val="bg2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2"/>
              </a:solidFill>
            </a:endParaRPr>
          </a:p>
        </p:txBody>
      </p:sp>
      <p:sp>
        <p:nvSpPr>
          <p:cNvPr id="16" name="Овал 12">
            <a:extLst>
              <a:ext uri="{FF2B5EF4-FFF2-40B4-BE49-F238E27FC236}">
                <a16:creationId xmlns="" xmlns:a16="http://schemas.microsoft.com/office/drawing/2014/main" id="{17EFAC16-E4E8-8D74-941C-5F67F6D8A533}"/>
              </a:ext>
            </a:extLst>
          </p:cNvPr>
          <p:cNvSpPr/>
          <p:nvPr/>
        </p:nvSpPr>
        <p:spPr>
          <a:xfrm>
            <a:off x="3264163" y="1903164"/>
            <a:ext cx="535115" cy="567889"/>
          </a:xfrm>
          <a:prstGeom prst="ellipse">
            <a:avLst/>
          </a:prstGeom>
          <a:solidFill>
            <a:schemeClr val="bg2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2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D1C4C12D-6D97-AA46-FEC1-73A70C4CE952}"/>
              </a:ext>
            </a:extLst>
          </p:cNvPr>
          <p:cNvSpPr txBox="1"/>
          <p:nvPr/>
        </p:nvSpPr>
        <p:spPr>
          <a:xfrm>
            <a:off x="3172242" y="1778909"/>
            <a:ext cx="718958" cy="728577"/>
          </a:xfrm>
          <a:prstGeom prst="rect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ru-RU" sz="4000" b="1" dirty="0">
                <a:solidFill>
                  <a:schemeClr val="tx2"/>
                </a:solidFill>
              </a:rPr>
              <a:t>1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="" xmlns:a16="http://schemas.microsoft.com/office/drawing/2014/main" id="{D1C4C12D-6D97-AA46-FEC1-73A70C4CE952}"/>
              </a:ext>
            </a:extLst>
          </p:cNvPr>
          <p:cNvSpPr txBox="1"/>
          <p:nvPr/>
        </p:nvSpPr>
        <p:spPr>
          <a:xfrm>
            <a:off x="6584221" y="1745190"/>
            <a:ext cx="733424" cy="707886"/>
          </a:xfrm>
          <a:prstGeom prst="rect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ru-RU" sz="4000" b="1" dirty="0" smtClean="0">
                <a:solidFill>
                  <a:schemeClr val="tx2"/>
                </a:solidFill>
              </a:rPr>
              <a:t>2</a:t>
            </a:r>
            <a:endParaRPr lang="ru-RU" sz="4000" b="1" dirty="0">
              <a:solidFill>
                <a:schemeClr val="tx2"/>
              </a:solidFill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="" xmlns:a16="http://schemas.microsoft.com/office/drawing/2014/main" id="{D1C4C12D-6D97-AA46-FEC1-73A70C4CE952}"/>
              </a:ext>
            </a:extLst>
          </p:cNvPr>
          <p:cNvSpPr txBox="1"/>
          <p:nvPr/>
        </p:nvSpPr>
        <p:spPr>
          <a:xfrm>
            <a:off x="2307329" y="5378607"/>
            <a:ext cx="718958" cy="728577"/>
          </a:xfrm>
          <a:prstGeom prst="rect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ru-RU" sz="4000" b="1" dirty="0">
                <a:solidFill>
                  <a:schemeClr val="tx2"/>
                </a:solidFill>
              </a:rPr>
              <a:t>1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="" xmlns:a16="http://schemas.microsoft.com/office/drawing/2014/main" id="{D1C4C12D-6D97-AA46-FEC1-73A70C4CE952}"/>
              </a:ext>
            </a:extLst>
          </p:cNvPr>
          <p:cNvSpPr txBox="1"/>
          <p:nvPr/>
        </p:nvSpPr>
        <p:spPr>
          <a:xfrm>
            <a:off x="2307329" y="6040072"/>
            <a:ext cx="733424" cy="707886"/>
          </a:xfrm>
          <a:prstGeom prst="rect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ru-RU" sz="4000" b="1" dirty="0" smtClean="0">
                <a:solidFill>
                  <a:schemeClr val="tx2"/>
                </a:solidFill>
              </a:rPr>
              <a:t>2</a:t>
            </a:r>
            <a:endParaRPr lang="ru-RU" sz="4000" b="1" dirty="0">
              <a:solidFill>
                <a:schemeClr val="tx2"/>
              </a:solidFill>
            </a:endParaRPr>
          </a:p>
        </p:txBody>
      </p:sp>
      <p:sp>
        <p:nvSpPr>
          <p:cNvPr id="19" name="Прямоугольник 10">
            <a:extLst>
              <a:ext uri="{FF2B5EF4-FFF2-40B4-BE49-F238E27FC236}">
                <a16:creationId xmlns="" xmlns:a16="http://schemas.microsoft.com/office/drawing/2014/main" id="{683E73E9-FA81-530C-017E-0037E2586A1D}"/>
              </a:ext>
            </a:extLst>
          </p:cNvPr>
          <p:cNvSpPr/>
          <p:nvPr/>
        </p:nvSpPr>
        <p:spPr>
          <a:xfrm>
            <a:off x="8831363" y="2035637"/>
            <a:ext cx="2886075" cy="3180550"/>
          </a:xfrm>
          <a:prstGeom prst="rect">
            <a:avLst/>
          </a:prstGeom>
          <a:solidFill>
            <a:srgbClr val="AD6946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>
                <a:solidFill>
                  <a:schemeClr val="bg1"/>
                </a:solidFill>
              </a:rPr>
              <a:t>56 % участников опроса – педагогические работники сельских организаций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dirty="0" smtClean="0">
              <a:solidFill>
                <a:schemeClr val="bg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>
                <a:solidFill>
                  <a:schemeClr val="bg1"/>
                </a:solidFill>
              </a:rPr>
              <a:t>83 % участников – учителя школ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31925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A59E46C5-CB81-133A-7209-67F060B27A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000" dirty="0">
                <a:solidFill>
                  <a:srgbClr val="067082"/>
                </a:solidFill>
                <a:latin typeface="+mn-lt"/>
                <a:ea typeface="+mn-ea"/>
                <a:cs typeface="+mn-cs"/>
              </a:rPr>
              <a:t>Онлайн-опрос «Снижение документационной нагрузки на педагогических работников» </a:t>
            </a:r>
            <a:r>
              <a:rPr lang="ru-RU" sz="2400" dirty="0" smtClean="0">
                <a:solidFill>
                  <a:srgbClr val="067082"/>
                </a:solidFill>
                <a:latin typeface="+mn-lt"/>
                <a:ea typeface="+mn-ea"/>
                <a:cs typeface="+mn-cs"/>
              </a:rPr>
              <a:t>(анализ полученных ответов)</a:t>
            </a:r>
            <a:endParaRPr lang="ru-RU" sz="2400" dirty="0">
              <a:solidFill>
                <a:srgbClr val="06708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090188" y="6110350"/>
            <a:ext cx="7934655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rgbClr val="067082"/>
                </a:solidFill>
                <a:cs typeface="Times New Roman" panose="02020603050405020304" pitchFamily="18" charset="0"/>
              </a:rPr>
              <a:t>2024 В </a:t>
            </a:r>
            <a:r>
              <a:rPr lang="ru-RU" b="1" dirty="0">
                <a:solidFill>
                  <a:srgbClr val="067082"/>
                </a:solidFill>
                <a:latin typeface="+mn-lt"/>
                <a:cs typeface="Times New Roman" panose="02020603050405020304" pitchFamily="18" charset="0"/>
              </a:rPr>
              <a:t>опросе приняли участие </a:t>
            </a:r>
            <a:r>
              <a:rPr lang="ru-RU" b="1" dirty="0" smtClean="0">
                <a:solidFill>
                  <a:srgbClr val="067082"/>
                </a:solidFill>
                <a:latin typeface="+mn-lt"/>
                <a:cs typeface="Times New Roman" panose="02020603050405020304" pitchFamily="18" charset="0"/>
              </a:rPr>
              <a:t>1185 учителей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  <a:cs typeface="Times New Roman" panose="02020603050405020304" pitchFamily="18" charset="0"/>
              </a:rPr>
              <a:t>2025 В опросе приняли участие 1429 педагогических работников </a:t>
            </a:r>
            <a:endParaRPr lang="ru-RU" b="1" dirty="0">
              <a:solidFill>
                <a:schemeClr val="accent2">
                  <a:lumMod val="75000"/>
                </a:schemeClr>
              </a:solidFill>
              <a:cs typeface="Times New Roman" panose="02020603050405020304" pitchFamily="18" charset="0"/>
            </a:endParaRPr>
          </a:p>
        </p:txBody>
      </p:sp>
      <p:graphicFrame>
        <p:nvGraphicFramePr>
          <p:cNvPr id="7" name="Content Placeholder 5">
            <a:extLst>
              <a:ext uri="{FF2B5EF4-FFF2-40B4-BE49-F238E27FC236}">
                <a16:creationId xmlns="" xmlns:a16="http://schemas.microsoft.com/office/drawing/2014/main" id="{0B50CDB1-35B7-4ECF-BFF7-5D82A9C66EF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22441640"/>
              </p:ext>
            </p:extLst>
          </p:nvPr>
        </p:nvGraphicFramePr>
        <p:xfrm>
          <a:off x="2055202" y="1943678"/>
          <a:ext cx="9710309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1197550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A59E46C5-CB81-133A-7209-67F060B27A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000" dirty="0">
                <a:solidFill>
                  <a:srgbClr val="067082"/>
                </a:solidFill>
                <a:latin typeface="+mn-lt"/>
                <a:ea typeface="+mn-ea"/>
                <a:cs typeface="+mn-cs"/>
              </a:rPr>
              <a:t>Онлайн-опрос «Снижение документационной нагрузки на педагогических работников» </a:t>
            </a:r>
            <a:r>
              <a:rPr lang="ru-RU" sz="2400" dirty="0" smtClean="0">
                <a:solidFill>
                  <a:srgbClr val="067082"/>
                </a:solidFill>
                <a:latin typeface="+mn-lt"/>
                <a:ea typeface="+mn-ea"/>
                <a:cs typeface="+mn-cs"/>
              </a:rPr>
              <a:t>(дополнительные вопросы)</a:t>
            </a:r>
            <a:endParaRPr lang="ru-RU" sz="2400" dirty="0">
              <a:solidFill>
                <a:srgbClr val="067082"/>
              </a:solidFill>
              <a:latin typeface="+mn-lt"/>
              <a:ea typeface="+mn-ea"/>
              <a:cs typeface="+mn-cs"/>
            </a:endParaRPr>
          </a:p>
        </p:txBody>
      </p:sp>
      <p:graphicFrame>
        <p:nvGraphicFramePr>
          <p:cNvPr id="9" name="Объект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21848228"/>
              </p:ext>
            </p:extLst>
          </p:nvPr>
        </p:nvGraphicFramePr>
        <p:xfrm>
          <a:off x="1921396" y="1758156"/>
          <a:ext cx="5461233" cy="23269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0" name="Объект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97385432"/>
              </p:ext>
            </p:extLst>
          </p:nvPr>
        </p:nvGraphicFramePr>
        <p:xfrm>
          <a:off x="6828638" y="1690689"/>
          <a:ext cx="5192786" cy="260269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1" name="Объект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6806196"/>
              </p:ext>
            </p:extLst>
          </p:nvPr>
        </p:nvGraphicFramePr>
        <p:xfrm>
          <a:off x="3842157" y="4152550"/>
          <a:ext cx="6669249" cy="27054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5099168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A59E46C5-CB81-133A-7209-67F060B27A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1396" y="323623"/>
            <a:ext cx="9769033" cy="1325563"/>
          </a:xfrm>
        </p:spPr>
        <p:txBody>
          <a:bodyPr>
            <a:noAutofit/>
          </a:bodyPr>
          <a:lstStyle/>
          <a:p>
            <a:r>
              <a:rPr lang="ru-RU" sz="3000" dirty="0">
                <a:solidFill>
                  <a:srgbClr val="067082"/>
                </a:solidFill>
                <a:latin typeface="+mn-lt"/>
                <a:ea typeface="+mn-ea"/>
                <a:cs typeface="+mn-cs"/>
              </a:rPr>
              <a:t>Онлайн-опрос «Снижение документационной нагрузки на педагогических работников» </a:t>
            </a:r>
            <a:r>
              <a:rPr lang="ru-RU" sz="2400" dirty="0" smtClean="0">
                <a:solidFill>
                  <a:srgbClr val="067082"/>
                </a:solidFill>
                <a:latin typeface="+mn-lt"/>
                <a:ea typeface="+mn-ea"/>
                <a:cs typeface="+mn-cs"/>
              </a:rPr>
              <a:t>(анализ ответов о видах деятельности)</a:t>
            </a:r>
            <a:endParaRPr lang="ru-RU" sz="2400" dirty="0">
              <a:solidFill>
                <a:srgbClr val="06708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032074" y="1844321"/>
            <a:ext cx="10022906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 smtClean="0">
                <a:solidFill>
                  <a:srgbClr val="067082"/>
                </a:solidFill>
                <a:cs typeface="Times New Roman" panose="02020603050405020304" pitchFamily="18" charset="0"/>
              </a:rPr>
              <a:t>На какие виды деятельности педагогические работники тратят времени больше, чем необходимо для оптимальной организации образовательного процесса?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000" b="1" dirty="0" smtClean="0">
              <a:solidFill>
                <a:srgbClr val="067082"/>
              </a:solidFill>
              <a:cs typeface="Times New Roman" panose="02020603050405020304" pitchFamily="18" charset="0"/>
            </a:endParaRPr>
          </a:p>
        </p:txBody>
      </p:sp>
      <p:sp>
        <p:nvSpPr>
          <p:cNvPr id="20" name="Круг: прозрачная заливка 6">
            <a:extLst>
              <a:ext uri="{FF2B5EF4-FFF2-40B4-BE49-F238E27FC236}">
                <a16:creationId xmlns="" xmlns:a16="http://schemas.microsoft.com/office/drawing/2014/main" id="{F0ACCB90-5464-FA82-A7CA-50E08F46327F}"/>
              </a:ext>
            </a:extLst>
          </p:cNvPr>
          <p:cNvSpPr/>
          <p:nvPr/>
        </p:nvSpPr>
        <p:spPr>
          <a:xfrm>
            <a:off x="2063835" y="3012102"/>
            <a:ext cx="1620000" cy="1620000"/>
          </a:xfrm>
          <a:prstGeom prst="donut">
            <a:avLst>
              <a:gd name="adj" fmla="val 19499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1" name="Круг: прозрачная заливка 29">
            <a:extLst>
              <a:ext uri="{FF2B5EF4-FFF2-40B4-BE49-F238E27FC236}">
                <a16:creationId xmlns="" xmlns:a16="http://schemas.microsoft.com/office/drawing/2014/main" id="{C164ACC4-6BFE-6688-9F80-23DDF015E284}"/>
              </a:ext>
            </a:extLst>
          </p:cNvPr>
          <p:cNvSpPr/>
          <p:nvPr/>
        </p:nvSpPr>
        <p:spPr>
          <a:xfrm>
            <a:off x="2096223" y="5011425"/>
            <a:ext cx="1620000" cy="1620000"/>
          </a:xfrm>
          <a:prstGeom prst="donut">
            <a:avLst>
              <a:gd name="adj" fmla="val 19499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3" name="Прямоугольник: скругленные верхние углы 7">
            <a:extLst>
              <a:ext uri="{FF2B5EF4-FFF2-40B4-BE49-F238E27FC236}">
                <a16:creationId xmlns="" xmlns:a16="http://schemas.microsoft.com/office/drawing/2014/main" id="{C48A1FDE-4B75-E81B-1A45-287D711D6D45}"/>
              </a:ext>
            </a:extLst>
          </p:cNvPr>
          <p:cNvSpPr/>
          <p:nvPr/>
        </p:nvSpPr>
        <p:spPr>
          <a:xfrm>
            <a:off x="4020503" y="2660158"/>
            <a:ext cx="7958976" cy="2714819"/>
          </a:xfrm>
          <a:prstGeom prst="round2Same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: скругленные верхние углы 26">
            <a:extLst>
              <a:ext uri="{FF2B5EF4-FFF2-40B4-BE49-F238E27FC236}">
                <a16:creationId xmlns="" xmlns:a16="http://schemas.microsoft.com/office/drawing/2014/main" id="{EF623CC9-5107-A11F-D0B3-B2885FE30285}"/>
              </a:ext>
            </a:extLst>
          </p:cNvPr>
          <p:cNvSpPr/>
          <p:nvPr/>
        </p:nvSpPr>
        <p:spPr>
          <a:xfrm>
            <a:off x="4020503" y="5690453"/>
            <a:ext cx="4238703" cy="534772"/>
          </a:xfrm>
          <a:prstGeom prst="round2Same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TextBox 24">
            <a:extLst>
              <a:ext uri="{FF2B5EF4-FFF2-40B4-BE49-F238E27FC236}">
                <a16:creationId xmlns="" xmlns:a16="http://schemas.microsoft.com/office/drawing/2014/main" id="{7B659057-D9A9-C618-1BA5-D35AD4E93643}"/>
              </a:ext>
            </a:extLst>
          </p:cNvPr>
          <p:cNvSpPr txBox="1"/>
          <p:nvPr/>
        </p:nvSpPr>
        <p:spPr>
          <a:xfrm>
            <a:off x="4084653" y="5740623"/>
            <a:ext cx="416665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>
                <a:solidFill>
                  <a:schemeClr val="bg1"/>
                </a:solidFill>
              </a:rPr>
              <a:t>з</a:t>
            </a:r>
            <a:r>
              <a:rPr lang="ru-RU" sz="2000" dirty="0" smtClean="0">
                <a:solidFill>
                  <a:schemeClr val="bg1"/>
                </a:solidFill>
              </a:rPr>
              <a:t>аполнение электронных форм в ИС</a:t>
            </a:r>
            <a:endParaRPr lang="ru-RU" sz="2000" dirty="0">
              <a:solidFill>
                <a:schemeClr val="bg1"/>
              </a:solidFill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="" xmlns:a16="http://schemas.microsoft.com/office/drawing/2014/main" id="{CCB4ED0B-DAF1-8E70-B5E7-39EDFEA6E96A}"/>
              </a:ext>
            </a:extLst>
          </p:cNvPr>
          <p:cNvSpPr txBox="1"/>
          <p:nvPr/>
        </p:nvSpPr>
        <p:spPr>
          <a:xfrm>
            <a:off x="2391378" y="3602069"/>
            <a:ext cx="1011439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100" b="1" dirty="0" smtClean="0">
                <a:solidFill>
                  <a:schemeClr val="accent1"/>
                </a:solidFill>
              </a:rPr>
              <a:t>20</a:t>
            </a:r>
            <a:r>
              <a:rPr lang="ru-RU" sz="2100" b="1" dirty="0" smtClean="0">
                <a:solidFill>
                  <a:schemeClr val="accent1"/>
                </a:solidFill>
              </a:rPr>
              <a:t>-</a:t>
            </a:r>
            <a:r>
              <a:rPr lang="ru-RU" sz="2100" b="1" dirty="0">
                <a:solidFill>
                  <a:schemeClr val="accent1"/>
                </a:solidFill>
              </a:rPr>
              <a:t>3</a:t>
            </a:r>
            <a:r>
              <a:rPr lang="en-US" sz="2100" b="1" dirty="0" smtClean="0">
                <a:solidFill>
                  <a:schemeClr val="accent1"/>
                </a:solidFill>
              </a:rPr>
              <a:t>0</a:t>
            </a:r>
            <a:r>
              <a:rPr lang="ru-RU" sz="2100" b="1" dirty="0" smtClean="0">
                <a:solidFill>
                  <a:schemeClr val="accent1"/>
                </a:solidFill>
              </a:rPr>
              <a:t>%</a:t>
            </a:r>
            <a:endParaRPr lang="ru-RU" sz="2100" b="1" dirty="0">
              <a:solidFill>
                <a:schemeClr val="accent1"/>
              </a:solidFill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="" xmlns:a16="http://schemas.microsoft.com/office/drawing/2014/main" id="{36A28C2A-6045-C33C-9C75-39A50C640729}"/>
              </a:ext>
            </a:extLst>
          </p:cNvPr>
          <p:cNvSpPr txBox="1"/>
          <p:nvPr/>
        </p:nvSpPr>
        <p:spPr>
          <a:xfrm>
            <a:off x="2501608" y="5529037"/>
            <a:ext cx="90120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chemeClr val="accent2"/>
                </a:solidFill>
              </a:rPr>
              <a:t>41%</a:t>
            </a:r>
            <a:endParaRPr lang="ru-RU" sz="3200" b="1" dirty="0">
              <a:solidFill>
                <a:schemeClr val="accent2"/>
              </a:solidFill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="" xmlns:a16="http://schemas.microsoft.com/office/drawing/2014/main" id="{7B659057-D9A9-C618-1BA5-D35AD4E93643}"/>
              </a:ext>
            </a:extLst>
          </p:cNvPr>
          <p:cNvSpPr txBox="1"/>
          <p:nvPr/>
        </p:nvSpPr>
        <p:spPr>
          <a:xfrm>
            <a:off x="4311941" y="2724907"/>
            <a:ext cx="7743039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>
                <a:solidFill>
                  <a:schemeClr val="bg1"/>
                </a:solidFill>
              </a:rPr>
              <a:t>Подготовка учебных программ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>
                <a:solidFill>
                  <a:schemeClr val="bg1"/>
                </a:solidFill>
              </a:rPr>
              <a:t>Разработка КТП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>
                <a:solidFill>
                  <a:schemeClr val="bg1"/>
                </a:solidFill>
              </a:rPr>
              <a:t>Проверка тетрадей и контрольных работ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>
                <a:solidFill>
                  <a:schemeClr val="bg1"/>
                </a:solidFill>
              </a:rPr>
              <a:t>Общение с родителями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>
                <a:solidFill>
                  <a:schemeClr val="bg1"/>
                </a:solidFill>
              </a:rPr>
              <a:t>Проведение воспитательных мероприятий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>
                <a:solidFill>
                  <a:schemeClr val="bg1"/>
                </a:solidFill>
              </a:rPr>
              <a:t>Оформление отчетности по мероприятиям внеурочной деятельности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>
                <a:solidFill>
                  <a:schemeClr val="bg1"/>
                </a:solidFill>
              </a:rPr>
              <a:t>Участие в онлайн-мероприятиях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>
                <a:solidFill>
                  <a:schemeClr val="bg1"/>
                </a:solidFill>
              </a:rPr>
              <a:t>Участие в исследованиях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>
                <a:solidFill>
                  <a:schemeClr val="bg1"/>
                </a:solidFill>
              </a:rPr>
              <a:t>Участие в </a:t>
            </a:r>
            <a:r>
              <a:rPr lang="ru-RU" dirty="0" err="1" smtClean="0">
                <a:solidFill>
                  <a:schemeClr val="bg1"/>
                </a:solidFill>
              </a:rPr>
              <a:t>анкетированиях</a:t>
            </a:r>
            <a:endParaRPr lang="ru-RU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02157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86592246-65A4-6BA6-3CC1-27670157B2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>
                <a:solidFill>
                  <a:srgbClr val="067082"/>
                </a:solidFill>
                <a:latin typeface="+mn-lt"/>
                <a:ea typeface="+mn-ea"/>
                <a:cs typeface="+mn-cs"/>
              </a:rPr>
              <a:t>Сервис «Помощник </a:t>
            </a:r>
            <a:r>
              <a:rPr lang="ru-RU" sz="3600" dirty="0" err="1">
                <a:solidFill>
                  <a:srgbClr val="067082"/>
                </a:solidFill>
                <a:latin typeface="+mn-lt"/>
                <a:ea typeface="+mn-ea"/>
                <a:cs typeface="+mn-cs"/>
              </a:rPr>
              <a:t>Рособрнадзора</a:t>
            </a:r>
            <a:r>
              <a:rPr lang="ru-RU" sz="3600" dirty="0">
                <a:solidFill>
                  <a:srgbClr val="067082"/>
                </a:solidFill>
                <a:latin typeface="+mn-lt"/>
                <a:ea typeface="+mn-ea"/>
                <a:cs typeface="+mn-cs"/>
              </a:rPr>
              <a:t>»</a:t>
            </a: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23387" y="1866662"/>
            <a:ext cx="3604654" cy="3689087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0103" y="5555749"/>
            <a:ext cx="4012734" cy="1176722"/>
          </a:xfrm>
          <a:prstGeom prst="rect">
            <a:avLst/>
          </a:prstGeom>
        </p:spPr>
      </p:pic>
      <p:sp>
        <p:nvSpPr>
          <p:cNvPr id="12" name="Прямоугольник 11"/>
          <p:cNvSpPr/>
          <p:nvPr/>
        </p:nvSpPr>
        <p:spPr>
          <a:xfrm>
            <a:off x="2450247" y="2229727"/>
            <a:ext cx="5523948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chemeClr val="accent1">
                    <a:lumMod val="50000"/>
                  </a:schemeClr>
                </a:solidFill>
              </a:rPr>
              <a:t>Чат-бот «Помощник </a:t>
            </a:r>
            <a:r>
              <a:rPr lang="ru-RU" b="1" dirty="0" err="1">
                <a:solidFill>
                  <a:schemeClr val="accent1">
                    <a:lumMod val="50000"/>
                  </a:schemeClr>
                </a:solidFill>
              </a:rPr>
              <a:t>Рособрнадзора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</a:rPr>
              <a:t>» </a:t>
            </a:r>
          </a:p>
          <a:p>
            <a:endParaRPr lang="ru-RU" b="1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n-GB" dirty="0">
                <a:hlinkClick r:id="rId4"/>
              </a:rPr>
              <a:t>https://me.sferum.ru/?p=messages&amp;peerId=-226134476</a:t>
            </a:r>
            <a:endParaRPr lang="ru-RU" dirty="0"/>
          </a:p>
          <a:p>
            <a:endParaRPr lang="ru-RU" dirty="0"/>
          </a:p>
        </p:txBody>
      </p:sp>
      <p:sp>
        <p:nvSpPr>
          <p:cNvPr id="13" name="TextBox 12"/>
          <p:cNvSpPr txBox="1"/>
          <p:nvPr/>
        </p:nvSpPr>
        <p:spPr>
          <a:xfrm>
            <a:off x="2281806" y="3344707"/>
            <a:ext cx="5692389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b="1" dirty="0">
                <a:solidFill>
                  <a:srgbClr val="067082"/>
                </a:solidFill>
                <a:latin typeface="+mn-lt"/>
                <a:cs typeface="Times New Roman" panose="02020603050405020304" pitchFamily="18" charset="0"/>
              </a:rPr>
              <a:t>Подано </a:t>
            </a:r>
            <a:r>
              <a:rPr lang="ru-RU" sz="2000" b="1" dirty="0">
                <a:solidFill>
                  <a:srgbClr val="067082"/>
                </a:solidFill>
                <a:latin typeface="+mn-lt"/>
                <a:cs typeface="Times New Roman" panose="02020603050405020304" pitchFamily="18" charset="0"/>
              </a:rPr>
              <a:t>18 </a:t>
            </a:r>
            <a:r>
              <a:rPr lang="ru-RU" b="1" dirty="0">
                <a:solidFill>
                  <a:srgbClr val="067082"/>
                </a:solidFill>
                <a:latin typeface="+mn-lt"/>
                <a:cs typeface="Times New Roman" panose="02020603050405020304" pitchFamily="18" charset="0"/>
              </a:rPr>
              <a:t>обращений</a:t>
            </a: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b="1" dirty="0">
                <a:solidFill>
                  <a:srgbClr val="067082"/>
                </a:solidFill>
                <a:cs typeface="Times New Roman" panose="02020603050405020304" pitchFamily="18" charset="0"/>
              </a:rPr>
              <a:t>Из них </a:t>
            </a:r>
            <a:r>
              <a:rPr lang="ru-RU" sz="2000" b="1" dirty="0">
                <a:solidFill>
                  <a:srgbClr val="067082"/>
                </a:solidFill>
                <a:cs typeface="Times New Roman" panose="02020603050405020304" pitchFamily="18" charset="0"/>
              </a:rPr>
              <a:t>2</a:t>
            </a:r>
            <a:r>
              <a:rPr lang="ru-RU" b="1" dirty="0">
                <a:solidFill>
                  <a:srgbClr val="067082"/>
                </a:solidFill>
                <a:cs typeface="Times New Roman" panose="02020603050405020304" pitchFamily="18" charset="0"/>
              </a:rPr>
              <a:t> обращения по вопросу, заполнения педагогическими работниками документации, не связанной с их непосредственной деятельностью</a:t>
            </a:r>
            <a:endParaRPr lang="ru-RU" b="1" dirty="0">
              <a:solidFill>
                <a:srgbClr val="067082"/>
              </a:solidFill>
              <a:latin typeface="+mn-lt"/>
              <a:cs typeface="Times New Roman" panose="02020603050405020304" pitchFamily="18" charset="0"/>
            </a:endParaRP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b="1" dirty="0">
                <a:solidFill>
                  <a:srgbClr val="067082"/>
                </a:solidFill>
                <a:cs typeface="Times New Roman" panose="02020603050405020304" pitchFamily="18" charset="0"/>
              </a:rPr>
              <a:t>Операторами Смоленской области даны ответы на все обращения</a:t>
            </a:r>
            <a:endParaRPr lang="ru-RU" b="1" dirty="0">
              <a:solidFill>
                <a:srgbClr val="067082"/>
              </a:solidFill>
              <a:latin typeface="+mn-lt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70631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497</TotalTime>
  <Words>547</Words>
  <Application>Microsoft Office PowerPoint</Application>
  <PresentationFormat>Широкоэкранный</PresentationFormat>
  <Paragraphs>86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8" baseType="lpstr">
      <vt:lpstr>Arial</vt:lpstr>
      <vt:lpstr>Calibri</vt:lpstr>
      <vt:lpstr>Calibri Light</vt:lpstr>
      <vt:lpstr>PT Serif</vt:lpstr>
      <vt:lpstr>Roboto Light</vt:lpstr>
      <vt:lpstr>Times New Roman</vt:lpstr>
      <vt:lpstr>Office Theme</vt:lpstr>
      <vt:lpstr>О РЕЗУЛЬТАТАХ МОНИТОРИНГА ПО ИСПОЛНЕНИЮ ТРЕБОВАНИЙ ЗАКОНОДАТЕЛЬСТВА В СФЕРЕ ОБРАЗОВАНИЯ ПО ВОПРОСАМ БЮРОКРАТИЧЕСКОЙ НАГРУЗКИ НА ПЕДАГОГИЧЕСКИХ РАБОТНИКОВ </vt:lpstr>
      <vt:lpstr>ПОПРАВКИ В ФЕДЕРАЛЬНЫЙ ЗАКОН  «ОБ ОБРАЗОВАНИИ В РОССИЙСКОЙ ФЕДЕРАЦИИ»  </vt:lpstr>
      <vt:lpstr>Приказ Минпросвещения России от 06.11.2024 № 779  «Об утверждении перечня документов, подготовка которых осуществляется педагогическими работниками при реализации основных общеобразовательных программ, образовательных программ среднего профессионального образования» </vt:lpstr>
      <vt:lpstr>КОНТРОЛЬ ЗА ИСПОЛНЕНИЕМ НОРМ ЗАКОНОДАТЕЛЬСТВА</vt:lpstr>
      <vt:lpstr>Онлайн-опрос «Снижение документационной нагрузки на педагогических работников» (с 07.04 по 13.04 2025 г.)</vt:lpstr>
      <vt:lpstr>Онлайн-опрос «Снижение документационной нагрузки на педагогических работников» (анализ полученных ответов)</vt:lpstr>
      <vt:lpstr>Онлайн-опрос «Снижение документационной нагрузки на педагогических работников» (дополнительные вопросы)</vt:lpstr>
      <vt:lpstr>Онлайн-опрос «Снижение документационной нагрузки на педагогических работников» (анализ ответов о видах деятельности)</vt:lpstr>
      <vt:lpstr>Сервис «Помощник Рособрнадзора»</vt:lpstr>
      <vt:lpstr>ЗАДАЧИ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Книги, шаблон презентации с сайта presentation-creation.ru</dc:title>
  <dc:creator>User Obstinate</dc:creator>
  <cp:lastModifiedBy>Романова Светлана Анатольевна</cp:lastModifiedBy>
  <cp:revision>60</cp:revision>
  <dcterms:created xsi:type="dcterms:W3CDTF">2023-08-23T11:31:43Z</dcterms:created>
  <dcterms:modified xsi:type="dcterms:W3CDTF">2025-04-14T13:39:43Z</dcterms:modified>
</cp:coreProperties>
</file>