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8" r:id="rId5"/>
    <p:sldId id="269" r:id="rId6"/>
    <p:sldId id="270" r:id="rId7"/>
    <p:sldId id="264" r:id="rId8"/>
    <p:sldId id="271" r:id="rId9"/>
    <p:sldId id="259" r:id="rId10"/>
    <p:sldId id="263" r:id="rId11"/>
    <p:sldId id="26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4B6F"/>
    <a:srgbClr val="AD6946"/>
    <a:srgbClr val="03A2CF"/>
    <a:srgbClr val="07D7EE"/>
    <a:srgbClr val="FFFFFF"/>
    <a:srgbClr val="377395"/>
    <a:srgbClr val="FF7570"/>
    <a:srgbClr val="394ACE"/>
    <a:srgbClr val="3948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858" y="10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626830515898101E-2"/>
          <c:y val="4.4669938304034297E-2"/>
          <c:w val="0.87521540251705687"/>
          <c:h val="0.650045112560780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педагогам приходится осуществлять подготовку документов, не указанных в приказе Минпросвещения № 582</c:v>
                </c:pt>
                <c:pt idx="1">
                  <c:v>педагоги ведут одновременно и электронный и бумажный журнал</c:v>
                </c:pt>
                <c:pt idx="2">
                  <c:v>педагоги не знают о том, что в регионе создана "Горячая линия" по вопросам снижения документационной нагрузки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0.57999999999999996</c:v>
                </c:pt>
                <c:pt idx="1">
                  <c:v>0.9</c:v>
                </c:pt>
                <c:pt idx="2">
                  <c:v>0.56999999999999995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ADC-40FA-A42B-08F88B81D90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педагогам приходится осуществлять подготовку документов, не указанных в приказе Минпросвещения № 582</c:v>
                </c:pt>
                <c:pt idx="1">
                  <c:v>педагоги ведут одновременно и электронный и бумажный журнал</c:v>
                </c:pt>
                <c:pt idx="2">
                  <c:v>педагоги не знают о том, что в регионе создана "Горячая линия" по вопросам снижения документационной нагрузки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0.32</c:v>
                </c:pt>
                <c:pt idx="1">
                  <c:v>0.18</c:v>
                </c:pt>
                <c:pt idx="2">
                  <c:v>0.55000000000000004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ADC-40FA-A42B-08F88B81D9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20791984"/>
        <c:axId val="220794728"/>
      </c:barChart>
      <c:catAx>
        <c:axId val="22079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0794728"/>
        <c:crosses val="autoZero"/>
        <c:auto val="0"/>
        <c:lblAlgn val="ctr"/>
        <c:lblOffset val="100"/>
        <c:noMultiLvlLbl val="0"/>
      </c:catAx>
      <c:valAx>
        <c:axId val="220794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079198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/>
              <a:t>В последнее время документационная нагрузка педагогов снизилась</a:t>
            </a:r>
          </a:p>
        </c:rich>
      </c:tx>
      <c:layout>
        <c:manualLayout>
          <c:xMode val="edge"/>
          <c:yMode val="edge"/>
          <c:x val="0.12760852816211088"/>
          <c:y val="5.457846729052290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7546160363419764"/>
          <c:y val="0.29392481493816947"/>
          <c:w val="0.29792045129735356"/>
          <c:h val="0.6992116204862640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 последнее время документационная нагрузка педагогов снизилась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0.6</c:v>
                </c:pt>
                <c:pt idx="1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3098076936105818"/>
          <c:y val="0.56629801132395763"/>
          <c:w val="0.16127621729378694"/>
          <c:h val="0.111689031661957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/>
              <a:t>Подготовка фотоотчетов о проводимых мероприятиях в рамках выполнения обязанностей классного руководителя</a:t>
            </a:r>
          </a:p>
        </c:rich>
      </c:tx>
      <c:layout>
        <c:manualLayout>
          <c:xMode val="edge"/>
          <c:yMode val="edge"/>
          <c:x val="0.1576619494347681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1776776474131607"/>
          <c:y val="0.32946811347301919"/>
          <c:w val="0.31799635109168756"/>
          <c:h val="0.6344520186360461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Подготовка фотоотчетов о проводимых мероприятиях в рамках выполнения обязанностей классного руководителя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0.93</c:v>
                </c:pt>
                <c:pt idx="1">
                  <c:v>7.0000000000000007E-2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7199168230695427"/>
          <c:y val="0.50002190035109717"/>
          <c:w val="0.16961357544870903"/>
          <c:h val="9.98548429360609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/>
              <a:t>Производится ли доплата за выполнение дополнительной работы по ведению документации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350996491509014"/>
          <c:y val="0.31787650852908017"/>
          <c:w val="0.25934284354955106"/>
          <c:h val="0.6393102810992625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Производится ли доплата за выполнение дополнительной работы по ведению документации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0.56999999999999995</c:v>
                </c:pt>
                <c:pt idx="1">
                  <c:v>0.43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5676675139884566"/>
          <c:y val="0.57534162523794563"/>
          <c:w val="0.13206389505025229"/>
          <c:h val="9.60623925779445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1DF3267-1025-8F97-84C7-6D6F1B26E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2687"/>
            <a:ext cx="9144000" cy="2387600"/>
          </a:xfrm>
        </p:spPr>
        <p:txBody>
          <a:bodyPr anchor="ctr"/>
          <a:lstStyle>
            <a:lvl1pPr algn="ctr"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19DCCD8-336F-5B6E-3D7A-C197ADC4E5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722362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A766868-B6E3-0C7F-2F98-44ABA83AC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0DF8AF8-FDE2-410C-8D85-3FB48DA88970}" type="datetimeFigureOut">
              <a:rPr lang="ru-RU" smtClean="0"/>
              <a:pPr/>
              <a:t>14.04.2025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A18A31D-2EA7-2D07-4E55-942D8EA02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CE91F7A-BA25-9C40-5147-632CDA975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64C9140-A1CC-4337-801E-1631F84DA6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749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D80B172-37AB-9C92-E2CC-164192D1A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799AD25-74B4-0B23-D1B7-4CBC09AF66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CABB94A-F3EB-BFBF-0786-30CF40209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8AF8-FDE2-410C-8D85-3FB48DA88970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23AD872-9F34-8E29-3901-E7F41D582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40252B0-F413-AEE1-65A4-72BC80A52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9140-A1CC-4337-801E-1631F84DA6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75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210364E3-DEFE-384E-874E-CFE6BAB5B2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DB3B02D-7CF6-A0EA-23CD-25518099C4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5A58812-845A-DBCA-0E6E-58A42D9FA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8AF8-FDE2-410C-8D85-3FB48DA88970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1CA56FF-DD40-2CB9-0030-B9FBA70F3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C7D17E0-69B1-A6AD-2312-C86F36570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9140-A1CC-4337-801E-1631F84DA6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790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9790B68-8F96-411F-AAE8-9EEC655B9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1396" y="365125"/>
            <a:ext cx="9769033" cy="132556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9B2A2F1-E7B1-7893-5A19-AD14132A4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1396" y="1825625"/>
            <a:ext cx="9769033" cy="435133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ABDC211-E2B1-0E8A-9CDA-F7BF249D0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0DF8AF8-FDE2-410C-8D85-3FB48DA88970}" type="datetimeFigureOut">
              <a:rPr lang="ru-RU" smtClean="0"/>
              <a:pPr/>
              <a:t>14.04.2025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790AE10-595B-BA4F-757F-0D952E496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4D7ECD9-62AD-2ED3-0DE8-5C33549B3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64C9140-A1CC-4337-801E-1631F84DA6C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FFBE0797-8440-3EB9-6A78-2DD2D09201B7}"/>
              </a:ext>
            </a:extLst>
          </p:cNvPr>
          <p:cNvCxnSpPr>
            <a:cxnSpLocks/>
          </p:cNvCxnSpPr>
          <p:nvPr userDrawn="1"/>
        </p:nvCxnSpPr>
        <p:spPr>
          <a:xfrm>
            <a:off x="2013997" y="1690688"/>
            <a:ext cx="4632102" cy="0"/>
          </a:xfrm>
          <a:prstGeom prst="line">
            <a:avLst/>
          </a:prstGeom>
          <a:ln w="31750">
            <a:solidFill>
              <a:srgbClr val="3773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340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AC3C622-07CE-1784-8746-BAEE04C6F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F60F502-C499-4611-3F82-6450B1736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3A7542D-213D-02E1-AF6C-9E29A8C04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8AF8-FDE2-410C-8D85-3FB48DA88970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28D7B38-E6A4-7E3C-B690-CBC6DD3B6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0B6065C-AD2A-D8F0-1E2D-D2CD813C1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9140-A1CC-4337-801E-1631F84DA6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120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EF2446-78F4-64D9-3BCE-B9B91273A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65A39EB-795F-5834-CDD8-29B155F003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C0D5F12-8ED9-32B4-BB3B-3E01DD801A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8FE1BD5-5603-A051-14D1-A7C4B24EE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8AF8-FDE2-410C-8D85-3FB48DA88970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B7FE315-FA80-84A9-E1B9-8416AA271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2326ED5-2606-B40D-F5E5-77149B7CE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9140-A1CC-4337-801E-1631F84DA6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675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D81981-2075-0694-7437-B911A70A2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7ACD91A-0078-E00B-DD0A-4AC86EE9F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A6177F6-3FB6-7F47-4026-151E329E5C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6AAFA44-ED3A-4C88-36DE-546D666C87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E2EF0E0-4204-8A2D-788E-8A68A484D5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DBAF9F21-2C53-54FC-954A-28888E028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8AF8-FDE2-410C-8D85-3FB48DA88970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F9F40D8F-3FF1-B013-9E23-0F5CCA6B9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531B5BFD-34E4-920A-D0E3-75F10FB14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9140-A1CC-4337-801E-1631F84DA6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5024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F2150FF-7599-CC84-9385-2CE339615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8AF8-FDE2-410C-8D85-3FB48DA88970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FDBD902-BE9F-D468-C220-5A6EE2436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4B1DB4D-98BF-AEC3-954C-FFA431383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9140-A1CC-4337-801E-1631F84DA6C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B812E473-AEC7-6C14-E0B8-AF7544561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1396" y="365125"/>
            <a:ext cx="9769033" cy="132556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7E3A3B81-D7F3-DA1E-575B-AA675E1111FE}"/>
              </a:ext>
            </a:extLst>
          </p:cNvPr>
          <p:cNvCxnSpPr>
            <a:cxnSpLocks/>
          </p:cNvCxnSpPr>
          <p:nvPr userDrawn="1"/>
        </p:nvCxnSpPr>
        <p:spPr>
          <a:xfrm>
            <a:off x="2013997" y="1690688"/>
            <a:ext cx="4632102" cy="0"/>
          </a:xfrm>
          <a:prstGeom prst="line">
            <a:avLst/>
          </a:prstGeom>
          <a:ln w="31750">
            <a:solidFill>
              <a:srgbClr val="3773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705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7C25A582-B8F3-D896-3894-4126EE55E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8AF8-FDE2-410C-8D85-3FB48DA88970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3E4BD34A-A509-1A8E-7751-54B78A86C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89B74E2-6255-3BF7-E53A-CF19F0BB5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9140-A1CC-4337-801E-1631F84DA6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209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C64AF3-E71C-F0BC-1964-F4E4F97F2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B4B0028-AA70-4D34-B623-DCA42E476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C25CAC5-73A4-6A14-2862-26B2F34F28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4B9F47A-338A-F9B4-C5BC-E36C58807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8AF8-FDE2-410C-8D85-3FB48DA88970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046B6B3-E169-2693-1A50-7F8EF0E80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11D5CC7-2DD3-61E1-014C-07FA38105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9140-A1CC-4337-801E-1631F84DA6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836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0703ECE-CB5B-3F96-328B-747AA9D51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D4E46DD8-16C2-0AB0-7CDB-92680FFCFA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28036F4-98F8-A308-233D-A211459D9A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AC9AFC1-D75B-EA63-8936-6E709A93A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8AF8-FDE2-410C-8D85-3FB48DA88970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9798E78-E48C-49E2-1978-305BC5E97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5284CEC-2C05-0F62-428F-0939AE6F0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9140-A1CC-4337-801E-1631F84DA6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51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presentation-creation.ru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59135E0D-0038-412F-7A8E-40CEC6373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7FABF78-79CA-46B4-C1B2-3891D2DC1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9EC76DF-8B83-4025-02A8-3BE948E657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F8AF8-FDE2-410C-8D85-3FB48DA88970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C85384C-6B6C-EDC3-46C0-9BFB44D79B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44CD001-6171-B71F-A678-1D1A06DAF0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C9140-A1CC-4337-801E-1631F84DA6C8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13"/>
            <a:extLst>
              <a:ext uri="{FF2B5EF4-FFF2-40B4-BE49-F238E27FC236}">
                <a16:creationId xmlns="" xmlns:a16="http://schemas.microsoft.com/office/drawing/2014/main" id="{897A19B5-97F5-4E9A-1613-D5654B987D4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592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.sferum.ru/?p=messages&amp;peerId=-22613447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86AACC2-987C-EC31-7079-F1BA920324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4997" y="1627896"/>
            <a:ext cx="8219830" cy="3129687"/>
          </a:xfrm>
        </p:spPr>
        <p:txBody>
          <a:bodyPr>
            <a:normAutofit/>
          </a:bodyPr>
          <a:lstStyle/>
          <a:p>
            <a:pPr marL="12859">
              <a:spcBef>
                <a:spcPts val="23"/>
              </a:spcBef>
            </a:pPr>
            <a:r>
              <a:rPr lang="ru-RU" sz="2800" dirty="0">
                <a:solidFill>
                  <a:srgbClr val="067082"/>
                </a:solidFill>
                <a:latin typeface="+mn-lt"/>
                <a:ea typeface="+mn-ea"/>
                <a:cs typeface="+mn-cs"/>
              </a:rPr>
              <a:t>О РЕЗУЛЬТАТАХ МОНИТОРИНГА ПО ИСПОЛНЕНИЮ ТРЕБОВАНИЙ ЗАКОНОДАТЕЛЬСТВА В СФЕРЕ ОБРАЗОВАНИЯ ПО ВОПРОСАМ БЮРОКРАТИЧЕСКОЙ НАГРУЗКИ НА ПЕДАГОГИЧЕСКИХ РАБОТНИКОВ </a:t>
            </a:r>
          </a:p>
        </p:txBody>
      </p:sp>
      <p:pic>
        <p:nvPicPr>
          <p:cNvPr id="4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58494"/>
            <a:ext cx="316865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>
            <a:extLst>
              <a:ext uri="{FF2B5EF4-FFF2-40B4-BE49-F238E27FC236}">
                <a16:creationId xmlns="" xmlns:a16="http://schemas.microsoft.com/office/drawing/2014/main" id="{B695FD78-1CD6-42D8-A26F-87BD5CC34CF5}"/>
              </a:ext>
            </a:extLst>
          </p:cNvPr>
          <p:cNvCxnSpPr>
            <a:cxnSpLocks/>
          </p:cNvCxnSpPr>
          <p:nvPr/>
        </p:nvCxnSpPr>
        <p:spPr>
          <a:xfrm>
            <a:off x="905205" y="1515393"/>
            <a:ext cx="7344816" cy="0"/>
          </a:xfrm>
          <a:prstGeom prst="line">
            <a:avLst/>
          </a:prstGeom>
          <a:ln w="38100">
            <a:solidFill>
              <a:srgbClr val="067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ject 9"/>
          <p:cNvSpPr/>
          <p:nvPr/>
        </p:nvSpPr>
        <p:spPr>
          <a:xfrm flipV="1">
            <a:off x="555644" y="4870085"/>
            <a:ext cx="7344816" cy="45719"/>
          </a:xfrm>
          <a:custGeom>
            <a:avLst/>
            <a:gdLst/>
            <a:ahLst/>
            <a:cxnLst/>
            <a:rect l="l" t="t" r="r" b="b"/>
            <a:pathLst>
              <a:path w="5111750">
                <a:moveTo>
                  <a:pt x="0" y="0"/>
                </a:moveTo>
                <a:lnTo>
                  <a:pt x="5111750" y="0"/>
                </a:lnTo>
              </a:path>
            </a:pathLst>
          </a:custGeom>
          <a:ln w="15240">
            <a:solidFill>
              <a:srgbClr val="007B85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8" name="TextBox 7"/>
          <p:cNvSpPr txBox="1"/>
          <p:nvPr/>
        </p:nvSpPr>
        <p:spPr>
          <a:xfrm>
            <a:off x="3032471" y="6337666"/>
            <a:ext cx="188782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67082"/>
                </a:solidFill>
                <a:latin typeface="+mn-lt"/>
                <a:cs typeface="Times New Roman" panose="02020603050405020304" pitchFamily="18" charset="0"/>
              </a:rPr>
              <a:t>15 апреля 2025 г.</a:t>
            </a: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5246034" y="5303569"/>
            <a:ext cx="4704843" cy="1311150"/>
          </a:xfrm>
          <a:prstGeom prst="rect">
            <a:avLst/>
          </a:prstGeom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  <a:defRPr/>
            </a:pPr>
            <a:r>
              <a:rPr lang="ru-RU" sz="15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Татьяна Станиславовна Бусалова, </a:t>
            </a:r>
          </a:p>
          <a:p>
            <a:pPr marL="0" indent="0" algn="r">
              <a:buNone/>
              <a:defRPr/>
            </a:pPr>
            <a:r>
              <a:rPr lang="ru-RU" sz="15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заместитель директора департамента по надзору </a:t>
            </a:r>
          </a:p>
          <a:p>
            <a:pPr marL="0" indent="0" algn="r">
              <a:buNone/>
              <a:defRPr/>
            </a:pPr>
            <a:r>
              <a:rPr lang="ru-RU" sz="15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и контролю в сфере образования - начальник отдела государственного контроля (надзора) за соблюдением законодательства 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241" y="5288518"/>
            <a:ext cx="2523046" cy="962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299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6D38A50-9F6D-D3A5-080B-73B5E7F9A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6897" y="321830"/>
            <a:ext cx="9769033" cy="1325563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067082"/>
                </a:solidFill>
                <a:latin typeface="+mn-lt"/>
                <a:ea typeface="+mn-ea"/>
                <a:cs typeface="+mn-cs"/>
              </a:rPr>
              <a:t>ЗАДАЧИ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="" xmlns:a16="http://schemas.microsoft.com/office/drawing/2014/main" id="{C2C0186D-5A7B-7047-E1F1-18F81C4D1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3160" y="5333381"/>
            <a:ext cx="9026553" cy="12268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067082"/>
                </a:solidFill>
              </a:rPr>
              <a:t>ОБЕСПЕЧИТЬ СЕРЬЕЗНЫЙ ПОДХОД К СОБЛЮДЕНИЮ НОРМ ДЕЙСТВУЮЩЕГО ЗАКОНОДАТЕЛЬСТВА</a:t>
            </a:r>
            <a:endParaRPr lang="en-US" sz="2400" b="1" dirty="0">
              <a:solidFill>
                <a:srgbClr val="067082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737" y="2289238"/>
            <a:ext cx="2143125" cy="2143125"/>
          </a:xfrm>
          <a:prstGeom prst="rect">
            <a:avLst/>
          </a:prstGeom>
        </p:spPr>
      </p:pic>
      <p:sp>
        <p:nvSpPr>
          <p:cNvPr id="6" name="Объект 2">
            <a:extLst>
              <a:ext uri="{FF2B5EF4-FFF2-40B4-BE49-F238E27FC236}">
                <a16:creationId xmlns="" xmlns:a16="http://schemas.microsoft.com/office/drawing/2014/main" id="{C2C0186D-5A7B-7047-E1F1-18F81C4D1C65}"/>
              </a:ext>
            </a:extLst>
          </p:cNvPr>
          <p:cNvSpPr txBox="1">
            <a:spLocks/>
          </p:cNvSpPr>
          <p:nvPr/>
        </p:nvSpPr>
        <p:spPr>
          <a:xfrm>
            <a:off x="5387130" y="1971718"/>
            <a:ext cx="6227518" cy="3481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Организовать работу муниципальной телефонной «Горячей линии»</a:t>
            </a:r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Рассмотреть вопрос об установлении персональной ответственности руководителей ОО 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Исключить излишнюю документационную нагрузку на педагогов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2340528" y="5234731"/>
            <a:ext cx="1199626" cy="864066"/>
          </a:xfrm>
          <a:prstGeom prst="rightArrow">
            <a:avLst/>
          </a:prstGeom>
          <a:solidFill>
            <a:srgbClr val="074B6F"/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1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4859909" y="3864682"/>
            <a:ext cx="394562" cy="397011"/>
            <a:chOff x="0" y="0"/>
            <a:chExt cx="844550" cy="844550"/>
          </a:xfrm>
        </p:grpSpPr>
        <p:sp>
          <p:nvSpPr>
            <p:cNvPr id="9" name="Oval 23"/>
            <p:cNvSpPr>
              <a:spLocks/>
            </p:cNvSpPr>
            <p:nvPr/>
          </p:nvSpPr>
          <p:spPr bwMode="auto">
            <a:xfrm>
              <a:off x="0" y="0"/>
              <a:ext cx="844550" cy="844550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3F6797"/>
              </a:solidFill>
              <a:round/>
              <a:headEnd/>
              <a:tailEnd/>
            </a:ln>
          </p:spPr>
          <p:txBody>
            <a:bodyPr tIns="91440" bIns="91440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400">
                <a:latin typeface="PT Serif" pitchFamily="18" charset="-52"/>
                <a:sym typeface="Roboto Light"/>
              </a:endParaRPr>
            </a:p>
          </p:txBody>
        </p:sp>
        <p:sp>
          <p:nvSpPr>
            <p:cNvPr id="10" name="AutoShape 24"/>
            <p:cNvSpPr>
              <a:spLocks/>
            </p:cNvSpPr>
            <p:nvPr/>
          </p:nvSpPr>
          <p:spPr bwMode="auto">
            <a:xfrm rot="-5400000">
              <a:off x="157244" y="145388"/>
              <a:ext cx="530062" cy="530062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67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tIns="91440" bIns="91440" anchor="ctr"/>
            <a:lstStyle/>
            <a:p>
              <a:endParaRPr lang="ru-RU"/>
            </a:p>
          </p:txBody>
        </p:sp>
      </p:grpSp>
      <p:grpSp>
        <p:nvGrpSpPr>
          <p:cNvPr id="11" name="Group 22"/>
          <p:cNvGrpSpPr>
            <a:grpSpLocks/>
          </p:cNvGrpSpPr>
          <p:nvPr/>
        </p:nvGrpSpPr>
        <p:grpSpPr bwMode="auto">
          <a:xfrm>
            <a:off x="4851078" y="2792996"/>
            <a:ext cx="394562" cy="397011"/>
            <a:chOff x="0" y="0"/>
            <a:chExt cx="844550" cy="844550"/>
          </a:xfrm>
        </p:grpSpPr>
        <p:sp>
          <p:nvSpPr>
            <p:cNvPr id="12" name="Oval 23"/>
            <p:cNvSpPr>
              <a:spLocks/>
            </p:cNvSpPr>
            <p:nvPr/>
          </p:nvSpPr>
          <p:spPr bwMode="auto">
            <a:xfrm>
              <a:off x="0" y="0"/>
              <a:ext cx="844550" cy="844550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3F6797"/>
              </a:solidFill>
              <a:round/>
              <a:headEnd/>
              <a:tailEnd/>
            </a:ln>
          </p:spPr>
          <p:txBody>
            <a:bodyPr tIns="91440" bIns="91440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400">
                <a:latin typeface="PT Serif" pitchFamily="18" charset="-52"/>
                <a:sym typeface="Roboto Light"/>
              </a:endParaRPr>
            </a:p>
          </p:txBody>
        </p:sp>
        <p:sp>
          <p:nvSpPr>
            <p:cNvPr id="13" name="AutoShape 24"/>
            <p:cNvSpPr>
              <a:spLocks/>
            </p:cNvSpPr>
            <p:nvPr/>
          </p:nvSpPr>
          <p:spPr bwMode="auto">
            <a:xfrm rot="-5400000">
              <a:off x="157244" y="145388"/>
              <a:ext cx="530062" cy="530062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67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tIns="91440" bIns="91440" anchor="ctr"/>
            <a:lstStyle/>
            <a:p>
              <a:endParaRPr lang="ru-RU"/>
            </a:p>
          </p:txBody>
        </p:sp>
      </p:grpSp>
      <p:grpSp>
        <p:nvGrpSpPr>
          <p:cNvPr id="14" name="Group 22"/>
          <p:cNvGrpSpPr>
            <a:grpSpLocks/>
          </p:cNvGrpSpPr>
          <p:nvPr/>
        </p:nvGrpSpPr>
        <p:grpSpPr bwMode="auto">
          <a:xfrm>
            <a:off x="4851078" y="1971718"/>
            <a:ext cx="394562" cy="397011"/>
            <a:chOff x="0" y="0"/>
            <a:chExt cx="844550" cy="844550"/>
          </a:xfrm>
        </p:grpSpPr>
        <p:sp>
          <p:nvSpPr>
            <p:cNvPr id="15" name="Oval 23"/>
            <p:cNvSpPr>
              <a:spLocks/>
            </p:cNvSpPr>
            <p:nvPr/>
          </p:nvSpPr>
          <p:spPr bwMode="auto">
            <a:xfrm>
              <a:off x="0" y="0"/>
              <a:ext cx="844550" cy="844550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3F6797"/>
              </a:solidFill>
              <a:round/>
              <a:headEnd/>
              <a:tailEnd/>
            </a:ln>
          </p:spPr>
          <p:txBody>
            <a:bodyPr tIns="91440" bIns="91440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400">
                <a:latin typeface="PT Serif" pitchFamily="18" charset="-52"/>
                <a:sym typeface="Roboto Light"/>
              </a:endParaRPr>
            </a:p>
          </p:txBody>
        </p:sp>
        <p:sp>
          <p:nvSpPr>
            <p:cNvPr id="16" name="AutoShape 24"/>
            <p:cNvSpPr>
              <a:spLocks/>
            </p:cNvSpPr>
            <p:nvPr/>
          </p:nvSpPr>
          <p:spPr bwMode="auto">
            <a:xfrm rot="-5400000">
              <a:off x="157244" y="145388"/>
              <a:ext cx="530062" cy="530062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67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tIns="91440" bIns="9144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479312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9EAE947-E493-AC52-E5FF-AA7F3CC4F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accent1"/>
              </a:solidFill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024961" y="2745091"/>
            <a:ext cx="544445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rgbClr val="377395"/>
                </a:solidFill>
              </a:rPr>
              <a:t>СПАСИБО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0324" y="5695884"/>
            <a:ext cx="2523046" cy="962158"/>
          </a:xfrm>
          <a:prstGeom prst="rect">
            <a:avLst/>
          </a:prstGeom>
        </p:spPr>
      </p:pic>
      <p:pic>
        <p:nvPicPr>
          <p:cNvPr id="7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816" y="444473"/>
            <a:ext cx="316865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4545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5ABF54-EE4A-0FE5-D74E-6B5A7D211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967" y="478172"/>
            <a:ext cx="10024844" cy="1145404"/>
          </a:xfrm>
        </p:spPr>
        <p:txBody>
          <a:bodyPr>
            <a:noAutofit/>
          </a:bodyPr>
          <a:lstStyle/>
          <a:p>
            <a:r>
              <a:rPr lang="ru-RU" sz="3000" dirty="0">
                <a:solidFill>
                  <a:srgbClr val="067082"/>
                </a:solidFill>
                <a:latin typeface="+mn-lt"/>
                <a:ea typeface="+mn-ea"/>
                <a:cs typeface="+mn-cs"/>
              </a:rPr>
              <a:t>ПОПРАВКИ В ФЕДЕРАЛЬНЫЙ ЗАКОН </a:t>
            </a:r>
            <a:br>
              <a:rPr lang="ru-RU" sz="3000" dirty="0">
                <a:solidFill>
                  <a:srgbClr val="067082"/>
                </a:solidFill>
                <a:latin typeface="+mn-lt"/>
                <a:ea typeface="+mn-ea"/>
                <a:cs typeface="+mn-cs"/>
              </a:rPr>
            </a:br>
            <a:r>
              <a:rPr lang="ru-RU" sz="3000" dirty="0">
                <a:solidFill>
                  <a:srgbClr val="067082"/>
                </a:solidFill>
                <a:latin typeface="+mn-lt"/>
                <a:ea typeface="+mn-ea"/>
                <a:cs typeface="+mn-cs"/>
              </a:rPr>
              <a:t>«ОБ ОБРАЗОВАНИИ В РОССИЙСКОЙ ФЕДЕРАЦИИ» </a:t>
            </a:r>
            <a:br>
              <a:rPr lang="ru-RU" sz="3000" dirty="0">
                <a:solidFill>
                  <a:srgbClr val="067082"/>
                </a:solidFill>
                <a:latin typeface="+mn-lt"/>
                <a:ea typeface="+mn-ea"/>
                <a:cs typeface="+mn-cs"/>
              </a:rPr>
            </a:br>
            <a:endParaRPr lang="ru-RU" sz="3000" dirty="0">
              <a:solidFill>
                <a:srgbClr val="06708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9B782BD-1D0D-29BE-0C71-6A5FBE941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1396" y="1825625"/>
            <a:ext cx="7306493" cy="4351338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Статьи 29, 47 (Федеральный закон № 328-ФЗ от 08.08.2024 «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О внесении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изменений в Федеральный закон «Об образовании в Российской Федерации»)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С 1 марта 2025 действие поправок распространяется на воспитателей дошкольных образовательных организаций и преподавателей организаций СПО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Поправками к Закону об образовании установлено право не предоставлять организациям, государственным органам и органам местного самоуправления информацию и документы при отсутствии оснований, предусмотренных законодательством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Рисунок 4" descr="Closed book with solid fill">
            <a:extLst>
              <a:ext uri="{FF2B5EF4-FFF2-40B4-BE49-F238E27FC236}">
                <a16:creationId xmlns="" xmlns:a16="http://schemas.microsoft.com/office/drawing/2014/main" id="{AEC3691F-D0FA-9EB1-F6E8-F08238A4B7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/>
        </p:blipFill>
        <p:spPr>
          <a:xfrm>
            <a:off x="9320486" y="2213771"/>
            <a:ext cx="3159378" cy="315937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999234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Овал 12">
            <a:extLst>
              <a:ext uri="{FF2B5EF4-FFF2-40B4-BE49-F238E27FC236}">
                <a16:creationId xmlns="" xmlns:a16="http://schemas.microsoft.com/office/drawing/2014/main" id="{17EFAC16-E4E8-8D74-941C-5F67F6D8A533}"/>
              </a:ext>
            </a:extLst>
          </p:cNvPr>
          <p:cNvSpPr/>
          <p:nvPr/>
        </p:nvSpPr>
        <p:spPr>
          <a:xfrm>
            <a:off x="2373390" y="6237731"/>
            <a:ext cx="550807" cy="555454"/>
          </a:xfrm>
          <a:prstGeom prst="ellipse">
            <a:avLst/>
          </a:prstGeom>
          <a:solidFill>
            <a:schemeClr val="bg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22" name="Овал 12">
            <a:extLst>
              <a:ext uri="{FF2B5EF4-FFF2-40B4-BE49-F238E27FC236}">
                <a16:creationId xmlns="" xmlns:a16="http://schemas.microsoft.com/office/drawing/2014/main" id="{17EFAC16-E4E8-8D74-941C-5F67F6D8A533}"/>
              </a:ext>
            </a:extLst>
          </p:cNvPr>
          <p:cNvSpPr/>
          <p:nvPr/>
        </p:nvSpPr>
        <p:spPr>
          <a:xfrm>
            <a:off x="2399251" y="5472183"/>
            <a:ext cx="535115" cy="567889"/>
          </a:xfrm>
          <a:prstGeom prst="ellipse">
            <a:avLst/>
          </a:prstGeom>
          <a:solidFill>
            <a:schemeClr val="bg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52FDB01-98A0-1126-BAEF-EDFAD993F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1396" y="365125"/>
            <a:ext cx="10133584" cy="1325563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067082"/>
                </a:solidFill>
                <a:latin typeface="+mn-lt"/>
                <a:ea typeface="+mn-ea"/>
                <a:cs typeface="+mn-cs"/>
              </a:rPr>
              <a:t>Приказ </a:t>
            </a:r>
            <a:r>
              <a:rPr lang="ru-RU" sz="2400" dirty="0" err="1">
                <a:solidFill>
                  <a:srgbClr val="067082"/>
                </a:solidFill>
                <a:latin typeface="+mn-lt"/>
                <a:ea typeface="+mn-ea"/>
                <a:cs typeface="+mn-cs"/>
              </a:rPr>
              <a:t>Минпросвещения</a:t>
            </a:r>
            <a:r>
              <a:rPr lang="ru-RU" sz="2400" dirty="0">
                <a:solidFill>
                  <a:srgbClr val="067082"/>
                </a:solidFill>
                <a:latin typeface="+mn-lt"/>
                <a:ea typeface="+mn-ea"/>
                <a:cs typeface="+mn-cs"/>
              </a:rPr>
              <a:t> России от 06.11.2024 № 779 </a:t>
            </a:r>
            <a:br>
              <a:rPr lang="ru-RU" sz="2400" dirty="0">
                <a:solidFill>
                  <a:srgbClr val="067082"/>
                </a:solidFill>
                <a:latin typeface="+mn-lt"/>
                <a:ea typeface="+mn-ea"/>
                <a:cs typeface="+mn-cs"/>
              </a:rPr>
            </a:br>
            <a:r>
              <a:rPr lang="ru-RU" sz="2400" dirty="0">
                <a:solidFill>
                  <a:srgbClr val="067082"/>
                </a:solidFill>
                <a:latin typeface="+mn-lt"/>
                <a:ea typeface="+mn-ea"/>
                <a:cs typeface="+mn-cs"/>
              </a:rPr>
              <a:t>«Об утверждении перечня документов, подготовка которых осуществляется педагогическими работниками при реализации основных общеобразовательных программ, образовательных программ среднего профессионального образования»</a:t>
            </a: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endParaRPr lang="ru-RU" sz="2400" dirty="0">
              <a:latin typeface="+mn-lt"/>
            </a:endParaRPr>
          </a:p>
        </p:txBody>
      </p:sp>
      <p:sp>
        <p:nvSpPr>
          <p:cNvPr id="5" name="Прямоугольник 3">
            <a:extLst>
              <a:ext uri="{FF2B5EF4-FFF2-40B4-BE49-F238E27FC236}">
                <a16:creationId xmlns="" xmlns:a16="http://schemas.microsoft.com/office/drawing/2014/main" id="{FD188264-A421-AAAD-3562-A6C78C240A6C}"/>
              </a:ext>
            </a:extLst>
          </p:cNvPr>
          <p:cNvSpPr/>
          <p:nvPr/>
        </p:nvSpPr>
        <p:spPr>
          <a:xfrm>
            <a:off x="2006678" y="2217601"/>
            <a:ext cx="2886075" cy="3180550"/>
          </a:xfrm>
          <a:prstGeom prst="rect">
            <a:avLst/>
          </a:prstGeom>
          <a:solidFill>
            <a:srgbClr val="03A2C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Овал 4">
            <a:extLst>
              <a:ext uri="{FF2B5EF4-FFF2-40B4-BE49-F238E27FC236}">
                <a16:creationId xmlns="" xmlns:a16="http://schemas.microsoft.com/office/drawing/2014/main" id="{EED208F2-AFA1-594B-A780-42C6F734EA6D}"/>
              </a:ext>
            </a:extLst>
          </p:cNvPr>
          <p:cNvSpPr/>
          <p:nvPr/>
        </p:nvSpPr>
        <p:spPr>
          <a:xfrm>
            <a:off x="3073478" y="1876299"/>
            <a:ext cx="733425" cy="733425"/>
          </a:xfrm>
          <a:prstGeom prst="ellipse">
            <a:avLst/>
          </a:prstGeom>
          <a:solidFill>
            <a:schemeClr val="bg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1C4C12D-6D97-AA46-FEC1-73A70C4CE952}"/>
              </a:ext>
            </a:extLst>
          </p:cNvPr>
          <p:cNvSpPr txBox="1"/>
          <p:nvPr/>
        </p:nvSpPr>
        <p:spPr>
          <a:xfrm>
            <a:off x="3083004" y="1883711"/>
            <a:ext cx="733424" cy="70788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8" name="Прямоугольник 6">
            <a:extLst>
              <a:ext uri="{FF2B5EF4-FFF2-40B4-BE49-F238E27FC236}">
                <a16:creationId xmlns="" xmlns:a16="http://schemas.microsoft.com/office/drawing/2014/main" id="{39922B81-B152-4647-DA2D-38DAC987A169}"/>
              </a:ext>
            </a:extLst>
          </p:cNvPr>
          <p:cNvSpPr/>
          <p:nvPr/>
        </p:nvSpPr>
        <p:spPr>
          <a:xfrm>
            <a:off x="5380115" y="2217601"/>
            <a:ext cx="2886075" cy="3180550"/>
          </a:xfrm>
          <a:prstGeom prst="rect">
            <a:avLst/>
          </a:prstGeom>
          <a:solidFill>
            <a:srgbClr val="074B6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бъект 2">
            <a:extLst>
              <a:ext uri="{FF2B5EF4-FFF2-40B4-BE49-F238E27FC236}">
                <a16:creationId xmlns="" xmlns:a16="http://schemas.microsoft.com/office/drawing/2014/main" id="{4BA876D1-4F7C-53F2-5298-4E292441278C}"/>
              </a:ext>
            </a:extLst>
          </p:cNvPr>
          <p:cNvSpPr txBox="1">
            <a:spLocks/>
          </p:cNvSpPr>
          <p:nvPr/>
        </p:nvSpPr>
        <p:spPr>
          <a:xfrm>
            <a:off x="5380114" y="2655750"/>
            <a:ext cx="2809876" cy="2667001"/>
          </a:xfrm>
          <a:prstGeom prst="rect">
            <a:avLst/>
          </a:prstGeom>
          <a:noFill/>
          <a:effectLst/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chemeClr val="bg1"/>
                </a:solidFill>
              </a:rPr>
              <a:t>Рабочая программа учебного предмета, учебного курса (в том числе внеурочной деятельности), учебного модуля</a:t>
            </a:r>
          </a:p>
          <a:p>
            <a:r>
              <a:rPr lang="ru-RU" dirty="0">
                <a:solidFill>
                  <a:schemeClr val="bg1"/>
                </a:solidFill>
              </a:rPr>
              <a:t>Журнал учета успеваемости</a:t>
            </a:r>
          </a:p>
          <a:p>
            <a:r>
              <a:rPr lang="ru-RU" dirty="0">
                <a:solidFill>
                  <a:schemeClr val="bg1"/>
                </a:solidFill>
              </a:rPr>
              <a:t>Журнал внеурочной деятельности </a:t>
            </a:r>
          </a:p>
          <a:p>
            <a:r>
              <a:rPr lang="ru-RU" dirty="0">
                <a:solidFill>
                  <a:schemeClr val="bg1"/>
                </a:solidFill>
              </a:rPr>
              <a:t>План воспитательной работы </a:t>
            </a:r>
          </a:p>
          <a:p>
            <a:r>
              <a:rPr lang="ru-RU" dirty="0">
                <a:solidFill>
                  <a:schemeClr val="bg1"/>
                </a:solidFill>
              </a:rPr>
              <a:t>Характеристика на обучающегося</a:t>
            </a:r>
          </a:p>
        </p:txBody>
      </p:sp>
      <p:sp>
        <p:nvSpPr>
          <p:cNvPr id="10" name="Овал 8">
            <a:extLst>
              <a:ext uri="{FF2B5EF4-FFF2-40B4-BE49-F238E27FC236}">
                <a16:creationId xmlns="" xmlns:a16="http://schemas.microsoft.com/office/drawing/2014/main" id="{F5517632-BBCA-CB91-AF9D-33468C633A8D}"/>
              </a:ext>
            </a:extLst>
          </p:cNvPr>
          <p:cNvSpPr/>
          <p:nvPr/>
        </p:nvSpPr>
        <p:spPr>
          <a:xfrm>
            <a:off x="6446915" y="1876299"/>
            <a:ext cx="733425" cy="733425"/>
          </a:xfrm>
          <a:prstGeom prst="ellipse">
            <a:avLst/>
          </a:prstGeom>
          <a:solidFill>
            <a:schemeClr val="bg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CAB20322-3DA3-6965-191B-5AB30F8EB235}"/>
              </a:ext>
            </a:extLst>
          </p:cNvPr>
          <p:cNvSpPr txBox="1"/>
          <p:nvPr/>
        </p:nvSpPr>
        <p:spPr>
          <a:xfrm>
            <a:off x="6467911" y="1873831"/>
            <a:ext cx="721953" cy="70997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tx2"/>
                </a:solidFill>
              </a:rPr>
              <a:t>2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16" name="Объект 2">
            <a:extLst>
              <a:ext uri="{FF2B5EF4-FFF2-40B4-BE49-F238E27FC236}">
                <a16:creationId xmlns="" xmlns:a16="http://schemas.microsoft.com/office/drawing/2014/main" id="{0F2E71A0-F61C-E4E7-58F0-E764A14A61C3}"/>
              </a:ext>
            </a:extLst>
          </p:cNvPr>
          <p:cNvSpPr txBox="1">
            <a:spLocks/>
          </p:cNvSpPr>
          <p:nvPr/>
        </p:nvSpPr>
        <p:spPr>
          <a:xfrm>
            <a:off x="2032074" y="2655750"/>
            <a:ext cx="2809876" cy="26670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>
                <a:solidFill>
                  <a:schemeClr val="bg1"/>
                </a:solidFill>
              </a:rPr>
              <a:t>Журнал посещаемости</a:t>
            </a:r>
          </a:p>
          <a:p>
            <a:r>
              <a:rPr lang="ru-RU" sz="1800" dirty="0">
                <a:solidFill>
                  <a:schemeClr val="bg1"/>
                </a:solidFill>
              </a:rPr>
              <a:t>Календарно-тематический план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44536" y="5472184"/>
            <a:ext cx="91104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Документы, подготовка которых осуществляется педагогическими работниками при реализации образовательных программ дошкольного образования</a:t>
            </a:r>
          </a:p>
          <a:p>
            <a:endParaRPr lang="ru-RU" sz="1600" dirty="0">
              <a:solidFill>
                <a:schemeClr val="accent1">
                  <a:lumMod val="50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Документы, подготовка которых осуществляется педагогическими работниками при реализации образовательных программ начального общего, основного общего и среднего общего образования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D1C4C12D-6D97-AA46-FEC1-73A70C4CE952}"/>
              </a:ext>
            </a:extLst>
          </p:cNvPr>
          <p:cNvSpPr txBox="1"/>
          <p:nvPr/>
        </p:nvSpPr>
        <p:spPr>
          <a:xfrm>
            <a:off x="2278832" y="5391583"/>
            <a:ext cx="744146" cy="72908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CAB20322-3DA3-6965-191B-5AB30F8EB235}"/>
              </a:ext>
            </a:extLst>
          </p:cNvPr>
          <p:cNvSpPr txBox="1"/>
          <p:nvPr/>
        </p:nvSpPr>
        <p:spPr>
          <a:xfrm>
            <a:off x="2278832" y="6169258"/>
            <a:ext cx="721953" cy="70997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tx2"/>
                </a:solidFill>
              </a:rPr>
              <a:t>2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24" name="Прямоугольник 10">
            <a:extLst>
              <a:ext uri="{FF2B5EF4-FFF2-40B4-BE49-F238E27FC236}">
                <a16:creationId xmlns="" xmlns:a16="http://schemas.microsoft.com/office/drawing/2014/main" id="{683E73E9-FA81-530C-017E-0037E2586A1D}"/>
              </a:ext>
            </a:extLst>
          </p:cNvPr>
          <p:cNvSpPr/>
          <p:nvPr/>
        </p:nvSpPr>
        <p:spPr>
          <a:xfrm>
            <a:off x="8804354" y="2217601"/>
            <a:ext cx="2886075" cy="3180550"/>
          </a:xfrm>
          <a:prstGeom prst="rect">
            <a:avLst/>
          </a:prstGeom>
          <a:solidFill>
            <a:srgbClr val="AD694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Ведение документации, не определенной Перечнем, должно быть возложено на административных и других работников ОО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5709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5ABF54-EE4A-0FE5-D74E-6B5A7D211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967" y="478172"/>
            <a:ext cx="10024844" cy="1145404"/>
          </a:xfrm>
        </p:spPr>
        <p:txBody>
          <a:bodyPr>
            <a:noAutofit/>
          </a:bodyPr>
          <a:lstStyle/>
          <a:p>
            <a:r>
              <a:rPr lang="ru-RU" sz="3000" dirty="0">
                <a:solidFill>
                  <a:srgbClr val="067082"/>
                </a:solidFill>
                <a:latin typeface="+mn-lt"/>
                <a:ea typeface="+mn-ea"/>
                <a:cs typeface="+mn-cs"/>
              </a:rPr>
              <a:t>КОНТРОЛЬ ЗА ИСПОЛНЕНИЕМ НОРМ ЗАКОНОДАТЕЛЬСТВА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9B782BD-1D0D-29BE-0C71-6A5FBE941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1396" y="1825625"/>
            <a:ext cx="9831580" cy="4351338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Ведение дополнительного перечня документации для заполнения педагогическими работниками возможно на уровне региона только по согласованию с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</a:rPr>
              <a:t>Минпросвещения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 России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Дополнительная работа может выполняться педагогическими работниками только на добровольной основе, с письменного согласия и за дополнительную плату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1646" y="3830369"/>
            <a:ext cx="4946760" cy="2780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55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9E46C5-CB81-133A-7209-67F060B27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dirty="0">
                <a:solidFill>
                  <a:srgbClr val="067082"/>
                </a:solidFill>
                <a:latin typeface="+mn-lt"/>
                <a:ea typeface="+mn-ea"/>
                <a:cs typeface="+mn-cs"/>
              </a:rPr>
              <a:t>Онлайн-опрос «Снижение документационной нагрузки на педагогических работников» </a:t>
            </a:r>
            <a:r>
              <a:rPr lang="ru-RU" sz="2400" dirty="0">
                <a:solidFill>
                  <a:srgbClr val="067082"/>
                </a:solidFill>
                <a:latin typeface="+mn-lt"/>
                <a:ea typeface="+mn-ea"/>
                <a:cs typeface="+mn-cs"/>
              </a:rPr>
              <a:t>(с 07.04 по 13.04 2025 г.)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53315" y="5578407"/>
            <a:ext cx="59813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67082"/>
                </a:solidFill>
                <a:cs typeface="Times New Roman" panose="02020603050405020304" pitchFamily="18" charset="0"/>
              </a:rPr>
              <a:t>МО активно принявшие участие в опросе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 smtClean="0">
              <a:solidFill>
                <a:srgbClr val="067082"/>
              </a:solidFill>
              <a:cs typeface="Times New Roman" panose="02020603050405020304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67082"/>
                </a:solidFill>
                <a:cs typeface="Times New Roman" panose="02020603050405020304" pitchFamily="18" charset="0"/>
              </a:rPr>
              <a:t>МО </a:t>
            </a:r>
            <a:r>
              <a:rPr lang="ru-RU" sz="2000" b="1" dirty="0" smtClean="0">
                <a:solidFill>
                  <a:srgbClr val="067082"/>
                </a:solidFill>
                <a:cs typeface="Times New Roman" panose="02020603050405020304" pitchFamily="18" charset="0"/>
              </a:rPr>
              <a:t>практически не принявшие участие в опросе</a:t>
            </a:r>
            <a:endParaRPr lang="ru-RU" sz="2000" b="1" dirty="0">
              <a:solidFill>
                <a:srgbClr val="067082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="" xmlns:a16="http://schemas.microsoft.com/office/drawing/2014/main" id="{0F2E71A0-F61C-E4E7-58F0-E764A14A61C3}"/>
              </a:ext>
            </a:extLst>
          </p:cNvPr>
          <p:cNvSpPr txBox="1">
            <a:spLocks/>
          </p:cNvSpPr>
          <p:nvPr/>
        </p:nvSpPr>
        <p:spPr>
          <a:xfrm>
            <a:off x="2032074" y="2655750"/>
            <a:ext cx="2809876" cy="26670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>
                <a:solidFill>
                  <a:schemeClr val="bg1"/>
                </a:solidFill>
              </a:rPr>
              <a:t>Журнал посещаемости</a:t>
            </a:r>
          </a:p>
          <a:p>
            <a:r>
              <a:rPr lang="ru-RU" sz="1800" dirty="0">
                <a:solidFill>
                  <a:schemeClr val="bg1"/>
                </a:solidFill>
              </a:rPr>
              <a:t>Календарно-тематический план</a:t>
            </a:r>
          </a:p>
        </p:txBody>
      </p:sp>
      <p:sp>
        <p:nvSpPr>
          <p:cNvPr id="8" name="Прямоугольник 6">
            <a:extLst>
              <a:ext uri="{FF2B5EF4-FFF2-40B4-BE49-F238E27FC236}">
                <a16:creationId xmlns="" xmlns:a16="http://schemas.microsoft.com/office/drawing/2014/main" id="{39922B81-B152-4647-DA2D-38DAC987A169}"/>
              </a:ext>
            </a:extLst>
          </p:cNvPr>
          <p:cNvSpPr/>
          <p:nvPr/>
        </p:nvSpPr>
        <p:spPr>
          <a:xfrm>
            <a:off x="5510157" y="2049348"/>
            <a:ext cx="2886075" cy="318055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Глинковский МО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Демидовский </a:t>
            </a:r>
            <a:r>
              <a:rPr lang="ru-RU" dirty="0">
                <a:solidFill>
                  <a:schemeClr val="bg1"/>
                </a:solidFill>
              </a:rPr>
              <a:t>МО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Кардымовский </a:t>
            </a:r>
            <a:r>
              <a:rPr lang="ru-RU" dirty="0">
                <a:solidFill>
                  <a:schemeClr val="bg1"/>
                </a:solidFill>
              </a:rPr>
              <a:t>МО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Хиславичский </a:t>
            </a:r>
            <a:r>
              <a:rPr lang="ru-RU" dirty="0">
                <a:solidFill>
                  <a:schemeClr val="bg1"/>
                </a:solidFill>
              </a:rPr>
              <a:t>МО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Холм-Жирковский </a:t>
            </a:r>
            <a:r>
              <a:rPr lang="ru-RU" dirty="0">
                <a:solidFill>
                  <a:schemeClr val="bg1"/>
                </a:solidFill>
              </a:rPr>
              <a:t>МО</a:t>
            </a:r>
          </a:p>
        </p:txBody>
      </p:sp>
      <p:sp>
        <p:nvSpPr>
          <p:cNvPr id="9" name="Прямоугольник 3">
            <a:extLst>
              <a:ext uri="{FF2B5EF4-FFF2-40B4-BE49-F238E27FC236}">
                <a16:creationId xmlns="" xmlns:a16="http://schemas.microsoft.com/office/drawing/2014/main" id="{FD188264-A421-AAAD-3562-A6C78C240A6C}"/>
              </a:ext>
            </a:extLst>
          </p:cNvPr>
          <p:cNvSpPr/>
          <p:nvPr/>
        </p:nvSpPr>
        <p:spPr>
          <a:xfrm>
            <a:off x="2215961" y="2039197"/>
            <a:ext cx="2886075" cy="318055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Гагаринский МО</a:t>
            </a:r>
            <a:endParaRPr lang="ru-RU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 smtClean="0">
                <a:solidFill>
                  <a:schemeClr val="bg1"/>
                </a:solidFill>
              </a:rPr>
              <a:t>Починковский</a:t>
            </a:r>
            <a:r>
              <a:rPr lang="ru-RU" dirty="0" smtClean="0">
                <a:solidFill>
                  <a:schemeClr val="bg1"/>
                </a:solidFill>
              </a:rPr>
              <a:t> МО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Рославльский МО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Смоленский МО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D1C4C12D-6D97-AA46-FEC1-73A70C4CE952}"/>
              </a:ext>
            </a:extLst>
          </p:cNvPr>
          <p:cNvSpPr txBox="1"/>
          <p:nvPr/>
        </p:nvSpPr>
        <p:spPr>
          <a:xfrm>
            <a:off x="2256639" y="5378097"/>
            <a:ext cx="744146" cy="72908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13" name="Овал 12">
            <a:extLst>
              <a:ext uri="{FF2B5EF4-FFF2-40B4-BE49-F238E27FC236}">
                <a16:creationId xmlns="" xmlns:a16="http://schemas.microsoft.com/office/drawing/2014/main" id="{17EFAC16-E4E8-8D74-941C-5F67F6D8A533}"/>
              </a:ext>
            </a:extLst>
          </p:cNvPr>
          <p:cNvSpPr/>
          <p:nvPr/>
        </p:nvSpPr>
        <p:spPr>
          <a:xfrm>
            <a:off x="2399251" y="5472183"/>
            <a:ext cx="535115" cy="567889"/>
          </a:xfrm>
          <a:prstGeom prst="ellipse">
            <a:avLst/>
          </a:prstGeom>
          <a:solidFill>
            <a:schemeClr val="bg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4" name="Овал 12">
            <a:extLst>
              <a:ext uri="{FF2B5EF4-FFF2-40B4-BE49-F238E27FC236}">
                <a16:creationId xmlns="" xmlns:a16="http://schemas.microsoft.com/office/drawing/2014/main" id="{17EFAC16-E4E8-8D74-941C-5F67F6D8A533}"/>
              </a:ext>
            </a:extLst>
          </p:cNvPr>
          <p:cNvSpPr/>
          <p:nvPr/>
        </p:nvSpPr>
        <p:spPr>
          <a:xfrm>
            <a:off x="2399251" y="6134158"/>
            <a:ext cx="535115" cy="567889"/>
          </a:xfrm>
          <a:prstGeom prst="ellipse">
            <a:avLst/>
          </a:prstGeom>
          <a:solidFill>
            <a:schemeClr val="bg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5" name="Овал 12">
            <a:extLst>
              <a:ext uri="{FF2B5EF4-FFF2-40B4-BE49-F238E27FC236}">
                <a16:creationId xmlns="" xmlns:a16="http://schemas.microsoft.com/office/drawing/2014/main" id="{17EFAC16-E4E8-8D74-941C-5F67F6D8A533}"/>
              </a:ext>
            </a:extLst>
          </p:cNvPr>
          <p:cNvSpPr/>
          <p:nvPr/>
        </p:nvSpPr>
        <p:spPr>
          <a:xfrm>
            <a:off x="6683375" y="1815188"/>
            <a:ext cx="535115" cy="567889"/>
          </a:xfrm>
          <a:prstGeom prst="ellipse">
            <a:avLst/>
          </a:prstGeom>
          <a:solidFill>
            <a:schemeClr val="bg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6" name="Овал 12">
            <a:extLst>
              <a:ext uri="{FF2B5EF4-FFF2-40B4-BE49-F238E27FC236}">
                <a16:creationId xmlns="" xmlns:a16="http://schemas.microsoft.com/office/drawing/2014/main" id="{17EFAC16-E4E8-8D74-941C-5F67F6D8A533}"/>
              </a:ext>
            </a:extLst>
          </p:cNvPr>
          <p:cNvSpPr/>
          <p:nvPr/>
        </p:nvSpPr>
        <p:spPr>
          <a:xfrm>
            <a:off x="3264163" y="1903164"/>
            <a:ext cx="535115" cy="567889"/>
          </a:xfrm>
          <a:prstGeom prst="ellipse">
            <a:avLst/>
          </a:prstGeom>
          <a:solidFill>
            <a:schemeClr val="bg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D1C4C12D-6D97-AA46-FEC1-73A70C4CE952}"/>
              </a:ext>
            </a:extLst>
          </p:cNvPr>
          <p:cNvSpPr txBox="1"/>
          <p:nvPr/>
        </p:nvSpPr>
        <p:spPr>
          <a:xfrm>
            <a:off x="3172242" y="1778909"/>
            <a:ext cx="718958" cy="72857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D1C4C12D-6D97-AA46-FEC1-73A70C4CE952}"/>
              </a:ext>
            </a:extLst>
          </p:cNvPr>
          <p:cNvSpPr txBox="1"/>
          <p:nvPr/>
        </p:nvSpPr>
        <p:spPr>
          <a:xfrm>
            <a:off x="6584221" y="1745190"/>
            <a:ext cx="733424" cy="70788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2"/>
                </a:solidFill>
              </a:rPr>
              <a:t>2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D1C4C12D-6D97-AA46-FEC1-73A70C4CE952}"/>
              </a:ext>
            </a:extLst>
          </p:cNvPr>
          <p:cNvSpPr txBox="1"/>
          <p:nvPr/>
        </p:nvSpPr>
        <p:spPr>
          <a:xfrm>
            <a:off x="2307329" y="5378607"/>
            <a:ext cx="718958" cy="72857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D1C4C12D-6D97-AA46-FEC1-73A70C4CE952}"/>
              </a:ext>
            </a:extLst>
          </p:cNvPr>
          <p:cNvSpPr txBox="1"/>
          <p:nvPr/>
        </p:nvSpPr>
        <p:spPr>
          <a:xfrm>
            <a:off x="2307329" y="6040072"/>
            <a:ext cx="733424" cy="70788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2"/>
                </a:solidFill>
              </a:rPr>
              <a:t>2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19" name="Прямоугольник 10">
            <a:extLst>
              <a:ext uri="{FF2B5EF4-FFF2-40B4-BE49-F238E27FC236}">
                <a16:creationId xmlns="" xmlns:a16="http://schemas.microsoft.com/office/drawing/2014/main" id="{683E73E9-FA81-530C-017E-0037E2586A1D}"/>
              </a:ext>
            </a:extLst>
          </p:cNvPr>
          <p:cNvSpPr/>
          <p:nvPr/>
        </p:nvSpPr>
        <p:spPr>
          <a:xfrm>
            <a:off x="8831363" y="2035637"/>
            <a:ext cx="2886075" cy="3180550"/>
          </a:xfrm>
          <a:prstGeom prst="rect">
            <a:avLst/>
          </a:prstGeom>
          <a:solidFill>
            <a:srgbClr val="AD694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56 % участников опроса – педагогические работники сельских организаций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83 % участников – учителя школ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192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9E46C5-CB81-133A-7209-67F060B27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dirty="0">
                <a:solidFill>
                  <a:srgbClr val="067082"/>
                </a:solidFill>
                <a:latin typeface="+mn-lt"/>
                <a:ea typeface="+mn-ea"/>
                <a:cs typeface="+mn-cs"/>
              </a:rPr>
              <a:t>Онлайн-опрос «Снижение документационной нагрузки на педагогических работников» </a:t>
            </a:r>
            <a:r>
              <a:rPr lang="ru-RU" sz="2400" dirty="0" smtClean="0">
                <a:solidFill>
                  <a:srgbClr val="067082"/>
                </a:solidFill>
                <a:latin typeface="+mn-lt"/>
                <a:ea typeface="+mn-ea"/>
                <a:cs typeface="+mn-cs"/>
              </a:rPr>
              <a:t>(анализ полученных ответов)</a:t>
            </a:r>
            <a:endParaRPr lang="ru-RU" sz="2400" dirty="0">
              <a:solidFill>
                <a:srgbClr val="06708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90188" y="6110350"/>
            <a:ext cx="793465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67082"/>
                </a:solidFill>
                <a:cs typeface="Times New Roman" panose="02020603050405020304" pitchFamily="18" charset="0"/>
              </a:rPr>
              <a:t>2024 В </a:t>
            </a:r>
            <a:r>
              <a:rPr lang="ru-RU" b="1" dirty="0">
                <a:solidFill>
                  <a:srgbClr val="067082"/>
                </a:solidFill>
                <a:latin typeface="+mn-lt"/>
                <a:cs typeface="Times New Roman" panose="02020603050405020304" pitchFamily="18" charset="0"/>
              </a:rPr>
              <a:t>опросе приняли участие </a:t>
            </a:r>
            <a:r>
              <a:rPr lang="ru-RU" b="1" dirty="0" smtClean="0">
                <a:solidFill>
                  <a:srgbClr val="067082"/>
                </a:solidFill>
                <a:latin typeface="+mn-lt"/>
                <a:cs typeface="Times New Roman" panose="02020603050405020304" pitchFamily="18" charset="0"/>
              </a:rPr>
              <a:t>1185 учителей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2025 В опросе приняли участие 1429 педагогических работников </a:t>
            </a:r>
            <a:endParaRPr lang="ru-RU" b="1" dirty="0">
              <a:solidFill>
                <a:schemeClr val="accent2">
                  <a:lumMod val="75000"/>
                </a:schemeClr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="" xmlns:a16="http://schemas.microsoft.com/office/drawing/2014/main" id="{0B50CDB1-35B7-4ECF-BFF7-5D82A9C66E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2441640"/>
              </p:ext>
            </p:extLst>
          </p:nvPr>
        </p:nvGraphicFramePr>
        <p:xfrm>
          <a:off x="2055202" y="1943678"/>
          <a:ext cx="9710309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9755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9E46C5-CB81-133A-7209-67F060B27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dirty="0">
                <a:solidFill>
                  <a:srgbClr val="067082"/>
                </a:solidFill>
                <a:latin typeface="+mn-lt"/>
                <a:ea typeface="+mn-ea"/>
                <a:cs typeface="+mn-cs"/>
              </a:rPr>
              <a:t>Онлайн-опрос «Снижение документационной нагрузки на педагогических работников» </a:t>
            </a:r>
            <a:r>
              <a:rPr lang="ru-RU" sz="2400" dirty="0" smtClean="0">
                <a:solidFill>
                  <a:srgbClr val="067082"/>
                </a:solidFill>
                <a:latin typeface="+mn-lt"/>
                <a:ea typeface="+mn-ea"/>
                <a:cs typeface="+mn-cs"/>
              </a:rPr>
              <a:t>(дополнительные вопросы)</a:t>
            </a:r>
            <a:endParaRPr lang="ru-RU" sz="2400" dirty="0">
              <a:solidFill>
                <a:srgbClr val="067082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1848228"/>
              </p:ext>
            </p:extLst>
          </p:nvPr>
        </p:nvGraphicFramePr>
        <p:xfrm>
          <a:off x="1921396" y="1758156"/>
          <a:ext cx="5461233" cy="2326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7385432"/>
              </p:ext>
            </p:extLst>
          </p:nvPr>
        </p:nvGraphicFramePr>
        <p:xfrm>
          <a:off x="6828638" y="1690689"/>
          <a:ext cx="5192786" cy="26026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806196"/>
              </p:ext>
            </p:extLst>
          </p:nvPr>
        </p:nvGraphicFramePr>
        <p:xfrm>
          <a:off x="3842157" y="4152550"/>
          <a:ext cx="6669249" cy="2705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09916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9E46C5-CB81-133A-7209-67F060B27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1396" y="323623"/>
            <a:ext cx="9769033" cy="1325563"/>
          </a:xfrm>
        </p:spPr>
        <p:txBody>
          <a:bodyPr>
            <a:noAutofit/>
          </a:bodyPr>
          <a:lstStyle/>
          <a:p>
            <a:r>
              <a:rPr lang="ru-RU" sz="3000" dirty="0">
                <a:solidFill>
                  <a:srgbClr val="067082"/>
                </a:solidFill>
                <a:latin typeface="+mn-lt"/>
                <a:ea typeface="+mn-ea"/>
                <a:cs typeface="+mn-cs"/>
              </a:rPr>
              <a:t>Онлайн-опрос «Снижение документационной нагрузки на педагогических работников» </a:t>
            </a:r>
            <a:r>
              <a:rPr lang="ru-RU" sz="2400" dirty="0" smtClean="0">
                <a:solidFill>
                  <a:srgbClr val="067082"/>
                </a:solidFill>
                <a:latin typeface="+mn-lt"/>
                <a:ea typeface="+mn-ea"/>
                <a:cs typeface="+mn-cs"/>
              </a:rPr>
              <a:t>(анализ ответов о видах деятельности)</a:t>
            </a:r>
            <a:endParaRPr lang="ru-RU" sz="2400" dirty="0">
              <a:solidFill>
                <a:srgbClr val="06708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32074" y="1844321"/>
            <a:ext cx="1002290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67082"/>
                </a:solidFill>
                <a:cs typeface="Times New Roman" panose="02020603050405020304" pitchFamily="18" charset="0"/>
              </a:rPr>
              <a:t>На какие виды деятельности педагогические работники тратят времени больше, чем необходимо для оптимальной организации образовательного процесса?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 smtClean="0">
              <a:solidFill>
                <a:srgbClr val="067082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Круг: прозрачная заливка 6">
            <a:extLst>
              <a:ext uri="{FF2B5EF4-FFF2-40B4-BE49-F238E27FC236}">
                <a16:creationId xmlns="" xmlns:a16="http://schemas.microsoft.com/office/drawing/2014/main" id="{F0ACCB90-5464-FA82-A7CA-50E08F46327F}"/>
              </a:ext>
            </a:extLst>
          </p:cNvPr>
          <p:cNvSpPr/>
          <p:nvPr/>
        </p:nvSpPr>
        <p:spPr>
          <a:xfrm>
            <a:off x="2063835" y="3012102"/>
            <a:ext cx="1620000" cy="1620000"/>
          </a:xfrm>
          <a:prstGeom prst="donut">
            <a:avLst>
              <a:gd name="adj" fmla="val 1949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Круг: прозрачная заливка 29">
            <a:extLst>
              <a:ext uri="{FF2B5EF4-FFF2-40B4-BE49-F238E27FC236}">
                <a16:creationId xmlns="" xmlns:a16="http://schemas.microsoft.com/office/drawing/2014/main" id="{C164ACC4-6BFE-6688-9F80-23DDF015E284}"/>
              </a:ext>
            </a:extLst>
          </p:cNvPr>
          <p:cNvSpPr/>
          <p:nvPr/>
        </p:nvSpPr>
        <p:spPr>
          <a:xfrm>
            <a:off x="2096223" y="5011425"/>
            <a:ext cx="1620000" cy="1620000"/>
          </a:xfrm>
          <a:prstGeom prst="donut">
            <a:avLst>
              <a:gd name="adj" fmla="val 1949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Прямоугольник: скругленные верхние углы 7">
            <a:extLst>
              <a:ext uri="{FF2B5EF4-FFF2-40B4-BE49-F238E27FC236}">
                <a16:creationId xmlns="" xmlns:a16="http://schemas.microsoft.com/office/drawing/2014/main" id="{C48A1FDE-4B75-E81B-1A45-287D711D6D45}"/>
              </a:ext>
            </a:extLst>
          </p:cNvPr>
          <p:cNvSpPr/>
          <p:nvPr/>
        </p:nvSpPr>
        <p:spPr>
          <a:xfrm>
            <a:off x="4020503" y="2660158"/>
            <a:ext cx="7958976" cy="2714819"/>
          </a:xfrm>
          <a:prstGeom prst="round2Same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: скругленные верхние углы 26">
            <a:extLst>
              <a:ext uri="{FF2B5EF4-FFF2-40B4-BE49-F238E27FC236}">
                <a16:creationId xmlns="" xmlns:a16="http://schemas.microsoft.com/office/drawing/2014/main" id="{EF623CC9-5107-A11F-D0B3-B2885FE30285}"/>
              </a:ext>
            </a:extLst>
          </p:cNvPr>
          <p:cNvSpPr/>
          <p:nvPr/>
        </p:nvSpPr>
        <p:spPr>
          <a:xfrm>
            <a:off x="4020503" y="5690453"/>
            <a:ext cx="4238703" cy="534772"/>
          </a:xfrm>
          <a:prstGeom prst="round2Same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7B659057-D9A9-C618-1BA5-D35AD4E93643}"/>
              </a:ext>
            </a:extLst>
          </p:cNvPr>
          <p:cNvSpPr txBox="1"/>
          <p:nvPr/>
        </p:nvSpPr>
        <p:spPr>
          <a:xfrm>
            <a:off x="4084653" y="5740623"/>
            <a:ext cx="4166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з</a:t>
            </a:r>
            <a:r>
              <a:rPr lang="ru-RU" sz="2000" dirty="0" smtClean="0">
                <a:solidFill>
                  <a:schemeClr val="bg1"/>
                </a:solidFill>
              </a:rPr>
              <a:t>аполнение электронных форм в ИС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CCB4ED0B-DAF1-8E70-B5E7-39EDFEA6E96A}"/>
              </a:ext>
            </a:extLst>
          </p:cNvPr>
          <p:cNvSpPr txBox="1"/>
          <p:nvPr/>
        </p:nvSpPr>
        <p:spPr>
          <a:xfrm>
            <a:off x="2391378" y="3602069"/>
            <a:ext cx="101143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accent1"/>
                </a:solidFill>
              </a:rPr>
              <a:t>20</a:t>
            </a:r>
            <a:r>
              <a:rPr lang="ru-RU" sz="2100" b="1" dirty="0" smtClean="0">
                <a:solidFill>
                  <a:schemeClr val="accent1"/>
                </a:solidFill>
              </a:rPr>
              <a:t>-</a:t>
            </a:r>
            <a:r>
              <a:rPr lang="ru-RU" sz="2100" b="1" dirty="0">
                <a:solidFill>
                  <a:schemeClr val="accent1"/>
                </a:solidFill>
              </a:rPr>
              <a:t>3</a:t>
            </a:r>
            <a:r>
              <a:rPr lang="en-US" sz="2100" b="1" dirty="0" smtClean="0">
                <a:solidFill>
                  <a:schemeClr val="accent1"/>
                </a:solidFill>
              </a:rPr>
              <a:t>0</a:t>
            </a:r>
            <a:r>
              <a:rPr lang="ru-RU" sz="2100" b="1" dirty="0" smtClean="0">
                <a:solidFill>
                  <a:schemeClr val="accent1"/>
                </a:solidFill>
              </a:rPr>
              <a:t>%</a:t>
            </a:r>
            <a:endParaRPr lang="ru-RU" sz="2100" b="1" dirty="0">
              <a:solidFill>
                <a:schemeClr val="accent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36A28C2A-6045-C33C-9C75-39A50C640729}"/>
              </a:ext>
            </a:extLst>
          </p:cNvPr>
          <p:cNvSpPr txBox="1"/>
          <p:nvPr/>
        </p:nvSpPr>
        <p:spPr>
          <a:xfrm>
            <a:off x="2501608" y="5529037"/>
            <a:ext cx="9012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/>
                </a:solidFill>
              </a:rPr>
              <a:t>41%</a:t>
            </a:r>
            <a:endParaRPr lang="ru-RU" sz="3200" b="1" dirty="0">
              <a:solidFill>
                <a:schemeClr val="accent2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7B659057-D9A9-C618-1BA5-D35AD4E93643}"/>
              </a:ext>
            </a:extLst>
          </p:cNvPr>
          <p:cNvSpPr txBox="1"/>
          <p:nvPr/>
        </p:nvSpPr>
        <p:spPr>
          <a:xfrm>
            <a:off x="4311941" y="2724907"/>
            <a:ext cx="774303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Подготовка учебных программ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Разработка КТП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Проверка тетрадей и контрольных работ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Общение с родителями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Проведение воспитательных мероприятий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Оформление отчетности по мероприятиям внеурочной деятельности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Участие в онлайн-мероприятиях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Участие в исследованиях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Участие в </a:t>
            </a:r>
            <a:r>
              <a:rPr lang="ru-RU" dirty="0" err="1" smtClean="0">
                <a:solidFill>
                  <a:schemeClr val="bg1"/>
                </a:solidFill>
              </a:rPr>
              <a:t>анкетированиях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215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6592246-65A4-6BA6-3CC1-27670157B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rgbClr val="067082"/>
                </a:solidFill>
                <a:latin typeface="+mn-lt"/>
                <a:ea typeface="+mn-ea"/>
                <a:cs typeface="+mn-cs"/>
              </a:rPr>
              <a:t>Сервис «Помощник </a:t>
            </a:r>
            <a:r>
              <a:rPr lang="ru-RU" sz="3600" dirty="0" err="1">
                <a:solidFill>
                  <a:srgbClr val="067082"/>
                </a:solidFill>
                <a:latin typeface="+mn-lt"/>
                <a:ea typeface="+mn-ea"/>
                <a:cs typeface="+mn-cs"/>
              </a:rPr>
              <a:t>Рособрнадзора</a:t>
            </a:r>
            <a:r>
              <a:rPr lang="ru-RU" sz="3600" dirty="0">
                <a:solidFill>
                  <a:srgbClr val="067082"/>
                </a:solidFill>
                <a:latin typeface="+mn-lt"/>
                <a:ea typeface="+mn-ea"/>
                <a:cs typeface="+mn-cs"/>
              </a:rPr>
              <a:t>»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3387" y="1866662"/>
            <a:ext cx="3604654" cy="368908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103" y="5555749"/>
            <a:ext cx="4012734" cy="1176722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2450247" y="2229727"/>
            <a:ext cx="552394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Чат-бот «Помощник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Рособрнадзора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» </a:t>
            </a:r>
          </a:p>
          <a:p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dirty="0">
                <a:hlinkClick r:id="rId4"/>
              </a:rPr>
              <a:t>https://me.sferum.ru/?p=messages&amp;peerId=-226134476</a:t>
            </a:r>
            <a:endParaRPr lang="ru-RU" dirty="0"/>
          </a:p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281806" y="3344707"/>
            <a:ext cx="5692389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>
                <a:solidFill>
                  <a:srgbClr val="067082"/>
                </a:solidFill>
                <a:latin typeface="+mn-lt"/>
                <a:cs typeface="Times New Roman" panose="02020603050405020304" pitchFamily="18" charset="0"/>
              </a:rPr>
              <a:t>Подано </a:t>
            </a:r>
            <a:r>
              <a:rPr lang="ru-RU" sz="2000" b="1" dirty="0">
                <a:solidFill>
                  <a:srgbClr val="067082"/>
                </a:solidFill>
                <a:latin typeface="+mn-lt"/>
                <a:cs typeface="Times New Roman" panose="02020603050405020304" pitchFamily="18" charset="0"/>
              </a:rPr>
              <a:t>18 </a:t>
            </a:r>
            <a:r>
              <a:rPr lang="ru-RU" b="1" dirty="0">
                <a:solidFill>
                  <a:srgbClr val="067082"/>
                </a:solidFill>
                <a:latin typeface="+mn-lt"/>
                <a:cs typeface="Times New Roman" panose="02020603050405020304" pitchFamily="18" charset="0"/>
              </a:rPr>
              <a:t>обращений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>
                <a:solidFill>
                  <a:srgbClr val="067082"/>
                </a:solidFill>
                <a:cs typeface="Times New Roman" panose="02020603050405020304" pitchFamily="18" charset="0"/>
              </a:rPr>
              <a:t>Из них </a:t>
            </a:r>
            <a:r>
              <a:rPr lang="ru-RU" sz="2000" b="1" dirty="0">
                <a:solidFill>
                  <a:srgbClr val="067082"/>
                </a:solidFill>
                <a:cs typeface="Times New Roman" panose="02020603050405020304" pitchFamily="18" charset="0"/>
              </a:rPr>
              <a:t>2</a:t>
            </a:r>
            <a:r>
              <a:rPr lang="ru-RU" b="1" dirty="0">
                <a:solidFill>
                  <a:srgbClr val="067082"/>
                </a:solidFill>
                <a:cs typeface="Times New Roman" panose="02020603050405020304" pitchFamily="18" charset="0"/>
              </a:rPr>
              <a:t> обращения по вопросу, заполнения педагогическими работниками документации, не связанной с их непосредственной деятельностью</a:t>
            </a:r>
            <a:endParaRPr lang="ru-RU" b="1" dirty="0">
              <a:solidFill>
                <a:srgbClr val="067082"/>
              </a:solidFill>
              <a:latin typeface="+mn-lt"/>
              <a:cs typeface="Times New Roman" panose="02020603050405020304" pitchFamily="18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>
                <a:solidFill>
                  <a:srgbClr val="067082"/>
                </a:solidFill>
                <a:cs typeface="Times New Roman" panose="02020603050405020304" pitchFamily="18" charset="0"/>
              </a:rPr>
              <a:t>Операторами Смоленской области даны ответы на все обращения</a:t>
            </a:r>
            <a:endParaRPr lang="ru-RU" b="1" dirty="0">
              <a:solidFill>
                <a:srgbClr val="067082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063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547</Words>
  <Application>Microsoft Office PowerPoint</Application>
  <PresentationFormat>Широкоэкранный</PresentationFormat>
  <Paragraphs>86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PT Serif</vt:lpstr>
      <vt:lpstr>Roboto Light</vt:lpstr>
      <vt:lpstr>Times New Roman</vt:lpstr>
      <vt:lpstr>Office Theme</vt:lpstr>
      <vt:lpstr>О РЕЗУЛЬТАТАХ МОНИТОРИНГА ПО ИСПОЛНЕНИЮ ТРЕБОВАНИЙ ЗАКОНОДАТЕЛЬСТВА В СФЕРЕ ОБРАЗОВАНИЯ ПО ВОПРОСАМ БЮРОКРАТИЧЕСКОЙ НАГРУЗКИ НА ПЕДАГОГИЧЕСКИХ РАБОТНИКОВ </vt:lpstr>
      <vt:lpstr>ПОПРАВКИ В ФЕДЕРАЛЬНЫЙ ЗАКОН  «ОБ ОБРАЗОВАНИИ В РОССИЙСКОЙ ФЕДЕРАЦИИ»  </vt:lpstr>
      <vt:lpstr>Приказ Минпросвещения России от 06.11.2024 № 779  «Об утверждении перечня документов, подготовка которых осуществляется педагогическими работниками при реализации основных общеобразовательных программ, образовательных программ среднего профессионального образования» </vt:lpstr>
      <vt:lpstr>КОНТРОЛЬ ЗА ИСПОЛНЕНИЕМ НОРМ ЗАКОНОДАТЕЛЬСТВА</vt:lpstr>
      <vt:lpstr>Онлайн-опрос «Снижение документационной нагрузки на педагогических работников» (с 07.04 по 13.04 2025 г.)</vt:lpstr>
      <vt:lpstr>Онлайн-опрос «Снижение документационной нагрузки на педагогических работников» (анализ полученных ответов)</vt:lpstr>
      <vt:lpstr>Онлайн-опрос «Снижение документационной нагрузки на педагогических работников» (дополнительные вопросы)</vt:lpstr>
      <vt:lpstr>Онлайн-опрос «Снижение документационной нагрузки на педагогических работников» (анализ ответов о видах деятельности)</vt:lpstr>
      <vt:lpstr>Сервис «Помощник Рособрнадзора»</vt:lpstr>
      <vt:lpstr>ЗАДАЧИ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Книги, шаблон презентации с сайта presentation-creation.ru</dc:title>
  <dc:creator>User Obstinate</dc:creator>
  <cp:lastModifiedBy>Романова Светлана Анатольевна</cp:lastModifiedBy>
  <cp:revision>60</cp:revision>
  <dcterms:created xsi:type="dcterms:W3CDTF">2023-08-23T11:31:43Z</dcterms:created>
  <dcterms:modified xsi:type="dcterms:W3CDTF">2025-04-14T13:39:43Z</dcterms:modified>
</cp:coreProperties>
</file>