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1.xml" ContentType="application/vnd.openxmlformats-officedocument.presentationml.tag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1.xml" ContentType="application/inkml+xml"/>
  <Override PartName="/ppt/ink/ink2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  <p:sldMasterId id="2147483716" r:id="rId2"/>
  </p:sldMasterIdLst>
  <p:notesMasterIdLst>
    <p:notesMasterId r:id="rId30"/>
  </p:notesMasterIdLst>
  <p:sldIdLst>
    <p:sldId id="668" r:id="rId3"/>
    <p:sldId id="704" r:id="rId4"/>
    <p:sldId id="544" r:id="rId5"/>
    <p:sldId id="666" r:id="rId6"/>
    <p:sldId id="676" r:id="rId7"/>
    <p:sldId id="701" r:id="rId8"/>
    <p:sldId id="667" r:id="rId9"/>
    <p:sldId id="677" r:id="rId10"/>
    <p:sldId id="702" r:id="rId11"/>
    <p:sldId id="678" r:id="rId12"/>
    <p:sldId id="691" r:id="rId13"/>
    <p:sldId id="703" r:id="rId14"/>
    <p:sldId id="680" r:id="rId15"/>
    <p:sldId id="692" r:id="rId16"/>
    <p:sldId id="700" r:id="rId17"/>
    <p:sldId id="682" r:id="rId18"/>
    <p:sldId id="693" r:id="rId19"/>
    <p:sldId id="684" r:id="rId20"/>
    <p:sldId id="694" r:id="rId21"/>
    <p:sldId id="699" r:id="rId22"/>
    <p:sldId id="695" r:id="rId23"/>
    <p:sldId id="686" r:id="rId24"/>
    <p:sldId id="698" r:id="rId25"/>
    <p:sldId id="696" r:id="rId26"/>
    <p:sldId id="688" r:id="rId27"/>
    <p:sldId id="697" r:id="rId28"/>
    <p:sldId id="690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6347"/>
    <a:srgbClr val="462E82"/>
    <a:srgbClr val="423D67"/>
    <a:srgbClr val="7A70C6"/>
    <a:srgbClr val="B7DC8A"/>
    <a:srgbClr val="F098DD"/>
    <a:srgbClr val="E3D2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92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4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38B9-4EE6-A878-3C9B22E3E237}"/>
              </c:ext>
            </c:extLst>
          </c:dPt>
          <c:dPt>
            <c:idx val="1"/>
            <c:bubble3D val="0"/>
            <c:spPr>
              <a:solidFill>
                <a:srgbClr val="DC391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38B9-4EE6-A878-3C9B22E3E237}"/>
              </c:ext>
            </c:extLst>
          </c:dPt>
          <c:dLbls>
            <c:dLbl>
              <c:idx val="0"/>
              <c:numFmt formatCode="0.0%" sourceLinked="0"/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38B9-4EE6-A878-3C9B22E3E237}"/>
                </c:ext>
              </c:extLst>
            </c:dLbl>
            <c:dLbl>
              <c:idx val="1"/>
              <c:layout>
                <c:manualLayout>
                  <c:x val="7.7868986935159784E-2"/>
                  <c:y val="0.16442827470538948"/>
                </c:manualLayout>
              </c:layout>
              <c:tx>
                <c:rich>
                  <a:bodyPr/>
                  <a:lstStyle/>
                  <a:p>
                    <a:fld id="{2C48C51F-874A-444A-BFE4-26CDE355F2E1}" type="PERCENTAGE">
                      <a:rPr lang="en-US" sz="2800"/>
                      <a:pPr/>
                      <a:t>[ПРОЦЕНТ]</a:t>
                    </a:fld>
                    <a:endParaRPr lang="ru-RU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38B9-4EE6-A878-3C9B22E3E237}"/>
                </c:ext>
              </c:extLst>
            </c:dLbl>
            <c:numFmt formatCode="0.0%" sourceLinked="0"/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0.83299999999999996</c:v>
                </c:pt>
                <c:pt idx="1">
                  <c:v>0.16700000000000001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8B9-4EE6-A878-3C9B22E3E237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9288240450630529"/>
          <c:y val="0.42567987134072327"/>
          <c:w val="9.9871230840763617E-2"/>
          <c:h val="0.24203681718129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8B8-467E-8528-F55750F17739}"/>
              </c:ext>
            </c:extLst>
          </c:dPt>
          <c:dPt>
            <c:idx val="1"/>
            <c:bubble3D val="0"/>
            <c:spPr>
              <a:solidFill>
                <a:srgbClr val="DC391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D8B8-467E-8528-F55750F17739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3BD37D0F-DC76-4D3F-8A87-EB0E2D57A7B0}" type="PERCENTAGE">
                      <a:rPr lang="en-US" sz="2400"/>
                      <a:pPr/>
                      <a:t>[ПРОЦЕНТ]</a:t>
                    </a:fld>
                    <a:endParaRPr lang="ru-RU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8B8-467E-8528-F55750F17739}"/>
                </c:ext>
              </c:extLst>
            </c:dLbl>
            <c:dLbl>
              <c:idx val="1"/>
              <c:layout>
                <c:manualLayout>
                  <c:x val="7.3511830042983714E-2"/>
                  <c:y val="0.17133419651610607"/>
                </c:manualLayout>
              </c:layout>
              <c:numFmt formatCode="0.0%" sourceLinked="0"/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8B8-467E-8528-F55750F17739}"/>
                </c:ext>
              </c:extLst>
            </c:dLbl>
            <c:numFmt formatCode="0.0%" sourceLinked="0"/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0.85799999999999998</c:v>
                </c:pt>
                <c:pt idx="1">
                  <c:v>0.14199999999999999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8B8-467E-8528-F55750F17739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F8B-454B-87BA-9BB54FF51B48}"/>
              </c:ext>
            </c:extLst>
          </c:dPt>
          <c:dPt>
            <c:idx val="1"/>
            <c:bubble3D val="0"/>
            <c:spPr>
              <a:solidFill>
                <a:srgbClr val="DC391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F8B-454B-87BA-9BB54FF51B48}"/>
              </c:ext>
            </c:extLst>
          </c:dPt>
          <c:dLbls>
            <c:numFmt formatCode="0.0%" sourceLinked="0"/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0.68500000000000005</c:v>
                </c:pt>
                <c:pt idx="1">
                  <c:v>0.315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F8B-454B-87BA-9BB54FF51B48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9288240450630529"/>
          <c:y val="0.42567987134072327"/>
          <c:w val="9.9871230840763617E-2"/>
          <c:h val="0.24203681718129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8C2-4B17-B6D8-D8CA1732EB0C}"/>
              </c:ext>
            </c:extLst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8C2-4B17-B6D8-D8CA1732EB0C}"/>
              </c:ext>
            </c:extLst>
          </c:dPt>
          <c:dLbls>
            <c:numFmt formatCode="0.0%" sourceLinked="0"/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0.66400000000000003</c:v>
                </c:pt>
                <c:pt idx="1">
                  <c:v>0.33600000000000002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C2-4B17-B6D8-D8CA1732EB0C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9288240450630529"/>
          <c:y val="0.42567987134072327"/>
          <c:w val="9.9871230840763617E-2"/>
          <c:h val="0.24203681718129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80E-456A-AF2F-49CC8AE36263}"/>
              </c:ext>
            </c:extLst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80E-456A-AF2F-49CC8AE36263}"/>
              </c:ext>
            </c:extLst>
          </c:dPt>
          <c:dLbls>
            <c:dLbl>
              <c:idx val="1"/>
              <c:layout>
                <c:manualLayout>
                  <c:x val="4.1894068117337799E-2"/>
                  <c:y val="0.12386741733232397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80E-456A-AF2F-49CC8AE36263}"/>
                </c:ext>
              </c:extLst>
            </c:dLbl>
            <c:numFmt formatCode="0.0%" sourceLinked="0"/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0.91900000000000004</c:v>
                </c:pt>
                <c:pt idx="1">
                  <c:v>8.1000000000000003E-2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80E-456A-AF2F-49CC8AE36263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9288240450630529"/>
          <c:y val="0.42567987134072327"/>
          <c:w val="9.9871230840763617E-2"/>
          <c:h val="0.24203681718129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dPt>
            <c:idx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1E4D-4389-823A-5C486FC7E6D8}"/>
              </c:ext>
            </c:extLst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1E4D-4389-823A-5C486FC7E6D8}"/>
              </c:ext>
            </c:extLst>
          </c:dPt>
          <c:dLbls>
            <c:numFmt formatCode="0.0%" sourceLinked="0"/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0.39</c:v>
                </c:pt>
                <c:pt idx="1">
                  <c:v>0.61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E4D-4389-823A-5C486FC7E6D8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9288240450630529"/>
          <c:y val="0.42567987134072327"/>
          <c:w val="9.9871230840763617E-2"/>
          <c:h val="0.24203681718129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663-440B-B132-FF61478AA7B1}"/>
              </c:ext>
            </c:extLst>
          </c:dPt>
          <c:dPt>
            <c:idx val="1"/>
            <c:bubble3D val="0"/>
            <c:spPr>
              <a:solidFill>
                <a:srgbClr val="DC391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663-440B-B132-FF61478AA7B1}"/>
              </c:ext>
            </c:extLst>
          </c:dPt>
          <c:dLbls>
            <c:numFmt formatCode="0.0%" sourceLinked="0"/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0.27100000000000002</c:v>
                </c:pt>
                <c:pt idx="1">
                  <c:v>0.72899999999999998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63-440B-B132-FF61478AA7B1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9288240450630529"/>
          <c:y val="0.42567987134072327"/>
          <c:w val="9.9871230840763617E-2"/>
          <c:h val="0.24203681718129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7E03-4BCF-9685-A56C991922F6}"/>
              </c:ext>
            </c:extLst>
          </c:dPt>
          <c:dPt>
            <c:idx val="1"/>
            <c:bubble3D val="0"/>
            <c:spPr>
              <a:solidFill>
                <a:srgbClr val="DC391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E03-4BCF-9685-A56C991922F6}"/>
              </c:ext>
            </c:extLst>
          </c:dPt>
          <c:dLbls>
            <c:numFmt formatCode="0.0%" sourceLinked="0"/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0.35</c:v>
                </c:pt>
                <c:pt idx="1">
                  <c:v>0.65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E03-4BCF-9685-A56C991922F6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6-28T20:05:48.00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1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6-28T20:05:56.33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23CA0-DC6A-4E22-BDED-7EF65F541CE8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343DE-2F37-49F6-AB86-5673E4709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79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343DE-2F37-49F6-AB86-5673E47094E6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066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1" y="360203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4" indent="0" algn="ctr">
              <a:buNone/>
              <a:defRPr sz="2000"/>
            </a:lvl2pPr>
            <a:lvl3pPr marL="914348" indent="0" algn="ctr">
              <a:buNone/>
              <a:defRPr sz="1800"/>
            </a:lvl3pPr>
            <a:lvl4pPr marL="1371521" indent="0" algn="ctr">
              <a:buNone/>
              <a:defRPr sz="1600"/>
            </a:lvl4pPr>
            <a:lvl5pPr marL="1828695" indent="0" algn="ctr">
              <a:buNone/>
              <a:defRPr sz="1600"/>
            </a:lvl5pPr>
            <a:lvl6pPr marL="2285869" indent="0" algn="ctr">
              <a:buNone/>
              <a:defRPr sz="1600"/>
            </a:lvl6pPr>
            <a:lvl7pPr marL="2743043" indent="0" algn="ctr">
              <a:buNone/>
              <a:defRPr sz="1600"/>
            </a:lvl7pPr>
            <a:lvl8pPr marL="3200217" indent="0" algn="ctr">
              <a:buNone/>
              <a:defRPr sz="1600"/>
            </a:lvl8pPr>
            <a:lvl9pPr marL="365739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473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738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452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Основно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C35AF6F3-B095-B057-C0EE-75899C8CB192}"/>
              </a:ext>
            </a:extLst>
          </p:cNvPr>
          <p:cNvGrpSpPr/>
          <p:nvPr userDrawn="1"/>
        </p:nvGrpSpPr>
        <p:grpSpPr>
          <a:xfrm>
            <a:off x="-392909" y="570"/>
            <a:ext cx="1234533" cy="1028931"/>
            <a:chOff x="-582970" y="1"/>
            <a:chExt cx="1829334" cy="1916780"/>
          </a:xfrm>
        </p:grpSpPr>
        <p:sp>
          <p:nvSpPr>
            <p:cNvPr id="7" name="Параллелограмм 6">
              <a:extLst>
                <a:ext uri="{FF2B5EF4-FFF2-40B4-BE49-F238E27FC236}">
                  <a16:creationId xmlns:a16="http://schemas.microsoft.com/office/drawing/2014/main" id="{7E0063F6-DAEE-40EB-AA69-53900610854F}"/>
                </a:ext>
              </a:extLst>
            </p:cNvPr>
            <p:cNvSpPr/>
            <p:nvPr userDrawn="1"/>
          </p:nvSpPr>
          <p:spPr>
            <a:xfrm flipH="1">
              <a:off x="-388610" y="143122"/>
              <a:ext cx="1634974" cy="1773659"/>
            </a:xfrm>
            <a:prstGeom prst="parallelogram">
              <a:avLst>
                <a:gd name="adj" fmla="val 82978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64">
                <a:solidFill>
                  <a:prstClr val="white"/>
                </a:solidFill>
              </a:endParaRPr>
            </a:p>
          </p:txBody>
        </p:sp>
        <p:sp>
          <p:nvSpPr>
            <p:cNvPr id="8" name="Параллелограмм 7">
              <a:extLst>
                <a:ext uri="{FF2B5EF4-FFF2-40B4-BE49-F238E27FC236}">
                  <a16:creationId xmlns:a16="http://schemas.microsoft.com/office/drawing/2014/main" id="{DEDE95C7-F512-4831-9DE4-2A8C97B9D18C}"/>
                </a:ext>
              </a:extLst>
            </p:cNvPr>
            <p:cNvSpPr/>
            <p:nvPr userDrawn="1"/>
          </p:nvSpPr>
          <p:spPr>
            <a:xfrm flipH="1">
              <a:off x="-582970" y="1"/>
              <a:ext cx="1634974" cy="1773659"/>
            </a:xfrm>
            <a:prstGeom prst="parallelogram">
              <a:avLst>
                <a:gd name="adj" fmla="val 82978"/>
              </a:avLst>
            </a:prstGeom>
            <a:solidFill>
              <a:srgbClr val="A2A2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64">
                <a:solidFill>
                  <a:prstClr val="white"/>
                </a:solidFill>
              </a:endParaRPr>
            </a:p>
          </p:txBody>
        </p:sp>
        <p:sp>
          <p:nvSpPr>
            <p:cNvPr id="9" name="Прямоугольный треугольник 8">
              <a:extLst>
                <a:ext uri="{FF2B5EF4-FFF2-40B4-BE49-F238E27FC236}">
                  <a16:creationId xmlns:a16="http://schemas.microsoft.com/office/drawing/2014/main" id="{9E6EBBB3-D026-4F84-A5EC-9EF684A48DCB}"/>
                </a:ext>
              </a:extLst>
            </p:cNvPr>
            <p:cNvSpPr/>
            <p:nvPr userDrawn="1"/>
          </p:nvSpPr>
          <p:spPr>
            <a:xfrm flipH="1" flipV="1">
              <a:off x="2" y="10"/>
              <a:ext cx="1065473" cy="1339448"/>
            </a:xfrm>
            <a:prstGeom prst="rtTriangle">
              <a:avLst/>
            </a:prstGeom>
            <a:solidFill>
              <a:srgbClr val="565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64">
                <a:solidFill>
                  <a:prstClr val="white"/>
                </a:solidFill>
              </a:endParaRPr>
            </a:p>
          </p:txBody>
        </p:sp>
      </p:grp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94767AD-6F14-465F-B141-A3B8B5C52706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6592" y="214854"/>
            <a:ext cx="726514" cy="52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442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6865"/>
          <a:stretch/>
        </p:blipFill>
        <p:spPr>
          <a:xfrm>
            <a:off x="5604774" y="0"/>
            <a:ext cx="6587233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101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ми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араллелограмм 2"/>
          <p:cNvSpPr/>
          <p:nvPr userDrawn="1"/>
        </p:nvSpPr>
        <p:spPr>
          <a:xfrm flipH="1">
            <a:off x="-291519" y="150430"/>
            <a:ext cx="1673871" cy="1137670"/>
          </a:xfrm>
          <a:prstGeom prst="parallelogram">
            <a:avLst>
              <a:gd name="adj" fmla="val 9533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4" name="Параллелограмм 3"/>
          <p:cNvSpPr/>
          <p:nvPr userDrawn="1"/>
        </p:nvSpPr>
        <p:spPr>
          <a:xfrm flipH="1">
            <a:off x="-583044" y="1"/>
            <a:ext cx="1673871" cy="1137670"/>
          </a:xfrm>
          <a:prstGeom prst="parallelogram">
            <a:avLst>
              <a:gd name="adj" fmla="val 95335"/>
            </a:avLst>
          </a:prstGeom>
          <a:solidFill>
            <a:srgbClr val="41A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5" name="Прямоугольный треугольник 4"/>
          <p:cNvSpPr/>
          <p:nvPr userDrawn="1"/>
        </p:nvSpPr>
        <p:spPr>
          <a:xfrm flipH="1" flipV="1">
            <a:off x="2" y="7"/>
            <a:ext cx="1090821" cy="859156"/>
          </a:xfrm>
          <a:prstGeom prst="rtTriangle">
            <a:avLst/>
          </a:prstGeom>
          <a:solidFill>
            <a:srgbClr val="56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 userDrawn="1"/>
        </p:nvSpPr>
        <p:spPr>
          <a:xfrm flipH="1" flipV="1">
            <a:off x="9600000" y="7"/>
            <a:ext cx="1090821" cy="859156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0690826" y="7"/>
            <a:ext cx="1501180" cy="8591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9288" tIns="34645" rIns="69288" bIns="346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490BF97-71DD-BA4B-90F6-F29E383222BC}"/>
              </a:ext>
            </a:extLst>
          </p:cNvPr>
          <p:cNvSpPr/>
          <p:nvPr userDrawn="1"/>
        </p:nvSpPr>
        <p:spPr>
          <a:xfrm>
            <a:off x="10870659" y="141294"/>
            <a:ext cx="1321342" cy="56238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364" b="1" dirty="0">
                <a:solidFill>
                  <a:srgbClr val="7A5D00"/>
                </a:solidFill>
              </a:rPr>
              <a:t>СМИ</a:t>
            </a:r>
          </a:p>
        </p:txBody>
      </p:sp>
    </p:spTree>
    <p:extLst>
      <p:ext uri="{BB962C8B-B14F-4D97-AF65-F5344CB8AC3E}">
        <p14:creationId xmlns:p14="http://schemas.microsoft.com/office/powerpoint/2010/main" val="2952786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ми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араллелограмм 2"/>
          <p:cNvSpPr/>
          <p:nvPr userDrawn="1"/>
        </p:nvSpPr>
        <p:spPr>
          <a:xfrm flipH="1">
            <a:off x="-291519" y="150430"/>
            <a:ext cx="1673871" cy="1137670"/>
          </a:xfrm>
          <a:prstGeom prst="parallelogram">
            <a:avLst>
              <a:gd name="adj" fmla="val 9533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4" name="Параллелограмм 3"/>
          <p:cNvSpPr/>
          <p:nvPr userDrawn="1"/>
        </p:nvSpPr>
        <p:spPr>
          <a:xfrm flipH="1">
            <a:off x="-583044" y="1"/>
            <a:ext cx="1673871" cy="1137670"/>
          </a:xfrm>
          <a:prstGeom prst="parallelogram">
            <a:avLst>
              <a:gd name="adj" fmla="val 95335"/>
            </a:avLst>
          </a:prstGeom>
          <a:solidFill>
            <a:srgbClr val="41A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5" name="Прямоугольный треугольник 4"/>
          <p:cNvSpPr/>
          <p:nvPr userDrawn="1"/>
        </p:nvSpPr>
        <p:spPr>
          <a:xfrm flipH="1" flipV="1">
            <a:off x="2" y="7"/>
            <a:ext cx="1090821" cy="859156"/>
          </a:xfrm>
          <a:prstGeom prst="rtTriangle">
            <a:avLst/>
          </a:prstGeom>
          <a:solidFill>
            <a:srgbClr val="56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 userDrawn="1"/>
        </p:nvSpPr>
        <p:spPr>
          <a:xfrm flipH="1" flipV="1">
            <a:off x="8678139" y="7"/>
            <a:ext cx="1090821" cy="859156"/>
          </a:xfrm>
          <a:prstGeom prst="rtTriangle">
            <a:avLst/>
          </a:prstGeom>
          <a:solidFill>
            <a:srgbClr val="B5B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9768965" y="7"/>
            <a:ext cx="2423041" cy="859156"/>
          </a:xfrm>
          <a:prstGeom prst="rect">
            <a:avLst/>
          </a:prstGeom>
          <a:solidFill>
            <a:srgbClr val="B5B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9288" tIns="34645" rIns="69288" bIns="346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490BF97-71DD-BA4B-90F6-F29E383222BC}"/>
              </a:ext>
            </a:extLst>
          </p:cNvPr>
          <p:cNvSpPr/>
          <p:nvPr userDrawn="1"/>
        </p:nvSpPr>
        <p:spPr>
          <a:xfrm>
            <a:off x="9768966" y="141294"/>
            <a:ext cx="2423041" cy="562386"/>
          </a:xfrm>
          <a:prstGeom prst="rect">
            <a:avLst/>
          </a:prstGeom>
          <a:solidFill>
            <a:srgbClr val="B5B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364" b="1" dirty="0">
                <a:solidFill>
                  <a:srgbClr val="565087"/>
                </a:solidFill>
              </a:rPr>
              <a:t>Мероприятия</a:t>
            </a:r>
          </a:p>
        </p:txBody>
      </p:sp>
    </p:spTree>
    <p:extLst>
      <p:ext uri="{BB962C8B-B14F-4D97-AF65-F5344CB8AC3E}">
        <p14:creationId xmlns:p14="http://schemas.microsoft.com/office/powerpoint/2010/main" val="35396553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сми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араллелограмм 2"/>
          <p:cNvSpPr/>
          <p:nvPr userDrawn="1"/>
        </p:nvSpPr>
        <p:spPr>
          <a:xfrm flipH="1">
            <a:off x="-291519" y="150430"/>
            <a:ext cx="1673871" cy="1137670"/>
          </a:xfrm>
          <a:prstGeom prst="parallelogram">
            <a:avLst>
              <a:gd name="adj" fmla="val 9533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4" name="Параллелограмм 3"/>
          <p:cNvSpPr/>
          <p:nvPr userDrawn="1"/>
        </p:nvSpPr>
        <p:spPr>
          <a:xfrm flipH="1">
            <a:off x="-583044" y="1"/>
            <a:ext cx="1673871" cy="1137670"/>
          </a:xfrm>
          <a:prstGeom prst="parallelogram">
            <a:avLst>
              <a:gd name="adj" fmla="val 95335"/>
            </a:avLst>
          </a:prstGeom>
          <a:solidFill>
            <a:srgbClr val="41A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5" name="Прямоугольный треугольник 4"/>
          <p:cNvSpPr/>
          <p:nvPr userDrawn="1"/>
        </p:nvSpPr>
        <p:spPr>
          <a:xfrm flipH="1" flipV="1">
            <a:off x="2" y="7"/>
            <a:ext cx="1090821" cy="859156"/>
          </a:xfrm>
          <a:prstGeom prst="rtTriangle">
            <a:avLst/>
          </a:prstGeom>
          <a:solidFill>
            <a:srgbClr val="56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 userDrawn="1"/>
        </p:nvSpPr>
        <p:spPr>
          <a:xfrm flipH="1" flipV="1">
            <a:off x="8297980" y="7"/>
            <a:ext cx="1090821" cy="859156"/>
          </a:xfrm>
          <a:prstGeom prst="rtTriangle">
            <a:avLst/>
          </a:prstGeom>
          <a:solidFill>
            <a:srgbClr val="41A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9388805" y="7"/>
            <a:ext cx="2803201" cy="859156"/>
          </a:xfrm>
          <a:prstGeom prst="rect">
            <a:avLst/>
          </a:prstGeom>
          <a:solidFill>
            <a:srgbClr val="41A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9288" tIns="34645" rIns="69288" bIns="346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490BF97-71DD-BA4B-90F6-F29E383222BC}"/>
              </a:ext>
            </a:extLst>
          </p:cNvPr>
          <p:cNvSpPr/>
          <p:nvPr userDrawn="1"/>
        </p:nvSpPr>
        <p:spPr>
          <a:xfrm>
            <a:off x="9262086" y="141294"/>
            <a:ext cx="2929921" cy="562386"/>
          </a:xfrm>
          <a:prstGeom prst="rect">
            <a:avLst/>
          </a:prstGeom>
          <a:solidFill>
            <a:srgbClr val="41A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364" b="1" dirty="0">
                <a:solidFill>
                  <a:prstClr val="white"/>
                </a:solidFill>
              </a:rPr>
              <a:t>Социальные сети</a:t>
            </a:r>
          </a:p>
        </p:txBody>
      </p:sp>
    </p:spTree>
    <p:extLst>
      <p:ext uri="{BB962C8B-B14F-4D97-AF65-F5344CB8AC3E}">
        <p14:creationId xmlns:p14="http://schemas.microsoft.com/office/powerpoint/2010/main" val="3035948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297"/>
          <a:stretch/>
        </p:blipFill>
        <p:spPr>
          <a:xfrm>
            <a:off x="6049480" y="3103120"/>
            <a:ext cx="6142523" cy="3754887"/>
          </a:xfrm>
          <a:prstGeom prst="rect">
            <a:avLst/>
          </a:prstGeom>
        </p:spPr>
      </p:pic>
      <p:sp>
        <p:nvSpPr>
          <p:cNvPr id="4" name="Параллелограмм 3"/>
          <p:cNvSpPr/>
          <p:nvPr userDrawn="1"/>
        </p:nvSpPr>
        <p:spPr>
          <a:xfrm flipH="1">
            <a:off x="2818879" y="1"/>
            <a:ext cx="2365126" cy="1723951"/>
          </a:xfrm>
          <a:prstGeom prst="parallelogram">
            <a:avLst>
              <a:gd name="adj" fmla="val 9533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6" name="Параллелограмм 5"/>
          <p:cNvSpPr/>
          <p:nvPr userDrawn="1"/>
        </p:nvSpPr>
        <p:spPr>
          <a:xfrm flipH="1">
            <a:off x="-775369" y="2304461"/>
            <a:ext cx="3436489" cy="2676097"/>
          </a:xfrm>
          <a:prstGeom prst="parallelogram">
            <a:avLst>
              <a:gd name="adj" fmla="val 95335"/>
            </a:avLst>
          </a:prstGeom>
          <a:solidFill>
            <a:srgbClr val="77B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490BF97-71DD-BA4B-90F6-F29E383222BC}"/>
              </a:ext>
            </a:extLst>
          </p:cNvPr>
          <p:cNvSpPr/>
          <p:nvPr userDrawn="1"/>
        </p:nvSpPr>
        <p:spPr>
          <a:xfrm>
            <a:off x="979981" y="2219066"/>
            <a:ext cx="6473461" cy="3622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ru-RU" sz="1754" b="1" dirty="0">
                <a:solidFill>
                  <a:srgbClr val="3D284E"/>
                </a:solidFill>
              </a:rPr>
              <a:t>ПЛАНИРОВАНИЕ ИНФОРМАЦИОННОЙ РАБОТЫ</a:t>
            </a:r>
          </a:p>
        </p:txBody>
      </p:sp>
      <p:sp>
        <p:nvSpPr>
          <p:cNvPr id="10" name="Параллелограмм 9"/>
          <p:cNvSpPr/>
          <p:nvPr userDrawn="1"/>
        </p:nvSpPr>
        <p:spPr>
          <a:xfrm flipH="1">
            <a:off x="1100628" y="5970126"/>
            <a:ext cx="3436489" cy="2676097"/>
          </a:xfrm>
          <a:prstGeom prst="parallelogram">
            <a:avLst>
              <a:gd name="adj" fmla="val 9533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6122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1" y="360203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4" indent="0" algn="ctr">
              <a:buNone/>
              <a:defRPr sz="2000"/>
            </a:lvl2pPr>
            <a:lvl3pPr marL="914348" indent="0" algn="ctr">
              <a:buNone/>
              <a:defRPr sz="1800"/>
            </a:lvl3pPr>
            <a:lvl4pPr marL="1371521" indent="0" algn="ctr">
              <a:buNone/>
              <a:defRPr sz="1600"/>
            </a:lvl4pPr>
            <a:lvl5pPr marL="1828695" indent="0" algn="ctr">
              <a:buNone/>
              <a:defRPr sz="1600"/>
            </a:lvl5pPr>
            <a:lvl6pPr marL="2285869" indent="0" algn="ctr">
              <a:buNone/>
              <a:defRPr sz="1600"/>
            </a:lvl6pPr>
            <a:lvl7pPr marL="2743043" indent="0" algn="ctr">
              <a:buNone/>
              <a:defRPr sz="1600"/>
            </a:lvl7pPr>
            <a:lvl8pPr marL="3200217" indent="0" algn="ctr">
              <a:buNone/>
              <a:defRPr sz="1600"/>
            </a:lvl8pPr>
            <a:lvl9pPr marL="365739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5034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566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621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7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4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3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5192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3003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4" indent="0">
              <a:buNone/>
              <a:defRPr sz="2000" b="1"/>
            </a:lvl2pPr>
            <a:lvl3pPr marL="914348" indent="0">
              <a:buNone/>
              <a:defRPr sz="1800" b="1"/>
            </a:lvl3pPr>
            <a:lvl4pPr marL="1371521" indent="0">
              <a:buNone/>
              <a:defRPr sz="1600" b="1"/>
            </a:lvl4pPr>
            <a:lvl5pPr marL="1828695" indent="0">
              <a:buNone/>
              <a:defRPr sz="1600" b="1"/>
            </a:lvl5pPr>
            <a:lvl6pPr marL="2285869" indent="0">
              <a:buNone/>
              <a:defRPr sz="1600" b="1"/>
            </a:lvl6pPr>
            <a:lvl7pPr marL="2743043" indent="0">
              <a:buNone/>
              <a:defRPr sz="1600" b="1"/>
            </a:lvl7pPr>
            <a:lvl8pPr marL="3200217" indent="0">
              <a:buNone/>
              <a:defRPr sz="1600" b="1"/>
            </a:lvl8pPr>
            <a:lvl9pPr marL="365739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4" indent="0">
              <a:buNone/>
              <a:defRPr sz="2000" b="1"/>
            </a:lvl2pPr>
            <a:lvl3pPr marL="914348" indent="0">
              <a:buNone/>
              <a:defRPr sz="1800" b="1"/>
            </a:lvl3pPr>
            <a:lvl4pPr marL="1371521" indent="0">
              <a:buNone/>
              <a:defRPr sz="1600" b="1"/>
            </a:lvl4pPr>
            <a:lvl5pPr marL="1828695" indent="0">
              <a:buNone/>
              <a:defRPr sz="1600" b="1"/>
            </a:lvl5pPr>
            <a:lvl6pPr marL="2285869" indent="0">
              <a:buNone/>
              <a:defRPr sz="1600" b="1"/>
            </a:lvl6pPr>
            <a:lvl7pPr marL="2743043" indent="0">
              <a:buNone/>
              <a:defRPr sz="1600" b="1"/>
            </a:lvl7pPr>
            <a:lvl8pPr marL="3200217" indent="0">
              <a:buNone/>
              <a:defRPr sz="1600" b="1"/>
            </a:lvl8pPr>
            <a:lvl9pPr marL="365739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9693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3871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6000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4" indent="0">
              <a:buNone/>
              <a:defRPr sz="1400"/>
            </a:lvl2pPr>
            <a:lvl3pPr marL="914348" indent="0">
              <a:buNone/>
              <a:defRPr sz="1200"/>
            </a:lvl3pPr>
            <a:lvl4pPr marL="1371521" indent="0">
              <a:buNone/>
              <a:defRPr sz="1000"/>
            </a:lvl4pPr>
            <a:lvl5pPr marL="1828695" indent="0">
              <a:buNone/>
              <a:defRPr sz="1000"/>
            </a:lvl5pPr>
            <a:lvl6pPr marL="2285869" indent="0">
              <a:buNone/>
              <a:defRPr sz="1000"/>
            </a:lvl6pPr>
            <a:lvl7pPr marL="2743043" indent="0">
              <a:buNone/>
              <a:defRPr sz="1000"/>
            </a:lvl7pPr>
            <a:lvl8pPr marL="3200217" indent="0">
              <a:buNone/>
              <a:defRPr sz="1000"/>
            </a:lvl8pPr>
            <a:lvl9pPr marL="365739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0000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74" indent="0">
              <a:buNone/>
              <a:defRPr sz="2800"/>
            </a:lvl2pPr>
            <a:lvl3pPr marL="914348" indent="0">
              <a:buNone/>
              <a:defRPr sz="2400"/>
            </a:lvl3pPr>
            <a:lvl4pPr marL="1371521" indent="0">
              <a:buNone/>
              <a:defRPr sz="2000"/>
            </a:lvl4pPr>
            <a:lvl5pPr marL="1828695" indent="0">
              <a:buNone/>
              <a:defRPr sz="2000"/>
            </a:lvl5pPr>
            <a:lvl6pPr marL="2285869" indent="0">
              <a:buNone/>
              <a:defRPr sz="2000"/>
            </a:lvl6pPr>
            <a:lvl7pPr marL="2743043" indent="0">
              <a:buNone/>
              <a:defRPr sz="2000"/>
            </a:lvl7pPr>
            <a:lvl8pPr marL="3200217" indent="0">
              <a:buNone/>
              <a:defRPr sz="2000"/>
            </a:lvl8pPr>
            <a:lvl9pPr marL="365739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4" indent="0">
              <a:buNone/>
              <a:defRPr sz="1400"/>
            </a:lvl2pPr>
            <a:lvl3pPr marL="914348" indent="0">
              <a:buNone/>
              <a:defRPr sz="1200"/>
            </a:lvl3pPr>
            <a:lvl4pPr marL="1371521" indent="0">
              <a:buNone/>
              <a:defRPr sz="1000"/>
            </a:lvl4pPr>
            <a:lvl5pPr marL="1828695" indent="0">
              <a:buNone/>
              <a:defRPr sz="1000"/>
            </a:lvl5pPr>
            <a:lvl6pPr marL="2285869" indent="0">
              <a:buNone/>
              <a:defRPr sz="1000"/>
            </a:lvl6pPr>
            <a:lvl7pPr marL="2743043" indent="0">
              <a:buNone/>
              <a:defRPr sz="1000"/>
            </a:lvl7pPr>
            <a:lvl8pPr marL="3200217" indent="0">
              <a:buNone/>
              <a:defRPr sz="1000"/>
            </a:lvl8pPr>
            <a:lvl9pPr marL="365739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2076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0812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0045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/>
          <a:srcRect t="2628" r="7172" b="2628"/>
          <a:stretch/>
        </p:blipFill>
        <p:spPr>
          <a:xfrm>
            <a:off x="6077248" y="0"/>
            <a:ext cx="6114754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114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7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4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3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7131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/>
          <a:srcRect t="2628" r="37816" b="2628"/>
          <a:stretch/>
        </p:blipFill>
        <p:spPr>
          <a:xfrm>
            <a:off x="8095852" y="0"/>
            <a:ext cx="4096148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9513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о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араллелограмм 2"/>
          <p:cNvSpPr/>
          <p:nvPr userDrawn="1"/>
        </p:nvSpPr>
        <p:spPr>
          <a:xfrm flipH="1">
            <a:off x="-583042" y="-37018"/>
            <a:ext cx="1673871" cy="1137670"/>
          </a:xfrm>
          <a:prstGeom prst="parallelogram">
            <a:avLst>
              <a:gd name="adj" fmla="val 9533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4" name="Параллелограмм 3"/>
          <p:cNvSpPr/>
          <p:nvPr userDrawn="1"/>
        </p:nvSpPr>
        <p:spPr>
          <a:xfrm flipH="1">
            <a:off x="-778867" y="-128822"/>
            <a:ext cx="1673871" cy="1137670"/>
          </a:xfrm>
          <a:prstGeom prst="parallelogram">
            <a:avLst>
              <a:gd name="adj" fmla="val 95335"/>
            </a:avLst>
          </a:prstGeom>
          <a:solidFill>
            <a:srgbClr val="41A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5" name="Прямоугольный треугольник 4"/>
          <p:cNvSpPr/>
          <p:nvPr userDrawn="1"/>
        </p:nvSpPr>
        <p:spPr>
          <a:xfrm flipH="1" flipV="1">
            <a:off x="2" y="7"/>
            <a:ext cx="1090821" cy="859156"/>
          </a:xfrm>
          <a:prstGeom prst="rtTriangle">
            <a:avLst/>
          </a:prstGeom>
          <a:solidFill>
            <a:srgbClr val="56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31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592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4" indent="0">
              <a:buNone/>
              <a:defRPr sz="2000" b="1"/>
            </a:lvl2pPr>
            <a:lvl3pPr marL="914348" indent="0">
              <a:buNone/>
              <a:defRPr sz="1800" b="1"/>
            </a:lvl3pPr>
            <a:lvl4pPr marL="1371521" indent="0">
              <a:buNone/>
              <a:defRPr sz="1600" b="1"/>
            </a:lvl4pPr>
            <a:lvl5pPr marL="1828695" indent="0">
              <a:buNone/>
              <a:defRPr sz="1600" b="1"/>
            </a:lvl5pPr>
            <a:lvl6pPr marL="2285869" indent="0">
              <a:buNone/>
              <a:defRPr sz="1600" b="1"/>
            </a:lvl6pPr>
            <a:lvl7pPr marL="2743043" indent="0">
              <a:buNone/>
              <a:defRPr sz="1600" b="1"/>
            </a:lvl7pPr>
            <a:lvl8pPr marL="3200217" indent="0">
              <a:buNone/>
              <a:defRPr sz="1600" b="1"/>
            </a:lvl8pPr>
            <a:lvl9pPr marL="365739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4" indent="0">
              <a:buNone/>
              <a:defRPr sz="2000" b="1"/>
            </a:lvl2pPr>
            <a:lvl3pPr marL="914348" indent="0">
              <a:buNone/>
              <a:defRPr sz="1800" b="1"/>
            </a:lvl3pPr>
            <a:lvl4pPr marL="1371521" indent="0">
              <a:buNone/>
              <a:defRPr sz="1600" b="1"/>
            </a:lvl4pPr>
            <a:lvl5pPr marL="1828695" indent="0">
              <a:buNone/>
              <a:defRPr sz="1600" b="1"/>
            </a:lvl5pPr>
            <a:lvl6pPr marL="2285869" indent="0">
              <a:buNone/>
              <a:defRPr sz="1600" b="1"/>
            </a:lvl6pPr>
            <a:lvl7pPr marL="2743043" indent="0">
              <a:buNone/>
              <a:defRPr sz="1600" b="1"/>
            </a:lvl7pPr>
            <a:lvl8pPr marL="3200217" indent="0">
              <a:buNone/>
              <a:defRPr sz="1600" b="1"/>
            </a:lvl8pPr>
            <a:lvl9pPr marL="365739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950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858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459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4" indent="0">
              <a:buNone/>
              <a:defRPr sz="1400"/>
            </a:lvl2pPr>
            <a:lvl3pPr marL="914348" indent="0">
              <a:buNone/>
              <a:defRPr sz="1200"/>
            </a:lvl3pPr>
            <a:lvl4pPr marL="1371521" indent="0">
              <a:buNone/>
              <a:defRPr sz="1000"/>
            </a:lvl4pPr>
            <a:lvl5pPr marL="1828695" indent="0">
              <a:buNone/>
              <a:defRPr sz="1000"/>
            </a:lvl5pPr>
            <a:lvl6pPr marL="2285869" indent="0">
              <a:buNone/>
              <a:defRPr sz="1000"/>
            </a:lvl6pPr>
            <a:lvl7pPr marL="2743043" indent="0">
              <a:buNone/>
              <a:defRPr sz="1000"/>
            </a:lvl7pPr>
            <a:lvl8pPr marL="3200217" indent="0">
              <a:buNone/>
              <a:defRPr sz="1000"/>
            </a:lvl8pPr>
            <a:lvl9pPr marL="365739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677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74" indent="0">
              <a:buNone/>
              <a:defRPr sz="2800"/>
            </a:lvl2pPr>
            <a:lvl3pPr marL="914348" indent="0">
              <a:buNone/>
              <a:defRPr sz="2400"/>
            </a:lvl3pPr>
            <a:lvl4pPr marL="1371521" indent="0">
              <a:buNone/>
              <a:defRPr sz="2000"/>
            </a:lvl4pPr>
            <a:lvl5pPr marL="1828695" indent="0">
              <a:buNone/>
              <a:defRPr sz="2000"/>
            </a:lvl5pPr>
            <a:lvl6pPr marL="2285869" indent="0">
              <a:buNone/>
              <a:defRPr sz="2000"/>
            </a:lvl6pPr>
            <a:lvl7pPr marL="2743043" indent="0">
              <a:buNone/>
              <a:defRPr sz="2000"/>
            </a:lvl7pPr>
            <a:lvl8pPr marL="3200217" indent="0">
              <a:buNone/>
              <a:defRPr sz="2000"/>
            </a:lvl8pPr>
            <a:lvl9pPr marL="365739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4" indent="0">
              <a:buNone/>
              <a:defRPr sz="1400"/>
            </a:lvl2pPr>
            <a:lvl3pPr marL="914348" indent="0">
              <a:buNone/>
              <a:defRPr sz="1200"/>
            </a:lvl3pPr>
            <a:lvl4pPr marL="1371521" indent="0">
              <a:buNone/>
              <a:defRPr sz="1000"/>
            </a:lvl4pPr>
            <a:lvl5pPr marL="1828695" indent="0">
              <a:buNone/>
              <a:defRPr sz="1000"/>
            </a:lvl5pPr>
            <a:lvl6pPr marL="2285869" indent="0">
              <a:buNone/>
              <a:defRPr sz="1000"/>
            </a:lvl6pPr>
            <a:lvl7pPr marL="2743043" indent="0">
              <a:buNone/>
              <a:defRPr sz="1000"/>
            </a:lvl7pPr>
            <a:lvl8pPr marL="3200217" indent="0">
              <a:buNone/>
              <a:defRPr sz="1000"/>
            </a:lvl8pPr>
            <a:lvl9pPr marL="365739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768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graphicFrame>
        <p:nvGraphicFramePr>
          <p:cNvPr id="7" name="Object 1" hidden="1">
            <a:extLst>
              <a:ext uri="{FF2B5EF4-FFF2-40B4-BE49-F238E27FC236}">
                <a16:creationId xmlns:a16="http://schemas.microsoft.com/office/drawing/2014/main" id="{0F965F44-8AE5-201B-AA20-8EEA05BF5ED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0"/>
            </p:custDataLst>
            <p:extLst>
              <p:ext uri="{D42A27DB-BD31-4B8C-83A1-F6EECF244321}">
                <p14:modId xmlns:p14="http://schemas.microsoft.com/office/powerpoint/2010/main" val="1803306847"/>
              </p:ext>
            </p:extLst>
          </p:nvPr>
        </p:nvGraphicFramePr>
        <p:xfrm>
          <a:off x="1922" y="1515"/>
          <a:ext cx="1920" cy="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Slide" r:id="rId21" imgW="473" imgH="476" progId="TCLayout.ActiveDocument.1">
                  <p:embed/>
                </p:oleObj>
              </mc:Choice>
              <mc:Fallback>
                <p:oleObj name="think-cell Slide" r:id="rId21" imgW="473" imgH="476" progId="TCLayout.ActiveDocument.1">
                  <p:embed/>
                  <p:pic>
                    <p:nvPicPr>
                      <p:cNvPr id="7" name="Object 1" hidden="1">
                        <a:extLst>
                          <a:ext uri="{FF2B5EF4-FFF2-40B4-BE49-F238E27FC236}">
                            <a16:creationId xmlns:a16="http://schemas.microsoft.com/office/drawing/2014/main" id="{0F965F44-8AE5-201B-AA20-8EEA05BF5ED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922" y="1515"/>
                        <a:ext cx="1920" cy="1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08392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</p:sldLayoutIdLst>
  <p:hf hdr="0" dt="0"/>
  <p:txStyles>
    <p:titleStyle>
      <a:lvl1pPr algn="l" defTabSz="914348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7" indent="-228587" algn="l" defTabSz="91434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1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34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08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82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55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29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03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77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4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8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21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5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9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3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7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90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8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</p:sldLayoutIdLst>
  <p:txStyles>
    <p:titleStyle>
      <a:lvl1pPr algn="l" defTabSz="914348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7" indent="-228587" algn="l" defTabSz="91434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1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34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08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82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55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29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03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77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4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8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21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5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9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3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7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90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2.xml"/><Relationship Id="rId4" Type="http://schemas.openxmlformats.org/officeDocument/2006/relationships/customXml" Target="../ink/ink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490BF97-71DD-BA4B-90F6-F29E383222BC}"/>
              </a:ext>
            </a:extLst>
          </p:cNvPr>
          <p:cNvSpPr/>
          <p:nvPr/>
        </p:nvSpPr>
        <p:spPr>
          <a:xfrm>
            <a:off x="947352" y="2792297"/>
            <a:ext cx="5885104" cy="1395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tlCol="0" anchor="ctr">
            <a:spAutoFit/>
          </a:bodyPr>
          <a:lstStyle/>
          <a:p>
            <a:pPr defTabSz="829290"/>
            <a:r>
              <a:rPr lang="ru-RU" sz="2822" b="1" dirty="0">
                <a:solidFill>
                  <a:srgbClr val="3D28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МОНИТОРИНГ ЗАБЮРОКРАТИЗИРОВАННОСТИ РЕГИОНОВ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9" y="448891"/>
            <a:ext cx="1370486" cy="1241382"/>
          </a:xfrm>
          <a:prstGeom prst="rect">
            <a:avLst/>
          </a:prstGeom>
        </p:spPr>
      </p:pic>
      <p:sp>
        <p:nvSpPr>
          <p:cNvPr id="9" name="Параллелограмм 8"/>
          <p:cNvSpPr/>
          <p:nvPr/>
        </p:nvSpPr>
        <p:spPr>
          <a:xfrm flipH="1">
            <a:off x="756509" y="4621772"/>
            <a:ext cx="1572575" cy="1465156"/>
          </a:xfrm>
          <a:prstGeom prst="parallelogram">
            <a:avLst>
              <a:gd name="adj" fmla="val 90550"/>
            </a:avLst>
          </a:prstGeom>
          <a:solidFill>
            <a:srgbClr val="A2A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9290"/>
            <a:endParaRPr lang="ru-RU" sz="1364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EE0F28-7F01-4E1C-93AA-ECC4EC1B15C5}"/>
              </a:ext>
            </a:extLst>
          </p:cNvPr>
          <p:cNvSpPr txBox="1"/>
          <p:nvPr/>
        </p:nvSpPr>
        <p:spPr>
          <a:xfrm>
            <a:off x="2126995" y="5009732"/>
            <a:ext cx="5947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Алтыникова Наталья </a:t>
            </a:r>
            <a:r>
              <a:rPr lang="ru-RU" b="1" dirty="0" err="1"/>
              <a:t>Васильенва</a:t>
            </a:r>
            <a:endParaRPr lang="ru-RU" b="1" dirty="0"/>
          </a:p>
          <a:p>
            <a:r>
              <a:rPr lang="ru-RU" dirty="0"/>
              <a:t>советник руководителя Рособрнадзора,</a:t>
            </a:r>
          </a:p>
          <a:p>
            <a:r>
              <a:rPr lang="ru-RU" dirty="0"/>
              <a:t>директор по развитию ГК «Просвещение»</a:t>
            </a:r>
          </a:p>
        </p:txBody>
      </p:sp>
    </p:spTree>
    <p:extLst>
      <p:ext uri="{BB962C8B-B14F-4D97-AF65-F5344CB8AC3E}">
        <p14:creationId xmlns:p14="http://schemas.microsoft.com/office/powerpoint/2010/main" val="8018069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1301579" y="537417"/>
            <a:ext cx="8353168" cy="882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ВНЕСЕНЫ ЛИ ИЗМЕНЕНИЯ В ДОЛЖНОСТНЫЕ ИНСТРУКЦИИ ? </a:t>
            </a:r>
          </a:p>
        </p:txBody>
      </p:sp>
      <p:graphicFrame>
        <p:nvGraphicFramePr>
          <p:cNvPr id="3" name="Объект 11">
            <a:extLst>
              <a:ext uri="{FF2B5EF4-FFF2-40B4-BE49-F238E27FC236}">
                <a16:creationId xmlns:a16="http://schemas.microsoft.com/office/drawing/2014/main" id="{5804C3B4-8107-BAD4-7B77-BBD512BE40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9507293"/>
              </p:ext>
            </p:extLst>
          </p:nvPr>
        </p:nvGraphicFramePr>
        <p:xfrm>
          <a:off x="838200" y="1825625"/>
          <a:ext cx="10727724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37267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1301579" y="537417"/>
            <a:ext cx="8353168" cy="882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ВНЕСЕНЫ ЛИ ИЗМЕНЕНИЯ В ДОЛЖНОСТНЫЕ ИНСТРУКЦИИ ? </a:t>
            </a:r>
          </a:p>
        </p:txBody>
      </p:sp>
      <p:pic>
        <p:nvPicPr>
          <p:cNvPr id="3" name="Объект 3">
            <a:extLst>
              <a:ext uri="{FF2B5EF4-FFF2-40B4-BE49-F238E27FC236}">
                <a16:creationId xmlns:a16="http://schemas.microsoft.com/office/drawing/2014/main" id="{24101031-4893-E99B-9402-505BE2438D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519" y="1812324"/>
            <a:ext cx="12116015" cy="504567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7C21854-83E7-42F5-B5CA-1E1579F4A8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2429" y="4676783"/>
            <a:ext cx="1971502" cy="209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311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DE175A7A-ACE4-A422-192B-EFF0D34B2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859184"/>
              </p:ext>
            </p:extLst>
          </p:nvPr>
        </p:nvGraphicFramePr>
        <p:xfrm>
          <a:off x="1342769" y="1609352"/>
          <a:ext cx="8406132" cy="415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3915">
                  <a:extLst>
                    <a:ext uri="{9D8B030D-6E8A-4147-A177-3AD203B41FA5}">
                      <a16:colId xmlns:a16="http://schemas.microsoft.com/office/drawing/2014/main" val="192178887"/>
                    </a:ext>
                  </a:extLst>
                </a:gridCol>
                <a:gridCol w="4282217">
                  <a:extLst>
                    <a:ext uri="{9D8B030D-6E8A-4147-A177-3AD203B41FA5}">
                      <a16:colId xmlns:a16="http://schemas.microsoft.com/office/drawing/2014/main" val="2720314529"/>
                    </a:ext>
                  </a:extLst>
                </a:gridCol>
              </a:tblGrid>
              <a:tr h="23688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Лучшие результаты 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Худшие результаты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63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15374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Тульская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Чукотский автономный округ (0%)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923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Самарская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г. Москва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440895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 marL="0" marR="0" lvl="0" indent="0" algn="l" defTabSz="91434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Пензенская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Саха (Якутия)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6150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Алтайский край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Тыва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2782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Амурская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920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Мурманская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973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Крым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6535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Мордовия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330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06959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7AB1656-2519-E27B-4A54-8D7531696928}"/>
              </a:ext>
            </a:extLst>
          </p:cNvPr>
          <p:cNvSpPr txBox="1"/>
          <p:nvPr/>
        </p:nvSpPr>
        <p:spPr>
          <a:xfrm>
            <a:off x="1301579" y="537417"/>
            <a:ext cx="8353168" cy="882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ВНЕСЕНЫ ЛИ ИЗМЕНЕНИЯ В ДОЛЖНОСТНЫЕ ИНСТРУКЦИИ ? </a:t>
            </a:r>
          </a:p>
        </p:txBody>
      </p:sp>
    </p:spTree>
    <p:extLst>
      <p:ext uri="{BB962C8B-B14F-4D97-AF65-F5344CB8AC3E}">
        <p14:creationId xmlns:p14="http://schemas.microsoft.com/office/powerpoint/2010/main" val="38780706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1268627" y="537417"/>
            <a:ext cx="8748584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ПРИХОДИТСЯ ЛИ ГОТОВИТЬ ИНЫЕ ДОКУМЕНТЫ? </a:t>
            </a:r>
          </a:p>
        </p:txBody>
      </p:sp>
      <p:graphicFrame>
        <p:nvGraphicFramePr>
          <p:cNvPr id="3" name="Объект 11">
            <a:extLst>
              <a:ext uri="{FF2B5EF4-FFF2-40B4-BE49-F238E27FC236}">
                <a16:creationId xmlns:a16="http://schemas.microsoft.com/office/drawing/2014/main" id="{FD2D0B62-80C5-CD32-CAFD-B4C9025EFC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528910"/>
              </p:ext>
            </p:extLst>
          </p:nvPr>
        </p:nvGraphicFramePr>
        <p:xfrm>
          <a:off x="838200" y="1825625"/>
          <a:ext cx="10727724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17066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1268627" y="537417"/>
            <a:ext cx="8748584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ПРИХОДИТСЯ ЛИ ГОТОВИТЬ ИНЫЕ ДОКУМЕНТЫ? </a:t>
            </a:r>
          </a:p>
        </p:txBody>
      </p:sp>
      <p:pic>
        <p:nvPicPr>
          <p:cNvPr id="3" name="Объект 4">
            <a:extLst>
              <a:ext uri="{FF2B5EF4-FFF2-40B4-BE49-F238E27FC236}">
                <a16:creationId xmlns:a16="http://schemas.microsoft.com/office/drawing/2014/main" id="{3825047E-46BF-CB3F-80E5-E1469A442F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645" y="1566472"/>
            <a:ext cx="12130498" cy="475411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569B716-2E40-CE1B-0485-8CD55BC8F9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7415" y="4757137"/>
            <a:ext cx="1506386" cy="156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5466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DE175A7A-ACE4-A422-192B-EFF0D34B2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529761"/>
              </p:ext>
            </p:extLst>
          </p:nvPr>
        </p:nvGraphicFramePr>
        <p:xfrm>
          <a:off x="1341120" y="1609352"/>
          <a:ext cx="8407781" cy="489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5564">
                  <a:extLst>
                    <a:ext uri="{9D8B030D-6E8A-4147-A177-3AD203B41FA5}">
                      <a16:colId xmlns:a16="http://schemas.microsoft.com/office/drawing/2014/main" val="192178887"/>
                    </a:ext>
                  </a:extLst>
                </a:gridCol>
                <a:gridCol w="4282217">
                  <a:extLst>
                    <a:ext uri="{9D8B030D-6E8A-4147-A177-3AD203B41FA5}">
                      <a16:colId xmlns:a16="http://schemas.microsoft.com/office/drawing/2014/main" val="2720314529"/>
                    </a:ext>
                  </a:extLst>
                </a:gridCol>
              </a:tblGrid>
              <a:tr h="23688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Лучшие результаты 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Худшие результаты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63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15374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Тульская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Чукотский автономный округ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923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Самарская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Башкортостан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440895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 marL="0" marR="0" lvl="0" indent="0" algn="l" defTabSz="91434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Кабардино-Балкарская Республика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Саха (Якутия)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6150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Тыва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2782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Калмыкия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920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Волгоградская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973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Забайкальский край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6535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Новосибирская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330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Оренбургская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069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Тюменская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0348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Ханты-Мансийский автономный округ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6804358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63ED765-E86F-2A16-1C67-09960FFC605A}"/>
              </a:ext>
            </a:extLst>
          </p:cNvPr>
          <p:cNvSpPr txBox="1"/>
          <p:nvPr/>
        </p:nvSpPr>
        <p:spPr>
          <a:xfrm>
            <a:off x="1268627" y="537417"/>
            <a:ext cx="8748584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ПРИХОДИТСЯ ЛИ ГОТОВИТЬ ИНЫЕ ДОКУМЕНТЫ? </a:t>
            </a:r>
          </a:p>
        </p:txBody>
      </p:sp>
    </p:spTree>
    <p:extLst>
      <p:ext uri="{BB962C8B-B14F-4D97-AF65-F5344CB8AC3E}">
        <p14:creationId xmlns:p14="http://schemas.microsoft.com/office/powerpoint/2010/main" val="33673020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2360721" y="537417"/>
            <a:ext cx="7854198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ПРИХОДИТСЯ ЛИ ГОТОВИТЬ ФОТООЧЕТЫ? </a:t>
            </a:r>
          </a:p>
        </p:txBody>
      </p:sp>
      <p:graphicFrame>
        <p:nvGraphicFramePr>
          <p:cNvPr id="3" name="Объект 11">
            <a:extLst>
              <a:ext uri="{FF2B5EF4-FFF2-40B4-BE49-F238E27FC236}">
                <a16:creationId xmlns:a16="http://schemas.microsoft.com/office/drawing/2014/main" id="{1A7B879D-CF53-B266-9E15-94883EC56A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0088148"/>
              </p:ext>
            </p:extLst>
          </p:nvPr>
        </p:nvGraphicFramePr>
        <p:xfrm>
          <a:off x="838200" y="1825625"/>
          <a:ext cx="10727724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513762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2360721" y="537417"/>
            <a:ext cx="7854198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ПРИХОДИТСЯ ЛИ ГОТОВИТЬ ФОТООЧЕТЫ? </a:t>
            </a:r>
          </a:p>
        </p:txBody>
      </p:sp>
      <p:pic>
        <p:nvPicPr>
          <p:cNvPr id="3" name="Объект 2">
            <a:extLst>
              <a:ext uri="{FF2B5EF4-FFF2-40B4-BE49-F238E27FC236}">
                <a16:creationId xmlns:a16="http://schemas.microsoft.com/office/drawing/2014/main" id="{13ED5351-4BC0-0EFB-FBA7-AD1C2C281B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4360" y="1693553"/>
            <a:ext cx="12200095" cy="491731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3B45FD5-8B8E-0965-D71D-BC69C8292F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4919" y="4695615"/>
            <a:ext cx="1652231" cy="1779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78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2360721" y="537417"/>
            <a:ext cx="7167406" cy="882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ПРИХОДИТСЯ ЛИ ЗАПОЛНЯТЬ БУМАЖНЫЙ И ЭЛЕКТРОННЫЙ ЖУРНАЛ? </a:t>
            </a:r>
          </a:p>
        </p:txBody>
      </p:sp>
      <p:graphicFrame>
        <p:nvGraphicFramePr>
          <p:cNvPr id="3" name="Объект 11">
            <a:extLst>
              <a:ext uri="{FF2B5EF4-FFF2-40B4-BE49-F238E27FC236}">
                <a16:creationId xmlns:a16="http://schemas.microsoft.com/office/drawing/2014/main" id="{1F6024A2-85BB-D069-6C53-918497E6E6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4071925"/>
              </p:ext>
            </p:extLst>
          </p:nvPr>
        </p:nvGraphicFramePr>
        <p:xfrm>
          <a:off x="609600" y="1825625"/>
          <a:ext cx="10956324" cy="4723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666874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2360721" y="537417"/>
            <a:ext cx="7167406" cy="882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ПРИХОДИТСЯ ЛИ ЗАПОЛНЯТЬ БУМАЖНЫЙ И ЭЛЕКТРОННЫЙ ЖУРНАЛ? </a:t>
            </a:r>
          </a:p>
        </p:txBody>
      </p:sp>
      <p:pic>
        <p:nvPicPr>
          <p:cNvPr id="3" name="Объект 4">
            <a:extLst>
              <a:ext uri="{FF2B5EF4-FFF2-40B4-BE49-F238E27FC236}">
                <a16:creationId xmlns:a16="http://schemas.microsoft.com/office/drawing/2014/main" id="{113742F4-1A68-7BB1-A0F8-645C4A19A3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3335" y="1845276"/>
            <a:ext cx="11821744" cy="490151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4990D87-08B5-8771-1E58-881816057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8293" y="4738088"/>
            <a:ext cx="1555508" cy="163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277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12">
            <a:extLst>
              <a:ext uri="{FF2B5EF4-FFF2-40B4-BE49-F238E27FC236}">
                <a16:creationId xmlns:a16="http://schemas.microsoft.com/office/drawing/2014/main" id="{5D2FF58B-46DC-42B7-8D2A-004F451E15A1}"/>
              </a:ext>
            </a:extLst>
          </p:cNvPr>
          <p:cNvSpPr/>
          <p:nvPr/>
        </p:nvSpPr>
        <p:spPr>
          <a:xfrm>
            <a:off x="2456390" y="322535"/>
            <a:ext cx="7279220" cy="8820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tlCol="0" anchor="t">
            <a:spAutoFit/>
          </a:bodyPr>
          <a:lstStyle/>
          <a:p>
            <a:r>
              <a:rPr lang="ru-RU" sz="2566" b="1" dirty="0">
                <a:solidFill>
                  <a:srgbClr val="423D67"/>
                </a:solidFill>
              </a:rPr>
              <a:t>ПРИОРИТЕТ ПРАВИТЕЛЬСТВА РОССИЙСКОЙ ФЕДЕРАЦИИ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5EE2F4-D581-7231-47AD-91D5EF938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6390" y="1562442"/>
            <a:ext cx="6006926" cy="3477694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67E325A-DC44-A4C1-E574-5BF504BA3FF2}"/>
              </a:ext>
            </a:extLst>
          </p:cNvPr>
          <p:cNvSpPr/>
          <p:nvPr/>
        </p:nvSpPr>
        <p:spPr>
          <a:xfrm>
            <a:off x="2456390" y="5550987"/>
            <a:ext cx="6006926" cy="98447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9" b="1" dirty="0">
                <a:solidFill>
                  <a:schemeClr val="tx1"/>
                </a:solidFill>
              </a:rPr>
              <a:t>Снижение бюрократической нагрузки </a:t>
            </a:r>
          </a:p>
          <a:p>
            <a:pPr algn="ctr"/>
            <a:r>
              <a:rPr lang="ru-RU" sz="2309" b="1" dirty="0">
                <a:solidFill>
                  <a:schemeClr val="tx1"/>
                </a:solidFill>
              </a:rPr>
              <a:t>на всех уровнях образования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9BF7C0-C561-C5D0-F921-D96D49F23B2B}"/>
              </a:ext>
            </a:extLst>
          </p:cNvPr>
          <p:cNvSpPr txBox="1"/>
          <p:nvPr/>
        </p:nvSpPr>
        <p:spPr>
          <a:xfrm>
            <a:off x="8647670" y="2374727"/>
            <a:ext cx="342076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423D67"/>
                </a:solidFill>
              </a:rPr>
              <a:t>поручение Председателя Правительства Российской Федерации М.В. Мишустина </a:t>
            </a:r>
          </a:p>
          <a:p>
            <a:r>
              <a:rPr lang="ru-RU" sz="1800" b="1" dirty="0">
                <a:solidFill>
                  <a:srgbClr val="423D67"/>
                </a:solidFill>
              </a:rPr>
              <a:t>от 30.03.2023 № ММ-П8-4473 </a:t>
            </a:r>
          </a:p>
        </p:txBody>
      </p:sp>
    </p:spTree>
    <p:extLst>
      <p:ext uri="{BB962C8B-B14F-4D97-AF65-F5344CB8AC3E}">
        <p14:creationId xmlns:p14="http://schemas.microsoft.com/office/powerpoint/2010/main" val="7235821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DE175A7A-ACE4-A422-192B-EFF0D34B2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188656"/>
              </p:ext>
            </p:extLst>
          </p:nvPr>
        </p:nvGraphicFramePr>
        <p:xfrm>
          <a:off x="1342769" y="1609352"/>
          <a:ext cx="8406132" cy="415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3915">
                  <a:extLst>
                    <a:ext uri="{9D8B030D-6E8A-4147-A177-3AD203B41FA5}">
                      <a16:colId xmlns:a16="http://schemas.microsoft.com/office/drawing/2014/main" val="192178887"/>
                    </a:ext>
                  </a:extLst>
                </a:gridCol>
                <a:gridCol w="4282217">
                  <a:extLst>
                    <a:ext uri="{9D8B030D-6E8A-4147-A177-3AD203B41FA5}">
                      <a16:colId xmlns:a16="http://schemas.microsoft.com/office/drawing/2014/main" val="2720314529"/>
                    </a:ext>
                  </a:extLst>
                </a:gridCol>
              </a:tblGrid>
              <a:tr h="23688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Лучшие результаты 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Худшие результаты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63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15374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Псковская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Карачаево-Черкесская Республика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923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Самарская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Дагестан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440895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 marL="0" marR="0" lvl="0" indent="0" algn="l" defTabSz="91434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Тульская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Тыва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6150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г. Санкт-Петербург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Магаданская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2782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Нижегородская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Курганская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920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Новосибирская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Мордовия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973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Белгородская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Саха (Якутия)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6535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Ханты-Мансийский АО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Ставропольский край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330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Смоленская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06959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BB412DD-0386-5E5C-9FFF-BA6809CCA3EB}"/>
              </a:ext>
            </a:extLst>
          </p:cNvPr>
          <p:cNvSpPr txBox="1"/>
          <p:nvPr/>
        </p:nvSpPr>
        <p:spPr>
          <a:xfrm>
            <a:off x="1232137" y="290282"/>
            <a:ext cx="7167406" cy="882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ПРИХОДИТСЯ ЛИ ЗАПОЛНЯТЬ БУМАЖНЫЙ И ЭЛЕКТРОННЫЙ ЖУРНАЛ? </a:t>
            </a:r>
          </a:p>
        </p:txBody>
      </p:sp>
    </p:spTree>
    <p:extLst>
      <p:ext uri="{BB962C8B-B14F-4D97-AF65-F5344CB8AC3E}">
        <p14:creationId xmlns:p14="http://schemas.microsoft.com/office/powerpoint/2010/main" val="12723486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2360721" y="537417"/>
            <a:ext cx="7167406" cy="882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СНИЗИЛАСЬ ЛИ ДОКУМЕНТАЦИОННАЯ НАГРУЗКА В 2022</a:t>
            </a:r>
            <a:r>
              <a:rPr lang="en-US" sz="2566" b="1" dirty="0">
                <a:solidFill>
                  <a:srgbClr val="423D67"/>
                </a:solidFill>
                <a:latin typeface="Arial" panose="020B0604020202020204"/>
              </a:rPr>
              <a:t>/2023 </a:t>
            </a:r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УЧЕБНОМ ГОДУ?  </a:t>
            </a:r>
          </a:p>
        </p:txBody>
      </p:sp>
      <p:graphicFrame>
        <p:nvGraphicFramePr>
          <p:cNvPr id="3" name="Объект 11">
            <a:extLst>
              <a:ext uri="{FF2B5EF4-FFF2-40B4-BE49-F238E27FC236}">
                <a16:creationId xmlns:a16="http://schemas.microsoft.com/office/drawing/2014/main" id="{7F9009CF-6B62-5B25-E57E-6378CFE14A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4241972"/>
              </p:ext>
            </p:extLst>
          </p:nvPr>
        </p:nvGraphicFramePr>
        <p:xfrm>
          <a:off x="782595" y="1825625"/>
          <a:ext cx="10783329" cy="4494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04889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2360721" y="537417"/>
            <a:ext cx="7167406" cy="882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СНИЗИЛАСЬ ЛИ ДОКУМЕНТАЦИОННАЯ НАГРУЗКА В 2022</a:t>
            </a:r>
            <a:r>
              <a:rPr lang="en-US" sz="2566" b="1" dirty="0">
                <a:solidFill>
                  <a:srgbClr val="423D67"/>
                </a:solidFill>
                <a:latin typeface="Arial" panose="020B0604020202020204"/>
              </a:rPr>
              <a:t>/2023 </a:t>
            </a:r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УЧЕБНОМ ГОДУ?  </a:t>
            </a:r>
          </a:p>
        </p:txBody>
      </p:sp>
      <p:pic>
        <p:nvPicPr>
          <p:cNvPr id="3" name="Объект 4">
            <a:extLst>
              <a:ext uri="{FF2B5EF4-FFF2-40B4-BE49-F238E27FC236}">
                <a16:creationId xmlns:a16="http://schemas.microsoft.com/office/drawing/2014/main" id="{4A9FE331-18CF-E676-0435-B26E64B136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3865" y="1940689"/>
            <a:ext cx="12221637" cy="478983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D483FBF-75CC-2304-8A2B-E940851ECD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4593" y="4695208"/>
            <a:ext cx="1659207" cy="1796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2953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DE175A7A-ACE4-A422-192B-EFF0D34B2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422999"/>
              </p:ext>
            </p:extLst>
          </p:nvPr>
        </p:nvGraphicFramePr>
        <p:xfrm>
          <a:off x="1342768" y="1609352"/>
          <a:ext cx="9201663" cy="489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4190">
                  <a:extLst>
                    <a:ext uri="{9D8B030D-6E8A-4147-A177-3AD203B41FA5}">
                      <a16:colId xmlns:a16="http://schemas.microsoft.com/office/drawing/2014/main" val="192178887"/>
                    </a:ext>
                  </a:extLst>
                </a:gridCol>
                <a:gridCol w="4687473">
                  <a:extLst>
                    <a:ext uri="{9D8B030D-6E8A-4147-A177-3AD203B41FA5}">
                      <a16:colId xmlns:a16="http://schemas.microsoft.com/office/drawing/2014/main" val="2720314529"/>
                    </a:ext>
                  </a:extLst>
                </a:gridCol>
              </a:tblGrid>
              <a:tr h="23688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Лучшие результаты 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Худшие результаты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63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15374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Тульская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Чукотский автономный округ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923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Самарская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Воронежская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440895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 marL="0" marR="0" lvl="0" indent="0" algn="l" defTabSz="91434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Иркутская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6150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Кировская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2782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Курганская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920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Пермский край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973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Алтай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6535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Дагестан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330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Марий Эл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069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Чувашская Республика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322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Ростовская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3997973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2A2466EA-36FE-5F03-1A8D-E46C553C47D2}"/>
              </a:ext>
            </a:extLst>
          </p:cNvPr>
          <p:cNvSpPr txBox="1"/>
          <p:nvPr/>
        </p:nvSpPr>
        <p:spPr>
          <a:xfrm>
            <a:off x="1866451" y="351528"/>
            <a:ext cx="7167406" cy="882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СНИЗИЛАСЬ ЛИ ДОКУМЕНТАЦИОННАЯ НАГРУЗКА В 2022</a:t>
            </a:r>
            <a:r>
              <a:rPr lang="en-US" sz="2566" b="1" dirty="0">
                <a:solidFill>
                  <a:srgbClr val="423D67"/>
                </a:solidFill>
                <a:latin typeface="Arial" panose="020B0604020202020204"/>
              </a:rPr>
              <a:t>/2023 </a:t>
            </a:r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УЧЕБНОМ ГОДУ?  </a:t>
            </a:r>
          </a:p>
        </p:txBody>
      </p:sp>
    </p:spTree>
    <p:extLst>
      <p:ext uri="{BB962C8B-B14F-4D97-AF65-F5344CB8AC3E}">
        <p14:creationId xmlns:p14="http://schemas.microsoft.com/office/powerpoint/2010/main" val="9344842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1721708" y="537417"/>
            <a:ext cx="8435545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СОЗДАНА ЛИ В РЕГИОНЕ «ГОРЯЧАЯ ЛИНИЯ» ? </a:t>
            </a:r>
          </a:p>
        </p:txBody>
      </p:sp>
      <p:graphicFrame>
        <p:nvGraphicFramePr>
          <p:cNvPr id="4" name="Объект 6">
            <a:extLst>
              <a:ext uri="{FF2B5EF4-FFF2-40B4-BE49-F238E27FC236}">
                <a16:creationId xmlns:a16="http://schemas.microsoft.com/office/drawing/2014/main" id="{66FFEDDB-3022-FCD9-B316-BBB149672E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837286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558568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1721708" y="537417"/>
            <a:ext cx="8435545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СОЗДАНА ЛИ В РЕГИОНЕ «ГОРЯЧАЯ ЛИНИЯ» ? </a:t>
            </a:r>
          </a:p>
        </p:txBody>
      </p:sp>
      <p:pic>
        <p:nvPicPr>
          <p:cNvPr id="6" name="Объект 6">
            <a:extLst>
              <a:ext uri="{FF2B5EF4-FFF2-40B4-BE49-F238E27FC236}">
                <a16:creationId xmlns:a16="http://schemas.microsoft.com/office/drawing/2014/main" id="{517D0DEA-8300-63D0-5592-565C172E0E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5601" y="1276864"/>
            <a:ext cx="12643947" cy="524750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309BE33-393B-3785-4E87-7FE5203EC0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6657" y="4766661"/>
            <a:ext cx="1626054" cy="167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3398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DE175A7A-ACE4-A422-192B-EFF0D34B2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745350"/>
              </p:ext>
            </p:extLst>
          </p:nvPr>
        </p:nvGraphicFramePr>
        <p:xfrm>
          <a:off x="1342768" y="1609352"/>
          <a:ext cx="9349945" cy="41837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86935">
                  <a:extLst>
                    <a:ext uri="{9D8B030D-6E8A-4147-A177-3AD203B41FA5}">
                      <a16:colId xmlns:a16="http://schemas.microsoft.com/office/drawing/2014/main" val="192178887"/>
                    </a:ext>
                  </a:extLst>
                </a:gridCol>
                <a:gridCol w="4763010">
                  <a:extLst>
                    <a:ext uri="{9D8B030D-6E8A-4147-A177-3AD203B41FA5}">
                      <a16:colId xmlns:a16="http://schemas.microsoft.com/office/drawing/2014/main" val="2720314529"/>
                    </a:ext>
                  </a:extLst>
                </a:gridCol>
              </a:tblGrid>
              <a:tr h="90976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Лучшие результаты 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Худшие результаты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63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1537490"/>
                  </a:ext>
                </a:extLst>
              </a:tr>
              <a:tr h="409955">
                <a:tc>
                  <a:txBody>
                    <a:bodyPr/>
                    <a:lstStyle/>
                    <a:p>
                      <a:r>
                        <a:rPr lang="ru-RU" dirty="0"/>
                        <a:t>Самарская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Тыва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923669"/>
                  </a:ext>
                </a:extLst>
              </a:tr>
              <a:tr h="409955">
                <a:tc>
                  <a:txBody>
                    <a:bodyPr/>
                    <a:lstStyle/>
                    <a:p>
                      <a:r>
                        <a:rPr lang="ru-RU" dirty="0"/>
                        <a:t>Тульская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Камчатский край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440895"/>
                  </a:ext>
                </a:extLst>
              </a:tr>
              <a:tr h="404339">
                <a:tc>
                  <a:txBody>
                    <a:bodyPr/>
                    <a:lstStyle/>
                    <a:p>
                      <a:pPr marL="0" marR="0" lvl="0" indent="0" algn="l" defTabSz="91434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Пензенская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Курганская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6150860"/>
                  </a:ext>
                </a:extLst>
              </a:tr>
              <a:tr h="409955">
                <a:tc>
                  <a:txBody>
                    <a:bodyPr/>
                    <a:lstStyle/>
                    <a:p>
                      <a:r>
                        <a:rPr lang="ru-RU" dirty="0"/>
                        <a:t>Алтайский край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Забайкальский край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2782649"/>
                  </a:ext>
                </a:extLst>
              </a:tr>
              <a:tr h="4099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Еврейская автономная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920924"/>
                  </a:ext>
                </a:extLst>
              </a:tr>
              <a:tr h="4099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Калмыкия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6535721"/>
                  </a:ext>
                </a:extLst>
              </a:tr>
              <a:tr h="4099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Коми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330247"/>
                  </a:ext>
                </a:extLst>
              </a:tr>
              <a:tr h="4099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Ингушетия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06959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87869943-36C4-5522-DCE8-4F21C49CE7E3}"/>
              </a:ext>
            </a:extLst>
          </p:cNvPr>
          <p:cNvSpPr txBox="1"/>
          <p:nvPr/>
        </p:nvSpPr>
        <p:spPr>
          <a:xfrm>
            <a:off x="1721708" y="537417"/>
            <a:ext cx="8435545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СОЗДАНА ЛИ В РЕГИОНЕ «ГОРЯЧАЯ ЛИНИЯ» ? </a:t>
            </a:r>
          </a:p>
        </p:txBody>
      </p:sp>
    </p:spTree>
    <p:extLst>
      <p:ext uri="{BB962C8B-B14F-4D97-AF65-F5344CB8AC3E}">
        <p14:creationId xmlns:p14="http://schemas.microsoft.com/office/powerpoint/2010/main" val="16892031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2360721" y="537417"/>
            <a:ext cx="7167406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 ОБЩИЕ РЕЗУЛЬТАТЫ  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DE175A7A-ACE4-A422-192B-EFF0D34B2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226276"/>
              </p:ext>
            </p:extLst>
          </p:nvPr>
        </p:nvGraphicFramePr>
        <p:xfrm>
          <a:off x="1342768" y="1609351"/>
          <a:ext cx="9514701" cy="44008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7761">
                  <a:extLst>
                    <a:ext uri="{9D8B030D-6E8A-4147-A177-3AD203B41FA5}">
                      <a16:colId xmlns:a16="http://schemas.microsoft.com/office/drawing/2014/main" val="192178887"/>
                    </a:ext>
                  </a:extLst>
                </a:gridCol>
                <a:gridCol w="4846940">
                  <a:extLst>
                    <a:ext uri="{9D8B030D-6E8A-4147-A177-3AD203B41FA5}">
                      <a16:colId xmlns:a16="http://schemas.microsoft.com/office/drawing/2014/main" val="2720314529"/>
                    </a:ext>
                  </a:extLst>
                </a:gridCol>
              </a:tblGrid>
              <a:tr h="101028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Лучшие результаты 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Худшие результаты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63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1537490"/>
                  </a:ext>
                </a:extLst>
              </a:tr>
              <a:tr h="847641">
                <a:tc>
                  <a:txBody>
                    <a:bodyPr/>
                    <a:lstStyle/>
                    <a:p>
                      <a:r>
                        <a:rPr lang="ru-RU" dirty="0"/>
                        <a:t>Тульская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Дагестан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923669"/>
                  </a:ext>
                </a:extLst>
              </a:tr>
              <a:tr h="847641">
                <a:tc>
                  <a:txBody>
                    <a:bodyPr/>
                    <a:lstStyle/>
                    <a:p>
                      <a:r>
                        <a:rPr lang="ru-RU" dirty="0"/>
                        <a:t>Самарская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Саха (Якутия)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440895"/>
                  </a:ext>
                </a:extLst>
              </a:tr>
              <a:tr h="847641">
                <a:tc>
                  <a:txBody>
                    <a:bodyPr/>
                    <a:lstStyle/>
                    <a:p>
                      <a:r>
                        <a:rPr lang="ru-RU" dirty="0"/>
                        <a:t>Пензенская область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Тыва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6150860"/>
                  </a:ext>
                </a:extLst>
              </a:tr>
              <a:tr h="847641">
                <a:tc>
                  <a:txBody>
                    <a:bodyPr/>
                    <a:lstStyle/>
                    <a:p>
                      <a:r>
                        <a:rPr lang="ru-RU" dirty="0"/>
                        <a:t>Алтайский край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27826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8730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2">
            <a:extLst>
              <a:ext uri="{FF2B5EF4-FFF2-40B4-BE49-F238E27FC236}">
                <a16:creationId xmlns:a16="http://schemas.microsoft.com/office/drawing/2014/main" id="{0696772E-0EAC-F31C-7F71-5455E7668730}"/>
              </a:ext>
            </a:extLst>
          </p:cNvPr>
          <p:cNvSpPr/>
          <p:nvPr/>
        </p:nvSpPr>
        <p:spPr>
          <a:xfrm>
            <a:off x="2153583" y="286950"/>
            <a:ext cx="6378190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tlCol="0" anchor="t">
            <a:spAutoFit/>
          </a:bodyPr>
          <a:lstStyle/>
          <a:p>
            <a:r>
              <a:rPr lang="ru-RU" sz="3200" b="1" dirty="0">
                <a:solidFill>
                  <a:srgbClr val="423D67"/>
                </a:solidFill>
              </a:rPr>
              <a:t>О МОНИТОРИНГЕ 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0E01523-83CB-F808-6E9B-587BD67F8D10}"/>
              </a:ext>
            </a:extLst>
          </p:cNvPr>
          <p:cNvSpPr/>
          <p:nvPr/>
        </p:nvSpPr>
        <p:spPr>
          <a:xfrm>
            <a:off x="952356" y="1767732"/>
            <a:ext cx="1363341" cy="1363341"/>
          </a:xfrm>
          <a:prstGeom prst="rect">
            <a:avLst/>
          </a:prstGeom>
          <a:solidFill>
            <a:srgbClr val="CDCDEB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964B84D-2D94-EA3D-464D-D456A751E08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383148" y="2110496"/>
            <a:ext cx="501756" cy="6778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DC1D22-480E-7B83-0810-FDD354118457}"/>
              </a:ext>
            </a:extLst>
          </p:cNvPr>
          <p:cNvSpPr txBox="1"/>
          <p:nvPr/>
        </p:nvSpPr>
        <p:spPr>
          <a:xfrm>
            <a:off x="2389950" y="2218567"/>
            <a:ext cx="3702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462E82"/>
                </a:solidFill>
              </a:rPr>
              <a:t>СФЕРУМ</a:t>
            </a:r>
            <a:r>
              <a:rPr lang="en-US" sz="2000" dirty="0">
                <a:solidFill>
                  <a:srgbClr val="462E82"/>
                </a:solidFill>
              </a:rPr>
              <a:t>/VK </a:t>
            </a:r>
            <a:r>
              <a:rPr lang="ru-RU" sz="2000" dirty="0">
                <a:solidFill>
                  <a:srgbClr val="462E82"/>
                </a:solidFill>
              </a:rPr>
              <a:t>МЕССЕНДЖЕР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F9F2CA0-C08C-B8D6-0208-0F309BA84362}"/>
              </a:ext>
            </a:extLst>
          </p:cNvPr>
          <p:cNvSpPr/>
          <p:nvPr/>
        </p:nvSpPr>
        <p:spPr>
          <a:xfrm>
            <a:off x="952356" y="3388023"/>
            <a:ext cx="1363341" cy="1363341"/>
          </a:xfrm>
          <a:prstGeom prst="rect">
            <a:avLst/>
          </a:prstGeom>
          <a:solidFill>
            <a:srgbClr val="CDCDEB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B84D5A-90D9-041D-76AD-9C4BCDCF61E2}"/>
              </a:ext>
            </a:extLst>
          </p:cNvPr>
          <p:cNvSpPr txBox="1"/>
          <p:nvPr/>
        </p:nvSpPr>
        <p:spPr>
          <a:xfrm>
            <a:off x="2746489" y="3681494"/>
            <a:ext cx="19874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462E82"/>
                </a:solidFill>
              </a:rPr>
              <a:t>8</a:t>
            </a:r>
            <a:r>
              <a:rPr lang="ru-RU" sz="2400" dirty="0">
                <a:solidFill>
                  <a:srgbClr val="462E82"/>
                </a:solidFill>
              </a:rPr>
              <a:t> </a:t>
            </a:r>
            <a:r>
              <a:rPr lang="ru-RU" sz="2000" dirty="0">
                <a:solidFill>
                  <a:srgbClr val="462E82"/>
                </a:solidFill>
              </a:rPr>
              <a:t>ВОПРОСОВ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E19D93D-AF7C-351D-7F2E-F4DD37C3331F}"/>
              </a:ext>
            </a:extLst>
          </p:cNvPr>
          <p:cNvSpPr/>
          <p:nvPr/>
        </p:nvSpPr>
        <p:spPr>
          <a:xfrm>
            <a:off x="6533491" y="1767730"/>
            <a:ext cx="1363341" cy="1363341"/>
          </a:xfrm>
          <a:prstGeom prst="rect">
            <a:avLst/>
          </a:prstGeom>
          <a:solidFill>
            <a:srgbClr val="CDCDEB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C622744-DAEF-DA3B-2758-F1F28F7AC861}"/>
              </a:ext>
            </a:extLst>
          </p:cNvPr>
          <p:cNvSpPr/>
          <p:nvPr/>
        </p:nvSpPr>
        <p:spPr>
          <a:xfrm>
            <a:off x="6533491" y="3388022"/>
            <a:ext cx="1363341" cy="1363341"/>
          </a:xfrm>
          <a:prstGeom prst="rect">
            <a:avLst/>
          </a:prstGeom>
          <a:solidFill>
            <a:srgbClr val="CDCDEB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27296D-535F-ABC5-DA27-EEECB12C82B6}"/>
              </a:ext>
            </a:extLst>
          </p:cNvPr>
          <p:cNvSpPr txBox="1"/>
          <p:nvPr/>
        </p:nvSpPr>
        <p:spPr>
          <a:xfrm>
            <a:off x="8237560" y="2018162"/>
            <a:ext cx="27372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462E82"/>
                </a:solidFill>
              </a:rPr>
              <a:t>89</a:t>
            </a:r>
            <a:r>
              <a:rPr lang="ru-RU" dirty="0">
                <a:solidFill>
                  <a:srgbClr val="462E82"/>
                </a:solidFill>
              </a:rPr>
              <a:t> </a:t>
            </a:r>
            <a:r>
              <a:rPr lang="ru-RU" sz="2000" dirty="0">
                <a:solidFill>
                  <a:srgbClr val="462E82"/>
                </a:solidFill>
              </a:rPr>
              <a:t>СУБЪЕКТОВ РФ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55DA9C-352D-F4EE-63AB-E0F246250999}"/>
              </a:ext>
            </a:extLst>
          </p:cNvPr>
          <p:cNvSpPr txBox="1"/>
          <p:nvPr/>
        </p:nvSpPr>
        <p:spPr>
          <a:xfrm flipH="1">
            <a:off x="8389824" y="3681494"/>
            <a:ext cx="3587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462E82"/>
                </a:solidFill>
              </a:rPr>
              <a:t>35 599 </a:t>
            </a:r>
            <a:r>
              <a:rPr lang="ru-RU" sz="2000" dirty="0">
                <a:solidFill>
                  <a:srgbClr val="462E82"/>
                </a:solidFill>
              </a:rPr>
              <a:t>УЧИТЕЛЕЙ</a:t>
            </a:r>
            <a:r>
              <a:rPr lang="ru-RU" sz="2000" dirty="0"/>
              <a:t>	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96700D8-2A6E-A76B-A7FE-7540F2C6DB0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322386" y="3830595"/>
            <a:ext cx="623279" cy="60047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1553F57-9E35-BD13-8BAF-0006941B3E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6239" y="3681494"/>
            <a:ext cx="647357" cy="74957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A46E293-13CA-7E64-7DA5-F83266157D4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828143" y="2110496"/>
            <a:ext cx="777903" cy="62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716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2360721" y="537417"/>
            <a:ext cx="7167406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ЗНАКОМЫ ЛИ С ПОПРАВКАМИ В 273 ФЗ? </a:t>
            </a:r>
          </a:p>
        </p:txBody>
      </p:sp>
      <p:graphicFrame>
        <p:nvGraphicFramePr>
          <p:cNvPr id="3" name="Объект 11">
            <a:extLst>
              <a:ext uri="{FF2B5EF4-FFF2-40B4-BE49-F238E27FC236}">
                <a16:creationId xmlns:a16="http://schemas.microsoft.com/office/drawing/2014/main" id="{156F3FFE-2411-D456-1E36-7EB69B5654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5548703"/>
              </p:ext>
            </p:extLst>
          </p:nvPr>
        </p:nvGraphicFramePr>
        <p:xfrm>
          <a:off x="286265" y="1969245"/>
          <a:ext cx="10727724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39168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6002" y="1732455"/>
            <a:ext cx="12594000" cy="493576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2360721" y="537417"/>
            <a:ext cx="7167406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ЗНАКОМЫ ЛИ С ПОПРАВКАМИ В 273 ФЗ?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A5042B9-6D29-E471-52D1-0E232E7FC6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0735" y="4434476"/>
            <a:ext cx="1794311" cy="1892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488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DE175A7A-ACE4-A422-192B-EFF0D34B2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778969"/>
              </p:ext>
            </p:extLst>
          </p:nvPr>
        </p:nvGraphicFramePr>
        <p:xfrm>
          <a:off x="1342768" y="1609351"/>
          <a:ext cx="9766666" cy="4348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1371">
                  <a:extLst>
                    <a:ext uri="{9D8B030D-6E8A-4147-A177-3AD203B41FA5}">
                      <a16:colId xmlns:a16="http://schemas.microsoft.com/office/drawing/2014/main" val="192178887"/>
                    </a:ext>
                  </a:extLst>
                </a:gridCol>
                <a:gridCol w="4975295">
                  <a:extLst>
                    <a:ext uri="{9D8B030D-6E8A-4147-A177-3AD203B41FA5}">
                      <a16:colId xmlns:a16="http://schemas.microsoft.com/office/drawing/2014/main" val="2720314529"/>
                    </a:ext>
                  </a:extLst>
                </a:gridCol>
              </a:tblGrid>
              <a:tr h="66697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Лучшие результаты 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Худшие результаты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63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1537490"/>
                  </a:ext>
                </a:extLst>
              </a:tr>
              <a:tr h="504600">
                <a:tc>
                  <a:txBody>
                    <a:bodyPr/>
                    <a:lstStyle/>
                    <a:p>
                      <a:pPr marL="0" marR="0" lvl="0" indent="0" algn="l" defTabSz="91434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Тульская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Магаданская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923669"/>
                  </a:ext>
                </a:extLst>
              </a:tr>
              <a:tr h="504600">
                <a:tc>
                  <a:txBody>
                    <a:bodyPr/>
                    <a:lstStyle/>
                    <a:p>
                      <a:r>
                        <a:rPr lang="ru-RU" dirty="0"/>
                        <a:t>Пензенская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Дагестан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440895"/>
                  </a:ext>
                </a:extLst>
              </a:tr>
              <a:tr h="497688">
                <a:tc>
                  <a:txBody>
                    <a:bodyPr/>
                    <a:lstStyle/>
                    <a:p>
                      <a:r>
                        <a:rPr lang="ru-RU" dirty="0"/>
                        <a:t>Липецкая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Ингушетия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6150860"/>
                  </a:ext>
                </a:extLst>
              </a:tr>
              <a:tr h="504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Чеченская республика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2782649"/>
                  </a:ext>
                </a:extLst>
              </a:tr>
              <a:tr h="504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Тюменская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920924"/>
                  </a:ext>
                </a:extLst>
              </a:tr>
              <a:tr h="504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Алтай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973646"/>
                  </a:ext>
                </a:extLst>
              </a:tr>
              <a:tr h="504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Пермский край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7417098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0906586-68C0-6FA8-4F44-689EEBEC2CE6}"/>
              </a:ext>
            </a:extLst>
          </p:cNvPr>
          <p:cNvSpPr txBox="1"/>
          <p:nvPr/>
        </p:nvSpPr>
        <p:spPr>
          <a:xfrm>
            <a:off x="2513121" y="689817"/>
            <a:ext cx="7167406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ЗНАКОМЫ ЛИ С ПОПРАВКАМИ В 273 ФЗ?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3CC15041-D415-8939-6F50-135103305838}"/>
                  </a:ext>
                </a:extLst>
              </p14:cNvPr>
              <p14:cNvContentPartPr/>
              <p14:nvPr/>
            </p14:nvContentPartPr>
            <p14:xfrm>
              <a:off x="1894245" y="2849942"/>
              <a:ext cx="360" cy="360"/>
            </p14:xfrm>
          </p:contentPart>
        </mc:Choice>
        <mc:Fallback xmlns=""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3CC15041-D415-8939-6F50-13510330583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89925" y="2845622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7A7D1DEE-11BF-8E94-3701-4646F6B177AA}"/>
                  </a:ext>
                </a:extLst>
              </p14:cNvPr>
              <p14:cNvContentPartPr/>
              <p14:nvPr/>
            </p14:nvContentPartPr>
            <p14:xfrm>
              <a:off x="2808645" y="2644382"/>
              <a:ext cx="360" cy="360"/>
            </p14:xfrm>
          </p:contentPart>
        </mc:Choice>
        <mc:Fallback xmlns=""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7A7D1DEE-11BF-8E94-3701-4646F6B177A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04325" y="2640062"/>
                <a:ext cx="9000" cy="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78218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BBF21D-960E-7F54-A933-4866385C2798}"/>
              </a:ext>
            </a:extLst>
          </p:cNvPr>
          <p:cNvSpPr txBox="1"/>
          <p:nvPr/>
        </p:nvSpPr>
        <p:spPr>
          <a:xfrm>
            <a:off x="1062681" y="424109"/>
            <a:ext cx="9572368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ЗНАКОМЫ ЛИ С ПРИКАЗОМ МИНПРОСВЕЩЕНИЯ №582 ? </a:t>
            </a:r>
          </a:p>
        </p:txBody>
      </p:sp>
      <p:graphicFrame>
        <p:nvGraphicFramePr>
          <p:cNvPr id="3" name="Объект 6">
            <a:extLst>
              <a:ext uri="{FF2B5EF4-FFF2-40B4-BE49-F238E27FC236}">
                <a16:creationId xmlns:a16="http://schemas.microsoft.com/office/drawing/2014/main" id="{07B12520-71D8-3836-7352-63E344217A4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477671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59018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888" y="1707655"/>
            <a:ext cx="12605506" cy="494027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BBBF21D-960E-7F54-A933-4866385C2798}"/>
              </a:ext>
            </a:extLst>
          </p:cNvPr>
          <p:cNvSpPr txBox="1"/>
          <p:nvPr/>
        </p:nvSpPr>
        <p:spPr>
          <a:xfrm>
            <a:off x="1062681" y="424109"/>
            <a:ext cx="9572368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ЗНАКОМЫ ЛИ С ПРИКАЗОМ МИНПРОСВЕЩЕНИЯ №582 ?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1CD4BEF-1528-5A56-B6D2-7530A2130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0473" y="4788803"/>
            <a:ext cx="1689274" cy="179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416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DE175A7A-ACE4-A422-192B-EFF0D34B2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929097"/>
              </p:ext>
            </p:extLst>
          </p:nvPr>
        </p:nvGraphicFramePr>
        <p:xfrm>
          <a:off x="1011266" y="1137178"/>
          <a:ext cx="10169468" cy="51834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88980">
                  <a:extLst>
                    <a:ext uri="{9D8B030D-6E8A-4147-A177-3AD203B41FA5}">
                      <a16:colId xmlns:a16="http://schemas.microsoft.com/office/drawing/2014/main" val="192178887"/>
                    </a:ext>
                  </a:extLst>
                </a:gridCol>
                <a:gridCol w="5180488">
                  <a:extLst>
                    <a:ext uri="{9D8B030D-6E8A-4147-A177-3AD203B41FA5}">
                      <a16:colId xmlns:a16="http://schemas.microsoft.com/office/drawing/2014/main" val="2720314529"/>
                    </a:ext>
                  </a:extLst>
                </a:gridCol>
              </a:tblGrid>
              <a:tr h="66114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Лучшие результаты 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Худшие результаты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63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1537490"/>
                  </a:ext>
                </a:extLst>
              </a:tr>
              <a:tr h="500192">
                <a:tc>
                  <a:txBody>
                    <a:bodyPr/>
                    <a:lstStyle/>
                    <a:p>
                      <a:r>
                        <a:rPr lang="ru-RU" dirty="0"/>
                        <a:t>г. Севастополь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г. Москва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923669"/>
                  </a:ext>
                </a:extLst>
              </a:tr>
              <a:tr h="500192">
                <a:tc>
                  <a:txBody>
                    <a:bodyPr/>
                    <a:lstStyle/>
                    <a:p>
                      <a:r>
                        <a:rPr lang="ru-RU" dirty="0"/>
                        <a:t>Пензенская область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Еврейский автономный округ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440895"/>
                  </a:ext>
                </a:extLst>
              </a:tr>
              <a:tr h="493341">
                <a:tc>
                  <a:txBody>
                    <a:bodyPr/>
                    <a:lstStyle/>
                    <a:p>
                      <a:pPr marL="0" marR="0" lvl="0" indent="0" algn="l" defTabSz="91434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Алтайский край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Камчатский край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6150860"/>
                  </a:ext>
                </a:extLst>
              </a:tr>
              <a:tr h="500192">
                <a:tc>
                  <a:txBody>
                    <a:bodyPr/>
                    <a:lstStyle/>
                    <a:p>
                      <a:r>
                        <a:rPr lang="ru-RU" dirty="0"/>
                        <a:t>Амурская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Пермский край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2782649"/>
                  </a:ext>
                </a:extLst>
              </a:tr>
              <a:tr h="500192">
                <a:tc>
                  <a:txBody>
                    <a:bodyPr/>
                    <a:lstStyle/>
                    <a:p>
                      <a:r>
                        <a:rPr lang="ru-RU" dirty="0"/>
                        <a:t>Астраханская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Алтай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920924"/>
                  </a:ext>
                </a:extLst>
              </a:tr>
              <a:tr h="500192">
                <a:tc>
                  <a:txBody>
                    <a:bodyPr/>
                    <a:lstStyle/>
                    <a:p>
                      <a:r>
                        <a:rPr lang="ru-RU" dirty="0"/>
                        <a:t>Самарская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Дагестан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973646"/>
                  </a:ext>
                </a:extLst>
              </a:tr>
              <a:tr h="500192"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Карелия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Саха (Якутия)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399247"/>
                  </a:ext>
                </a:extLst>
              </a:tr>
              <a:tr h="500192">
                <a:tc>
                  <a:txBody>
                    <a:bodyPr/>
                    <a:lstStyle/>
                    <a:p>
                      <a:r>
                        <a:rPr lang="ru-RU" dirty="0"/>
                        <a:t>Тульская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Тюменская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0685873"/>
                  </a:ext>
                </a:extLst>
              </a:tr>
              <a:tr h="1312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Удмуртская Республика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16418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7E2E6AC-6BB2-EA3D-3E84-25A24E7D49E6}"/>
              </a:ext>
            </a:extLst>
          </p:cNvPr>
          <p:cNvSpPr txBox="1"/>
          <p:nvPr/>
        </p:nvSpPr>
        <p:spPr>
          <a:xfrm>
            <a:off x="1062681" y="424109"/>
            <a:ext cx="9572368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ЗНАКОМЫ ЛИ С ПРИКАЗОМ МИНПРОСВЕЩЕНИЯ №582 ? </a:t>
            </a:r>
          </a:p>
        </p:txBody>
      </p:sp>
    </p:spTree>
    <p:extLst>
      <p:ext uri="{BB962C8B-B14F-4D97-AF65-F5344CB8AC3E}">
        <p14:creationId xmlns:p14="http://schemas.microsoft.com/office/powerpoint/2010/main" val="14015814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8A8AD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Рамка</Template>
  <TotalTime>6490</TotalTime>
  <Words>503</Words>
  <Application>Microsoft Office PowerPoint</Application>
  <PresentationFormat>Широкоэкранный</PresentationFormat>
  <Paragraphs>159</Paragraphs>
  <Slides>27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1_Тема Office</vt:lpstr>
      <vt:lpstr>Тема Office</vt:lpstr>
      <vt:lpstr>think-cell Slide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Обобщенные результаты апробации аккредитационного мониторинга</dc:title>
  <dc:creator>Наталья Алтыникова</dc:creator>
  <cp:lastModifiedBy>Новиков В.В.</cp:lastModifiedBy>
  <cp:revision>41</cp:revision>
  <dcterms:created xsi:type="dcterms:W3CDTF">2022-09-25T11:38:47Z</dcterms:created>
  <dcterms:modified xsi:type="dcterms:W3CDTF">2023-07-18T07:14:03Z</dcterms:modified>
</cp:coreProperties>
</file>