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5"/>
  </p:notesMasterIdLst>
  <p:sldIdLst>
    <p:sldId id="288" r:id="rId2"/>
    <p:sldId id="486" r:id="rId3"/>
    <p:sldId id="502" r:id="rId4"/>
    <p:sldId id="503" r:id="rId5"/>
    <p:sldId id="504" r:id="rId6"/>
    <p:sldId id="472" r:id="rId7"/>
    <p:sldId id="466" r:id="rId8"/>
    <p:sldId id="476" r:id="rId9"/>
    <p:sldId id="468" r:id="rId10"/>
    <p:sldId id="505" r:id="rId11"/>
    <p:sldId id="487" r:id="rId12"/>
    <p:sldId id="490" r:id="rId13"/>
    <p:sldId id="489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FA1"/>
    <a:srgbClr val="57D3FF"/>
    <a:srgbClr val="BD4E4C"/>
    <a:srgbClr val="536EA3"/>
    <a:srgbClr val="CDFBCF"/>
    <a:srgbClr val="CCECFF"/>
    <a:srgbClr val="FFFFCC"/>
    <a:srgbClr val="9AF8C7"/>
    <a:srgbClr val="4A7DB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5713" autoAdjust="0"/>
  </p:normalViewPr>
  <p:slideViewPr>
    <p:cSldViewPr>
      <p:cViewPr varScale="1">
        <p:scale>
          <a:sx n="111" d="100"/>
          <a:sy n="111" d="100"/>
        </p:scale>
        <p:origin x="157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60607781690375"/>
          <c:y val="0.12147961588311533"/>
          <c:w val="0.75505296161662394"/>
          <c:h val="0.39719498824224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50-4FE6-BE6B-84CC080281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50-4FE6-BE6B-84CC080281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50-4FE6-BE6B-84CC080281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50-4FE6-BE6B-84CC0802819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50-4FE6-BE6B-84CC08028196}"/>
              </c:ext>
            </c:extLst>
          </c:dPt>
          <c:dLbls>
            <c:dLbl>
              <c:idx val="0"/>
              <c:layout>
                <c:manualLayout>
                  <c:x val="-6.3862124340445192E-2"/>
                  <c:y val="-2.74670083657358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249513397522858E-2"/>
                  <c:y val="1.55060717870076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1FCD3F2-B46D-434B-AC11-C0A246D0BF1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50-4FE6-BE6B-84CC080281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 предоставлении лицензии</c:v>
                </c:pt>
                <c:pt idx="1">
                  <c:v>О внесении изменений в реестр лицензий</c:v>
                </c:pt>
                <c:pt idx="2">
                  <c:v>О прекращении действия лицензии</c:v>
                </c:pt>
                <c:pt idx="3">
                  <c:v>О предоставлении выписки из реестра</c:v>
                </c:pt>
                <c:pt idx="4">
                  <c:v>О предоставлении временной лицензии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</c:v>
                </c:pt>
                <c:pt idx="1">
                  <c:v>86</c:v>
                </c:pt>
                <c:pt idx="2">
                  <c:v>5</c:v>
                </c:pt>
                <c:pt idx="3">
                  <c:v>52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D50-4FE6-BE6B-84CC080281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96301392064173E-2"/>
          <c:y val="0.62291334748209082"/>
          <c:w val="0.98506349400257487"/>
          <c:h val="0.36599814769582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093408272645"/>
          <c:y val="0.15700457862108783"/>
          <c:w val="0.40081996141600595"/>
          <c:h val="0.610587645111085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 через ЕПГУ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44-44CB-803C-24D7361A1C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44-44CB-803C-24D7361A1C7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44-44CB-803C-24D7361A1C7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6148068809493639"/>
                  <c:y val="-8.53111086369391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29F537-7225-4990-9CAC-1D9DB18EADB3}" type="VALUE">
                      <a:rPr lang="en-US" sz="2000" smtClean="0"/>
                      <a:pPr>
                        <a:defRPr sz="2400"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44-44CB-803C-24D7361A1C70}"/>
                </c:ext>
                <c:ext xmlns:c15="http://schemas.microsoft.com/office/drawing/2012/chart" uri="{CE6537A1-D6FC-4f65-9D91-7224C49458BB}">
                  <c15:layout>
                    <c:manualLayout>
                      <c:w val="0.21495559174971857"/>
                      <c:h val="0.2426743784312397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Через ИС АКНДПП</c:v>
                </c:pt>
                <c:pt idx="1">
                  <c:v>Через ЕПГУ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4-44CB-803C-24D7361A1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83775614410412"/>
          <c:y val="0.77669494492225299"/>
          <c:w val="0.82398828203618257"/>
          <c:h val="0.22330510555891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67843348698871E-2"/>
          <c:y val="0.10336085916935432"/>
          <c:w val="0.80064313302602264"/>
          <c:h val="0.33775100297066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29-46DB-870C-F421EE5EEE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29-46DB-870C-F421EE5EEE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29-46DB-870C-F421EE5EEE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29-46DB-870C-F421EE5EEE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29-46DB-870C-F421EE5EEEC1}"/>
              </c:ext>
            </c:extLst>
          </c:dPt>
          <c:dLbls>
            <c:dLbl>
              <c:idx val="2"/>
              <c:layout>
                <c:manualLayout>
                  <c:x val="-7.0845230513662788E-2"/>
                  <c:y val="-4.6142001151706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92498608798354E-3"/>
                  <c:y val="-6.5733732583769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818286413497288E-2"/>
                  <c:y val="-1.9636127349754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Выдано временных лицензий</c:v>
                </c:pt>
                <c:pt idx="1">
                  <c:v>Выданно лицензий</c:v>
                </c:pt>
                <c:pt idx="2">
                  <c:v>Внесено изменений в реестр лицензий</c:v>
                </c:pt>
                <c:pt idx="3">
                  <c:v>Прекращено действие лицензии</c:v>
                </c:pt>
                <c:pt idx="4">
                  <c:v>Выданы выписки из реестра лицензий</c:v>
                </c:pt>
                <c:pt idx="5">
                  <c:v>Отказано в предоставлении лицензии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46</c:v>
                </c:pt>
                <c:pt idx="2">
                  <c:v>62</c:v>
                </c:pt>
                <c:pt idx="3">
                  <c:v>4</c:v>
                </c:pt>
                <c:pt idx="4">
                  <c:v>52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629-46DB-870C-F421EE5EEE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54331805281898"/>
          <c:y val="0.1734689117857485"/>
          <c:w val="0.62941359037305444"/>
          <c:h val="0.32320453380353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Lbls>
            <c:dLbl>
              <c:idx val="0"/>
              <c:layout>
                <c:manualLayout>
                  <c:x val="-7.2848620584166773E-2"/>
                  <c:y val="-3.681869830776160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202808698312404E-2"/>
                  <c:y val="7.347375655593174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204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83503207457906E-3"/>
                  <c:y val="3.56572832106179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02176994961076E-3"/>
                  <c:y val="-3.16588831114691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C1-4F7A-B232-3D0DCE9AF8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Подано документов лично</c:v>
                </c:pt>
                <c:pt idx="1">
                  <c:v>Подано электронных документов</c:v>
                </c:pt>
                <c:pt idx="2">
                  <c:v>Подано через ЕПГУ</c:v>
                </c:pt>
                <c:pt idx="3">
                  <c:v>Почтовым отправлением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412</c:v>
                </c:pt>
                <c:pt idx="1">
                  <c:v>204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627126975315075"/>
          <c:y val="0.57211194925419795"/>
          <c:w val="0.61788219136709266"/>
          <c:h val="0.2355061414576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lang="en-US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93119359053195E-2"/>
          <c:y val="0.23052424143057709"/>
          <c:w val="0.92688392901231087"/>
          <c:h val="0.42623534037985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9-471A-9514-0E0A1FD50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24-4B00-9458-437EC1DFD0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24-4B00-9458-437EC1DFD0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24-4B00-9458-437EC1DFD0D9}"/>
              </c:ext>
            </c:extLst>
          </c:dPt>
          <c:dLbls>
            <c:dLbl>
              <c:idx val="0"/>
              <c:layout>
                <c:manualLayout>
                  <c:x val="-0.38885512840247943"/>
                  <c:y val="-0.223615218823919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89-471A-9514-0E0A1FD509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35065876993756E-2"/>
                  <c:y val="-4.92500582078005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ln w="25400"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24-4B00-9458-437EC1DFD0D9}"/>
                </c:ext>
                <c:ext xmlns:c15="http://schemas.microsoft.com/office/drawing/2012/chart" uri="{CE6537A1-D6FC-4f65-9D91-7224C49458BB}">
                  <c15:layout>
                    <c:manualLayout>
                      <c:w val="0.11811057621088251"/>
                      <c:h val="9.861940833798718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7318997832223668E-2"/>
                  <c:y val="-4.7540626541254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24-4B00-9458-437EC1DFD0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52621448912985"/>
                  <c:y val="-3.36428569640313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24-4B00-9458-437EC1DFD0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 w="25400"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Подтверждено документов</c:v>
                </c:pt>
                <c:pt idx="1">
                  <c:v>Отказано в подтверждении</c:v>
                </c:pt>
                <c:pt idx="2">
                  <c:v>Отозваны заявителем</c:v>
                </c:pt>
                <c:pt idx="3">
                  <c:v>Отказано в приеме документов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610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24-4B00-9458-437EC1DFD0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00760695359675"/>
          <c:y val="0.68521496829239592"/>
          <c:w val="0.77246704765299146"/>
          <c:h val="0.25437409715320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395010737228084"/>
          <c:y val="0"/>
          <c:w val="0.504962565297985"/>
          <c:h val="0.951065524558661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92784592752357E-3"/>
                  <c:y val="-1.3257514904547104E-2"/>
                </c:manualLayout>
              </c:layout>
              <c:tx>
                <c:rich>
                  <a:bodyPr/>
                  <a:lstStyle/>
                  <a:p>
                    <a:fld id="{D9EBB503-7473-4193-830C-D1C64F6401E4}" type="VALUE">
                      <a:rPr lang="en-US" sz="16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FD-47B2-A46D-663F2F3B7FA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397933138359288E-2"/>
                  <c:y val="8.3664765385222523E-3"/>
                </c:manualLayout>
              </c:layout>
              <c:tx>
                <c:rich>
                  <a:bodyPr/>
                  <a:lstStyle/>
                  <a:p>
                    <a:fld id="{6A8D3ACE-24DE-4DEC-9403-C4E71923E8AB}" type="VALUE">
                      <a:rPr lang="en-US" sz="16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FD-47B2-A46D-663F2F3B7FA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6727681528065041E-2"/>
                  <c:y val="1.6810252298138438E-4"/>
                </c:manualLayout>
              </c:layout>
              <c:tx>
                <c:rich>
                  <a:bodyPr/>
                  <a:lstStyle/>
                  <a:p>
                    <a:fld id="{DEDBD55F-461D-4701-9AC0-2410219B6B87}" type="VALUE">
                      <a:rPr lang="en-US" sz="16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FD-47B2-A46D-663F2F3B7FA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0484745738360859E-2"/>
                  <c:y val="0"/>
                </c:manualLayout>
              </c:layout>
              <c:tx>
                <c:rich>
                  <a:bodyPr/>
                  <a:lstStyle/>
                  <a:p>
                    <a:fld id="{BE53D1DD-96D0-45FC-9C8D-BE180FE81EFF}" type="VALUE">
                      <a:rPr lang="en-US" sz="16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FD-47B2-A46D-663F2F3B7FA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932179518726952E-2"/>
                  <c:y val="-4.4485886764853207E-3"/>
                </c:manualLayout>
              </c:layout>
              <c:tx>
                <c:rich>
                  <a:bodyPr/>
                  <a:lstStyle/>
                  <a:p>
                    <a:fld id="{8CC5B887-F50B-4941-BAFF-C716E8BA1DEC}" type="VALUE">
                      <a:rPr lang="en-US" sz="16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2A-41C9-90E8-B7B3E33AF9E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Новости для сайта Рособрнадзора</c:v>
                </c:pt>
                <c:pt idx="1">
                  <c:v>Новости для сайта Министерства</c:v>
                </c:pt>
                <c:pt idx="2">
                  <c:v>Оценочные листы</c:v>
                </c:pt>
                <c:pt idx="3">
                  <c:v>Чек-листы</c:v>
                </c:pt>
                <c:pt idx="4">
                  <c:v>Информационно-разъяснительные письма</c:v>
                </c:pt>
                <c:pt idx="5">
                  <c:v>Письма в МО</c:v>
                </c:pt>
                <c:pt idx="6">
                  <c:v>Совещания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14</c:v>
                </c:pt>
                <c:pt idx="2">
                  <c:v>2</c:v>
                </c:pt>
                <c:pt idx="3">
                  <c:v>7</c:v>
                </c:pt>
                <c:pt idx="4">
                  <c:v>8</c:v>
                </c:pt>
                <c:pt idx="5">
                  <c:v>43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FD-47B2-A46D-663F2F3B7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920312"/>
        <c:axId val="187454424"/>
        <c:axId val="0"/>
      </c:bar3DChart>
      <c:catAx>
        <c:axId val="187920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54424"/>
        <c:crosses val="autoZero"/>
        <c:auto val="1"/>
        <c:lblAlgn val="ctr"/>
        <c:lblOffset val="100"/>
        <c:noMultiLvlLbl val="0"/>
      </c:catAx>
      <c:valAx>
        <c:axId val="187454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2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59697984468704"/>
          <c:y val="0.29834826550014487"/>
          <c:w val="0.80940322262178976"/>
          <c:h val="0.682425553063170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5A-483E-AF68-A12C5BF99082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5A-483E-AF68-A12C5BF99082}"/>
              </c:ext>
            </c:extLst>
          </c:dPt>
          <c:dLbls>
            <c:dLbl>
              <c:idx val="0"/>
              <c:layout>
                <c:manualLayout>
                  <c:x val="2.2452322759804712E-2"/>
                  <c:y val="-0.135396708110797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B7F701-F379-4134-9718-4EB23A7C2374}" type="VALUE">
                      <a:rPr lang="en-US" sz="1600"/>
                      <a:pPr>
                        <a:defRPr sz="14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5A-483E-AF68-A12C5BF99082}"/>
                </c:ext>
                <c:ext xmlns:c15="http://schemas.microsoft.com/office/drawing/2012/chart" uri="{CE6537A1-D6FC-4f65-9D91-7224C49458BB}">
                  <c15:layout>
                    <c:manualLayout>
                      <c:w val="0.65787684410059633"/>
                      <c:h val="0.625020731054512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5A-483E-AF68-A12C5BF990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5A-483E-AF68-A12C5BF99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3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2950"/>
            <a:ext cx="4973637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666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6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6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6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6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3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2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1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4.xml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jp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31918" y="1916832"/>
            <a:ext cx="6664754" cy="393954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осуществлении переданных </a:t>
            </a:r>
          </a:p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Федерацией полномочий в сфере образования департаментом по надзору и контролю в сфере образования Министерства </a:t>
            </a:r>
          </a:p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году. </a:t>
            </a:r>
          </a:p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направления работы в 2024 году</a:t>
            </a: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t"/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 </a:t>
            </a:r>
          </a:p>
          <a:p>
            <a:pPr algn="r" fontAlgn="t"/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1600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Вацлавовна</a:t>
            </a:r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Фокина</a:t>
            </a:r>
            <a:r>
              <a:rPr lang="ru-RU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7243" y="6309320"/>
            <a:ext cx="17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982"/>
            <a:ext cx="3240360" cy="9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1" y="1726288"/>
            <a:ext cx="6299250" cy="494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412193" y="1158345"/>
            <a:ext cx="44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ТРУДНОСТИ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04107" y="3743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1216213" y="1573677"/>
            <a:ext cx="66555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Отсутствие интеграции сведений из ФНС о ЮЛ и ИП, необходимых для внесения изменений в реестр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лицензий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Отсутствие технической возможности взаимодействия с лицензиатом при подаче заявления на лицензирование через ЕПГУ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Сбои при внесении объектов контроля, в части определения категории риска, вида контроля в подсистему Федерального реестра государственных и муниципальных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Отсутствие информации в установленные сроки на запросы, направленные в адрес ОМС и руководителей 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Некорректное предоставление информации, противоречащих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данных</a:t>
            </a:r>
            <a:endParaRPr lang="ru-RU" sz="1800" b="1" dirty="0">
              <a:solidFill>
                <a:srgbClr val="C00000"/>
              </a:solidFill>
            </a:endParaRPr>
          </a:p>
          <a:p>
            <a:pPr algn="ctr"/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69647" y="404258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9584" y="2371339"/>
            <a:ext cx="615553" cy="34899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 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38" y="3730140"/>
            <a:ext cx="972749" cy="9727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1C4144-A1E7-484B-B678-D3E2E2CA83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27" y="1445868"/>
            <a:ext cx="1831367" cy="19220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042A3C-89BD-44DF-8FE0-75313F473263}"/>
              </a:ext>
            </a:extLst>
          </p:cNvPr>
          <p:cNvSpPr txBox="1"/>
          <p:nvPr/>
        </p:nvSpPr>
        <p:spPr>
          <a:xfrm>
            <a:off x="7658275" y="2283385"/>
            <a:ext cx="1504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</a:rPr>
              <a:t>АВТОМАТИЧЕСКИЙ РЕЖИМ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42" y="5399634"/>
            <a:ext cx="2704077" cy="12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36" y="1553365"/>
            <a:ext cx="6180525" cy="50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494212" y="1104914"/>
            <a:ext cx="325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 - 2024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79589" y="348301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9728" y="2367365"/>
            <a:ext cx="615553" cy="34899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 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6" name="TextBox 43"/>
          <p:cNvSpPr txBox="1"/>
          <p:nvPr/>
        </p:nvSpPr>
        <p:spPr>
          <a:xfrm>
            <a:off x="1690327" y="2019499"/>
            <a:ext cx="59035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Реализация комплекса мер, направленных на наполнение и ведение информационных систем, поддержка их оперативной актуализации, обеспечение открытости данных (в рамках требований законодательства)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 Реализация Программы профилактики рисков причинения вреда (ущерба) охраняемым законом ценностям в сфере образования на 2024 год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Реализация риск-ориентированного подхода к контрольной (надзорной) деятельности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 Усиление работы по ключевым направлениям: организация и проведение ВПР и ГИА на территории региона, снижение документационной нагрузки на педагогических работников</a:t>
            </a:r>
          </a:p>
        </p:txBody>
      </p:sp>
      <p:sp>
        <p:nvSpPr>
          <p:cNvPr id="15" name="AutoShape 2" descr="Monitoring - Control System Icon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91CDF75-ED85-E343-3A70-641D91C3F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718" y="5853137"/>
            <a:ext cx="1212736" cy="7527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2" y="5090664"/>
            <a:ext cx="1876390" cy="1524946"/>
          </a:xfrm>
          <a:prstGeom prst="rect">
            <a:avLst/>
          </a:prstGeom>
        </p:spPr>
      </p:pic>
      <p:sp>
        <p:nvSpPr>
          <p:cNvPr id="20" name="object 7"/>
          <p:cNvSpPr/>
          <p:nvPr/>
        </p:nvSpPr>
        <p:spPr>
          <a:xfrm>
            <a:off x="7789670" y="841898"/>
            <a:ext cx="1402726" cy="1367361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0914"/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17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35" y="1658366"/>
            <a:ext cx="6025933" cy="48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985192" y="1268342"/>
            <a:ext cx="5560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КЛЮЧЕВЫЕ ПРИНЦИПЫ ДЕЯТЕЛЬНОСТИ - 2024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79589" y="348301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367364"/>
            <a:ext cx="615553" cy="34979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 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6" name="TextBox 43"/>
          <p:cNvSpPr txBox="1"/>
          <p:nvPr/>
        </p:nvSpPr>
        <p:spPr>
          <a:xfrm>
            <a:off x="1349121" y="1844824"/>
            <a:ext cx="59035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М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аксимальная оперативность качественного предоставления государственных услуг и функций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Открытость и объективность контрольной (надзорной) деятельности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Доминирование профилактических и предупредительных мероприятий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Повышение уровня информированности контролируемых лиц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Практика мониторинговых наблюдений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Объективность и всестороннее рассмотрение обращений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15" name="AutoShape 2" descr="Monitoring - Control System Icon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371600" y="5270938"/>
            <a:ext cx="705514" cy="160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216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643100" y="5265409"/>
            <a:ext cx="705514" cy="160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2161" dirty="0">
              <a:solidFill>
                <a:srgbClr val="C000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05" y="4828614"/>
            <a:ext cx="2316872" cy="1773854"/>
          </a:xfrm>
          <a:prstGeom prst="rect">
            <a:avLst/>
          </a:prstGeom>
        </p:spPr>
      </p:pic>
      <p:sp>
        <p:nvSpPr>
          <p:cNvPr id="21" name="object 7"/>
          <p:cNvSpPr/>
          <p:nvPr/>
        </p:nvSpPr>
        <p:spPr>
          <a:xfrm>
            <a:off x="7695387" y="869684"/>
            <a:ext cx="1402726" cy="1367361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0914"/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1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87245" y="6309320"/>
            <a:ext cx="17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982"/>
            <a:ext cx="3240360" cy="923778"/>
          </a:xfrm>
          <a:prstGeom prst="rect">
            <a:avLst/>
          </a:prstGeom>
        </p:spPr>
      </p:pic>
      <p:sp>
        <p:nvSpPr>
          <p:cNvPr id="10" name="TextBox 43"/>
          <p:cNvSpPr txBox="1"/>
          <p:nvPr/>
        </p:nvSpPr>
        <p:spPr>
          <a:xfrm>
            <a:off x="4211960" y="285293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chemeClr val="bg1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69134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1C76D7-3B30-3C37-2C86-D3903025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347" y="2397446"/>
            <a:ext cx="1442942" cy="10511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58" y="1643875"/>
            <a:ext cx="5362952" cy="487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48196"/>
            <a:ext cx="6237221" cy="144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89487" y="37723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431161"/>
            <a:ext cx="492443" cy="33582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Задачи - 2023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34382" y="1907353"/>
            <a:ext cx="56470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Усиление профилактической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Повышение открытости и доступности информации о деятельности департамента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Реализация принципов управления рисками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  причинения вреда (ущерба) охраняемым ценностям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Обеспечение функционирования информационного ресурса департамента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Исполнение поручений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8" y="5293352"/>
            <a:ext cx="1255529" cy="113725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BF9DC4A-FA1D-B43C-F9B7-D62F6E00E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986" y="3717754"/>
            <a:ext cx="1591133" cy="10515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19672" y="1137952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ВЫПОЛНЕНИЕ ЗАДАЧ, ПОСТАВЛЕННЫХ ПЕРЕД ДЕПАТАМЕНТОМ НА 2023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20" y="5084548"/>
            <a:ext cx="2808199" cy="15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427230" y="1259834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70801" y="35186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>
                    <a:lumMod val="60000"/>
                    <a:lumOff val="40000"/>
                  </a:srgbClr>
                </a:solidFill>
              </a:rPr>
              <a:t>edu67.ru</a:t>
            </a:r>
            <a:endParaRPr lang="ru-RU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710831"/>
            <a:ext cx="492443" cy="27810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Государственные услуги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ДЕПАРТАМЕНТ ПО НАДЗОРУ И КОНТРОЛЮ В СФЕРЕ ОБРАЗОВАНИЯ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5261" y="957006"/>
            <a:ext cx="453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ЛИЦЕНЗИРОВАНИЕ ОБРАЗОВАТЕЛЬНОЙ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30" y="1628800"/>
            <a:ext cx="5037719" cy="49846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14453" y="1390070"/>
            <a:ext cx="186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Подано заявлений</a:t>
            </a:r>
          </a:p>
        </p:txBody>
      </p:sp>
      <p:graphicFrame>
        <p:nvGraphicFramePr>
          <p:cNvPr id="35" name="Диаграмма 34"/>
          <p:cNvGraphicFramePr/>
          <p:nvPr>
            <p:extLst/>
          </p:nvPr>
        </p:nvGraphicFramePr>
        <p:xfrm>
          <a:off x="1201479" y="2999337"/>
          <a:ext cx="3591816" cy="33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/>
          <p:cNvGraphicFramePr/>
          <p:nvPr>
            <p:extLst/>
          </p:nvPr>
        </p:nvGraphicFramePr>
        <p:xfrm>
          <a:off x="3270781" y="1501602"/>
          <a:ext cx="2146448" cy="17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V="1">
            <a:off x="2826517" y="2147049"/>
            <a:ext cx="1122506" cy="1278623"/>
          </a:xfrm>
          <a:prstGeom prst="straightConnector1">
            <a:avLst/>
          </a:prstGeom>
          <a:ln>
            <a:solidFill>
              <a:srgbClr val="0B4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3" y="2034147"/>
            <a:ext cx="540000" cy="5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676995" y="3573116"/>
            <a:ext cx="732893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/>
                </a:solidFill>
              </a:rPr>
              <a:t>240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52193" y="138773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Результат рассмотрения заявлений</a:t>
            </a:r>
          </a:p>
        </p:txBody>
      </p:sp>
      <p:graphicFrame>
        <p:nvGraphicFramePr>
          <p:cNvPr id="48" name="Диаграмма 47"/>
          <p:cNvGraphicFramePr/>
          <p:nvPr>
            <p:extLst/>
          </p:nvPr>
        </p:nvGraphicFramePr>
        <p:xfrm>
          <a:off x="5234246" y="2198686"/>
          <a:ext cx="3757543" cy="345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Овал 48"/>
          <p:cNvSpPr/>
          <p:nvPr/>
        </p:nvSpPr>
        <p:spPr>
          <a:xfrm>
            <a:off x="5220072" y="5746280"/>
            <a:ext cx="252000" cy="25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0" name="TextBox 43"/>
          <p:cNvSpPr txBox="1"/>
          <p:nvPr/>
        </p:nvSpPr>
        <p:spPr>
          <a:xfrm>
            <a:off x="5463984" y="5732087"/>
            <a:ext cx="32887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prstClr val="black"/>
                </a:solidFill>
              </a:rPr>
              <a:t>заявителям документы были возвращены</a:t>
            </a:r>
          </a:p>
        </p:txBody>
      </p:sp>
      <p:sp>
        <p:nvSpPr>
          <p:cNvPr id="51" name="Овал 50"/>
          <p:cNvSpPr/>
          <p:nvPr/>
        </p:nvSpPr>
        <p:spPr>
          <a:xfrm>
            <a:off x="5220072" y="6120057"/>
            <a:ext cx="252000" cy="25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3" name="TextBox 43"/>
          <p:cNvSpPr txBox="1"/>
          <p:nvPr/>
        </p:nvSpPr>
        <p:spPr>
          <a:xfrm>
            <a:off x="5442659" y="6105605"/>
            <a:ext cx="3108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prstClr val="black"/>
                </a:solidFill>
              </a:rPr>
              <a:t>заявления были отозваны заявителями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46570" y="2638123"/>
            <a:ext cx="732894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</a:rPr>
              <a:t>196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3918" y="5723479"/>
            <a:ext cx="3643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63917" y="6096104"/>
            <a:ext cx="3643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1809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55" y="1567611"/>
            <a:ext cx="6076541" cy="48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08551" y="960983"/>
            <a:ext cx="601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ГОСУДАРСТВЕННАЯ   АККРЕДИТАЦИЯ  ОБРАЗОВАТЕЛЬНОЙ  ДЕЯТЕЛЬНОСТИ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67026" y="32079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>
                    <a:lumMod val="60000"/>
                    <a:lumOff val="40000"/>
                  </a:srgbClr>
                </a:solidFill>
              </a:rPr>
              <a:t>edu67.ru</a:t>
            </a:r>
            <a:endParaRPr lang="ru-RU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92896"/>
            <a:ext cx="492443" cy="3168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Государственные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</a:rPr>
              <a:t>    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услуги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C89811E-4BF3-4524-ABE9-1337204DD8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01" y="1849396"/>
            <a:ext cx="1057722" cy="16181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CB6E98E-1F88-4F3F-B75F-734E6E755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187" y="1500653"/>
            <a:ext cx="1953661" cy="1609318"/>
          </a:xfrm>
          <a:prstGeom prst="rect">
            <a:avLst/>
          </a:prstGeom>
        </p:spPr>
      </p:pic>
      <p:sp>
        <p:nvSpPr>
          <p:cNvPr id="20" name="Умножение 16">
            <a:extLst>
              <a:ext uri="{FF2B5EF4-FFF2-40B4-BE49-F238E27FC236}">
                <a16:creationId xmlns="" xmlns:a16="http://schemas.microsoft.com/office/drawing/2014/main" id="{1AA7BE5C-FD46-478C-8B29-1CADC294E490}"/>
              </a:ext>
            </a:extLst>
          </p:cNvPr>
          <p:cNvSpPr/>
          <p:nvPr/>
        </p:nvSpPr>
        <p:spPr>
          <a:xfrm>
            <a:off x="733081" y="1848849"/>
            <a:ext cx="2310162" cy="1833900"/>
          </a:xfrm>
          <a:prstGeom prst="mathMultiply">
            <a:avLst>
              <a:gd name="adj1" fmla="val 7033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352FCF5F-242D-4674-975A-96237FABDF04}"/>
              </a:ext>
            </a:extLst>
          </p:cNvPr>
          <p:cNvSpPr/>
          <p:nvPr/>
        </p:nvSpPr>
        <p:spPr>
          <a:xfrm rot="20233125">
            <a:off x="2347646" y="2292231"/>
            <a:ext cx="11350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ДЕПАРТАМЕНТ ПО НАДЗОРУ И КОНТРОЛЮ В СФЕРЕ ОБРАЗОВАНИЯ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="" xmlns:a16="http://schemas.microsoft.com/office/drawing/2014/main" id="{55C9ECF2-34A6-4E1F-A693-1C5E6E1BEC22}"/>
              </a:ext>
            </a:extLst>
          </p:cNvPr>
          <p:cNvSpPr txBox="1"/>
          <p:nvPr/>
        </p:nvSpPr>
        <p:spPr>
          <a:xfrm>
            <a:off x="5307431" y="1688169"/>
            <a:ext cx="297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С 1 сентября 2023 года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C5D8C39-98A3-48A7-BEAF-E6BF8810C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61" y="2156297"/>
            <a:ext cx="1154285" cy="1219003"/>
          </a:xfrm>
          <a:prstGeom prst="rect">
            <a:avLst/>
          </a:prstGeom>
        </p:spPr>
      </p:pic>
      <p:sp>
        <p:nvSpPr>
          <p:cNvPr id="28" name="TextBox 43">
            <a:extLst>
              <a:ext uri="{FF2B5EF4-FFF2-40B4-BE49-F238E27FC236}">
                <a16:creationId xmlns="" xmlns:a16="http://schemas.microsoft.com/office/drawing/2014/main" id="{BD2BE232-70CE-44C1-9A79-ACF969AD514F}"/>
              </a:ext>
            </a:extLst>
          </p:cNvPr>
          <p:cNvSpPr txBox="1"/>
          <p:nvPr/>
        </p:nvSpPr>
        <p:spPr>
          <a:xfrm>
            <a:off x="6673735" y="3097974"/>
            <a:ext cx="218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</a:rPr>
              <a:t>Только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электронная подача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D26D9C4-D1DF-49EC-9ED8-AE6C97EC52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84" y="4092201"/>
            <a:ext cx="1343144" cy="10025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E98B973-934B-4D14-9757-50C29016A452}"/>
              </a:ext>
            </a:extLst>
          </p:cNvPr>
          <p:cNvSpPr/>
          <p:nvPr/>
        </p:nvSpPr>
        <p:spPr>
          <a:xfrm>
            <a:off x="1063514" y="54507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Проведены Аккредитационные коллегии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(3 заседания)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="" xmlns:a16="http://schemas.microsoft.com/office/drawing/2014/main" id="{20877054-A058-4B68-A855-8E422439FE13}"/>
              </a:ext>
            </a:extLst>
          </p:cNvPr>
          <p:cNvSpPr txBox="1"/>
          <p:nvPr/>
        </p:nvSpPr>
        <p:spPr>
          <a:xfrm>
            <a:off x="5667824" y="4648490"/>
            <a:ext cx="2978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</a:rPr>
              <a:t>Внесены изменения в реестр аккредитации в отношении </a:t>
            </a:r>
            <a:r>
              <a:rPr lang="ru-RU" sz="2000" b="1" dirty="0">
                <a:solidFill>
                  <a:prstClr val="black"/>
                </a:solidFill>
              </a:rPr>
              <a:t>5</a:t>
            </a:r>
            <a:r>
              <a:rPr lang="ru-RU" sz="1600" b="1" dirty="0">
                <a:solidFill>
                  <a:prstClr val="black"/>
                </a:solidFill>
              </a:rPr>
              <a:t> организаций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427229" y="1259834"/>
            <a:ext cx="5940000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75" y="1537321"/>
            <a:ext cx="6393404" cy="46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31596" y="154551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7229" y="745540"/>
            <a:ext cx="68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ПОДТВЕРЖДЕНИЕ   ДОКУМЕНТОВ   ОБ  ОБРАЗОВАНИИ  И  (ИЛИ)  О КВАЛИФИКАЦИИ,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ОБ   УЧЕНЫХ  СТЕПЕНЯХ,  УЧЕНЫХ  ЗВАНИЯХ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38150" y="33138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>
                    <a:lumMod val="60000"/>
                    <a:lumOff val="40000"/>
                  </a:srgbClr>
                </a:solidFill>
              </a:rPr>
              <a:t>edu67.ru</a:t>
            </a:r>
            <a:endParaRPr lang="ru-RU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3274" y="2232394"/>
            <a:ext cx="492443" cy="28993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Государственные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</a:rPr>
              <a:t>   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услуги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631596" y="1581446"/>
          <a:ext cx="4622174" cy="379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4827554" y="1449966"/>
            <a:ext cx="360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  1 сентября появилась возможность подачи заявления через ЕПГУ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FC2FE8-4FAD-AFB6-F9D5-3DC2C0A0621A}"/>
              </a:ext>
            </a:extLst>
          </p:cNvPr>
          <p:cNvSpPr txBox="1"/>
          <p:nvPr/>
        </p:nvSpPr>
        <p:spPr>
          <a:xfrm>
            <a:off x="1967407" y="5332629"/>
            <a:ext cx="360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Один миллион пятьсот шестьдесят тысяч 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BD5CFD7-8AEC-EACA-FD1F-E17489364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69" y="5679112"/>
            <a:ext cx="1923043" cy="812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B897B8-3A4D-5FBC-E66C-5DDF2FA6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020" y="1707293"/>
            <a:ext cx="1655151" cy="14546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ДЕПАРТАМЕНТ ПО НАДЗОРУ И КОНТРОЛЮ В СФЕРЕ ОБРАЗОВАНИЯ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B41DC291-046A-C08F-A00D-7186B00071B6}"/>
              </a:ext>
            </a:extLst>
          </p:cNvPr>
          <p:cNvGraphicFramePr/>
          <p:nvPr>
            <p:extLst/>
          </p:nvPr>
        </p:nvGraphicFramePr>
        <p:xfrm>
          <a:off x="4888306" y="2620251"/>
          <a:ext cx="3852301" cy="314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8E80AB-7454-4131-B7F3-CE775CF03016}"/>
              </a:ext>
            </a:extLst>
          </p:cNvPr>
          <p:cNvSpPr txBox="1"/>
          <p:nvPr/>
        </p:nvSpPr>
        <p:spPr>
          <a:xfrm>
            <a:off x="2154108" y="2288461"/>
            <a:ext cx="1005751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/>
                </a:solidFill>
              </a:rPr>
              <a:t>632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1967407" y="1452362"/>
            <a:ext cx="188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Подано заявлений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27229" y="1259834"/>
            <a:ext cx="6804000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417349-99DF-4291-BC70-40DF104A3A12}"/>
              </a:ext>
            </a:extLst>
          </p:cNvPr>
          <p:cNvSpPr txBox="1"/>
          <p:nvPr/>
        </p:nvSpPr>
        <p:spPr>
          <a:xfrm>
            <a:off x="6167056" y="3667586"/>
            <a:ext cx="1005751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/>
                </a:solidFill>
              </a:rPr>
              <a:t>632</a:t>
            </a:r>
          </a:p>
        </p:txBody>
      </p:sp>
    </p:spTree>
    <p:extLst>
      <p:ext uri="{BB962C8B-B14F-4D97-AF65-F5344CB8AC3E}">
        <p14:creationId xmlns:p14="http://schemas.microsoft.com/office/powerpoint/2010/main" val="31343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82" y="1553365"/>
            <a:ext cx="5049541" cy="492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66244" y="1189224"/>
            <a:ext cx="412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ПРОФИЛАКТИЧЕСКИЕ   МЕРОПРИЯТИЯ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55018" y="311301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53853101"/>
              </p:ext>
            </p:extLst>
          </p:nvPr>
        </p:nvGraphicFramePr>
        <p:xfrm>
          <a:off x="1366244" y="2029647"/>
          <a:ext cx="5953585" cy="306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1222"/>
          <a:stretch/>
        </p:blipFill>
        <p:spPr>
          <a:xfrm>
            <a:off x="7482795" y="4197274"/>
            <a:ext cx="1181952" cy="870442"/>
          </a:xfrm>
          <a:prstGeom prst="rect">
            <a:avLst/>
          </a:prstGeom>
        </p:spPr>
      </p:pic>
      <p:sp>
        <p:nvSpPr>
          <p:cNvPr id="33" name="TextBox 43"/>
          <p:cNvSpPr txBox="1"/>
          <p:nvPr/>
        </p:nvSpPr>
        <p:spPr>
          <a:xfrm>
            <a:off x="5087891" y="5242620"/>
            <a:ext cx="403601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Ежедневное размещение новостей на странице департамента – </a:t>
            </a:r>
            <a:r>
              <a:rPr lang="ru-RU" sz="1600" b="1" dirty="0">
                <a:solidFill>
                  <a:srgbClr val="C00000"/>
                </a:solidFill>
              </a:rPr>
              <a:t>343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ru-RU" sz="1300" b="1" dirty="0">
                <a:solidFill>
                  <a:srgbClr val="C00000"/>
                </a:solidFill>
              </a:rPr>
              <a:t>(из них </a:t>
            </a:r>
            <a:r>
              <a:rPr lang="ru-RU" sz="1600" b="1" dirty="0">
                <a:solidFill>
                  <a:srgbClr val="C00000"/>
                </a:solidFill>
              </a:rPr>
              <a:t>300 </a:t>
            </a:r>
            <a:r>
              <a:rPr lang="ru-RU" sz="1300" b="1" dirty="0">
                <a:solidFill>
                  <a:srgbClr val="C00000"/>
                </a:solidFill>
              </a:rPr>
              <a:t>информационного характера)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Своевременное обновление нормативных правовых актов и актуализация информации по деятельности департамента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821" y="1688164"/>
            <a:ext cx="805201" cy="8052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3" y="2348880"/>
            <a:ext cx="1660243" cy="12451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22" y="5319490"/>
            <a:ext cx="1901453" cy="11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44" y="1649050"/>
            <a:ext cx="5675326" cy="48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656271" y="1167697"/>
            <a:ext cx="619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КОНТРОЛЬНЫЕ (НАДЗОРНЫЕ)   И ПРОФИЛАКТИЧЕСКИЕ МЕРОПРИЯТИЯ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630590" y="1525853"/>
            <a:ext cx="6304449" cy="11285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11964" y="33045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851962" y="2255782"/>
            <a:ext cx="889666" cy="6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3"/>
          <p:cNvSpPr txBox="1"/>
          <p:nvPr/>
        </p:nvSpPr>
        <p:spPr>
          <a:xfrm>
            <a:off x="5895837" y="2435383"/>
            <a:ext cx="1953448" cy="57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 итогам выдано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528</a:t>
            </a:r>
            <a:r>
              <a:rPr lang="ru-RU" sz="1400" b="1" dirty="0">
                <a:solidFill>
                  <a:srgbClr val="C00000"/>
                </a:solidFill>
              </a:rPr>
              <a:t> предостережений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5" y="6011292"/>
            <a:ext cx="884130" cy="5074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5" y="6090571"/>
            <a:ext cx="487111" cy="48711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23" y="6041410"/>
            <a:ext cx="520125" cy="55393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9584" y="2060847"/>
            <a:ext cx="615553" cy="39786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 соблюдением  законодательства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sp>
        <p:nvSpPr>
          <p:cNvPr id="33" name="TextBox 43"/>
          <p:cNvSpPr txBox="1"/>
          <p:nvPr/>
        </p:nvSpPr>
        <p:spPr>
          <a:xfrm>
            <a:off x="5895837" y="1973718"/>
            <a:ext cx="314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89 %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контролируемых лиц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1556" y="1983593"/>
            <a:ext cx="4056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Количество проведенных мониторингов безопасности - </a:t>
            </a:r>
            <a:r>
              <a:rPr lang="ru-RU" sz="2000" b="1" dirty="0" smtClean="0">
                <a:solidFill>
                  <a:srgbClr val="C00000"/>
                </a:solidFill>
              </a:rPr>
              <a:t>1311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424" y="2984210"/>
            <a:ext cx="8401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Профилактические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визиты - </a:t>
            </a:r>
            <a:r>
              <a:rPr lang="ru-RU" sz="2000" b="1" dirty="0" smtClean="0">
                <a:solidFill>
                  <a:srgbClr val="C00000"/>
                </a:solidFill>
              </a:rPr>
              <a:t>44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совместных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проверок с Прокуратурой Смоленской области - </a:t>
            </a:r>
            <a:r>
              <a:rPr lang="ru-RU" sz="2000" b="1" dirty="0" smtClean="0">
                <a:solidFill>
                  <a:srgbClr val="C00000"/>
                </a:solidFill>
              </a:rPr>
              <a:t>13</a:t>
            </a:r>
            <a:endParaRPr lang="ru-RU" sz="2000" b="1" dirty="0">
              <a:solidFill>
                <a:srgbClr val="C0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исполнению поручений Министерства просвещения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2000" b="1" dirty="0" smtClean="0">
                <a:solidFill>
                  <a:srgbClr val="C00000"/>
                </a:solidFill>
              </a:rPr>
              <a:t>9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Консультации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вопросам деятельности департамента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более </a:t>
            </a:r>
            <a:r>
              <a:rPr lang="ru-RU" sz="2000" b="1" dirty="0" smtClean="0">
                <a:solidFill>
                  <a:srgbClr val="C00000"/>
                </a:solidFill>
              </a:rPr>
              <a:t>348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Обобщение правоприменительной практики – 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Количество составленных протоколов</a:t>
            </a:r>
            <a:r>
              <a:rPr lang="ru-RU" sz="2000" b="1" dirty="0" smtClean="0">
                <a:solidFill>
                  <a:srgbClr val="C00000"/>
                </a:solidFill>
              </a:rPr>
              <a:t> - 5</a:t>
            </a:r>
            <a:endParaRPr lang="ru-RU" sz="2000" b="1" dirty="0">
              <a:solidFill>
                <a:srgbClr val="C0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129280586"/>
              </p:ext>
            </p:extLst>
          </p:nvPr>
        </p:nvGraphicFramePr>
        <p:xfrm>
          <a:off x="7292916" y="5371340"/>
          <a:ext cx="1499725" cy="152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558211" y="6030899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Программа профилактики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рисков выполнена </a:t>
            </a:r>
          </a:p>
        </p:txBody>
      </p:sp>
    </p:spTree>
    <p:extLst>
      <p:ext uri="{BB962C8B-B14F-4D97-AF65-F5344CB8AC3E}">
        <p14:creationId xmlns:p14="http://schemas.microsoft.com/office/powerpoint/2010/main" val="13966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9" y="2960691"/>
            <a:ext cx="1097104" cy="61712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19" y="1679894"/>
            <a:ext cx="5787243" cy="481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166594"/>
            <a:ext cx="414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РЕАЛИЗАЦИЯ КОНТРОЛЬНЫХ МЕРОПРИЯТИЙ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46952" y="32079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2209780" y="2301877"/>
            <a:ext cx="676217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Разработка Комплексной Концепции управленческих решений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Контроль за проведением досрочного, основного, дополнительного этапов ЕГЭ и ОГЭ (охват ППЭ </a:t>
            </a:r>
            <a:r>
              <a:rPr lang="ru-RU" sz="1800" b="1" dirty="0">
                <a:solidFill>
                  <a:srgbClr val="C00000"/>
                </a:solidFill>
              </a:rPr>
              <a:t>100%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Контроль за проведением ВПР (охват  </a:t>
            </a:r>
            <a:r>
              <a:rPr lang="ru-RU" sz="1800" b="1" dirty="0">
                <a:solidFill>
                  <a:srgbClr val="C00000"/>
                </a:solidFill>
              </a:rPr>
              <a:t>128 общеобразовательных организаций и 26 организаций СПО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Контроль за проведением олимпиад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Hand holding judges score. stock illustration. Illustration of judge -  1574341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13" y="5733479"/>
            <a:ext cx="949213" cy="643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39372" y="387120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8278" y="1988840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6391" y="1230376"/>
            <a:ext cx="962050" cy="962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3" y="4648556"/>
            <a:ext cx="787290" cy="568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11" y="2256628"/>
            <a:ext cx="826734" cy="390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1" y="3866020"/>
            <a:ext cx="853118" cy="56874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10" y="4928410"/>
            <a:ext cx="1143443" cy="1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1" y="1726288"/>
            <a:ext cx="6299250" cy="494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412193" y="1158345"/>
            <a:ext cx="44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ПРОВОДИМЫЕ МЕРОПРИЯТИЯ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04107" y="3743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1442789" y="1823966"/>
            <a:ext cx="7310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Участие в межведомственных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КМ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Стратегическая сессия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«Управленческий Интенсив67»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Аккредитация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региональных экспертов 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b="1" dirty="0" smtClean="0">
                <a:solidFill>
                  <a:srgbClr val="C00000"/>
                </a:solidFill>
              </a:rPr>
              <a:t> 27</a:t>
            </a:r>
            <a:endParaRPr lang="ru-RU" sz="1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Координирование прохождения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ОО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аккредитационного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мониторинга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b="1" dirty="0" smtClean="0">
                <a:solidFill>
                  <a:srgbClr val="C00000"/>
                </a:solidFill>
              </a:rPr>
              <a:t> охват  </a:t>
            </a:r>
            <a:r>
              <a:rPr lang="ru-RU" sz="1800" b="1" dirty="0">
                <a:solidFill>
                  <a:srgbClr val="C00000"/>
                </a:solidFill>
              </a:rPr>
              <a:t>367 </a:t>
            </a:r>
            <a:r>
              <a:rPr lang="ru-RU" sz="1800" b="1" dirty="0" smtClean="0">
                <a:solidFill>
                  <a:srgbClr val="C00000"/>
                </a:solidFill>
              </a:rPr>
              <a:t> ОО и </a:t>
            </a:r>
            <a:r>
              <a:rPr lang="ru-RU" sz="1800" b="1" dirty="0">
                <a:solidFill>
                  <a:srgbClr val="C00000"/>
                </a:solidFill>
              </a:rPr>
              <a:t>28 организаций </a:t>
            </a:r>
            <a:r>
              <a:rPr lang="ru-RU" sz="1800" b="1" dirty="0" smtClean="0">
                <a:solidFill>
                  <a:srgbClr val="C00000"/>
                </a:solidFill>
              </a:rPr>
              <a:t>СПО</a:t>
            </a:r>
            <a:endParaRPr lang="ru-RU" sz="1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Участие в подготовке документов по оптимизации сети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ОО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Участие в заседаниях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снижению документационной нагрузки на педагогических работников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Проведение совещания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вопросам снижения документационной нагрузки на педагогических работников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Участие в мировых судах, работе различных комиссий и советов 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en-GB" sz="1800" b="1" dirty="0" smtClean="0">
                <a:solidFill>
                  <a:srgbClr val="C00000"/>
                </a:solidFill>
              </a:rPr>
              <a:t>5</a:t>
            </a:r>
            <a:endParaRPr lang="ru-RU" sz="1800" b="1" dirty="0">
              <a:solidFill>
                <a:srgbClr val="C00000"/>
              </a:solidFill>
            </a:endParaRPr>
          </a:p>
          <a:p>
            <a:pPr algn="ctr"/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Рассмотрено </a:t>
            </a:r>
            <a:r>
              <a:rPr lang="ru-RU" sz="1800" b="1" dirty="0">
                <a:solidFill>
                  <a:srgbClr val="C00000"/>
                </a:solidFill>
              </a:rPr>
              <a:t>184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обращения граждан.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 итогам выдано </a:t>
            </a:r>
            <a:r>
              <a:rPr lang="ru-RU" sz="1800" b="1" dirty="0">
                <a:solidFill>
                  <a:srgbClr val="C00000"/>
                </a:solidFill>
              </a:rPr>
              <a:t>8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предостережений.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69647" y="404258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ПО НАДЗОРУ И КОНТРОЛЮ В СФЕРЕ ОБРАЗОВАНИЯ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9E3A9AF-9EBE-86EF-68BF-FEDBE754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827" y="5611829"/>
            <a:ext cx="1181760" cy="7340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9" y="5697075"/>
            <a:ext cx="515427" cy="5635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4" y="2371339"/>
            <a:ext cx="615553" cy="34899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 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1" name="object 7"/>
          <p:cNvSpPr/>
          <p:nvPr/>
        </p:nvSpPr>
        <p:spPr>
          <a:xfrm>
            <a:off x="7871714" y="849754"/>
            <a:ext cx="1402726" cy="1367361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0914"/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43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10772</TotalTime>
  <Words>715</Words>
  <Application>Microsoft Office PowerPoint</Application>
  <PresentationFormat>Экран (4:3)</PresentationFormat>
  <Paragraphs>194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Helvetica</vt:lpstr>
      <vt:lpstr>Times New Roman</vt:lpstr>
      <vt:lpstr>Verdana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Романова Светлана Анатольевна</cp:lastModifiedBy>
  <cp:revision>1008</cp:revision>
  <cp:lastPrinted>2024-01-31T09:05:50Z</cp:lastPrinted>
  <dcterms:created xsi:type="dcterms:W3CDTF">2019-04-11T08:45:36Z</dcterms:created>
  <dcterms:modified xsi:type="dcterms:W3CDTF">2024-02-13T15:18:40Z</dcterms:modified>
</cp:coreProperties>
</file>