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handoutMasterIdLst>
    <p:handoutMasterId r:id="rId24"/>
  </p:handoutMasterIdLst>
  <p:sldIdLst>
    <p:sldId id="313" r:id="rId4"/>
    <p:sldId id="445" r:id="rId5"/>
    <p:sldId id="436" r:id="rId6"/>
    <p:sldId id="428" r:id="rId7"/>
    <p:sldId id="461" r:id="rId8"/>
    <p:sldId id="395" r:id="rId9"/>
    <p:sldId id="311" r:id="rId10"/>
    <p:sldId id="446" r:id="rId11"/>
    <p:sldId id="458" r:id="rId12"/>
    <p:sldId id="447" r:id="rId13"/>
    <p:sldId id="451" r:id="rId14"/>
    <p:sldId id="448" r:id="rId15"/>
    <p:sldId id="454" r:id="rId16"/>
    <p:sldId id="455" r:id="rId17"/>
    <p:sldId id="456" r:id="rId18"/>
    <p:sldId id="444" r:id="rId19"/>
    <p:sldId id="449" r:id="rId20"/>
    <p:sldId id="450" r:id="rId21"/>
    <p:sldId id="452" r:id="rId22"/>
  </p:sldIdLst>
  <p:sldSz cx="12192000" cy="6858000"/>
  <p:notesSz cx="6888163" cy="10020300"/>
  <p:embeddedFontLst>
    <p:embeddedFont>
      <p:font typeface="Montserrat" panose="020B0604020202020204" charset="-52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Montserrat ExtraBold" panose="020B0604020202020204" charset="-52"/>
      <p:bold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 Black" panose="020B0604020202020204" charset="-52"/>
      <p:bold r:id="rId37"/>
      <p:boldItalic r:id="rId38"/>
    </p:embeddedFont>
    <p:embeddedFont>
      <p:font typeface="Montserrat-Regular" panose="00000500000000000000" charset="-52"/>
      <p:regular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BDD7EE"/>
    <a:srgbClr val="DEEBF7"/>
    <a:srgbClr val="8EBAE2"/>
    <a:srgbClr val="F26717"/>
    <a:srgbClr val="00B050"/>
    <a:srgbClr val="F9BE9D"/>
    <a:srgbClr val="FFFFFF"/>
    <a:srgbClr val="203864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4923" autoAdjust="0"/>
  </p:normalViewPr>
  <p:slideViewPr>
    <p:cSldViewPr snapToGrid="0">
      <p:cViewPr varScale="1">
        <p:scale>
          <a:sx n="110" d="100"/>
          <a:sy n="110" d="100"/>
        </p:scale>
        <p:origin x="3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02" y="114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8D944-0824-427D-B594-1D3F05513B68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8BC64-EB9E-40A2-BBE0-B157F9547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2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4F750-BF2F-46F8-920C-9961A8B4AA0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C28D0-2664-4005-8015-3A12766C8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31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365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027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8975" y="4822824"/>
            <a:ext cx="5510213" cy="45627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5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288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899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76045" y="4822824"/>
            <a:ext cx="6357668" cy="48646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75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76045" y="4822824"/>
            <a:ext cx="6357668" cy="48646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75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49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98409" y="4822824"/>
            <a:ext cx="6443932" cy="48646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048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87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7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45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9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768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858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25073" y="4762440"/>
            <a:ext cx="5510213" cy="3944938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050" dirty="0"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3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8975" y="4822825"/>
            <a:ext cx="5510213" cy="50803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169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25073" y="4762440"/>
            <a:ext cx="5510213" cy="3944938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050" dirty="0"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28D0-2664-4005-8015-3A12766C858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38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B74582-B256-4426-9E71-0D37E2E72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767A220-253F-4F4B-9917-AF64829EC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45FEDB-72D0-49FB-88D2-B9991150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67E61D4-80AF-459F-A94B-689EB3321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DBD3BE2-D08F-485D-9F01-F4BE92A0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74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7EB665-9D38-4675-9473-AB7880C4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5502E83-94F2-4E59-96C8-CB566A83E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018BDD-D6CF-439F-8E7B-A538837F7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2E1ED6-BCD2-40A0-A43E-CAA5C86C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23BBE24-A3B0-42A6-8DFC-F988E308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0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0E4A421-BC81-443A-ABDE-179C0A3E5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49A051C-4B39-4FF6-B229-1E5F03AAB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69C568-2D4D-4BE5-BF64-47466D9E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10DD0EF-B44B-4B61-8A99-6F5EB1FE6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0AD1D0-2F7C-4868-9165-F8939CF0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23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B74582-B256-4426-9E71-0D37E2E72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767A220-253F-4F4B-9917-AF64829EC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45FEDB-72D0-49FB-88D2-B9991150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67E61D4-80AF-459F-A94B-689EB3321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DBD3BE2-D08F-485D-9F01-F4BE92A0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6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0FBDE6-34E0-4FDC-BAE8-60F4E38BD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808449F-907D-40F1-860A-198FEA57A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A3E6F0B-542D-4E20-84B1-2D881CB5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65D486F-45E8-4D14-8A7A-B2009532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BD59BBF-1E37-4B87-8F33-CE6A9DE9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9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52D987-3386-4E99-925D-4A4ED518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F23F78-4197-4514-B825-997F9B056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2DD09C-E6F2-4AF8-A875-0411157D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829441A-CD60-457A-BDBD-5FD9E6CE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02B13B-3152-47BE-BEDD-A77420A0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15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3E7FCA-33EA-4A91-9D57-6CD8349F3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9A02F07-10CE-4263-979E-EF5EEA23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0A767C9-07E9-4A92-9334-278D1D6E9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8C22A75-DEB8-4901-ADFB-B8620D58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4D8FE6A-99D3-40EE-B94A-301C6884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87B6CB8-DF85-4377-A82B-194C736CE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28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A267F8-250C-4B79-9712-A8ECD2D8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C585341-17F4-4DB0-9A67-54F9270BF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DCFACC9-6172-4914-A585-EAE06FA31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248CC56-4518-413E-B7F1-EF975B220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FD8164D-5A8D-4F82-A0EB-9FF7224219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F5E980A-B7F7-41AC-B5A7-8DF46D62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6E82141-1C99-45EA-AACD-569DBC93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1138C8C-BF3E-44AC-B45C-95C86342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21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8C05A7-EEAB-4ADA-BF0F-E6AA2F57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7FCAD0D-4C30-464B-A2AB-B8DAB771C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35BC39D-21B5-4249-A9F1-4F39ABF3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9F41830-AAB2-4AC3-9CEF-0460CE47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71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AC05889-7542-425D-831B-41C9C84A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3413771-26F2-4306-A395-06D06DF57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78D4D51-5C97-4EDB-8A24-C1C90289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37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03D925-641D-48DA-B730-E4C09B75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29FCE7-B229-41A5-A0C9-CF8121A71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E774D35-D0B6-4EED-A771-D35B1A525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FD42FE4-1392-4218-92F9-BDD779B57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AA0D3C6-A556-47E4-B703-F334722E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922824B-F7C6-41BF-B847-DB6BDA48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1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0FBDE6-34E0-4FDC-BAE8-60F4E38BD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808449F-907D-40F1-860A-198FEA57A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A3E6F0B-542D-4E20-84B1-2D881CB5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65D486F-45E8-4D14-8A7A-B2009532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BD59BBF-1E37-4B87-8F33-CE6A9DE9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301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07CFA3-03FE-4938-9035-8127AC9A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462D959-E32E-4B0E-B8DC-23CE2AFAB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7932918-C614-4536-A6F7-1075C926E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6487F3-2C10-4DBE-9B29-22DB94E3E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C7F7EBF-6975-4E52-AECC-C21B3A756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15843EB-1E47-451F-9F34-8E86157D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68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7EB665-9D38-4675-9473-AB7880C4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5502E83-94F2-4E59-96C8-CB566A83E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018BDD-D6CF-439F-8E7B-A538837F7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2E1ED6-BCD2-40A0-A43E-CAA5C86C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23BBE24-A3B0-42A6-8DFC-F988E308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35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0E4A421-BC81-443A-ABDE-179C0A3E5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49A051C-4B39-4FF6-B229-1E5F03AAB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69C568-2D4D-4BE5-BF64-47466D9E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10DD0EF-B44B-4B61-8A99-6F5EB1FE6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0AD1D0-2F7C-4868-9165-F8939CF0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75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B74582-B256-4426-9E71-0D37E2E72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767A220-253F-4F4B-9917-AF64829EC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45FEDB-72D0-49FB-88D2-B9991150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67E61D4-80AF-459F-A94B-689EB3321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DBD3BE2-D08F-485D-9F01-F4BE92A0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27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0FBDE6-34E0-4FDC-BAE8-60F4E38BD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808449F-907D-40F1-860A-198FEA57A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A3E6F0B-542D-4E20-84B1-2D881CB5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65D486F-45E8-4D14-8A7A-B2009532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BD59BBF-1E37-4B87-8F33-CE6A9DE9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58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52D987-3386-4E99-925D-4A4ED518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F23F78-4197-4514-B825-997F9B056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2DD09C-E6F2-4AF8-A875-0411157D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829441A-CD60-457A-BDBD-5FD9E6CE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02B13B-3152-47BE-BEDD-A77420A0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79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3E7FCA-33EA-4A91-9D57-6CD8349F3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9A02F07-10CE-4263-979E-EF5EEA23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0A767C9-07E9-4A92-9334-278D1D6E9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8C22A75-DEB8-4901-ADFB-B8620D58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4D8FE6A-99D3-40EE-B94A-301C6884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87B6CB8-DF85-4377-A82B-194C736CE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0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A267F8-250C-4B79-9712-A8ECD2D8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C585341-17F4-4DB0-9A67-54F9270BF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DCFACC9-6172-4914-A585-EAE06FA31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248CC56-4518-413E-B7F1-EF975B220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FD8164D-5A8D-4F82-A0EB-9FF7224219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F5E980A-B7F7-41AC-B5A7-8DF46D62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6E82141-1C99-45EA-AACD-569DBC93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1138C8C-BF3E-44AC-B45C-95C86342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07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8C05A7-EEAB-4ADA-BF0F-E6AA2F57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7FCAD0D-4C30-464B-A2AB-B8DAB771C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35BC39D-21B5-4249-A9F1-4F39ABF3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9F41830-AAB2-4AC3-9CEF-0460CE47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99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AC05889-7542-425D-831B-41C9C84A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3413771-26F2-4306-A395-06D06DF57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78D4D51-5C97-4EDB-8A24-C1C90289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7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52D987-3386-4E99-925D-4A4ED518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F23F78-4197-4514-B825-997F9B056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A2DD09C-E6F2-4AF8-A875-0411157D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829441A-CD60-457A-BDBD-5FD9E6CE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02B13B-3152-47BE-BEDD-A77420A0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97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03D925-641D-48DA-B730-E4C09B75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29FCE7-B229-41A5-A0C9-CF8121A71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E774D35-D0B6-4EED-A771-D35B1A525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FD42FE4-1392-4218-92F9-BDD779B57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AA0D3C6-A556-47E4-B703-F334722E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922824B-F7C6-41BF-B847-DB6BDA48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52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07CFA3-03FE-4938-9035-8127AC9A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462D959-E32E-4B0E-B8DC-23CE2AFAB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7932918-C614-4536-A6F7-1075C926E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6487F3-2C10-4DBE-9B29-22DB94E3E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C7F7EBF-6975-4E52-AECC-C21B3A756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15843EB-1E47-451F-9F34-8E86157D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92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7EB665-9D38-4675-9473-AB7880C4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5502E83-94F2-4E59-96C8-CB566A83E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018BDD-D6CF-439F-8E7B-A538837F7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2E1ED6-BCD2-40A0-A43E-CAA5C86C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23BBE24-A3B0-42A6-8DFC-F988E308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74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0E4A421-BC81-443A-ABDE-179C0A3E5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49A051C-4B39-4FF6-B229-1E5F03AAB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69C568-2D4D-4BE5-BF64-47466D9E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10DD0EF-B44B-4B61-8A99-6F5EB1FE6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0AD1D0-2F7C-4868-9165-F8939CF0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6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3E7FCA-33EA-4A91-9D57-6CD8349F3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9A02F07-10CE-4263-979E-EF5EEA23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0A767C9-07E9-4A92-9334-278D1D6E9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8C22A75-DEB8-4901-ADFB-B8620D58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4D8FE6A-99D3-40EE-B94A-301C6884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87B6CB8-DF85-4377-A82B-194C736CE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50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A267F8-250C-4B79-9712-A8ECD2D8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C585341-17F4-4DB0-9A67-54F9270BF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DCFACC9-6172-4914-A585-EAE06FA31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248CC56-4518-413E-B7F1-EF975B220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FD8164D-5A8D-4F82-A0EB-9FF7224219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F5E980A-B7F7-41AC-B5A7-8DF46D62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6E82141-1C99-45EA-AACD-569DBC93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1138C8C-BF3E-44AC-B45C-95C86342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95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8C05A7-EEAB-4ADA-BF0F-E6AA2F57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7FCAD0D-4C30-464B-A2AB-B8DAB771C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35BC39D-21B5-4249-A9F1-4F39ABF3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9F41830-AAB2-4AC3-9CEF-0460CE47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81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AC05889-7542-425D-831B-41C9C84A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3413771-26F2-4306-A395-06D06DF57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78D4D51-5C97-4EDB-8A24-C1C90289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77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03D925-641D-48DA-B730-E4C09B75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29FCE7-B229-41A5-A0C9-CF8121A71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E774D35-D0B6-4EED-A771-D35B1A525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FD42FE4-1392-4218-92F9-BDD779B57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AA0D3C6-A556-47E4-B703-F334722E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922824B-F7C6-41BF-B847-DB6BDA48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5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07CFA3-03FE-4938-9035-8127AC9A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462D959-E32E-4B0E-B8DC-23CE2AFAB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7932918-C614-4536-A6F7-1075C926E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6487F3-2C10-4DBE-9B29-22DB94E3E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C7F7EBF-6975-4E52-AECC-C21B3A756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15843EB-1E47-451F-9F34-8E86157D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57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51F39D-8F84-4C8E-9710-14081A75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600109-6194-4FFD-B5B2-EC46D4BB8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0CBDFE-F78B-4CE0-913E-2013DA570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E96D-DA97-4503-BA5E-222363E6D065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9450B02-5907-43BB-BCF8-2AB25127A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91918DD-A946-4F14-BF82-4D24BF50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89A1F-27AB-45CD-97EA-CFB9C8675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82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51F39D-8F84-4C8E-9710-14081A75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600109-6194-4FFD-B5B2-EC46D4BB8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0CBDFE-F78B-4CE0-913E-2013DA570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9450B02-5907-43BB-BCF8-2AB25127A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91918DD-A946-4F14-BF82-4D24BF50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51F39D-8F84-4C8E-9710-14081A75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600109-6194-4FFD-B5B2-EC46D4BB8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0CBDFE-F78B-4CE0-913E-2013DA570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6E96D-DA97-4503-BA5E-222363E6D06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9450B02-5907-43BB-BCF8-2AB25127A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91918DD-A946-4F14-BF82-4D24BF50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89A1F-27AB-45CD-97EA-CFB9C8675AE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5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2.bin"/><Relationship Id="rId5" Type="http://schemas.openxmlformats.org/officeDocument/2006/relationships/image" Target="../media/image6.emf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5.svg"/><Relationship Id="rId1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64.svg"/><Relationship Id="rId18" Type="http://schemas.openxmlformats.org/officeDocument/2006/relationships/image" Target="../media/image65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61.png"/><Relationship Id="rId17" Type="http://schemas.openxmlformats.org/officeDocument/2006/relationships/image" Target="../media/image70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png"/><Relationship Id="rId20" Type="http://schemas.openxmlformats.org/officeDocument/2006/relationships/image" Target="../media/image76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5.png"/><Relationship Id="rId11" Type="http://schemas.openxmlformats.org/officeDocument/2006/relationships/image" Target="../media/image62.svg"/><Relationship Id="rId5" Type="http://schemas.openxmlformats.org/officeDocument/2006/relationships/image" Target="../media/image74.png"/><Relationship Id="rId15" Type="http://schemas.openxmlformats.org/officeDocument/2006/relationships/image" Target="../media/image66.svg"/><Relationship Id="rId10" Type="http://schemas.openxmlformats.org/officeDocument/2006/relationships/image" Target="../media/image60.png"/><Relationship Id="rId19" Type="http://schemas.openxmlformats.org/officeDocument/2006/relationships/image" Target="../media/image72.svg"/><Relationship Id="rId4" Type="http://schemas.openxmlformats.org/officeDocument/2006/relationships/image" Target="../media/image73.png"/><Relationship Id="rId9" Type="http://schemas.openxmlformats.org/officeDocument/2006/relationships/image" Target="../media/image6.emf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0.jpeg"/><Relationship Id="rId4" Type="http://schemas.openxmlformats.org/officeDocument/2006/relationships/image" Target="../media/image77.jpeg"/><Relationship Id="rId9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64.svg"/><Relationship Id="rId18" Type="http://schemas.openxmlformats.org/officeDocument/2006/relationships/image" Target="../media/image85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61.png"/><Relationship Id="rId17" Type="http://schemas.openxmlformats.org/officeDocument/2006/relationships/image" Target="../media/image72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5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3.png"/><Relationship Id="rId11" Type="http://schemas.openxmlformats.org/officeDocument/2006/relationships/image" Target="../media/image62.svg"/><Relationship Id="rId5" Type="http://schemas.openxmlformats.org/officeDocument/2006/relationships/image" Target="../media/image82.png"/><Relationship Id="rId15" Type="http://schemas.openxmlformats.org/officeDocument/2006/relationships/image" Target="../media/image70.svg"/><Relationship Id="rId10" Type="http://schemas.openxmlformats.org/officeDocument/2006/relationships/image" Target="../media/image60.png"/><Relationship Id="rId4" Type="http://schemas.openxmlformats.org/officeDocument/2006/relationships/image" Target="../media/image81.png"/><Relationship Id="rId9" Type="http://schemas.openxmlformats.org/officeDocument/2006/relationships/image" Target="../media/image6.emf"/><Relationship Id="rId1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8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02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.emf"/><Relationship Id="rId12" Type="http://schemas.openxmlformats.org/officeDocument/2006/relationships/image" Target="../media/image9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5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100.svg"/><Relationship Id="rId5" Type="http://schemas.openxmlformats.org/officeDocument/2006/relationships/image" Target="../media/image1.emf"/><Relationship Id="rId15" Type="http://schemas.openxmlformats.org/officeDocument/2006/relationships/image" Target="../media/image94.png"/><Relationship Id="rId10" Type="http://schemas.openxmlformats.org/officeDocument/2006/relationships/image" Target="../media/image91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98.svg"/><Relationship Id="rId1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oleObject" Target="../embeddings/oleObject30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.emf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8.bin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6.emf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5.svg"/><Relationship Id="rId1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11.sv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.emf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109.svg"/><Relationship Id="rId5" Type="http://schemas.openxmlformats.org/officeDocument/2006/relationships/image" Target="../media/image1.emf"/><Relationship Id="rId15" Type="http://schemas.openxmlformats.org/officeDocument/2006/relationships/image" Target="../media/image74.svg"/><Relationship Id="rId10" Type="http://schemas.openxmlformats.org/officeDocument/2006/relationships/image" Target="../media/image97.pn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07.svg"/><Relationship Id="rId1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0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3.png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1.emf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0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11" Type="http://schemas.openxmlformats.org/officeDocument/2006/relationships/image" Target="../media/image30.jpeg"/><Relationship Id="rId24" Type="http://schemas.openxmlformats.org/officeDocument/2006/relationships/image" Target="../media/image43.png"/><Relationship Id="rId5" Type="http://schemas.openxmlformats.org/officeDocument/2006/relationships/image" Target="../media/image1.emf"/><Relationship Id="rId15" Type="http://schemas.openxmlformats.org/officeDocument/2006/relationships/image" Target="../media/image34.jpe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.emf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6.emf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5.svg"/><Relationship Id="rId1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emf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7.jpeg"/><Relationship Id="rId5" Type="http://schemas.openxmlformats.org/officeDocument/2006/relationships/image" Target="../media/image1.emf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pn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jpeg"/><Relationship Id="rId11" Type="http://schemas.openxmlformats.org/officeDocument/2006/relationships/image" Target="../media/image6.emf"/><Relationship Id="rId5" Type="http://schemas.openxmlformats.org/officeDocument/2006/relationships/image" Target="../media/image1.e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64.svg"/><Relationship Id="rId18" Type="http://schemas.openxmlformats.org/officeDocument/2006/relationships/image" Target="../media/image64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72.sv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61.png"/><Relationship Id="rId17" Type="http://schemas.openxmlformats.org/officeDocument/2006/relationships/image" Target="../media/image68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png"/><Relationship Id="rId11" Type="http://schemas.openxmlformats.org/officeDocument/2006/relationships/image" Target="../media/image62.svg"/><Relationship Id="rId5" Type="http://schemas.openxmlformats.org/officeDocument/2006/relationships/image" Target="../media/image58.png"/><Relationship Id="rId15" Type="http://schemas.openxmlformats.org/officeDocument/2006/relationships/image" Target="../media/image66.svg"/><Relationship Id="rId23" Type="http://schemas.openxmlformats.org/officeDocument/2006/relationships/image" Target="../media/image74.svg"/><Relationship Id="rId10" Type="http://schemas.openxmlformats.org/officeDocument/2006/relationships/image" Target="../media/image60.png"/><Relationship Id="rId19" Type="http://schemas.openxmlformats.org/officeDocument/2006/relationships/image" Target="../media/image70.svg"/><Relationship Id="rId4" Type="http://schemas.openxmlformats.org/officeDocument/2006/relationships/image" Target="../media/image57.png"/><Relationship Id="rId9" Type="http://schemas.openxmlformats.org/officeDocument/2006/relationships/image" Target="../media/image6.emf"/><Relationship Id="rId14" Type="http://schemas.openxmlformats.org/officeDocument/2006/relationships/image" Target="../media/image62.png"/><Relationship Id="rId22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7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8.jpeg"/><Relationship Id="rId12" Type="http://schemas.openxmlformats.org/officeDocument/2006/relationships/image" Target="../media/image7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7.jpeg"/><Relationship Id="rId11" Type="http://schemas.openxmlformats.org/officeDocument/2006/relationships/image" Target="../media/image70.jpeg"/><Relationship Id="rId5" Type="http://schemas.openxmlformats.org/officeDocument/2006/relationships/image" Target="../media/image1.emf"/><Relationship Id="rId10" Type="http://schemas.openxmlformats.org/officeDocument/2006/relationships/image" Target="../media/image69.jpe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cdn.fishki.net/upload/post/2022/11/21/4306640/7dc9ff6149d270c61ebfba1b82ba2316.jpg">
            <a:extLst>
              <a:ext uri="{FF2B5EF4-FFF2-40B4-BE49-F238E27FC236}">
                <a16:creationId xmlns="" xmlns:a16="http://schemas.microsoft.com/office/drawing/2014/main" id="{755A1BB9-1E38-4423-AD26-B45817BF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99" y="-5060"/>
            <a:ext cx="5594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реугольник 6">
            <a:extLst>
              <a:ext uri="{FF2B5EF4-FFF2-40B4-BE49-F238E27FC236}">
                <a16:creationId xmlns="" xmlns:a16="http://schemas.microsoft.com/office/drawing/2014/main" id="{0F39372D-54D6-4A07-B339-2CA17B50CE6A}"/>
              </a:ext>
            </a:extLst>
          </p:cNvPr>
          <p:cNvSpPr/>
          <p:nvPr/>
        </p:nvSpPr>
        <p:spPr>
          <a:xfrm flipV="1">
            <a:off x="5862029" y="-5060"/>
            <a:ext cx="3770140" cy="6863060"/>
          </a:xfrm>
          <a:prstGeom prst="triangle">
            <a:avLst>
              <a:gd name="adj" fmla="val 494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792B5E4-8622-41BC-B24A-2CA09A045C1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5693" y="-9525"/>
            <a:ext cx="4211862" cy="1051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5BB72BA-2F55-480B-B5DE-7A8199CA2276}"/>
              </a:ext>
            </a:extLst>
          </p:cNvPr>
          <p:cNvSpPr txBox="1"/>
          <p:nvPr/>
        </p:nvSpPr>
        <p:spPr>
          <a:xfrm>
            <a:off x="391155" y="2521837"/>
            <a:ext cx="7913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ontserrat-Regular" panose="00000500000000000000" pitchFamily="50" charset="-52"/>
                <a:ea typeface="Dela Gothic One" pitchFamily="2" charset="-128"/>
                <a:cs typeface="Arial" panose="020B0604020202020204" pitchFamily="34" charset="0"/>
              </a:rPr>
              <a:t>О РЕАЛИЗАЦИИ ФЕДЕРАЛЬНОГО ПРОЕКТА «ПРОФЕССИОНАЛИТЕТ» </a:t>
            </a:r>
          </a:p>
          <a:p>
            <a:r>
              <a:rPr lang="ru-RU" sz="2800" b="1" dirty="0">
                <a:latin typeface="Montserrat-Regular" panose="00000500000000000000" pitchFamily="50" charset="-52"/>
                <a:ea typeface="Dela Gothic One" pitchFamily="2" charset="-128"/>
                <a:cs typeface="Arial" panose="020B0604020202020204" pitchFamily="34" charset="0"/>
              </a:rPr>
              <a:t>НА ТЕРРИТОРИИ СМОЛЕНСКОЙ ОБЛАСТИ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AADB51F-542E-4771-9761-50742CF8DA04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0A1265BB-7E4E-4B11-9846-D1E56B05FFD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2" name="Объект 11">
              <a:extLst>
                <a:ext uri="{FF2B5EF4-FFF2-40B4-BE49-F238E27FC236}">
                  <a16:creationId xmlns="" xmlns:a16="http://schemas.microsoft.com/office/drawing/2014/main" id="{C1705C3B-E7D4-4682-B6BA-6374ABE7FE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name="CorelDRAW" r:id="rId6" imgW="5419800" imgH="233280" progId="">
                    <p:embed/>
                  </p:oleObj>
                </mc:Choice>
                <mc:Fallback>
                  <p:oleObj name="CorelDRAW" r:id="rId6" imgW="5419800" imgH="233280" progId="">
                    <p:embed/>
                    <p:pic>
                      <p:nvPicPr>
                        <p:cNvPr id="0" name="Picture 19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E07D06C-084A-4F2D-9671-D50950EA04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623" t="23844" r="18873" b="25945"/>
          <a:stretch/>
        </p:blipFill>
        <p:spPr>
          <a:xfrm>
            <a:off x="554995" y="607664"/>
            <a:ext cx="886383" cy="10071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6AA0FB6-900E-472B-83C6-BD1D430F0FC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14302" y="681759"/>
            <a:ext cx="727335" cy="842753"/>
          </a:xfrm>
          <a:prstGeom prst="rect">
            <a:avLst/>
          </a:prstGeom>
        </p:spPr>
      </p:pic>
      <p:graphicFrame>
        <p:nvGraphicFramePr>
          <p:cNvPr id="18" name="Объект 17">
            <a:extLst>
              <a:ext uri="{FF2B5EF4-FFF2-40B4-BE49-F238E27FC236}">
                <a16:creationId xmlns="" xmlns:a16="http://schemas.microsoft.com/office/drawing/2014/main" id="{E7EE19C5-7598-4801-B148-A613CE9E80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083840"/>
              </p:ext>
            </p:extLst>
          </p:nvPr>
        </p:nvGraphicFramePr>
        <p:xfrm>
          <a:off x="2846214" y="646575"/>
          <a:ext cx="864624" cy="889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orelDRAW" r:id="rId11" imgW="2358720" imgH="2423880" progId="">
                  <p:embed/>
                </p:oleObj>
              </mc:Choice>
              <mc:Fallback>
                <p:oleObj name="CorelDRAW" r:id="rId11" imgW="2358720" imgH="2423880" progId="">
                  <p:embed/>
                  <p:pic>
                    <p:nvPicPr>
                      <p:cNvPr id="0" name="Picture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6214" y="646575"/>
                        <a:ext cx="864624" cy="8899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59EDD65-175A-8D91-61D9-6AD599341497}"/>
              </a:ext>
            </a:extLst>
          </p:cNvPr>
          <p:cNvSpPr txBox="1"/>
          <p:nvPr/>
        </p:nvSpPr>
        <p:spPr>
          <a:xfrm>
            <a:off x="424993" y="4406428"/>
            <a:ext cx="6668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Montserrat-Regular" panose="00000500000000000000" pitchFamily="50" charset="-52"/>
                <a:ea typeface="Times New Roman" panose="02020603050405020304" pitchFamily="18" charset="0"/>
              </a:rPr>
              <a:t>28</a:t>
            </a:r>
            <a:r>
              <a:rPr lang="ru-RU" sz="2000" dirty="0">
                <a:effectLst/>
                <a:latin typeface="Montserrat-Regular" panose="00000500000000000000" pitchFamily="50" charset="-52"/>
                <a:ea typeface="Times New Roman" panose="02020603050405020304" pitchFamily="18" charset="0"/>
              </a:rPr>
              <a:t> марта 2023 года</a:t>
            </a:r>
          </a:p>
          <a:p>
            <a:r>
              <a:rPr lang="ru-RU" sz="2000" dirty="0">
                <a:effectLst/>
                <a:latin typeface="Montserrat-Regular" panose="00000500000000000000" pitchFamily="50" charset="-52"/>
                <a:ea typeface="Times New Roman" panose="02020603050405020304" pitchFamily="18" charset="0"/>
              </a:rPr>
              <a:t>г. Смоленск, ул. Николаева, д. 12а</a:t>
            </a:r>
            <a:endParaRPr lang="ru-RU" sz="2000" dirty="0">
              <a:latin typeface="Montserrat-Regular" panose="00000500000000000000" pitchFamily="50" charset="-52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C11E5023-A3C3-116A-A97E-BAEC2C10D3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843281"/>
              </p:ext>
            </p:extLst>
          </p:nvPr>
        </p:nvGraphicFramePr>
        <p:xfrm>
          <a:off x="554995" y="5409529"/>
          <a:ext cx="2060188" cy="1043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orelDRAW" r:id="rId13" imgW="2454840" imgH="1240920" progId="">
                  <p:embed/>
                </p:oleObj>
              </mc:Choice>
              <mc:Fallback>
                <p:oleObj name="CorelDRAW" r:id="rId13" imgW="2454840" imgH="1240920" progId="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="" xmlns:a16="http://schemas.microsoft.com/office/drawing/2014/main" id="{49C16254-24A2-4D61-944D-3C42192B5E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95" y="5409529"/>
                        <a:ext cx="2060188" cy="1043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85EB5B79-4662-BE6B-0980-AE8FCA3FA2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824704"/>
              </p:ext>
            </p:extLst>
          </p:nvPr>
        </p:nvGraphicFramePr>
        <p:xfrm>
          <a:off x="2931938" y="5290900"/>
          <a:ext cx="4418794" cy="1424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orelDRAW" r:id="rId15" imgW="2350440" imgH="755640" progId="">
                  <p:embed/>
                </p:oleObj>
              </mc:Choice>
              <mc:Fallback>
                <p:oleObj name="CorelDRAW" r:id="rId15" imgW="2350440" imgH="755640" progId="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="" xmlns:a16="http://schemas.microsoft.com/office/drawing/2014/main" id="{E0CDE6F1-1378-4F02-8297-3EC09ADF8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1938" y="5290900"/>
                        <a:ext cx="4418794" cy="14244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531BA61-9753-4E19-8F74-C5EE83E80919}"/>
              </a:ext>
            </a:extLst>
          </p:cNvPr>
          <p:cNvSpPr txBox="1"/>
          <p:nvPr/>
        </p:nvSpPr>
        <p:spPr>
          <a:xfrm>
            <a:off x="453832" y="1744957"/>
            <a:ext cx="6668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-Regular" panose="00000500000000000000" pitchFamily="50" charset="-52"/>
                <a:ea typeface="Times New Roman" panose="02020603050405020304" pitchFamily="18" charset="0"/>
              </a:rPr>
              <a:t>Коллегия Департамента Смоленской </a:t>
            </a:r>
          </a:p>
          <a:p>
            <a:r>
              <a:rPr lang="ru-RU" sz="2000" dirty="0">
                <a:latin typeface="Montserrat-Regular" panose="00000500000000000000" pitchFamily="50" charset="-52"/>
                <a:ea typeface="Times New Roman" panose="02020603050405020304" pitchFamily="18" charset="0"/>
              </a:rPr>
              <a:t>области по образованию и науке </a:t>
            </a:r>
          </a:p>
          <a:p>
            <a:endParaRPr lang="ru-RU" sz="2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079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E44DCDB-0040-4953-9A09-0BAD8EA0E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83" t="17315" r="33162" b="54403"/>
          <a:stretch/>
        </p:blipFill>
        <p:spPr>
          <a:xfrm>
            <a:off x="9093200" y="10211"/>
            <a:ext cx="3098800" cy="19917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11663AC-110C-4A13-BFFE-50D6D0B91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40"/>
          <a:stretch/>
        </p:blipFill>
        <p:spPr>
          <a:xfrm>
            <a:off x="8493761" y="1907287"/>
            <a:ext cx="3698240" cy="20957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84E8A84-7497-40FF-9FDD-EEA760780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915" y="3972560"/>
            <a:ext cx="4554085" cy="288544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60121" y="307451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0" name="CorelDRAW" r:id="rId7" imgW="5419800" imgH="233280" progId="">
                    <p:embed/>
                  </p:oleObj>
                </mc:Choice>
                <mc:Fallback>
                  <p:oleObj name="CorelDRAW" r:id="rId7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Треугольник 6">
            <a:extLst>
              <a:ext uri="{FF2B5EF4-FFF2-40B4-BE49-F238E27FC236}">
                <a16:creationId xmlns="" xmlns:a16="http://schemas.microsoft.com/office/drawing/2014/main" id="{353B27B8-8A86-4008-A9BC-EBE950C594C3}"/>
              </a:ext>
            </a:extLst>
          </p:cNvPr>
          <p:cNvSpPr/>
          <p:nvPr/>
        </p:nvSpPr>
        <p:spPr>
          <a:xfrm flipV="1">
            <a:off x="5784058" y="50276"/>
            <a:ext cx="3770140" cy="6863060"/>
          </a:xfrm>
          <a:prstGeom prst="triangle">
            <a:avLst>
              <a:gd name="adj" fmla="val 494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8076E9CC-D55B-48CD-99DF-F59732D50D4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0817" y="10211"/>
            <a:ext cx="4211862" cy="1051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E8E3182-3188-4AD7-9B67-B1366DC846CA}"/>
              </a:ext>
            </a:extLst>
          </p:cNvPr>
          <p:cNvSpPr txBox="1"/>
          <p:nvPr/>
        </p:nvSpPr>
        <p:spPr>
          <a:xfrm>
            <a:off x="37975" y="931456"/>
            <a:ext cx="89445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МЕРОПРИЯТИЯ , </a:t>
            </a:r>
            <a:r>
              <a:rPr lang="ru-RU" sz="2000" b="1" dirty="0" smtClean="0">
                <a:solidFill>
                  <a:srgbClr val="F26717"/>
                </a:solidFill>
                <a:latin typeface="Montserrat-Regular" panose="00000500000000000000" pitchFamily="50" charset="-52"/>
                <a:ea typeface="Calibri" panose="020F0502020204030204" pitchFamily="34" charset="0"/>
              </a:rPr>
              <a:t>НАПРАВЛЕННЫЕ НА </a:t>
            </a:r>
            <a:r>
              <a:rPr lang="ru-RU" sz="2000" b="1" dirty="0" smtClean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ПРОФЕССИОНАЛЬНОЕ САМООПРЕДЕЛЕНИЕ ОБУЧАЮЩИХСЯ</a:t>
            </a:r>
            <a:endParaRPr lang="ru-RU" sz="2000" b="1" dirty="0">
              <a:solidFill>
                <a:srgbClr val="F26717"/>
              </a:solidFill>
              <a:latin typeface="Montserrat-Regular" panose="00000500000000000000" pitchFamily="50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BE4595A-2A16-4565-B749-80E2B72F0761}"/>
              </a:ext>
            </a:extLst>
          </p:cNvPr>
          <p:cNvSpPr txBox="1"/>
          <p:nvPr/>
        </p:nvSpPr>
        <p:spPr>
          <a:xfrm>
            <a:off x="648052" y="2748088"/>
            <a:ext cx="1141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1</a:t>
            </a:r>
            <a:endParaRPr lang="ru-RU" sz="20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EA6F1EB-0BDE-463B-A0C2-5A1C815FC30F}"/>
              </a:ext>
            </a:extLst>
          </p:cNvPr>
          <p:cNvSpPr txBox="1"/>
          <p:nvPr/>
        </p:nvSpPr>
        <p:spPr>
          <a:xfrm>
            <a:off x="1217561" y="2236252"/>
            <a:ext cx="1923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-Regular" panose="00000500000000000000" pitchFamily="50" charset="-52"/>
              </a:rPr>
              <a:t>мероприятия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85FB187-2066-42C5-80FE-91FDC4B36C7C}"/>
              </a:ext>
            </a:extLst>
          </p:cNvPr>
          <p:cNvSpPr txBox="1"/>
          <p:nvPr/>
        </p:nvSpPr>
        <p:spPr>
          <a:xfrm>
            <a:off x="245062" y="1843013"/>
            <a:ext cx="1362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42</a:t>
            </a:r>
            <a:endParaRPr lang="ru-RU" sz="20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CD71F0C-9C53-4FC0-BFD5-035B0B54B4BE}"/>
              </a:ext>
            </a:extLst>
          </p:cNvPr>
          <p:cNvSpPr txBox="1"/>
          <p:nvPr/>
        </p:nvSpPr>
        <p:spPr>
          <a:xfrm>
            <a:off x="1141981" y="3090347"/>
            <a:ext cx="1565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-Regular" panose="00000500000000000000" pitchFamily="50" charset="-52"/>
              </a:rPr>
              <a:t>студентов</a:t>
            </a:r>
          </a:p>
        </p:txBody>
      </p:sp>
      <p:pic>
        <p:nvPicPr>
          <p:cNvPr id="34" name="Рисунок 33" descr="Портфель со сплошной заливкой">
            <a:extLst>
              <a:ext uri="{FF2B5EF4-FFF2-40B4-BE49-F238E27FC236}">
                <a16:creationId xmlns="" xmlns:a16="http://schemas.microsoft.com/office/drawing/2014/main" id="{457BC208-C7DD-4EBE-A49F-241513A9CB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79992" y="2029083"/>
            <a:ext cx="245944" cy="245944"/>
          </a:xfrm>
          <a:prstGeom prst="rect">
            <a:avLst/>
          </a:prstGeom>
        </p:spPr>
      </p:pic>
      <p:pic>
        <p:nvPicPr>
          <p:cNvPr id="35" name="Рисунок 34" descr="Контрольный список со сплошной заливкой">
            <a:extLst>
              <a:ext uri="{FF2B5EF4-FFF2-40B4-BE49-F238E27FC236}">
                <a16:creationId xmlns="" xmlns:a16="http://schemas.microsoft.com/office/drawing/2014/main" id="{6190A258-FD08-4AB1-8AAF-05E3425518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16770" y="2029083"/>
            <a:ext cx="263222" cy="263222"/>
          </a:xfrm>
          <a:prstGeom prst="rect">
            <a:avLst/>
          </a:prstGeom>
        </p:spPr>
      </p:pic>
      <p:pic>
        <p:nvPicPr>
          <p:cNvPr id="36" name="Рисунок 35" descr="Дети со сплошной заливкой">
            <a:extLst>
              <a:ext uri="{FF2B5EF4-FFF2-40B4-BE49-F238E27FC236}">
                <a16:creationId xmlns="" xmlns:a16="http://schemas.microsoft.com/office/drawing/2014/main" id="{E7B19D82-576F-471A-A038-85775CA6730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39968" y="2905491"/>
            <a:ext cx="278871" cy="278871"/>
          </a:xfrm>
          <a:prstGeom prst="rect">
            <a:avLst/>
          </a:prstGeom>
        </p:spPr>
      </p:pic>
      <p:pic>
        <p:nvPicPr>
          <p:cNvPr id="37" name="Рисунок 36" descr="Интернет со сплошной заливкой">
            <a:extLst>
              <a:ext uri="{FF2B5EF4-FFF2-40B4-BE49-F238E27FC236}">
                <a16:creationId xmlns="" xmlns:a16="http://schemas.microsoft.com/office/drawing/2014/main" id="{F4E48E9C-D5A6-479A-87E5-5EE0DC86D6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90475" y="1995571"/>
            <a:ext cx="330246" cy="330246"/>
          </a:xfrm>
          <a:prstGeom prst="rect">
            <a:avLst/>
          </a:prstGeom>
        </p:spPr>
      </p:pic>
      <p:pic>
        <p:nvPicPr>
          <p:cNvPr id="38" name="Рисунок 37" descr="Маркетинг со сплошной заливкой">
            <a:extLst>
              <a:ext uri="{FF2B5EF4-FFF2-40B4-BE49-F238E27FC236}">
                <a16:creationId xmlns="" xmlns:a16="http://schemas.microsoft.com/office/drawing/2014/main" id="{22568190-9370-4F1C-A429-5BB8675223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46634" y="2029083"/>
            <a:ext cx="245944" cy="245944"/>
          </a:xfrm>
          <a:prstGeom prst="rect">
            <a:avLst/>
          </a:prstGeom>
        </p:spPr>
      </p:pic>
      <p:pic>
        <p:nvPicPr>
          <p:cNvPr id="39" name="Рисунок 38" descr="Дети со сплошной заливкой">
            <a:extLst>
              <a:ext uri="{FF2B5EF4-FFF2-40B4-BE49-F238E27FC236}">
                <a16:creationId xmlns="" xmlns:a16="http://schemas.microsoft.com/office/drawing/2014/main" id="{578B7992-CA8C-4C20-9620-36CF85B00D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09031" y="2899395"/>
            <a:ext cx="278871" cy="278871"/>
          </a:xfrm>
          <a:prstGeom prst="rect">
            <a:avLst/>
          </a:prstGeom>
        </p:spPr>
      </p:pic>
      <p:pic>
        <p:nvPicPr>
          <p:cNvPr id="40" name="Рисунок 39" descr="Дети со сплошной заливкой">
            <a:extLst>
              <a:ext uri="{FF2B5EF4-FFF2-40B4-BE49-F238E27FC236}">
                <a16:creationId xmlns="" xmlns:a16="http://schemas.microsoft.com/office/drawing/2014/main" id="{5C5CFB3A-4E2F-4E0B-9D96-1A006FB07B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95543" y="2899395"/>
            <a:ext cx="278871" cy="27887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34BB2FE-E4E7-4CB4-8264-463260D44FFD}"/>
              </a:ext>
            </a:extLst>
          </p:cNvPr>
          <p:cNvSpPr txBox="1"/>
          <p:nvPr/>
        </p:nvSpPr>
        <p:spPr>
          <a:xfrm>
            <a:off x="1077441" y="2861225"/>
            <a:ext cx="68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800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8C876B1-F98B-40E2-BEB3-D9AAC7500B52}"/>
              </a:ext>
            </a:extLst>
          </p:cNvPr>
          <p:cNvSpPr txBox="1"/>
          <p:nvPr/>
        </p:nvSpPr>
        <p:spPr>
          <a:xfrm>
            <a:off x="3027655" y="1796572"/>
            <a:ext cx="5560339" cy="2337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косплей-фестиваль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научные конференции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мастер-класс «От профессионала»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молодежный марафон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день карьеры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классные часы 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треннинги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endParaRPr lang="ru-RU" sz="1600" dirty="0">
              <a:latin typeface="Montserrat-Regular" panose="00000500000000000000" pitchFamily="50" charset="-5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FFBB231-69E9-4BD4-8BE2-72685ECA8AA8}"/>
              </a:ext>
            </a:extLst>
          </p:cNvPr>
          <p:cNvSpPr txBox="1"/>
          <p:nvPr/>
        </p:nvSpPr>
        <p:spPr>
          <a:xfrm>
            <a:off x="297637" y="4579251"/>
            <a:ext cx="27908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29</a:t>
            </a:r>
            <a:endParaRPr lang="ru-RU" sz="20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260C0FFA-251E-4952-A126-37093B236AE3}"/>
              </a:ext>
            </a:extLst>
          </p:cNvPr>
          <p:cNvSpPr txBox="1"/>
          <p:nvPr/>
        </p:nvSpPr>
        <p:spPr>
          <a:xfrm>
            <a:off x="1144922" y="4996875"/>
            <a:ext cx="1923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-Regular" panose="00000500000000000000" pitchFamily="50" charset="-52"/>
              </a:rPr>
              <a:t>мероприятий</a:t>
            </a:r>
          </a:p>
        </p:txBody>
      </p:sp>
      <p:pic>
        <p:nvPicPr>
          <p:cNvPr id="46" name="Рисунок 45" descr="Портфель со сплошной заливкой">
            <a:extLst>
              <a:ext uri="{FF2B5EF4-FFF2-40B4-BE49-F238E27FC236}">
                <a16:creationId xmlns="" xmlns:a16="http://schemas.microsoft.com/office/drawing/2014/main" id="{E71C2714-549E-4E62-BAAD-AE6996DF28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07353" y="4789706"/>
            <a:ext cx="245944" cy="245944"/>
          </a:xfrm>
          <a:prstGeom prst="rect">
            <a:avLst/>
          </a:prstGeom>
        </p:spPr>
      </p:pic>
      <p:pic>
        <p:nvPicPr>
          <p:cNvPr id="47" name="Рисунок 46" descr="Контрольный список со сплошной заливкой">
            <a:extLst>
              <a:ext uri="{FF2B5EF4-FFF2-40B4-BE49-F238E27FC236}">
                <a16:creationId xmlns="" xmlns:a16="http://schemas.microsoft.com/office/drawing/2014/main" id="{F008DD8B-9E50-4748-9779-55235D300F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44131" y="4789706"/>
            <a:ext cx="263222" cy="263222"/>
          </a:xfrm>
          <a:prstGeom prst="rect">
            <a:avLst/>
          </a:prstGeom>
        </p:spPr>
      </p:pic>
      <p:pic>
        <p:nvPicPr>
          <p:cNvPr id="48" name="Рисунок 47" descr="Интернет со сплошной заливкой">
            <a:extLst>
              <a:ext uri="{FF2B5EF4-FFF2-40B4-BE49-F238E27FC236}">
                <a16:creationId xmlns="" xmlns:a16="http://schemas.microsoft.com/office/drawing/2014/main" id="{799712A6-709A-4449-8F63-98C8471BCC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17836" y="4756194"/>
            <a:ext cx="330246" cy="330246"/>
          </a:xfrm>
          <a:prstGeom prst="rect">
            <a:avLst/>
          </a:prstGeom>
        </p:spPr>
      </p:pic>
      <p:pic>
        <p:nvPicPr>
          <p:cNvPr id="49" name="Рисунок 48" descr="Маркетинг со сплошной заливкой">
            <a:extLst>
              <a:ext uri="{FF2B5EF4-FFF2-40B4-BE49-F238E27FC236}">
                <a16:creationId xmlns="" xmlns:a16="http://schemas.microsoft.com/office/drawing/2014/main" id="{467F4417-8EEF-4E4E-A04E-A9268C1DC76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73995" y="4789706"/>
            <a:ext cx="245944" cy="24594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0255AC2A-9FF3-436E-8CB3-C3489432BC24}"/>
              </a:ext>
            </a:extLst>
          </p:cNvPr>
          <p:cNvSpPr txBox="1"/>
          <p:nvPr/>
        </p:nvSpPr>
        <p:spPr>
          <a:xfrm>
            <a:off x="789191" y="5358375"/>
            <a:ext cx="1141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1</a:t>
            </a:r>
            <a:endParaRPr lang="ru-RU" sz="20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AFB68866-4756-4BD8-8E60-9829E44B560A}"/>
              </a:ext>
            </a:extLst>
          </p:cNvPr>
          <p:cNvSpPr txBox="1"/>
          <p:nvPr/>
        </p:nvSpPr>
        <p:spPr>
          <a:xfrm>
            <a:off x="1283120" y="5700634"/>
            <a:ext cx="1565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-Regular" panose="00000500000000000000" pitchFamily="50" charset="-52"/>
              </a:rPr>
              <a:t>студентов</a:t>
            </a:r>
          </a:p>
        </p:txBody>
      </p:sp>
      <p:pic>
        <p:nvPicPr>
          <p:cNvPr id="68" name="Рисунок 67" descr="Дети со сплошной заливкой">
            <a:extLst>
              <a:ext uri="{FF2B5EF4-FFF2-40B4-BE49-F238E27FC236}">
                <a16:creationId xmlns="" xmlns:a16="http://schemas.microsoft.com/office/drawing/2014/main" id="{89657699-B76C-4980-BAD2-0610DA9F6A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81107" y="5515778"/>
            <a:ext cx="278871" cy="278871"/>
          </a:xfrm>
          <a:prstGeom prst="rect">
            <a:avLst/>
          </a:prstGeom>
        </p:spPr>
      </p:pic>
      <p:pic>
        <p:nvPicPr>
          <p:cNvPr id="69" name="Рисунок 68" descr="Дети со сплошной заливкой">
            <a:extLst>
              <a:ext uri="{FF2B5EF4-FFF2-40B4-BE49-F238E27FC236}">
                <a16:creationId xmlns="" xmlns:a16="http://schemas.microsoft.com/office/drawing/2014/main" id="{D5519F0D-4C1F-40FA-BBB5-F8954DC469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50170" y="5509682"/>
            <a:ext cx="278871" cy="278871"/>
          </a:xfrm>
          <a:prstGeom prst="rect">
            <a:avLst/>
          </a:prstGeom>
        </p:spPr>
      </p:pic>
      <p:pic>
        <p:nvPicPr>
          <p:cNvPr id="70" name="Рисунок 69" descr="Дети со сплошной заливкой">
            <a:extLst>
              <a:ext uri="{FF2B5EF4-FFF2-40B4-BE49-F238E27FC236}">
                <a16:creationId xmlns="" xmlns:a16="http://schemas.microsoft.com/office/drawing/2014/main" id="{89AFFB1F-D43E-45E8-BB9F-8DFBD2E6FB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36682" y="5509682"/>
            <a:ext cx="278871" cy="27887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387400D-442F-49DC-B4BD-6F95D922A25B}"/>
              </a:ext>
            </a:extLst>
          </p:cNvPr>
          <p:cNvSpPr txBox="1"/>
          <p:nvPr/>
        </p:nvSpPr>
        <p:spPr>
          <a:xfrm>
            <a:off x="1218580" y="5471512"/>
            <a:ext cx="68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750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003E633-1635-4F61-B0CE-409B31C2E29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9960"/>
          <a:stretch/>
        </p:blipFill>
        <p:spPr>
          <a:xfrm>
            <a:off x="3873090" y="4189343"/>
            <a:ext cx="3764824" cy="2338063"/>
          </a:xfrm>
          <a:prstGeom prst="parallelogram">
            <a:avLst>
              <a:gd name="adj" fmla="val 31084"/>
            </a:avLst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1EA294D6-D7E0-4FF5-BCA9-EAFEAA9E15C3}"/>
              </a:ext>
            </a:extLst>
          </p:cNvPr>
          <p:cNvSpPr txBox="1"/>
          <p:nvPr/>
        </p:nvSpPr>
        <p:spPr>
          <a:xfrm>
            <a:off x="297637" y="3852168"/>
            <a:ext cx="2914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tserrat-Regular" panose="00000500000000000000" pitchFamily="50" charset="-52"/>
              </a:rPr>
              <a:t>ПЛАН на 2 полугодие учебного года </a:t>
            </a:r>
          </a:p>
        </p:txBody>
      </p:sp>
    </p:spTree>
    <p:extLst>
      <p:ext uri="{BB962C8B-B14F-4D97-AF65-F5344CB8AC3E}">
        <p14:creationId xmlns:p14="http://schemas.microsoft.com/office/powerpoint/2010/main" val="3409564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8" name="Picture 10" descr="http://smolsk.ru/img/image/c50572a2_a6b9_46e6_bb43_46b34f9be017_1.jpg">
            <a:extLst>
              <a:ext uri="{FF2B5EF4-FFF2-40B4-BE49-F238E27FC236}">
                <a16:creationId xmlns="" xmlns:a16="http://schemas.microsoft.com/office/drawing/2014/main" id="{3EF48BA7-72DA-4A0F-B4C1-250BB6766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3" b="3287"/>
          <a:stretch/>
        </p:blipFill>
        <p:spPr bwMode="auto">
          <a:xfrm>
            <a:off x="8452577" y="1902364"/>
            <a:ext cx="4211862" cy="233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https://webattach.mail.yandex.net/message_part_real/2023-01-25_17-40-21.png?exif_rotate=y&amp;no_disposition=y&amp;name=2023-01-25_17-40-21.png&amp;sid=YWVzX3NpZDp7ImFlc0tleUlkIjoiMTc4IiwiaG1hY0tleUlkIjoiMTc4IiwiaXZCYXNlNjQiOiJmQ2pWRUMyLzhqWk9YSEswK1pZU2RRPT0iLCJzaWRCYXNlNjQiOiJjVk1iV242Z1NMODNGaWxGT003Q25HbkVUQjZWdDZHZDlRdS80VENqd0hFSWthOFBKbHY2aGJXcVZnaS9TV0pCUUdQM3JuMCtIUWZsRVZEWjRNNnQyNFNUYnVoS0ltT3FaTG5kVlpaVXRIeC8weWlLOXFNR2drdU5EOUtsdEszYmVYSDNCZ1hHS0RZMUNyWlpTWDVDc1E9PSIsImhtYWNCYXNlNjQiOiJ3dW5Xd0o1cWptNnNURThBWmcwaWduZ3Z1T0hoZWxjbW04TVdkRWxrckdzPSJ9">
            <a:extLst>
              <a:ext uri="{FF2B5EF4-FFF2-40B4-BE49-F238E27FC236}">
                <a16:creationId xmlns="" xmlns:a16="http://schemas.microsoft.com/office/drawing/2014/main" id="{8609B28B-3329-4AAD-A82F-FD37C39FD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018" y="-5060"/>
            <a:ext cx="3763879" cy="190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s://webattach.mail.yandex.net/message_part_real/2023-01-25_17-13-55.png?exif_rotate=y&amp;no_disposition=y&amp;name=2023-01-25_17-13-55.png&amp;sid=YWVzX3NpZDp7ImFlc0tleUlkIjoiMTc4IiwiaG1hY0tleUlkIjoiMTc4IiwiaXZCYXNlNjQiOiJqT3dWYVpGWENWdHlsMHVPRkR3Skp3PT0iLCJzaWRCYXNlNjQiOiJBSDdrOXFETmJ2RTZRQUtpaFc0dTNrUlYyVkFQREI2eXpXTWtDZzVXK0h0YjZ3aU8zWGFyUXFmbmxxd25PeUZwZmZHd1U4MHJzOGlnRUFrazZ0c0lQb0gxYjBoY2U0cVNNQXFXTFN5VS90a3NwbU9oSW0yRExGLzZnM0l3eHRORmlWN09JemllWU12aEFTRmJydVcxZHc9PSIsImhtYWNCYXNlNjQiOiJ5blRzU2U4SG9DSFV5ZHRpS2FWd0tpK1oxNkxMT3M2VjhyR2daVnVCMEdvPSJ9">
            <a:extLst>
              <a:ext uri="{FF2B5EF4-FFF2-40B4-BE49-F238E27FC236}">
                <a16:creationId xmlns="" xmlns:a16="http://schemas.microsoft.com/office/drawing/2014/main" id="{E038F8B8-1AF6-4BD5-83B6-B508CBEE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75" y="4235960"/>
            <a:ext cx="5147563" cy="26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3" name="CorelDRAW" r:id="rId7" imgW="5419800" imgH="233280" progId="">
                    <p:embed/>
                  </p:oleObj>
                </mc:Choice>
                <mc:Fallback>
                  <p:oleObj name="CorelDRAW" r:id="rId7" imgW="5419800" imgH="2332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A6A1DFF6-0B64-4DB1-90AC-75E545A040C4}"/>
              </a:ext>
            </a:extLst>
          </p:cNvPr>
          <p:cNvSpPr/>
          <p:nvPr/>
        </p:nvSpPr>
        <p:spPr>
          <a:xfrm>
            <a:off x="1073668" y="2184446"/>
            <a:ext cx="262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3864"/>
                </a:solidFill>
                <a:latin typeface="Montserrat-Regular" panose="00000500000000000000" pitchFamily="50" charset="-52"/>
                <a:ea typeface="Times New Roman" panose="02020603050405020304" pitchFamily="18" charset="0"/>
              </a:rPr>
              <a:t>Смоленский строительный колледж</a:t>
            </a:r>
          </a:p>
        </p:txBody>
      </p:sp>
      <p:sp>
        <p:nvSpPr>
          <p:cNvPr id="24" name="Треугольник 6">
            <a:extLst>
              <a:ext uri="{FF2B5EF4-FFF2-40B4-BE49-F238E27FC236}">
                <a16:creationId xmlns="" xmlns:a16="http://schemas.microsoft.com/office/drawing/2014/main" id="{353B27B8-8A86-4008-A9BC-EBE950C594C3}"/>
              </a:ext>
            </a:extLst>
          </p:cNvPr>
          <p:cNvSpPr/>
          <p:nvPr/>
        </p:nvSpPr>
        <p:spPr>
          <a:xfrm flipV="1">
            <a:off x="5862029" y="-5060"/>
            <a:ext cx="3770140" cy="6863060"/>
          </a:xfrm>
          <a:prstGeom prst="triangle">
            <a:avLst>
              <a:gd name="adj" fmla="val 494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8076E9CC-D55B-48CD-99DF-F59732D50D4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0817" y="10211"/>
            <a:ext cx="4211862" cy="1051560"/>
          </a:xfrm>
          <a:prstGeom prst="rect">
            <a:avLst/>
          </a:prstGeom>
        </p:spPr>
      </p:pic>
      <p:pic>
        <p:nvPicPr>
          <p:cNvPr id="32" name="Picture 2" descr="https://100-bal.ru/pars_docs/refs/195/195000/195000_html_57586ed3.jpg">
            <a:extLst>
              <a:ext uri="{FF2B5EF4-FFF2-40B4-BE49-F238E27FC236}">
                <a16:creationId xmlns="" xmlns:a16="http://schemas.microsoft.com/office/drawing/2014/main" id="{050BBE1C-75DC-4719-80B6-B8A1448B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70" y="3065131"/>
            <a:ext cx="3115445" cy="24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1DD3FDB-73EA-4C99-851B-B0ECD3409BE4}"/>
              </a:ext>
            </a:extLst>
          </p:cNvPr>
          <p:cNvSpPr/>
          <p:nvPr/>
        </p:nvSpPr>
        <p:spPr>
          <a:xfrm>
            <a:off x="754715" y="4505109"/>
            <a:ext cx="2243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Montserrat-Regular" panose="00000500000000000000" pitchFamily="50" charset="-52"/>
                <a:ea typeface="Times New Roman" panose="02020603050405020304" pitchFamily="18" charset="0"/>
              </a:rPr>
              <a:t>Смоленская областная технологическая академия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EDFCA86-6825-43D5-B617-D5DCC68409EB}"/>
              </a:ext>
            </a:extLst>
          </p:cNvPr>
          <p:cNvSpPr/>
          <p:nvPr/>
        </p:nvSpPr>
        <p:spPr>
          <a:xfrm>
            <a:off x="730026" y="3485036"/>
            <a:ext cx="25858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Montserrat-Regular" panose="00000500000000000000" pitchFamily="50" charset="-52"/>
                <a:ea typeface="Times New Roman" panose="02020603050405020304" pitchFamily="18" charset="0"/>
              </a:rPr>
              <a:t>Смоленский автотранспортный колледж имени Е.Г. Трубицына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4A8FF19-CC6F-429D-85FA-A30DA1F5A9BA}"/>
              </a:ext>
            </a:extLst>
          </p:cNvPr>
          <p:cNvSpPr/>
          <p:nvPr/>
        </p:nvSpPr>
        <p:spPr>
          <a:xfrm>
            <a:off x="6820228" y="2315957"/>
            <a:ext cx="26599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Montserrat-Regular" panose="00000500000000000000" pitchFamily="50" charset="-52"/>
                <a:ea typeface="Times New Roman" panose="02020603050405020304" pitchFamily="18" charset="0"/>
              </a:rPr>
              <a:t>Вяземский политехнический техникум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CDB2661-64FC-4873-98A1-302926343BD2}"/>
              </a:ext>
            </a:extLst>
          </p:cNvPr>
          <p:cNvSpPr/>
          <p:nvPr/>
        </p:nvSpPr>
        <p:spPr>
          <a:xfrm>
            <a:off x="6310519" y="3632237"/>
            <a:ext cx="28671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Montserrat-Regular" panose="00000500000000000000" pitchFamily="50" charset="-52"/>
                <a:ea typeface="Times New Roman" panose="02020603050405020304" pitchFamily="18" charset="0"/>
              </a:rPr>
              <a:t>Вяземский железнодорожный техникум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CD88F71-24C4-40BB-89E3-C3A001DEB56E}"/>
              </a:ext>
            </a:extLst>
          </p:cNvPr>
          <p:cNvSpPr/>
          <p:nvPr/>
        </p:nvSpPr>
        <p:spPr>
          <a:xfrm>
            <a:off x="1390168" y="5608414"/>
            <a:ext cx="27130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prstClr val="black"/>
                </a:solidFill>
                <a:latin typeface="Montserrat-Regular" panose="00000500000000000000" pitchFamily="50" charset="-52"/>
                <a:ea typeface="Times New Roman" panose="02020603050405020304" pitchFamily="18" charset="0"/>
              </a:rPr>
              <a:t>Рославльский</a:t>
            </a:r>
            <a:r>
              <a:rPr lang="ru-RU" sz="1400" dirty="0">
                <a:solidFill>
                  <a:prstClr val="black"/>
                </a:solidFill>
                <a:latin typeface="Montserrat-Regular" panose="00000500000000000000" pitchFamily="50" charset="-52"/>
                <a:ea typeface="Times New Roman" panose="02020603050405020304" pitchFamily="18" charset="0"/>
              </a:rPr>
              <a:t> многопрофильный колледж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C3422255-1337-426C-80A9-39E224185725}"/>
              </a:ext>
            </a:extLst>
          </p:cNvPr>
          <p:cNvSpPr/>
          <p:nvPr/>
        </p:nvSpPr>
        <p:spPr>
          <a:xfrm>
            <a:off x="5827638" y="5034259"/>
            <a:ext cx="23553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prstClr val="black"/>
                </a:solidFill>
                <a:latin typeface="Montserrat-Regular" panose="00000500000000000000" pitchFamily="50" charset="-52"/>
                <a:ea typeface="Times New Roman" panose="02020603050405020304" pitchFamily="18" charset="0"/>
              </a:rPr>
              <a:t>Десногорский</a:t>
            </a:r>
            <a:r>
              <a:rPr lang="ru-RU" sz="1400" dirty="0">
                <a:solidFill>
                  <a:prstClr val="black"/>
                </a:solidFill>
                <a:latin typeface="Montserrat-Regular" panose="00000500000000000000" pitchFamily="50" charset="-52"/>
                <a:ea typeface="Times New Roman" panose="02020603050405020304" pitchFamily="18" charset="0"/>
              </a:rPr>
              <a:t> энергетический колледж</a:t>
            </a:r>
          </a:p>
          <a:p>
            <a:endParaRPr lang="en-US" sz="1400" dirty="0">
              <a:solidFill>
                <a:prstClr val="black"/>
              </a:solidFill>
              <a:latin typeface="Montserrat-Regular" panose="00000500000000000000" pitchFamily="50" charset="-52"/>
              <a:ea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DEA79179-5CA1-4A05-A6EC-917101322916}"/>
              </a:ext>
            </a:extLst>
          </p:cNvPr>
          <p:cNvSpPr/>
          <p:nvPr/>
        </p:nvSpPr>
        <p:spPr>
          <a:xfrm>
            <a:off x="3965776" y="2314866"/>
            <a:ext cx="210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Montserrat-Regular" panose="00000500000000000000" pitchFamily="50" charset="-52"/>
                <a:ea typeface="Times New Roman" panose="02020603050405020304" pitchFamily="18" charset="0"/>
              </a:rPr>
              <a:t>Техникум отраслевых технологий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C5EB7808-E89B-451B-927E-4173BE2C7F78}"/>
              </a:ext>
            </a:extLst>
          </p:cNvPr>
          <p:cNvCxnSpPr>
            <a:cxnSpLocks/>
          </p:cNvCxnSpPr>
          <p:nvPr/>
        </p:nvCxnSpPr>
        <p:spPr>
          <a:xfrm>
            <a:off x="424993" y="3090042"/>
            <a:ext cx="2134838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D4F97246-F537-4B89-B66B-50B55D316FAC}"/>
              </a:ext>
            </a:extLst>
          </p:cNvPr>
          <p:cNvCxnSpPr>
            <a:cxnSpLocks/>
          </p:cNvCxnSpPr>
          <p:nvPr/>
        </p:nvCxnSpPr>
        <p:spPr>
          <a:xfrm flipV="1">
            <a:off x="305486" y="4423953"/>
            <a:ext cx="2238959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="" xmlns:a16="http://schemas.microsoft.com/office/drawing/2014/main" id="{58B7C084-37D9-461D-B883-5A3041447DBD}"/>
              </a:ext>
            </a:extLst>
          </p:cNvPr>
          <p:cNvCxnSpPr>
            <a:cxnSpLocks/>
          </p:cNvCxnSpPr>
          <p:nvPr/>
        </p:nvCxnSpPr>
        <p:spPr>
          <a:xfrm flipV="1">
            <a:off x="273625" y="5423823"/>
            <a:ext cx="2238959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CC5A5629-F983-4CF9-BEE9-617E2C2B2BAA}"/>
              </a:ext>
            </a:extLst>
          </p:cNvPr>
          <p:cNvCxnSpPr>
            <a:cxnSpLocks/>
          </p:cNvCxnSpPr>
          <p:nvPr/>
        </p:nvCxnSpPr>
        <p:spPr>
          <a:xfrm>
            <a:off x="663618" y="6334613"/>
            <a:ext cx="2899624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="" xmlns:a16="http://schemas.microsoft.com/office/drawing/2014/main" id="{585710A3-BA55-4884-9C4B-0D0D0E7EE79A}"/>
              </a:ext>
            </a:extLst>
          </p:cNvPr>
          <p:cNvCxnSpPr>
            <a:cxnSpLocks/>
          </p:cNvCxnSpPr>
          <p:nvPr/>
        </p:nvCxnSpPr>
        <p:spPr>
          <a:xfrm flipV="1">
            <a:off x="5345825" y="5748401"/>
            <a:ext cx="2238959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BF5DC82F-C76E-4A13-B235-CBF2B3949084}"/>
              </a:ext>
            </a:extLst>
          </p:cNvPr>
          <p:cNvCxnSpPr>
            <a:cxnSpLocks/>
          </p:cNvCxnSpPr>
          <p:nvPr/>
        </p:nvCxnSpPr>
        <p:spPr>
          <a:xfrm flipV="1">
            <a:off x="3651168" y="3075057"/>
            <a:ext cx="2238959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="" xmlns:a16="http://schemas.microsoft.com/office/drawing/2014/main" id="{F9D1D897-F6B4-4933-B15F-6556CAC8D17B}"/>
              </a:ext>
            </a:extLst>
          </p:cNvPr>
          <p:cNvCxnSpPr>
            <a:cxnSpLocks/>
          </p:cNvCxnSpPr>
          <p:nvPr/>
        </p:nvCxnSpPr>
        <p:spPr>
          <a:xfrm>
            <a:off x="6271922" y="3054621"/>
            <a:ext cx="2058761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="" xmlns:a16="http://schemas.microsoft.com/office/drawing/2014/main" id="{EDDDC40B-BF6F-4D5C-8E1E-3A743B63C393}"/>
              </a:ext>
            </a:extLst>
          </p:cNvPr>
          <p:cNvCxnSpPr>
            <a:cxnSpLocks/>
          </p:cNvCxnSpPr>
          <p:nvPr/>
        </p:nvCxnSpPr>
        <p:spPr>
          <a:xfrm>
            <a:off x="5862029" y="4428039"/>
            <a:ext cx="2192787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="" xmlns:a16="http://schemas.microsoft.com/office/drawing/2014/main" id="{9DABA2E5-D1E2-4E09-AE0A-8EC545660B2E}"/>
              </a:ext>
            </a:extLst>
          </p:cNvPr>
          <p:cNvCxnSpPr>
            <a:cxnSpLocks/>
          </p:cNvCxnSpPr>
          <p:nvPr/>
        </p:nvCxnSpPr>
        <p:spPr>
          <a:xfrm>
            <a:off x="2561595" y="3083616"/>
            <a:ext cx="859545" cy="1080183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="" xmlns:a16="http://schemas.microsoft.com/office/drawing/2014/main" id="{FE4FDCEB-F8CE-430A-A2CE-0D864EAB9987}"/>
              </a:ext>
            </a:extLst>
          </p:cNvPr>
          <p:cNvCxnSpPr>
            <a:cxnSpLocks/>
          </p:cNvCxnSpPr>
          <p:nvPr/>
        </p:nvCxnSpPr>
        <p:spPr>
          <a:xfrm flipH="1">
            <a:off x="3342590" y="3075057"/>
            <a:ext cx="311792" cy="644545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="" xmlns:a16="http://schemas.microsoft.com/office/drawing/2014/main" id="{9EABB8E6-016F-4449-92D8-40383F4410A6}"/>
              </a:ext>
            </a:extLst>
          </p:cNvPr>
          <p:cNvCxnSpPr>
            <a:cxnSpLocks/>
          </p:cNvCxnSpPr>
          <p:nvPr/>
        </p:nvCxnSpPr>
        <p:spPr>
          <a:xfrm flipV="1">
            <a:off x="2544445" y="4222188"/>
            <a:ext cx="864949" cy="197536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70D6CAB4-07A3-4E72-AF1A-0EF8F295A6A6}"/>
              </a:ext>
            </a:extLst>
          </p:cNvPr>
          <p:cNvCxnSpPr>
            <a:cxnSpLocks/>
          </p:cNvCxnSpPr>
          <p:nvPr/>
        </p:nvCxnSpPr>
        <p:spPr>
          <a:xfrm flipV="1">
            <a:off x="3547428" y="5034259"/>
            <a:ext cx="592994" cy="1313577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="" xmlns:a16="http://schemas.microsoft.com/office/drawing/2014/main" id="{5AAC25E1-967A-47B0-A443-AD2814FFA4EC}"/>
              </a:ext>
            </a:extLst>
          </p:cNvPr>
          <p:cNvCxnSpPr>
            <a:cxnSpLocks/>
          </p:cNvCxnSpPr>
          <p:nvPr/>
        </p:nvCxnSpPr>
        <p:spPr>
          <a:xfrm flipH="1" flipV="1">
            <a:off x="4177267" y="4923144"/>
            <a:ext cx="1179068" cy="825261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="" xmlns:a16="http://schemas.microsoft.com/office/drawing/2014/main" id="{D408F420-93F0-413F-B301-FC151A83F55C}"/>
              </a:ext>
            </a:extLst>
          </p:cNvPr>
          <p:cNvCxnSpPr>
            <a:cxnSpLocks/>
          </p:cNvCxnSpPr>
          <p:nvPr/>
        </p:nvCxnSpPr>
        <p:spPr>
          <a:xfrm flipH="1" flipV="1">
            <a:off x="4833801" y="3936399"/>
            <a:ext cx="1039676" cy="487554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="" xmlns:a16="http://schemas.microsoft.com/office/drawing/2014/main" id="{ECD312D8-C867-4109-8C5F-ADED7E583ED7}"/>
              </a:ext>
            </a:extLst>
          </p:cNvPr>
          <p:cNvCxnSpPr>
            <a:cxnSpLocks/>
          </p:cNvCxnSpPr>
          <p:nvPr/>
        </p:nvCxnSpPr>
        <p:spPr>
          <a:xfrm flipH="1">
            <a:off x="4945286" y="3057616"/>
            <a:ext cx="1337146" cy="808062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A194992-BCF4-4DFA-B8AD-86FA39FBBCED}"/>
              </a:ext>
            </a:extLst>
          </p:cNvPr>
          <p:cNvSpPr/>
          <p:nvPr/>
        </p:nvSpPr>
        <p:spPr>
          <a:xfrm>
            <a:off x="211415" y="871849"/>
            <a:ext cx="8499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26717"/>
                </a:solidFill>
                <a:latin typeface="Montserrat-Regular" panose="00000500000000000000" pitchFamily="50" charset="-52"/>
              </a:rPr>
              <a:t>КОМАНДА АМБАССАДОРОВ </a:t>
            </a:r>
            <a:endParaRPr lang="en-US" sz="2400" b="1" dirty="0">
              <a:solidFill>
                <a:srgbClr val="F26717"/>
              </a:solidFill>
              <a:latin typeface="Montserrat-Regular" panose="00000500000000000000" pitchFamily="50" charset="-52"/>
            </a:endParaRPr>
          </a:p>
          <a:p>
            <a:r>
              <a:rPr lang="ru-RU" sz="2400" b="1" dirty="0">
                <a:solidFill>
                  <a:srgbClr val="F26717"/>
                </a:solidFill>
                <a:latin typeface="Montserrat-Regular" panose="00000500000000000000" pitchFamily="50" charset="-52"/>
              </a:rPr>
              <a:t>СМОЛЕНСКОЙ ОБЛАСТИ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CE33171F-39FC-4E29-8226-39F4535E49EC}"/>
              </a:ext>
            </a:extLst>
          </p:cNvPr>
          <p:cNvSpPr/>
          <p:nvPr/>
        </p:nvSpPr>
        <p:spPr>
          <a:xfrm>
            <a:off x="86310" y="2326467"/>
            <a:ext cx="1139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8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="" xmlns:a16="http://schemas.microsoft.com/office/drawing/2014/main" id="{1712BD56-977C-444A-A502-3C79C254AE48}"/>
              </a:ext>
            </a:extLst>
          </p:cNvPr>
          <p:cNvSpPr/>
          <p:nvPr/>
        </p:nvSpPr>
        <p:spPr>
          <a:xfrm>
            <a:off x="3365848" y="2315697"/>
            <a:ext cx="87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3 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45DEC188-6877-4152-8949-2F0B11070186}"/>
              </a:ext>
            </a:extLst>
          </p:cNvPr>
          <p:cNvSpPr/>
          <p:nvPr/>
        </p:nvSpPr>
        <p:spPr>
          <a:xfrm>
            <a:off x="6288457" y="2370353"/>
            <a:ext cx="87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3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="" xmlns:a16="http://schemas.microsoft.com/office/drawing/2014/main" id="{4805B716-563C-47F2-A137-77DB34CD8682}"/>
              </a:ext>
            </a:extLst>
          </p:cNvPr>
          <p:cNvSpPr/>
          <p:nvPr/>
        </p:nvSpPr>
        <p:spPr>
          <a:xfrm>
            <a:off x="5725746" y="3740549"/>
            <a:ext cx="87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3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="" xmlns:a16="http://schemas.microsoft.com/office/drawing/2014/main" id="{8E8C26AA-22B7-4F3A-A1F1-D8F533E9E3E6}"/>
              </a:ext>
            </a:extLst>
          </p:cNvPr>
          <p:cNvSpPr/>
          <p:nvPr/>
        </p:nvSpPr>
        <p:spPr>
          <a:xfrm>
            <a:off x="5241238" y="5217376"/>
            <a:ext cx="87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3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320E8BE8-3D4F-45FC-80F0-EC24116A0BF4}"/>
              </a:ext>
            </a:extLst>
          </p:cNvPr>
          <p:cNvSpPr/>
          <p:nvPr/>
        </p:nvSpPr>
        <p:spPr>
          <a:xfrm>
            <a:off x="760114" y="5748401"/>
            <a:ext cx="87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3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4AF0E699-3FF0-4629-A80C-2C831F1D527A}"/>
              </a:ext>
            </a:extLst>
          </p:cNvPr>
          <p:cNvSpPr/>
          <p:nvPr/>
        </p:nvSpPr>
        <p:spPr>
          <a:xfrm>
            <a:off x="118722" y="4661534"/>
            <a:ext cx="87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3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1E29730E-6EEB-4CCD-AE0C-247CD0D519E4}"/>
              </a:ext>
            </a:extLst>
          </p:cNvPr>
          <p:cNvSpPr/>
          <p:nvPr/>
        </p:nvSpPr>
        <p:spPr>
          <a:xfrm>
            <a:off x="95789" y="3698644"/>
            <a:ext cx="877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3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="" xmlns:a16="http://schemas.microsoft.com/office/drawing/2014/main" id="{9EABB8E6-016F-4449-92D8-40383F4410A6}"/>
              </a:ext>
            </a:extLst>
          </p:cNvPr>
          <p:cNvCxnSpPr>
            <a:cxnSpLocks/>
          </p:cNvCxnSpPr>
          <p:nvPr/>
        </p:nvCxnSpPr>
        <p:spPr>
          <a:xfrm flipV="1">
            <a:off x="2490952" y="4282041"/>
            <a:ext cx="1003404" cy="1151807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016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FCF9672-3D4E-4709-B318-E6524965F6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431" t="5751" r="11431" b="16999"/>
          <a:stretch/>
        </p:blipFill>
        <p:spPr>
          <a:xfrm>
            <a:off x="8533591" y="10211"/>
            <a:ext cx="3647440" cy="2113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BBFE79D-A610-41BF-BB20-C8355414FF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53"/>
          <a:stretch/>
        </p:blipFill>
        <p:spPr>
          <a:xfrm>
            <a:off x="8421860" y="1987594"/>
            <a:ext cx="3770140" cy="22464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90D0D0-2CC4-4E56-AC06-3AEEE0D90C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4" t="15583" b="10677"/>
          <a:stretch/>
        </p:blipFill>
        <p:spPr>
          <a:xfrm>
            <a:off x="7707228" y="4234041"/>
            <a:ext cx="4484772" cy="262395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60121" y="307451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7" name="CorelDRAW" r:id="rId7" imgW="5419800" imgH="233280" progId="">
                    <p:embed/>
                  </p:oleObj>
                </mc:Choice>
                <mc:Fallback>
                  <p:oleObj name="CorelDRAW" r:id="rId7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Треугольник 6">
            <a:extLst>
              <a:ext uri="{FF2B5EF4-FFF2-40B4-BE49-F238E27FC236}">
                <a16:creationId xmlns="" xmlns:a16="http://schemas.microsoft.com/office/drawing/2014/main" id="{353B27B8-8A86-4008-A9BC-EBE950C594C3}"/>
              </a:ext>
            </a:extLst>
          </p:cNvPr>
          <p:cNvSpPr/>
          <p:nvPr/>
        </p:nvSpPr>
        <p:spPr>
          <a:xfrm flipV="1">
            <a:off x="5839047" y="-5060"/>
            <a:ext cx="3770140" cy="6863060"/>
          </a:xfrm>
          <a:prstGeom prst="triangle">
            <a:avLst>
              <a:gd name="adj" fmla="val 494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57350" lvl="2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  <a:cs typeface="Times New Roman" panose="02020603050405020304" pitchFamily="18" charset="0"/>
              </a:rPr>
              <a:t>(роликов о профессиях, визуализация траектории профессионального роста)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8076E9CC-D55B-48CD-99DF-F59732D50D4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0817" y="10211"/>
            <a:ext cx="4211862" cy="1051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460180D-8B8B-4C0D-A06D-BB0652CEA327}"/>
              </a:ext>
            </a:extLst>
          </p:cNvPr>
          <p:cNvSpPr txBox="1"/>
          <p:nvPr/>
        </p:nvSpPr>
        <p:spPr>
          <a:xfrm>
            <a:off x="213360" y="99289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ИНФОРМАЦИОННАЯ КАМПАНИЯ </a:t>
            </a:r>
            <a:endParaRPr lang="ru-RU" sz="2400" b="1" dirty="0">
              <a:solidFill>
                <a:srgbClr val="F26717"/>
              </a:solidFill>
              <a:latin typeface="Montserrat-Regular" panose="00000500000000000000" pitchFamily="50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BE2D1A0-BCD7-4017-B415-C5C9A6247EA5}"/>
              </a:ext>
            </a:extLst>
          </p:cNvPr>
          <p:cNvSpPr txBox="1"/>
          <p:nvPr/>
        </p:nvSpPr>
        <p:spPr>
          <a:xfrm>
            <a:off x="6910486" y="1934448"/>
            <a:ext cx="1923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Montserrat-Regular" panose="00000500000000000000" pitchFamily="50" charset="-52"/>
              </a:rPr>
              <a:t>мероприятий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76B8F58-BE77-40EB-8FAA-66BBEB0FD688}"/>
              </a:ext>
            </a:extLst>
          </p:cNvPr>
          <p:cNvSpPr txBox="1"/>
          <p:nvPr/>
        </p:nvSpPr>
        <p:spPr>
          <a:xfrm>
            <a:off x="5964582" y="1417916"/>
            <a:ext cx="1362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15</a:t>
            </a:r>
            <a:endParaRPr lang="ru-RU" sz="20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30" name="Рисунок 29" descr="Портфель со сплошной заливкой">
            <a:extLst>
              <a:ext uri="{FF2B5EF4-FFF2-40B4-BE49-F238E27FC236}">
                <a16:creationId xmlns="" xmlns:a16="http://schemas.microsoft.com/office/drawing/2014/main" id="{60A923DA-433E-4367-BA44-AD229EE149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03901" y="1737448"/>
            <a:ext cx="245944" cy="245944"/>
          </a:xfrm>
          <a:prstGeom prst="rect">
            <a:avLst/>
          </a:prstGeom>
        </p:spPr>
      </p:pic>
      <p:pic>
        <p:nvPicPr>
          <p:cNvPr id="32" name="Рисунок 31" descr="Контрольный список со сплошной заливкой">
            <a:extLst>
              <a:ext uri="{FF2B5EF4-FFF2-40B4-BE49-F238E27FC236}">
                <a16:creationId xmlns="" xmlns:a16="http://schemas.microsoft.com/office/drawing/2014/main" id="{A0A43CEF-D3B1-4F78-88B8-BE713BEEF5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58188" y="1747970"/>
            <a:ext cx="263222" cy="263222"/>
          </a:xfrm>
          <a:prstGeom prst="rect">
            <a:avLst/>
          </a:prstGeom>
        </p:spPr>
      </p:pic>
      <p:pic>
        <p:nvPicPr>
          <p:cNvPr id="33" name="Рисунок 32" descr="Интернет со сплошной заливкой">
            <a:extLst>
              <a:ext uri="{FF2B5EF4-FFF2-40B4-BE49-F238E27FC236}">
                <a16:creationId xmlns="" xmlns:a16="http://schemas.microsoft.com/office/drawing/2014/main" id="{DDC71865-69DD-4C42-BFA1-684F57DE4D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07228" y="1737448"/>
            <a:ext cx="330246" cy="250146"/>
          </a:xfrm>
          <a:prstGeom prst="rect">
            <a:avLst/>
          </a:prstGeom>
        </p:spPr>
      </p:pic>
      <p:pic>
        <p:nvPicPr>
          <p:cNvPr id="34" name="Рисунок 33" descr="Маркетинг со сплошной заливкой">
            <a:extLst>
              <a:ext uri="{FF2B5EF4-FFF2-40B4-BE49-F238E27FC236}">
                <a16:creationId xmlns="" xmlns:a16="http://schemas.microsoft.com/office/drawing/2014/main" id="{BAABC066-9D06-448A-925D-4BB7B1BDB0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66618" y="1739549"/>
            <a:ext cx="245944" cy="24594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F801662-BBF3-4A02-BBFD-37BD657594D3}"/>
              </a:ext>
            </a:extLst>
          </p:cNvPr>
          <p:cNvSpPr txBox="1"/>
          <p:nvPr/>
        </p:nvSpPr>
        <p:spPr>
          <a:xfrm>
            <a:off x="-114607" y="1427753"/>
            <a:ext cx="5920162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создание студенческого </a:t>
            </a:r>
            <a:r>
              <a:rPr lang="ru-RU" sz="1600" dirty="0" err="1">
                <a:latin typeface="Montserrat-Regular" panose="00000500000000000000" pitchFamily="50" charset="-52"/>
                <a:cs typeface="Times New Roman" panose="02020603050405020304" pitchFamily="18" charset="0"/>
              </a:rPr>
              <a:t>медиацентра</a:t>
            </a:r>
            <a:endParaRPr lang="ru-RU" sz="1600" dirty="0">
              <a:latin typeface="Montserrat-Regular" panose="00000500000000000000" pitchFamily="50" charset="-52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ведение информационно-новостной ленты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информационное освящение мероприятий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публикация </a:t>
            </a:r>
            <a:r>
              <a:rPr lang="ru-RU" sz="1600" dirty="0" err="1">
                <a:latin typeface="Montserrat-Regular" panose="00000500000000000000" pitchFamily="50" charset="-52"/>
                <a:cs typeface="Times New Roman" panose="02020603050405020304" pitchFamily="18" charset="0"/>
              </a:rPr>
              <a:t>инфографических</a:t>
            </a: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 материалов</a:t>
            </a:r>
            <a:endParaRPr lang="ru-RU" sz="1600" dirty="0">
              <a:latin typeface="Montserrat-Regular" panose="00000500000000000000" pitchFamily="50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7258D7D-D50E-4840-A99E-ADDEB07CC7C0}"/>
              </a:ext>
            </a:extLst>
          </p:cNvPr>
          <p:cNvSpPr txBox="1"/>
          <p:nvPr/>
        </p:nvSpPr>
        <p:spPr>
          <a:xfrm>
            <a:off x="47625" y="4243041"/>
            <a:ext cx="44863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26717"/>
                </a:solidFill>
                <a:latin typeface="Montserrat-Regular" panose="00000500000000000000" pitchFamily="50" charset="-52"/>
                <a:ea typeface="Calibri" panose="020F0502020204030204" pitchFamily="34" charset="0"/>
              </a:rPr>
              <a:t>Информационные площадки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E026B7-8D72-4046-9DFE-EC0D5EC2050D}"/>
              </a:ext>
            </a:extLst>
          </p:cNvPr>
          <p:cNvSpPr txBox="1"/>
          <p:nvPr/>
        </p:nvSpPr>
        <p:spPr>
          <a:xfrm>
            <a:off x="-50379" y="4665700"/>
            <a:ext cx="5851789" cy="1771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региональные СМИ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интернет-ресурсы</a:t>
            </a:r>
            <a:endParaRPr lang="en-US" sz="1600" dirty="0">
              <a:latin typeface="Montserrat-Regular" panose="00000500000000000000" pitchFamily="50" charset="-52"/>
              <a:cs typeface="Times New Roman" panose="02020603050405020304" pitchFamily="18" charset="0"/>
            </a:endParaRPr>
          </a:p>
          <a:p>
            <a:pPr marL="914400" lvl="1">
              <a:lnSpc>
                <a:spcPct val="115000"/>
              </a:lnSpc>
              <a:buClr>
                <a:srgbClr val="F26717"/>
              </a:buClr>
            </a:pPr>
            <a:r>
              <a:rPr lang="en-US" sz="1600" b="1" dirty="0">
                <a:solidFill>
                  <a:schemeClr val="bg1"/>
                </a:solidFill>
                <a:highlight>
                  <a:srgbClr val="F26717"/>
                </a:highlight>
                <a:latin typeface="Montserrat-Regular" panose="00000500000000000000" pitchFamily="50" charset="-52"/>
                <a:cs typeface="Times New Roman" panose="02020603050405020304" pitchFamily="18" charset="0"/>
              </a:rPr>
              <a:t>smolsk.ru</a:t>
            </a:r>
            <a:endParaRPr lang="ru-RU" sz="1600" b="1" dirty="0">
              <a:solidFill>
                <a:schemeClr val="bg1"/>
              </a:solidFill>
              <a:highlight>
                <a:srgbClr val="F26717"/>
              </a:highlight>
              <a:latin typeface="Montserrat-Regular" panose="00000500000000000000" pitchFamily="50" charset="-52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соцсети</a:t>
            </a:r>
            <a:endParaRPr lang="en-US" sz="1600" dirty="0">
              <a:latin typeface="Montserrat-Regular" panose="00000500000000000000" pitchFamily="50" charset="-52"/>
              <a:cs typeface="Times New Roman" panose="02020603050405020304" pitchFamily="18" charset="0"/>
            </a:endParaRPr>
          </a:p>
          <a:p>
            <a:pPr marL="914400" lvl="1">
              <a:lnSpc>
                <a:spcPct val="115000"/>
              </a:lnSpc>
              <a:buClr>
                <a:srgbClr val="F26717"/>
              </a:buClr>
            </a:pPr>
            <a:r>
              <a:rPr lang="en-US" sz="1600" b="1" dirty="0">
                <a:solidFill>
                  <a:schemeClr val="bg1"/>
                </a:solidFill>
                <a:highlight>
                  <a:srgbClr val="F26717"/>
                </a:highlight>
                <a:latin typeface="Montserrat-Regular" panose="00000500000000000000" pitchFamily="50" charset="-52"/>
                <a:cs typeface="Times New Roman" panose="02020603050405020304" pitchFamily="18" charset="0"/>
              </a:rPr>
              <a:t>vk.com/public213269295</a:t>
            </a:r>
            <a:endParaRPr lang="ru-RU" sz="1600" b="1" dirty="0">
              <a:solidFill>
                <a:schemeClr val="bg1"/>
              </a:solidFill>
              <a:highlight>
                <a:srgbClr val="F26717"/>
              </a:highlight>
              <a:latin typeface="Montserrat-Regular" panose="00000500000000000000" pitchFamily="50" charset="-52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/>
              </a:solidFill>
              <a:latin typeface="Montserrat-Regular" panose="00000500000000000000" pitchFamily="50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A1457D0-8005-4339-82CB-2DC1CB24B04B}"/>
              </a:ext>
            </a:extLst>
          </p:cNvPr>
          <p:cNvSpPr txBox="1"/>
          <p:nvPr/>
        </p:nvSpPr>
        <p:spPr>
          <a:xfrm>
            <a:off x="-114607" y="3028798"/>
            <a:ext cx="8483522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консультирование обучающихся школ и их родителей командами </a:t>
            </a:r>
            <a:r>
              <a:rPr lang="ru-RU" sz="1600" dirty="0" err="1">
                <a:latin typeface="Montserrat-Regular" panose="00000500000000000000" pitchFamily="50" charset="-52"/>
                <a:cs typeface="Times New Roman" panose="02020603050405020304" pitchFamily="18" charset="0"/>
              </a:rPr>
              <a:t>Амбассадоров</a:t>
            </a:r>
            <a:endParaRPr lang="ru-RU" sz="1600" dirty="0">
              <a:latin typeface="Montserrat-Regular" panose="00000500000000000000" pitchFamily="50" charset="-52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проведение акций, флешмобов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организация образовательных интенсивов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35CEC90-D8BC-40B7-A83F-D3E09B8C4CA0}"/>
              </a:ext>
            </a:extLst>
          </p:cNvPr>
          <p:cNvSpPr txBox="1"/>
          <p:nvPr/>
        </p:nvSpPr>
        <p:spPr>
          <a:xfrm>
            <a:off x="145231" y="2519928"/>
            <a:ext cx="9497448" cy="638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buClr>
                <a:srgbClr val="F26717"/>
              </a:buClr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(роликов о профессиях, визуализация траектории </a:t>
            </a:r>
            <a:endParaRPr lang="en-US" sz="1600" dirty="0">
              <a:latin typeface="Montserrat-Regular" panose="00000500000000000000" pitchFamily="50" charset="-52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buClr>
                <a:srgbClr val="F26717"/>
              </a:buClr>
            </a:pPr>
            <a:r>
              <a:rPr lang="ru-RU" sz="1600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профессионального роста)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3E50848-AC0B-F519-FE20-61CC01FA0BE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5895" t="34293" r="36463" b="37032"/>
          <a:stretch/>
        </p:blipFill>
        <p:spPr>
          <a:xfrm>
            <a:off x="4325712" y="4533488"/>
            <a:ext cx="3578980" cy="2044773"/>
          </a:xfrm>
          <a:prstGeom prst="parallelogram">
            <a:avLst>
              <a:gd name="adj" fmla="val 26987"/>
            </a:avLst>
          </a:prstGeom>
        </p:spPr>
      </p:pic>
    </p:spTree>
    <p:extLst>
      <p:ext uri="{BB962C8B-B14F-4D97-AF65-F5344CB8AC3E}">
        <p14:creationId xmlns:p14="http://schemas.microsoft.com/office/powerpoint/2010/main" val="1240800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17B3653-AFC0-E681-96B7-A54ABFA79CE3}"/>
              </a:ext>
            </a:extLst>
          </p:cNvPr>
          <p:cNvSpPr/>
          <p:nvPr/>
        </p:nvSpPr>
        <p:spPr>
          <a:xfrm>
            <a:off x="212436" y="5207160"/>
            <a:ext cx="6677889" cy="1282596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12946FC-3861-C7EB-04C0-88A849952790}"/>
              </a:ext>
            </a:extLst>
          </p:cNvPr>
          <p:cNvSpPr/>
          <p:nvPr/>
        </p:nvSpPr>
        <p:spPr>
          <a:xfrm>
            <a:off x="212436" y="3705363"/>
            <a:ext cx="6677889" cy="1501796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D074809-FFAE-55B1-2F79-8ED392C398B8}"/>
              </a:ext>
            </a:extLst>
          </p:cNvPr>
          <p:cNvSpPr/>
          <p:nvPr/>
        </p:nvSpPr>
        <p:spPr>
          <a:xfrm>
            <a:off x="212436" y="2380832"/>
            <a:ext cx="6677889" cy="1431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16CFA1B-0360-2976-B4FF-7ED5D447F497}"/>
              </a:ext>
            </a:extLst>
          </p:cNvPr>
          <p:cNvSpPr/>
          <p:nvPr/>
        </p:nvSpPr>
        <p:spPr>
          <a:xfrm>
            <a:off x="212436" y="1146891"/>
            <a:ext cx="6677889" cy="12339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8" name="CorelDRAW" r:id="rId4" imgW="5419800" imgH="233280" progId="">
                    <p:embed/>
                  </p:oleObj>
                </mc:Choice>
                <mc:Fallback>
                  <p:oleObj name="CorelDRAW" r:id="rId4" imgW="5419800" imgH="2332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7472298F-AB39-482F-9AC0-3DAB91DB6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74055" y="-4175"/>
          <a:ext cx="23169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CorelDRAW" r:id="rId6" imgW="2012400" imgH="5947200" progId="">
                  <p:embed/>
                </p:oleObj>
              </mc:Choice>
              <mc:Fallback>
                <p:oleObj name="CorelDRAW" r:id="rId6" imgW="2012400" imgH="594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4055" y="-4175"/>
                        <a:ext cx="2316969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314D9C4-AC74-49A4-8B30-0828BCAE9FC2}"/>
              </a:ext>
            </a:extLst>
          </p:cNvPr>
          <p:cNvSpPr txBox="1"/>
          <p:nvPr/>
        </p:nvSpPr>
        <p:spPr>
          <a:xfrm>
            <a:off x="-324560" y="630605"/>
            <a:ext cx="11364239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8645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ПОКАЗАТЕЛИ РЕЗУЛЬТАТИВНОСТИ ПРОГРАММЫ</a:t>
            </a:r>
            <a:endParaRPr lang="ru-RU" sz="1600" b="1" dirty="0">
              <a:solidFill>
                <a:srgbClr val="F26717"/>
              </a:solidFill>
              <a:effectLst/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097AEE3-BCF0-4630-8786-AFD1136094B9}"/>
              </a:ext>
            </a:extLst>
          </p:cNvPr>
          <p:cNvSpPr txBox="1"/>
          <p:nvPr/>
        </p:nvSpPr>
        <p:spPr>
          <a:xfrm>
            <a:off x="1237673" y="1202865"/>
            <a:ext cx="5652652" cy="5330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r>
              <a:rPr lang="ru-RU" sz="1400" dirty="0">
                <a:latin typeface="Montserrat-Regular" panose="00000500000000000000" pitchFamily="50" charset="-52"/>
                <a:ea typeface="Calibri"/>
                <a:cs typeface="Times New Roman"/>
              </a:rPr>
              <a:t>обучающихся 6-11 классов Смоленской области охвачены мероприятиями, направленными на популяризацию программ ФП «Профессионалитет», от общего количества обучающихся 6-11 классов в </a:t>
            </a:r>
            <a:r>
              <a:rPr lang="ru-RU" sz="1400" dirty="0" smtClean="0">
                <a:latin typeface="Montserrat-Regular" panose="00000500000000000000" pitchFamily="50" charset="-52"/>
                <a:ea typeface="Calibri"/>
                <a:cs typeface="Times New Roman"/>
              </a:rPr>
              <a:t>регионе</a:t>
            </a:r>
          </a:p>
          <a:p>
            <a:pPr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endParaRPr lang="ru-RU" sz="1000" dirty="0">
              <a:latin typeface="Montserrat-Regular" panose="00000500000000000000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r>
              <a:rPr lang="ru-RU" sz="1400" dirty="0">
                <a:latin typeface="Montserrat-Regular" panose="00000500000000000000" pitchFamily="50" charset="-52"/>
                <a:ea typeface="Calibri"/>
                <a:cs typeface="Times New Roman"/>
              </a:rPr>
              <a:t>ОО региона вовлечены в мероприятия, направленные на профессиональную ориентацию потенциальных абитуриентов образовательных программ ФП «Профессионалитет</a:t>
            </a:r>
            <a:r>
              <a:rPr lang="ru-RU" sz="1400" dirty="0" smtClean="0">
                <a:latin typeface="Montserrat-Regular" panose="00000500000000000000" pitchFamily="50" charset="-52"/>
                <a:ea typeface="Calibri"/>
                <a:cs typeface="Times New Roman"/>
              </a:rPr>
              <a:t>»</a:t>
            </a:r>
          </a:p>
          <a:p>
            <a:pPr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endParaRPr lang="ru-RU" sz="1400" dirty="0">
              <a:latin typeface="Montserrat-Regular" panose="00000500000000000000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endParaRPr lang="ru-RU" sz="1000" dirty="0">
              <a:latin typeface="Montserrat-Regular" panose="00000500000000000000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r>
              <a:rPr lang="ru-RU" sz="1400" dirty="0">
                <a:latin typeface="Montserrat-Regular" panose="00000500000000000000" pitchFamily="50" charset="-52"/>
                <a:ea typeface="Calibri"/>
                <a:cs typeface="Times New Roman"/>
              </a:rPr>
              <a:t>обучающихся ПОО, участвующих в ФП «Профессионалитет», охвачены мероприятиями, направленными на популяризацию программ ФП «Профессионалитет», от общего количества обучающихся ПОО в Смоленской </a:t>
            </a:r>
            <a:r>
              <a:rPr lang="ru-RU" sz="1400" dirty="0" smtClean="0">
                <a:latin typeface="Montserrat-Regular" panose="00000500000000000000" pitchFamily="50" charset="-52"/>
                <a:ea typeface="Calibri"/>
                <a:cs typeface="Times New Roman"/>
              </a:rPr>
              <a:t>области</a:t>
            </a:r>
            <a:endParaRPr lang="ru-RU" sz="1400" dirty="0">
              <a:latin typeface="Montserrat-Regular" panose="00000500000000000000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endParaRPr lang="ru-RU" sz="1000" dirty="0" smtClean="0">
              <a:latin typeface="Montserrat-Regular" panose="00000500000000000000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r>
              <a:rPr lang="ru-RU" sz="1400" dirty="0" smtClean="0">
                <a:latin typeface="Montserrat-Regular" panose="00000500000000000000" pitchFamily="50" charset="-52"/>
                <a:ea typeface="Calibri"/>
                <a:cs typeface="Times New Roman"/>
              </a:rPr>
              <a:t>предприятий </a:t>
            </a:r>
            <a:r>
              <a:rPr lang="ru-RU" sz="1400" dirty="0">
                <a:latin typeface="Montserrat-Regular" panose="00000500000000000000" pitchFamily="50" charset="-52"/>
                <a:ea typeface="Calibri"/>
                <a:cs typeface="Times New Roman"/>
              </a:rPr>
              <a:t>производственной отрасли, отобранной в рамках ФП «Профессионалитет», вовлечены в реализацию мероприятий, включенных в План проведения профориентационных мероприятий и План информационной </a:t>
            </a:r>
            <a:r>
              <a:rPr lang="ru-RU" sz="1400" dirty="0" smtClean="0">
                <a:latin typeface="Montserrat-Regular" panose="00000500000000000000" pitchFamily="50" charset="-52"/>
                <a:ea typeface="Calibri"/>
                <a:cs typeface="Times New Roman"/>
              </a:rPr>
              <a:t>кампании</a:t>
            </a:r>
            <a:endParaRPr lang="ru-RU" sz="1400" dirty="0">
              <a:latin typeface="Montserrat-Regular" panose="00000500000000000000" pitchFamily="50" charset="-52"/>
              <a:ea typeface="Calibri"/>
              <a:cs typeface="Times New Roman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47820427-20C5-EF44-A5BC-486B2A45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11" y="1146891"/>
            <a:ext cx="3362899" cy="25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2A1D11F3-9FF9-5C28-B4D7-FAD72F55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10" y="3967581"/>
            <a:ext cx="3362900" cy="25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D5D5091-BCC9-B448-5B5E-91F4F0AA7650}"/>
              </a:ext>
            </a:extLst>
          </p:cNvPr>
          <p:cNvSpPr/>
          <p:nvPr/>
        </p:nvSpPr>
        <p:spPr>
          <a:xfrm>
            <a:off x="130997" y="1401402"/>
            <a:ext cx="113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4472C4"/>
                </a:solidFill>
                <a:latin typeface="Montserrat ExtraBold" panose="00000900000000000000" pitchFamily="2" charset="-52"/>
              </a:rPr>
              <a:t>50</a:t>
            </a:r>
            <a:endParaRPr lang="ru-RU" sz="3200" b="1" dirty="0">
              <a:solidFill>
                <a:srgbClr val="4472C4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3C86404-8115-1950-08E5-4491DE28EC85}"/>
              </a:ext>
            </a:extLst>
          </p:cNvPr>
          <p:cNvSpPr txBox="1"/>
          <p:nvPr/>
        </p:nvSpPr>
        <p:spPr>
          <a:xfrm>
            <a:off x="228157" y="1234861"/>
            <a:ext cx="113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472C4"/>
                </a:solidFill>
                <a:latin typeface="Montserrat-Regular" panose="00000500000000000000" pitchFamily="50" charset="-52"/>
              </a:rPr>
              <a:t>не менее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ABDB833-85FE-8071-3953-907457EA6424}"/>
              </a:ext>
            </a:extLst>
          </p:cNvPr>
          <p:cNvSpPr txBox="1"/>
          <p:nvPr/>
        </p:nvSpPr>
        <p:spPr>
          <a:xfrm>
            <a:off x="944559" y="1469053"/>
            <a:ext cx="1139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4472C4"/>
                </a:solidFill>
                <a:latin typeface="Montserrat-Regular" panose="00000500000000000000" pitchFamily="50" charset="-52"/>
              </a:rPr>
              <a:t>%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E94F978-CD6C-928F-5828-49726AC891CF}"/>
              </a:ext>
            </a:extLst>
          </p:cNvPr>
          <p:cNvSpPr/>
          <p:nvPr/>
        </p:nvSpPr>
        <p:spPr>
          <a:xfrm>
            <a:off x="109304" y="2488300"/>
            <a:ext cx="113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4472C4"/>
                </a:solidFill>
                <a:latin typeface="Montserrat ExtraBold" panose="00000900000000000000" pitchFamily="2" charset="-52"/>
              </a:rPr>
              <a:t>50</a:t>
            </a:r>
            <a:endParaRPr lang="ru-RU" sz="3200" b="1" dirty="0">
              <a:solidFill>
                <a:srgbClr val="4472C4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5FDBFAA-AC8C-5D53-93E2-583A410D7FBB}"/>
              </a:ext>
            </a:extLst>
          </p:cNvPr>
          <p:cNvSpPr txBox="1"/>
          <p:nvPr/>
        </p:nvSpPr>
        <p:spPr>
          <a:xfrm>
            <a:off x="255861" y="2384242"/>
            <a:ext cx="113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472C4"/>
                </a:solidFill>
                <a:latin typeface="Montserrat-Regular" panose="00000500000000000000" pitchFamily="50" charset="-52"/>
              </a:rPr>
              <a:t>не менее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1E8EB9D-28DB-C1B2-99C7-D803504FE1BB}"/>
              </a:ext>
            </a:extLst>
          </p:cNvPr>
          <p:cNvSpPr txBox="1"/>
          <p:nvPr/>
        </p:nvSpPr>
        <p:spPr>
          <a:xfrm>
            <a:off x="972263" y="2618434"/>
            <a:ext cx="1139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4472C4"/>
                </a:solidFill>
                <a:latin typeface="Montserrat-Regular" panose="00000500000000000000" pitchFamily="50" charset="-52"/>
              </a:rPr>
              <a:t>%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0422C25-DB72-A2B7-6679-1F26F3148488}"/>
              </a:ext>
            </a:extLst>
          </p:cNvPr>
          <p:cNvSpPr/>
          <p:nvPr/>
        </p:nvSpPr>
        <p:spPr>
          <a:xfrm>
            <a:off x="109304" y="3868443"/>
            <a:ext cx="113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4472C4"/>
                </a:solidFill>
                <a:latin typeface="Montserrat ExtraBold" panose="00000900000000000000" pitchFamily="2" charset="-52"/>
              </a:rPr>
              <a:t>50</a:t>
            </a:r>
            <a:endParaRPr lang="ru-RU" sz="3200" b="1" dirty="0">
              <a:solidFill>
                <a:srgbClr val="4472C4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E38297-AA26-3975-8028-1CE14357576E}"/>
              </a:ext>
            </a:extLst>
          </p:cNvPr>
          <p:cNvSpPr txBox="1"/>
          <p:nvPr/>
        </p:nvSpPr>
        <p:spPr>
          <a:xfrm>
            <a:off x="255861" y="3764385"/>
            <a:ext cx="113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472C4"/>
                </a:solidFill>
                <a:latin typeface="Montserrat-Regular" panose="00000500000000000000" pitchFamily="50" charset="-52"/>
              </a:rPr>
              <a:t>не менее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6DC0A69-79E1-7713-CC50-62A0F865E40D}"/>
              </a:ext>
            </a:extLst>
          </p:cNvPr>
          <p:cNvSpPr txBox="1"/>
          <p:nvPr/>
        </p:nvSpPr>
        <p:spPr>
          <a:xfrm>
            <a:off x="972263" y="3998577"/>
            <a:ext cx="1139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4472C4"/>
                </a:solidFill>
                <a:latin typeface="Montserrat-Regular" panose="00000500000000000000" pitchFamily="50" charset="-52"/>
              </a:rPr>
              <a:t>%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7DC6361-2389-C272-F644-16D060C6939D}"/>
              </a:ext>
            </a:extLst>
          </p:cNvPr>
          <p:cNvSpPr/>
          <p:nvPr/>
        </p:nvSpPr>
        <p:spPr>
          <a:xfrm>
            <a:off x="111751" y="5275562"/>
            <a:ext cx="1139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4472C4"/>
                </a:solidFill>
                <a:latin typeface="Montserrat ExtraBold" panose="00000900000000000000" pitchFamily="2" charset="-52"/>
              </a:rPr>
              <a:t>60</a:t>
            </a:r>
            <a:endParaRPr lang="ru-RU" sz="3200" b="1" dirty="0">
              <a:solidFill>
                <a:srgbClr val="4472C4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AA3B2E-ED62-081B-BA30-1EF06AF03B7C}"/>
              </a:ext>
            </a:extLst>
          </p:cNvPr>
          <p:cNvSpPr txBox="1"/>
          <p:nvPr/>
        </p:nvSpPr>
        <p:spPr>
          <a:xfrm>
            <a:off x="249072" y="5171504"/>
            <a:ext cx="113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472C4"/>
                </a:solidFill>
                <a:latin typeface="Montserrat-Regular" panose="00000500000000000000" pitchFamily="50" charset="-52"/>
              </a:rPr>
              <a:t>не менее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4786E0C-CC1B-71C8-3212-CC2D63BC3DE5}"/>
              </a:ext>
            </a:extLst>
          </p:cNvPr>
          <p:cNvSpPr txBox="1"/>
          <p:nvPr/>
        </p:nvSpPr>
        <p:spPr>
          <a:xfrm>
            <a:off x="965474" y="5405696"/>
            <a:ext cx="1139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4472C4"/>
                </a:solidFill>
                <a:latin typeface="Montserrat-Regular" panose="00000500000000000000" pitchFamily="50" charset="-52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38933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E3D248A-A26B-2D47-528D-3039D2C52C8D}"/>
              </a:ext>
            </a:extLst>
          </p:cNvPr>
          <p:cNvSpPr/>
          <p:nvPr/>
        </p:nvSpPr>
        <p:spPr>
          <a:xfrm>
            <a:off x="212436" y="4638969"/>
            <a:ext cx="6677889" cy="169923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531C021-2CF7-D1AB-E1B9-F3D4E79231BD}"/>
              </a:ext>
            </a:extLst>
          </p:cNvPr>
          <p:cNvSpPr/>
          <p:nvPr/>
        </p:nvSpPr>
        <p:spPr>
          <a:xfrm>
            <a:off x="212436" y="3719053"/>
            <a:ext cx="6677889" cy="879279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61D3E1F-9439-D47F-FF3A-6250012C6805}"/>
              </a:ext>
            </a:extLst>
          </p:cNvPr>
          <p:cNvSpPr/>
          <p:nvPr/>
        </p:nvSpPr>
        <p:spPr>
          <a:xfrm>
            <a:off x="212436" y="2619714"/>
            <a:ext cx="6677889" cy="10806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5EA423F-1E91-BD62-C1EA-253C42F1222E}"/>
              </a:ext>
            </a:extLst>
          </p:cNvPr>
          <p:cNvSpPr/>
          <p:nvPr/>
        </p:nvSpPr>
        <p:spPr>
          <a:xfrm>
            <a:off x="212436" y="1375015"/>
            <a:ext cx="6677889" cy="12331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2" name="CorelDRAW" r:id="rId4" imgW="5419800" imgH="233280" progId="">
                    <p:embed/>
                  </p:oleObj>
                </mc:Choice>
                <mc:Fallback>
                  <p:oleObj name="CorelDRAW" r:id="rId4" imgW="5419800" imgH="2332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7472298F-AB39-482F-9AC0-3DAB91DB6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74055" y="-4175"/>
          <a:ext cx="23169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CorelDRAW" r:id="rId6" imgW="2012400" imgH="5947200" progId="">
                  <p:embed/>
                </p:oleObj>
              </mc:Choice>
              <mc:Fallback>
                <p:oleObj name="CorelDRAW" r:id="rId6" imgW="2012400" imgH="594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4055" y="-4175"/>
                        <a:ext cx="2316969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314D9C4-AC74-49A4-8B30-0828BCAE9FC2}"/>
              </a:ext>
            </a:extLst>
          </p:cNvPr>
          <p:cNvSpPr txBox="1"/>
          <p:nvPr/>
        </p:nvSpPr>
        <p:spPr>
          <a:xfrm>
            <a:off x="304800" y="537572"/>
            <a:ext cx="11364239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ПРОГРАММЫ ПОПУЛЯРИЗАЦИИ </a:t>
            </a:r>
            <a:endParaRPr lang="ru-RU" sz="1600" b="1" dirty="0">
              <a:solidFill>
                <a:srgbClr val="F26717"/>
              </a:solidFill>
              <a:effectLst/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9F803FF-FE02-DBC7-E9DB-F3D6811AC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2" b="12260"/>
          <a:stretch/>
        </p:blipFill>
        <p:spPr bwMode="auto">
          <a:xfrm>
            <a:off x="7146591" y="1204738"/>
            <a:ext cx="3300510" cy="16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91E72FBE-AD57-92B2-709E-6BF3D1E5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14970"/>
          <a:stretch/>
        </p:blipFill>
        <p:spPr bwMode="auto">
          <a:xfrm>
            <a:off x="7146592" y="2869205"/>
            <a:ext cx="3300509" cy="361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D8BE6FB-FFEF-880B-3190-30AC42180414}"/>
              </a:ext>
            </a:extLst>
          </p:cNvPr>
          <p:cNvSpPr txBox="1"/>
          <p:nvPr/>
        </p:nvSpPr>
        <p:spPr>
          <a:xfrm>
            <a:off x="424993" y="1375015"/>
            <a:ext cx="377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Montserrat Black" panose="00000A00000000000000" pitchFamily="2" charset="-52"/>
              </a:rPr>
              <a:t>1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 Black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C3E3D7-8BC0-E3C1-DEFB-E0E9EAD35234}"/>
              </a:ext>
            </a:extLst>
          </p:cNvPr>
          <p:cNvSpPr txBox="1"/>
          <p:nvPr/>
        </p:nvSpPr>
        <p:spPr>
          <a:xfrm>
            <a:off x="390399" y="2562851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Montserrat Black" panose="00000A00000000000000" pitchFamily="2" charset="-52"/>
              </a:rPr>
              <a:t>2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 Black" panose="00000A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67C822-DAA4-966D-28DC-23FA9400E1FC}"/>
              </a:ext>
            </a:extLst>
          </p:cNvPr>
          <p:cNvSpPr txBox="1"/>
          <p:nvPr/>
        </p:nvSpPr>
        <p:spPr>
          <a:xfrm>
            <a:off x="401175" y="3634196"/>
            <a:ext cx="46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Montserrat Black" panose="00000A00000000000000" pitchFamily="2" charset="-52"/>
              </a:rPr>
              <a:t>3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 Black" panose="00000A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ED82193-E5B2-93CB-FF18-FFB6FB0CF76D}"/>
              </a:ext>
            </a:extLst>
          </p:cNvPr>
          <p:cNvSpPr txBox="1"/>
          <p:nvPr/>
        </p:nvSpPr>
        <p:spPr>
          <a:xfrm>
            <a:off x="388049" y="4676234"/>
            <a:ext cx="513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Montserrat Black" panose="00000A00000000000000" pitchFamily="2" charset="-52"/>
              </a:rPr>
              <a:t>4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 Black" panose="00000A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5743" y="1411259"/>
            <a:ext cx="60590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-Regular" panose="00000500000000000000" pitchFamily="50" charset="-52"/>
                <a:ea typeface="Times New Roman"/>
                <a:cs typeface="Times New Roman"/>
              </a:rPr>
              <a:t>Согласованность развития рынка труда и </a:t>
            </a:r>
            <a:r>
              <a:rPr lang="ru-RU" sz="1400" dirty="0" smtClean="0">
                <a:latin typeface="Montserrat-Regular" panose="00000500000000000000" pitchFamily="50" charset="-52"/>
                <a:ea typeface="Times New Roman"/>
                <a:cs typeface="Times New Roman"/>
              </a:rPr>
              <a:t>образовательных организаций, </a:t>
            </a:r>
            <a:r>
              <a:rPr lang="ru-RU" sz="1400" dirty="0">
                <a:latin typeface="Montserrat-Regular" panose="00000500000000000000" pitchFamily="50" charset="-52"/>
                <a:ea typeface="Times New Roman"/>
                <a:cs typeface="Times New Roman"/>
              </a:rPr>
              <a:t>позволяющая исключить ситуацию, когда полученная в учебном заведении профессия не может гарантировать трудоустройство в связи с ее </a:t>
            </a:r>
            <a:r>
              <a:rPr lang="ru-RU" sz="1400" dirty="0" err="1">
                <a:latin typeface="Montserrat-Regular" panose="00000500000000000000" pitchFamily="50" charset="-52"/>
                <a:ea typeface="Times New Roman"/>
                <a:cs typeface="Times New Roman"/>
              </a:rPr>
              <a:t>невостребованностью</a:t>
            </a:r>
            <a:r>
              <a:rPr lang="ru-RU" sz="1400" dirty="0">
                <a:latin typeface="Montserrat-Regular" panose="00000500000000000000" pitchFamily="50" charset="-52"/>
                <a:ea typeface="Times New Roman"/>
                <a:cs typeface="Times New Roman"/>
              </a:rPr>
              <a:t> на рынке </a:t>
            </a:r>
            <a:r>
              <a:rPr lang="ru-RU" sz="1400" dirty="0" smtClean="0">
                <a:latin typeface="Montserrat-Regular" panose="00000500000000000000" pitchFamily="50" charset="-52"/>
                <a:ea typeface="Times New Roman"/>
                <a:cs typeface="Times New Roman"/>
              </a:rPr>
              <a:t>труда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94747" y="2626177"/>
            <a:ext cx="6059055" cy="1067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r>
              <a:rPr lang="ru-RU" sz="1400" dirty="0">
                <a:latin typeface="Montserrat-Regular" panose="00000500000000000000" pitchFamily="50" charset="-52"/>
                <a:ea typeface="Times New Roman"/>
                <a:cs typeface="Times New Roman"/>
              </a:rPr>
              <a:t>Изменение ценности среднего профессионального образования, которое рассматривается молодежью как своеобразный капитал для будущих инвестиций, и средство для достижения желаемого образа </a:t>
            </a:r>
            <a:r>
              <a:rPr lang="ru-RU" sz="1400" dirty="0" smtClean="0">
                <a:latin typeface="Montserrat-Regular" panose="00000500000000000000" pitchFamily="50" charset="-52"/>
                <a:ea typeface="Times New Roman"/>
                <a:cs typeface="Times New Roman"/>
              </a:rPr>
              <a:t>жизни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924373" y="3739272"/>
            <a:ext cx="6059055" cy="83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r>
              <a:rPr lang="ru-RU" sz="1400" dirty="0">
                <a:latin typeface="Montserrat-Regular" panose="00000500000000000000" pitchFamily="50" charset="-52"/>
                <a:ea typeface="Times New Roman"/>
                <a:cs typeface="Times New Roman"/>
              </a:rPr>
              <a:t>Усиление ориентации  старшеклассников на выбор профессиональной деятельности как на призвание, а не на профессию, обеспечивающую более высокие </a:t>
            </a:r>
            <a:r>
              <a:rPr lang="ru-RU" sz="1400" dirty="0" smtClean="0">
                <a:latin typeface="Montserrat-Regular" panose="00000500000000000000" pitchFamily="50" charset="-52"/>
                <a:ea typeface="Times New Roman"/>
                <a:cs typeface="Times New Roman"/>
              </a:rPr>
              <a:t>заработки</a:t>
            </a:r>
            <a:endParaRPr lang="ru-RU" sz="1400" dirty="0">
              <a:latin typeface="Montserrat-Regular" panose="00000500000000000000" pitchFamily="50" charset="-52"/>
              <a:ea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4746" y="4674304"/>
            <a:ext cx="6059055" cy="182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srgbClr val="F26717"/>
              </a:buClr>
            </a:pPr>
            <a:r>
              <a:rPr lang="ru-RU" sz="1400" dirty="0">
                <a:latin typeface="Montserrat-Regular" panose="00000500000000000000" pitchFamily="50" charset="-52"/>
                <a:ea typeface="Times New Roman"/>
                <a:cs typeface="Times New Roman"/>
              </a:rPr>
              <a:t>Полная информированность школьников об отраслях и видах производства в </a:t>
            </a:r>
            <a:r>
              <a:rPr lang="ru-RU" sz="1400" dirty="0" smtClean="0">
                <a:latin typeface="Montserrat-Regular" panose="00000500000000000000" pitchFamily="50" charset="-52"/>
                <a:ea typeface="Times New Roman"/>
                <a:cs typeface="Times New Roman"/>
              </a:rPr>
              <a:t>регионе;</a:t>
            </a:r>
            <a:r>
              <a:rPr lang="ru-RU" sz="1400" dirty="0" smtClean="0">
                <a:latin typeface="Montserrat-Regular" panose="00000500000000000000" pitchFamily="50" charset="-52"/>
                <a:ea typeface="Calibri"/>
                <a:cs typeface="Times New Roman"/>
              </a:rPr>
              <a:t> </a:t>
            </a:r>
            <a:r>
              <a:rPr lang="ru-RU" sz="1400" dirty="0">
                <a:latin typeface="Montserrat-Regular" panose="00000500000000000000" pitchFamily="50" charset="-52"/>
                <a:ea typeface="Times New Roman"/>
                <a:cs typeface="Times New Roman"/>
              </a:rPr>
              <a:t>создание условий для формирования у него  образа «будущей профессии</a:t>
            </a:r>
            <a:r>
              <a:rPr lang="ru-RU" sz="1400" dirty="0" smtClean="0">
                <a:latin typeface="Montserrat-Regular" panose="00000500000000000000" pitchFamily="50" charset="-52"/>
                <a:ea typeface="Times New Roman"/>
                <a:cs typeface="Times New Roman"/>
              </a:rPr>
              <a:t>», </a:t>
            </a:r>
            <a:r>
              <a:rPr lang="ru-RU" sz="1400" dirty="0">
                <a:latin typeface="Montserrat-Regular" panose="00000500000000000000" pitchFamily="50" charset="-52"/>
                <a:ea typeface="Times New Roman"/>
                <a:cs typeface="Times New Roman"/>
              </a:rPr>
              <a:t>четкого представления о требованиях профессии к работнику</a:t>
            </a:r>
            <a:r>
              <a:rPr lang="ru-RU" sz="1400" dirty="0">
                <a:latin typeface="Montserrat-Regular" panose="00000500000000000000" pitchFamily="50" charset="-52"/>
                <a:ea typeface="Calibri"/>
                <a:cs typeface="Times New Roman"/>
              </a:rPr>
              <a:t>, </a:t>
            </a:r>
            <a:r>
              <a:rPr lang="ru-RU" sz="1400" dirty="0">
                <a:latin typeface="Montserrat-Regular" panose="00000500000000000000" pitchFamily="50" charset="-52"/>
                <a:ea typeface="Times New Roman"/>
                <a:cs typeface="Times New Roman"/>
              </a:rPr>
              <a:t>что исключает при выборе профессии влияние случайных </a:t>
            </a:r>
            <a:r>
              <a:rPr lang="ru-RU" sz="1400" dirty="0" smtClean="0">
                <a:latin typeface="Montserrat-Regular" panose="00000500000000000000" pitchFamily="50" charset="-52"/>
                <a:ea typeface="Times New Roman"/>
                <a:cs typeface="Times New Roman"/>
              </a:rPr>
              <a:t>факторов</a:t>
            </a:r>
            <a:endParaRPr lang="ru-RU" sz="1400" dirty="0">
              <a:latin typeface="Montserrat-Regular" panose="00000500000000000000" pitchFamily="50" charset="-52"/>
              <a:ea typeface="Times New Roman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Montserrat-Regular" panose="00000500000000000000" pitchFamily="50" charset="-52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4488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6" name="CorelDRAW" r:id="rId4" imgW="5419800" imgH="233280" progId="">
                    <p:embed/>
                  </p:oleObj>
                </mc:Choice>
                <mc:Fallback>
                  <p:oleObj name="CorelDRAW" r:id="rId4" imgW="5419800" imgH="2332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7472298F-AB39-482F-9AC0-3DAB91DB6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74055" y="-4175"/>
          <a:ext cx="23169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CorelDRAW" r:id="rId6" imgW="2012400" imgH="5947200" progId="">
                  <p:embed/>
                </p:oleObj>
              </mc:Choice>
              <mc:Fallback>
                <p:oleObj name="CorelDRAW" r:id="rId6" imgW="2012400" imgH="594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4055" y="-4175"/>
                        <a:ext cx="2316969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314D9C4-AC74-49A4-8B30-0828BCAE9FC2}"/>
              </a:ext>
            </a:extLst>
          </p:cNvPr>
          <p:cNvSpPr txBox="1"/>
          <p:nvPr/>
        </p:nvSpPr>
        <p:spPr>
          <a:xfrm>
            <a:off x="0" y="746604"/>
            <a:ext cx="3714185" cy="552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8645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26717"/>
                </a:solidFill>
                <a:effectLst/>
                <a:latin typeface="Montserrat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КОНТАКТЫ</a:t>
            </a:r>
            <a:endParaRPr lang="ru-RU" sz="2000" b="1" dirty="0">
              <a:solidFill>
                <a:srgbClr val="F26717"/>
              </a:solidFill>
              <a:effectLst/>
              <a:latin typeface="Montserrat Black" panose="00000A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Больница">
            <a:extLst>
              <a:ext uri="{FF2B5EF4-FFF2-40B4-BE49-F238E27FC236}">
                <a16:creationId xmlns="" xmlns:a16="http://schemas.microsoft.com/office/drawing/2014/main" id="{B8962558-6D6B-A2E1-6A6B-02A7F1D16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4993" y="1850248"/>
            <a:ext cx="914400" cy="914400"/>
          </a:xfrm>
          <a:prstGeom prst="rect">
            <a:avLst/>
          </a:prstGeom>
        </p:spPr>
      </p:pic>
      <p:pic>
        <p:nvPicPr>
          <p:cNvPr id="10" name="Рисунок 9" descr="Динамик">
            <a:extLst>
              <a:ext uri="{FF2B5EF4-FFF2-40B4-BE49-F238E27FC236}">
                <a16:creationId xmlns="" xmlns:a16="http://schemas.microsoft.com/office/drawing/2014/main" id="{19FCA374-F403-6025-CC88-0262BBE051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4993" y="3064720"/>
            <a:ext cx="914400" cy="914400"/>
          </a:xfrm>
          <a:prstGeom prst="rect">
            <a:avLst/>
          </a:prstGeom>
        </p:spPr>
      </p:pic>
      <p:pic>
        <p:nvPicPr>
          <p:cNvPr id="15" name="Рисунок 14" descr="Интернет">
            <a:extLst>
              <a:ext uri="{FF2B5EF4-FFF2-40B4-BE49-F238E27FC236}">
                <a16:creationId xmlns="" xmlns:a16="http://schemas.microsoft.com/office/drawing/2014/main" id="{1B96D2E2-A11B-2929-A5DF-75DB8FF625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4240" y="4247940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8F63159-F36A-4D24-CF14-C2F937F85F94}"/>
              </a:ext>
            </a:extLst>
          </p:cNvPr>
          <p:cNvSpPr txBox="1"/>
          <p:nvPr/>
        </p:nvSpPr>
        <p:spPr>
          <a:xfrm>
            <a:off x="1514825" y="4250918"/>
            <a:ext cx="2629873" cy="704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buClr>
                <a:srgbClr val="F26717"/>
              </a:buClr>
            </a:pPr>
            <a:r>
              <a:rPr lang="ru-RU" sz="1800" b="1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Официальный сайт</a:t>
            </a:r>
            <a:endParaRPr lang="en-US" sz="1800" b="1" dirty="0">
              <a:latin typeface="Montserrat-Regular" panose="00000500000000000000" pitchFamily="50" charset="-52"/>
              <a:cs typeface="Times New Roman" panose="02020603050405020304" pitchFamily="18" charset="0"/>
            </a:endParaRPr>
          </a:p>
          <a:p>
            <a:pPr marL="0" lvl="1">
              <a:lnSpc>
                <a:spcPct val="115000"/>
              </a:lnSpc>
              <a:buClr>
                <a:srgbClr val="F26717"/>
              </a:buClr>
            </a:pPr>
            <a:r>
              <a:rPr lang="en-US" sz="1800" b="1" dirty="0">
                <a:solidFill>
                  <a:schemeClr val="bg1"/>
                </a:solidFill>
                <a:highlight>
                  <a:srgbClr val="F26717"/>
                </a:highlight>
                <a:latin typeface="Montserrat-Regular" panose="00000500000000000000" pitchFamily="50" charset="-52"/>
                <a:cs typeface="Times New Roman" panose="02020603050405020304" pitchFamily="18" charset="0"/>
              </a:rPr>
              <a:t>smolsk.ru</a:t>
            </a:r>
            <a:endParaRPr lang="ru-RU" sz="1800" b="1" dirty="0">
              <a:solidFill>
                <a:schemeClr val="bg1"/>
              </a:solidFill>
              <a:highlight>
                <a:srgbClr val="F26717"/>
              </a:highlight>
              <a:latin typeface="Montserrat-Regular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41AE9798-4781-A774-F422-22489177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14" y="5156757"/>
            <a:ext cx="1120320" cy="112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0A78333-A259-E8BD-B6F1-59B990CFB620}"/>
              </a:ext>
            </a:extLst>
          </p:cNvPr>
          <p:cNvSpPr txBox="1"/>
          <p:nvPr/>
        </p:nvSpPr>
        <p:spPr>
          <a:xfrm>
            <a:off x="4144698" y="4245141"/>
            <a:ext cx="3166861" cy="704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buClr>
                <a:srgbClr val="F26717"/>
              </a:buClr>
            </a:pPr>
            <a:r>
              <a:rPr lang="ru-RU" sz="1800" b="1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Официальный паблик</a:t>
            </a:r>
            <a:endParaRPr lang="en-US" sz="1800" b="1" dirty="0">
              <a:latin typeface="Montserrat-Regular" panose="00000500000000000000" pitchFamily="50" charset="-52"/>
              <a:cs typeface="Times New Roman" panose="02020603050405020304" pitchFamily="18" charset="0"/>
            </a:endParaRPr>
          </a:p>
          <a:p>
            <a:pPr marL="0" lvl="1">
              <a:lnSpc>
                <a:spcPct val="115000"/>
              </a:lnSpc>
              <a:buClr>
                <a:srgbClr val="F26717"/>
              </a:buClr>
            </a:pPr>
            <a:r>
              <a:rPr lang="en-US" sz="1800" b="1" dirty="0">
                <a:solidFill>
                  <a:schemeClr val="bg1"/>
                </a:solidFill>
                <a:highlight>
                  <a:srgbClr val="F26717"/>
                </a:highlight>
                <a:latin typeface="Montserrat-Regular" panose="00000500000000000000" pitchFamily="50" charset="-52"/>
                <a:cs typeface="Times New Roman" panose="02020603050405020304" pitchFamily="18" charset="0"/>
              </a:rPr>
              <a:t>vk.com/public213269295</a:t>
            </a:r>
            <a:endParaRPr lang="ru-RU" sz="1800" b="1" dirty="0">
              <a:solidFill>
                <a:schemeClr val="bg1"/>
              </a:solidFill>
              <a:highlight>
                <a:srgbClr val="F26717"/>
              </a:highlight>
              <a:latin typeface="Montserrat-Regular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F9B9839D-FBF3-02CA-445B-C6BB35B2B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55" y="5156757"/>
            <a:ext cx="1120320" cy="112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41FDB98-16D5-9F1D-990D-4962FBCB894B}"/>
              </a:ext>
            </a:extLst>
          </p:cNvPr>
          <p:cNvSpPr txBox="1"/>
          <p:nvPr/>
        </p:nvSpPr>
        <p:spPr>
          <a:xfrm>
            <a:off x="7355928" y="3926592"/>
            <a:ext cx="3199328" cy="1022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buClr>
                <a:srgbClr val="F26717"/>
              </a:buClr>
            </a:pPr>
            <a:r>
              <a:rPr lang="ru-RU" sz="1800" b="1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Официальная страница «</a:t>
            </a:r>
            <a:r>
              <a:rPr lang="ru-RU" sz="1800" b="1" dirty="0" err="1">
                <a:latin typeface="Montserrat-Regular" panose="00000500000000000000" pitchFamily="50" charset="-52"/>
                <a:cs typeface="Times New Roman" panose="02020603050405020304" pitchFamily="18" charset="0"/>
              </a:rPr>
              <a:t>Профессионалитет</a:t>
            </a:r>
            <a:r>
              <a:rPr lang="ru-RU" sz="1800" b="1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 67» </a:t>
            </a:r>
            <a:r>
              <a:rPr lang="en-US" sz="1800" b="1" dirty="0">
                <a:solidFill>
                  <a:schemeClr val="bg1"/>
                </a:solidFill>
                <a:highlight>
                  <a:srgbClr val="F26717"/>
                </a:highlight>
                <a:latin typeface="Montserrat-Regular" panose="00000500000000000000" pitchFamily="50" charset="-52"/>
                <a:cs typeface="Times New Roman" panose="02020603050405020304" pitchFamily="18" charset="0"/>
              </a:rPr>
              <a:t>vk.com/public217386303</a:t>
            </a:r>
            <a:endParaRPr lang="ru-RU" sz="1800" b="1" dirty="0">
              <a:solidFill>
                <a:schemeClr val="bg1"/>
              </a:solidFill>
              <a:highlight>
                <a:srgbClr val="F26717"/>
              </a:highlight>
              <a:latin typeface="Montserrat-Regular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03147EA2-7792-2C72-A029-7A057493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87" y="5154433"/>
            <a:ext cx="1120320" cy="112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CE4A4C1-5650-7D4D-DC0D-BD5852F49E92}"/>
              </a:ext>
            </a:extLst>
          </p:cNvPr>
          <p:cNvSpPr txBox="1"/>
          <p:nvPr/>
        </p:nvSpPr>
        <p:spPr>
          <a:xfrm>
            <a:off x="1514825" y="1750285"/>
            <a:ext cx="7065956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buClr>
                <a:srgbClr val="F26717"/>
              </a:buClr>
            </a:pPr>
            <a:r>
              <a:rPr lang="ru-RU" sz="2800" b="1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214018, г</a:t>
            </a:r>
            <a:r>
              <a:rPr lang="ru-RU" sz="2800" b="1" dirty="0" smtClean="0">
                <a:latin typeface="Montserrat-Regular" panose="00000500000000000000" pitchFamily="50" charset="-52"/>
                <a:cs typeface="Times New Roman" panose="02020603050405020304" pitchFamily="18" charset="0"/>
              </a:rPr>
              <a:t>. Смоленск</a:t>
            </a:r>
            <a:r>
              <a:rPr lang="ru-RU" sz="2800" b="1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, </a:t>
            </a:r>
          </a:p>
          <a:p>
            <a:pPr marL="0" lvl="1">
              <a:lnSpc>
                <a:spcPct val="115000"/>
              </a:lnSpc>
              <a:buClr>
                <a:srgbClr val="F26717"/>
              </a:buClr>
            </a:pPr>
            <a:r>
              <a:rPr lang="ru-RU" sz="2800" b="1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ул</a:t>
            </a:r>
            <a:r>
              <a:rPr lang="ru-RU" sz="2800" b="1" dirty="0" smtClean="0">
                <a:latin typeface="Montserrat-Regular" panose="00000500000000000000" pitchFamily="50" charset="-52"/>
                <a:cs typeface="Times New Roman" panose="02020603050405020304" pitchFamily="18" charset="0"/>
              </a:rPr>
              <a:t>. Ново-</a:t>
            </a:r>
            <a:r>
              <a:rPr lang="ru-RU" sz="2800" b="1" dirty="0" err="1" smtClean="0">
                <a:latin typeface="Montserrat-Regular" panose="00000500000000000000" pitchFamily="50" charset="-52"/>
                <a:cs typeface="Times New Roman" panose="02020603050405020304" pitchFamily="18" charset="0"/>
              </a:rPr>
              <a:t>Рославльская</a:t>
            </a:r>
            <a:r>
              <a:rPr lang="ru-RU" sz="2800" b="1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, д</a:t>
            </a:r>
            <a:r>
              <a:rPr lang="ru-RU" sz="2800" b="1" dirty="0" smtClean="0">
                <a:latin typeface="Montserrat-Regular" panose="00000500000000000000" pitchFamily="50" charset="-52"/>
                <a:cs typeface="Times New Roman" panose="02020603050405020304" pitchFamily="18" charset="0"/>
              </a:rPr>
              <a:t>. 6</a:t>
            </a:r>
            <a:endParaRPr lang="ru-RU" sz="2800" b="1" dirty="0">
              <a:solidFill>
                <a:schemeClr val="bg1"/>
              </a:solidFill>
              <a:highlight>
                <a:srgbClr val="F26717"/>
              </a:highlight>
              <a:latin typeface="Montserrat-Regular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5F408D2-8D3A-2A33-7AAE-91603F7C4485}"/>
              </a:ext>
            </a:extLst>
          </p:cNvPr>
          <p:cNvSpPr txBox="1"/>
          <p:nvPr/>
        </p:nvSpPr>
        <p:spPr>
          <a:xfrm>
            <a:off x="1514825" y="3167042"/>
            <a:ext cx="7065956" cy="54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buClr>
                <a:srgbClr val="F26717"/>
              </a:buClr>
            </a:pPr>
            <a:r>
              <a:rPr lang="ru-RU" sz="2800" b="1" dirty="0">
                <a:latin typeface="Montserrat-Regular" panose="00000500000000000000" pitchFamily="50" charset="-52"/>
                <a:cs typeface="Times New Roman" panose="02020603050405020304" pitchFamily="18" charset="0"/>
              </a:rPr>
              <a:t>(4812) 55-00-86</a:t>
            </a:r>
            <a:endParaRPr lang="ru-RU" sz="2800" b="1" dirty="0">
              <a:solidFill>
                <a:schemeClr val="bg1"/>
              </a:solidFill>
              <a:highlight>
                <a:srgbClr val="F26717"/>
              </a:highlight>
              <a:latin typeface="Montserrat-Regular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87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DD7ADD4-4150-4B62-8671-E292C487707F}"/>
              </a:ext>
            </a:extLst>
          </p:cNvPr>
          <p:cNvSpPr/>
          <p:nvPr/>
        </p:nvSpPr>
        <p:spPr>
          <a:xfrm>
            <a:off x="109301" y="1637030"/>
            <a:ext cx="3031001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900" b="1" dirty="0">
                <a:solidFill>
                  <a:srgbClr val="F9BE9D"/>
                </a:solidFill>
                <a:latin typeface="Montserrat ExtraBold" panose="00000900000000000000" pitchFamily="2" charset="-52"/>
              </a:rPr>
              <a:t>2</a:t>
            </a:r>
          </a:p>
        </p:txBody>
      </p:sp>
      <p:pic>
        <p:nvPicPr>
          <p:cNvPr id="44034" name="Picture 2" descr="https://cdn.fishki.net/upload/post/2022/11/21/4306640/7dc9ff6149d270c61ebfba1b82ba2316.jpg">
            <a:extLst>
              <a:ext uri="{FF2B5EF4-FFF2-40B4-BE49-F238E27FC236}">
                <a16:creationId xmlns="" xmlns:a16="http://schemas.microsoft.com/office/drawing/2014/main" id="{755A1BB9-1E38-4423-AD26-B45817BF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99" y="-5060"/>
            <a:ext cx="5594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реугольник 6">
            <a:extLst>
              <a:ext uri="{FF2B5EF4-FFF2-40B4-BE49-F238E27FC236}">
                <a16:creationId xmlns="" xmlns:a16="http://schemas.microsoft.com/office/drawing/2014/main" id="{0F39372D-54D6-4A07-B339-2CA17B50CE6A}"/>
              </a:ext>
            </a:extLst>
          </p:cNvPr>
          <p:cNvSpPr/>
          <p:nvPr/>
        </p:nvSpPr>
        <p:spPr>
          <a:xfrm flipV="1">
            <a:off x="5862029" y="-5060"/>
            <a:ext cx="3770140" cy="6863060"/>
          </a:xfrm>
          <a:prstGeom prst="triangle">
            <a:avLst>
              <a:gd name="adj" fmla="val 494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792B5E4-8622-41BC-B24A-2CA09A045C1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5693" y="-9525"/>
            <a:ext cx="4211862" cy="1051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5BB72BA-2F55-480B-B5DE-7A8199CA2276}"/>
              </a:ext>
            </a:extLst>
          </p:cNvPr>
          <p:cNvSpPr txBox="1"/>
          <p:nvPr/>
        </p:nvSpPr>
        <p:spPr>
          <a:xfrm>
            <a:off x="336727" y="4732922"/>
            <a:ext cx="648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/>
                <a:latin typeface="Montserrat-Regular" panose="00000500000000000000" pitchFamily="50" charset="-52"/>
                <a:ea typeface="Times New Roman" panose="02020603050405020304" pitchFamily="18" charset="0"/>
              </a:rPr>
              <a:t>Косых Вадим Вячеславович, </a:t>
            </a:r>
            <a:endParaRPr lang="ru-RU" sz="2400" b="1" dirty="0">
              <a:effectLst/>
              <a:latin typeface="Montserrat-Regular" panose="00000500000000000000" pitchFamily="50" charset="-52"/>
              <a:ea typeface="Times New Roman" panose="02020603050405020304" pitchFamily="18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AADB51F-542E-4771-9761-50742CF8DA04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0A1265BB-7E4E-4B11-9846-D1E56B05FFD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2" name="Объект 11">
              <a:extLst>
                <a:ext uri="{FF2B5EF4-FFF2-40B4-BE49-F238E27FC236}">
                  <a16:creationId xmlns="" xmlns:a16="http://schemas.microsoft.com/office/drawing/2014/main" id="{C1705C3B-E7D4-4682-B6BA-6374ABE7FE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4" name="CorelDRAW" r:id="rId6" imgW="5419800" imgH="233280" progId="">
                    <p:embed/>
                  </p:oleObj>
                </mc:Choice>
                <mc:Fallback>
                  <p:oleObj name="CorelDRAW" r:id="rId6" imgW="5419800" imgH="233280" progId="">
                    <p:embed/>
                    <p:pic>
                      <p:nvPicPr>
                        <p:cNvPr id="12" name="Объект 11">
                          <a:extLst>
                            <a:ext uri="{FF2B5EF4-FFF2-40B4-BE49-F238E27FC236}">
                              <a16:creationId xmlns="" xmlns:a16="http://schemas.microsoft.com/office/drawing/2014/main" id="{C1705C3B-E7D4-4682-B6BA-6374ABE7FE7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E07D06C-084A-4F2D-9671-D50950EA04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623" t="23844" r="18873" b="25945"/>
          <a:stretch/>
        </p:blipFill>
        <p:spPr>
          <a:xfrm>
            <a:off x="545319" y="799304"/>
            <a:ext cx="886383" cy="10071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6AA0FB6-900E-472B-83C6-BD1D430F0FC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04626" y="873399"/>
            <a:ext cx="727335" cy="842753"/>
          </a:xfrm>
          <a:prstGeom prst="rect">
            <a:avLst/>
          </a:prstGeom>
        </p:spPr>
      </p:pic>
      <p:graphicFrame>
        <p:nvGraphicFramePr>
          <p:cNvPr id="18" name="Объект 17">
            <a:extLst>
              <a:ext uri="{FF2B5EF4-FFF2-40B4-BE49-F238E27FC236}">
                <a16:creationId xmlns="" xmlns:a16="http://schemas.microsoft.com/office/drawing/2014/main" id="{E7EE19C5-7598-4801-B148-A613CE9E80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6538" y="838215"/>
          <a:ext cx="864624" cy="889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CorelDRAW" r:id="rId11" imgW="2358720" imgH="2423880" progId="">
                  <p:embed/>
                </p:oleObj>
              </mc:Choice>
              <mc:Fallback>
                <p:oleObj name="CorelDRAW" r:id="rId11" imgW="2358720" imgH="2423880" progId="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="" xmlns:a16="http://schemas.microsoft.com/office/drawing/2014/main" id="{E7EE19C5-7598-4801-B148-A613CE9E80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538" y="838215"/>
                        <a:ext cx="864624" cy="8899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>
            <a:extLst>
              <a:ext uri="{FF2B5EF4-FFF2-40B4-BE49-F238E27FC236}">
                <a16:creationId xmlns="" xmlns:a16="http://schemas.microsoft.com/office/drawing/2014/main" id="{E0CDE6F1-1378-4F02-8297-3EC09ADF8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004" y="756745"/>
          <a:ext cx="2801350" cy="903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CorelDRAW" r:id="rId13" imgW="2350440" imgH="755640" progId="">
                  <p:embed/>
                </p:oleObj>
              </mc:Choice>
              <mc:Fallback>
                <p:oleObj name="CorelDRAW" r:id="rId13" imgW="2350440" imgH="755640" progId="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="" xmlns:a16="http://schemas.microsoft.com/office/drawing/2014/main" id="{E0CDE6F1-1378-4F02-8297-3EC09ADF8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004" y="756745"/>
                        <a:ext cx="2801350" cy="9030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4A5D37-3D57-D358-070C-367804913FB3}"/>
              </a:ext>
            </a:extLst>
          </p:cNvPr>
          <p:cNvSpPr txBox="1"/>
          <p:nvPr/>
        </p:nvSpPr>
        <p:spPr>
          <a:xfrm>
            <a:off x="343903" y="5283538"/>
            <a:ext cx="6962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-Regular" panose="00000500000000000000" pitchFamily="50" charset="-52"/>
                <a:ea typeface="Times New Roman" panose="02020603050405020304" pitchFamily="18" charset="0"/>
              </a:rPr>
              <a:t>президент Смоленского регионального межотраслевого объединения работодателей «Союз строителей Смоленской области»</a:t>
            </a:r>
            <a:endParaRPr lang="ru-RU" sz="2000" dirty="0">
              <a:latin typeface="Montserrat-Regular" panose="00000500000000000000" pitchFamily="50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68489C0-B666-B13D-5518-16131638A16A}"/>
              </a:ext>
            </a:extLst>
          </p:cNvPr>
          <p:cNvSpPr txBox="1"/>
          <p:nvPr/>
        </p:nvSpPr>
        <p:spPr>
          <a:xfrm>
            <a:off x="2059891" y="2107784"/>
            <a:ext cx="64259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F4E79"/>
                </a:solidFill>
                <a:effectLst/>
                <a:latin typeface="Montserrat-Regular" panose="00000500000000000000" pitchFamily="50" charset="-52"/>
                <a:ea typeface="Times New Roman" panose="02020603050405020304" pitchFamily="18" charset="0"/>
              </a:rPr>
              <a:t>О МЕХАНИЗМАХ ВЗАИМОДЕЙСТВИЯ ПРОФЕССИОНАЛЬНЫХ ОБРАЗОВАТЕЛЬНЫХ ОРГАНИЗАЦИЙ И ОРГАНИЗАЦИЙ РЕАЛЬНОГО СЕКТОРА ЭКОНОМИКИ В РАМКАХ РЕАЛИЗАЦИИ ФЕДЕРАЛЬНОГО ПРОЕКТА «ПРОФЕССИОНАЛИТЕТ»</a:t>
            </a:r>
            <a:endParaRPr lang="ru-RU" sz="2000" b="1" dirty="0">
              <a:solidFill>
                <a:srgbClr val="1F4E79"/>
              </a:solidFill>
              <a:latin typeface="Montserrat-Regular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51109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6A47A92-F2D1-4311-BF73-05C084913E0E}"/>
              </a:ext>
            </a:extLst>
          </p:cNvPr>
          <p:cNvSpPr/>
          <p:nvPr/>
        </p:nvSpPr>
        <p:spPr>
          <a:xfrm>
            <a:off x="173948" y="2904676"/>
            <a:ext cx="5266127" cy="38076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D6C5DB7-072D-4B2F-99B8-BF2549570C85}"/>
              </a:ext>
            </a:extLst>
          </p:cNvPr>
          <p:cNvSpPr/>
          <p:nvPr/>
        </p:nvSpPr>
        <p:spPr>
          <a:xfrm>
            <a:off x="7437425" y="38724"/>
            <a:ext cx="4580627" cy="1049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4" name="CorelDRAW" r:id="rId4" imgW="5419800" imgH="233280" progId="">
                    <p:embed/>
                  </p:oleObj>
                </mc:Choice>
                <mc:Fallback>
                  <p:oleObj name="CorelDRAW" r:id="rId4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6F99C929-C559-457B-AAA0-16C220161147}"/>
              </a:ext>
            </a:extLst>
          </p:cNvPr>
          <p:cNvSpPr txBox="1">
            <a:spLocks/>
          </p:cNvSpPr>
          <p:nvPr/>
        </p:nvSpPr>
        <p:spPr>
          <a:xfrm>
            <a:off x="-20528" y="530461"/>
            <a:ext cx="10578241" cy="16052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СИНХРОНИЗАЦИЯ ПОДГОТОВКИ КАДРОВ </a:t>
            </a:r>
            <a:endParaRPr lang="ru-RU" sz="2800" dirty="0" smtClean="0">
              <a:solidFill>
                <a:srgbClr val="F26717"/>
              </a:solidFill>
              <a:effectLst/>
              <a:latin typeface="Montserrat-Regular" panose="00000500000000000000" pitchFamily="50" charset="-52"/>
              <a:ea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И </a:t>
            </a:r>
            <a:r>
              <a:rPr lang="ru-RU" sz="2800" dirty="0" smtClean="0">
                <a:solidFill>
                  <a:srgbClr val="F26717"/>
                </a:solidFill>
                <a:latin typeface="Montserrat-Regular" panose="00000500000000000000" pitchFamily="50" charset="-52"/>
                <a:ea typeface="Calibri" panose="020F0502020204030204" pitchFamily="34" charset="0"/>
              </a:rPr>
              <a:t>ТРЕБОВАНИЙ РЫНКА ТРУДА</a:t>
            </a:r>
            <a:endParaRPr lang="ru-RU" sz="2800" dirty="0">
              <a:solidFill>
                <a:srgbClr val="F26717"/>
              </a:solidFill>
              <a:latin typeface="Montserrat-Regular" panose="00000500000000000000" pitchFamily="50" charset="-52"/>
              <a:ea typeface="Calibri" panose="020F0502020204030204" pitchFamily="34" charset="0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7472298F-AB39-482F-9AC0-3DAB91DB6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74055" y="-4175"/>
          <a:ext cx="23169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CorelDRAW" r:id="rId6" imgW="2012400" imgH="5947200" progId="">
                  <p:embed/>
                </p:oleObj>
              </mc:Choice>
              <mc:Fallback>
                <p:oleObj name="CorelDRAW" r:id="rId6" imgW="2012400" imgH="594720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7472298F-AB39-482F-9AC0-3DAB91DB6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4055" y="-4175"/>
                        <a:ext cx="2316969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0EC911E-E3B1-4FFA-9C28-DEF80D802857}"/>
              </a:ext>
            </a:extLst>
          </p:cNvPr>
          <p:cNvSpPr txBox="1"/>
          <p:nvPr/>
        </p:nvSpPr>
        <p:spPr>
          <a:xfrm>
            <a:off x="9698" y="1557473"/>
            <a:ext cx="10580698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НОВОГО ПОДХОДА К ПОДГОТОВКЕ КАДРОВ:</a:t>
            </a:r>
            <a:endParaRPr lang="ru-RU" sz="1600" b="1" dirty="0">
              <a:effectLst/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FBFFFBAF-E081-4F27-86C4-39FBC31FC879}"/>
              </a:ext>
            </a:extLst>
          </p:cNvPr>
          <p:cNvSpPr txBox="1"/>
          <p:nvPr/>
        </p:nvSpPr>
        <p:spPr>
          <a:xfrm>
            <a:off x="86087" y="2156095"/>
            <a:ext cx="4990005" cy="77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highlight>
                  <a:srgbClr val="4472C4"/>
                </a:highlight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ДЛЯ ОБРАЗОВАТЕЛЬНОЙ ОРГАНИЗАЦИИ</a:t>
            </a:r>
            <a:endParaRPr lang="ru-RU" sz="1600" b="1" dirty="0">
              <a:solidFill>
                <a:schemeClr val="bg1"/>
              </a:solidFill>
              <a:effectLst/>
              <a:highlight>
                <a:srgbClr val="4472C4"/>
              </a:highlight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C02C286B-22C5-4C6A-B371-896D69885292}"/>
              </a:ext>
            </a:extLst>
          </p:cNvPr>
          <p:cNvSpPr txBox="1"/>
          <p:nvPr/>
        </p:nvSpPr>
        <p:spPr>
          <a:xfrm>
            <a:off x="5505441" y="2131350"/>
            <a:ext cx="4697870" cy="77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highlight>
                  <a:srgbClr val="00B050"/>
                </a:highlight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ДЛЯ ПРЕДПРИЯТИЯ-РАБОТОДАТЕЛЯ</a:t>
            </a:r>
            <a:endParaRPr lang="ru-RU" sz="1600" b="1" dirty="0">
              <a:solidFill>
                <a:schemeClr val="bg1"/>
              </a:solidFill>
              <a:effectLst/>
              <a:highlight>
                <a:srgbClr val="00B050"/>
              </a:highlight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8DEA819-51FE-4C9E-8A45-EDFD98DC4769}"/>
              </a:ext>
            </a:extLst>
          </p:cNvPr>
          <p:cNvSpPr txBox="1"/>
          <p:nvPr/>
        </p:nvSpPr>
        <p:spPr>
          <a:xfrm>
            <a:off x="-326666" y="2900739"/>
            <a:ext cx="5862653" cy="3791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Обновленная материально-техническая база образовательной организации, соответствующая требованиям реального сектора экономики</a:t>
            </a:r>
          </a:p>
          <a:p>
            <a:pPr marL="742950" indent="-28575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повышения квалификации и переподготовки педагогических кадров образовательной организации на базе предприятия-работодателя образовательно-производственного кластера</a:t>
            </a:r>
          </a:p>
          <a:p>
            <a:pPr marL="742950" indent="-28575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обучения студентов по новым образовательным стандартам, отвечающим запросам реального сектора экономики</a:t>
            </a:r>
          </a:p>
          <a:p>
            <a:pPr marL="742950" indent="-28575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Заключение целевых договоров между обучающимися и предприятием-работодателем, следовательно,</a:t>
            </a:r>
          </a:p>
          <a:p>
            <a:pPr marL="742950" indent="-285750">
              <a:lnSpc>
                <a:spcPct val="11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повышение % трудоустройства выпускников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112F2426-42EB-420D-A011-43BD9A546374}"/>
              </a:ext>
            </a:extLst>
          </p:cNvPr>
          <p:cNvSpPr/>
          <p:nvPr/>
        </p:nvSpPr>
        <p:spPr>
          <a:xfrm>
            <a:off x="5582973" y="2895439"/>
            <a:ext cx="4925716" cy="3807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9569FFCA-3625-40D3-8328-B69577007CDD}"/>
              </a:ext>
            </a:extLst>
          </p:cNvPr>
          <p:cNvSpPr txBox="1"/>
          <p:nvPr/>
        </p:nvSpPr>
        <p:spPr>
          <a:xfrm>
            <a:off x="5092434" y="2884382"/>
            <a:ext cx="5448938" cy="3788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участия в процессе итоговой аттестации выпускников в качестве членов аттестационной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комиссии, а также комиссии по назначению и смещению управленческого состава образовательной организации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аудита образовательной организации на предмет соответствия материально-технической базы требуемым стандартам</a:t>
            </a:r>
          </a:p>
          <a:p>
            <a:pPr marL="742950" indent="-285750">
              <a:lnSpc>
                <a:spcPct val="115000"/>
              </a:lnSpc>
              <a:spcAft>
                <a:spcPts val="1000"/>
              </a:spcAft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участия в разработке новых образовательных программ: наполнение вариативной части учебного плана,</a:t>
            </a:r>
            <a:r>
              <a:rPr lang="ru-RU" sz="1400" dirty="0"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конструирование образовательной программы и согласование ее конечного варианта</a:t>
            </a:r>
            <a:endParaRPr lang="ru-RU" sz="1400" dirty="0">
              <a:latin typeface="Montserrat-Regular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73183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4DCC6E8A-D622-4702-AF19-D16DF6D207AD}"/>
              </a:ext>
            </a:extLst>
          </p:cNvPr>
          <p:cNvSpPr/>
          <p:nvPr/>
        </p:nvSpPr>
        <p:spPr>
          <a:xfrm>
            <a:off x="5871788" y="1080799"/>
            <a:ext cx="4575478" cy="55841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D6C5DB7-072D-4B2F-99B8-BF2549570C85}"/>
              </a:ext>
            </a:extLst>
          </p:cNvPr>
          <p:cNvSpPr/>
          <p:nvPr/>
        </p:nvSpPr>
        <p:spPr>
          <a:xfrm>
            <a:off x="7437425" y="38724"/>
            <a:ext cx="4580627" cy="1049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6" name="CorelDRAW" r:id="rId4" imgW="5419800" imgH="233280" progId="">
                    <p:embed/>
                  </p:oleObj>
                </mc:Choice>
                <mc:Fallback>
                  <p:oleObj name="CorelDRAW" r:id="rId4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6F99C929-C559-457B-AAA0-16C220161147}"/>
              </a:ext>
            </a:extLst>
          </p:cNvPr>
          <p:cNvSpPr txBox="1">
            <a:spLocks/>
          </p:cNvSpPr>
          <p:nvPr/>
        </p:nvSpPr>
        <p:spPr>
          <a:xfrm>
            <a:off x="150955" y="623719"/>
            <a:ext cx="10578241" cy="7170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800" dirty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СХЕМА ВЗАИМОДЕЙСТВИЯ</a:t>
            </a:r>
            <a:endParaRPr lang="ru-RU" sz="3200" dirty="0">
              <a:solidFill>
                <a:srgbClr val="F26717"/>
              </a:solidFill>
              <a:latin typeface="Montserrat-Regular" panose="00000500000000000000" pitchFamily="50" charset="-52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7472298F-AB39-482F-9AC0-3DAB91DB6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74055" y="-4175"/>
          <a:ext cx="23169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CorelDRAW" r:id="rId6" imgW="2012400" imgH="5947200" progId="">
                  <p:embed/>
                </p:oleObj>
              </mc:Choice>
              <mc:Fallback>
                <p:oleObj name="CorelDRAW" r:id="rId6" imgW="2012400" imgH="594720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7472298F-AB39-482F-9AC0-3DAB91DB6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4055" y="-4175"/>
                        <a:ext cx="2316969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1FBBB60A-8360-41F8-A3B3-8C8BF312DFB7}"/>
              </a:ext>
            </a:extLst>
          </p:cNvPr>
          <p:cNvSpPr/>
          <p:nvPr/>
        </p:nvSpPr>
        <p:spPr>
          <a:xfrm>
            <a:off x="1503904" y="2773740"/>
            <a:ext cx="2520000" cy="25200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уга 5">
            <a:extLst>
              <a:ext uri="{FF2B5EF4-FFF2-40B4-BE49-F238E27FC236}">
                <a16:creationId xmlns="" xmlns:a16="http://schemas.microsoft.com/office/drawing/2014/main" id="{60525EB4-6555-4726-AE5E-DB629249D43A}"/>
              </a:ext>
            </a:extLst>
          </p:cNvPr>
          <p:cNvSpPr/>
          <p:nvPr/>
        </p:nvSpPr>
        <p:spPr>
          <a:xfrm>
            <a:off x="948276" y="2303955"/>
            <a:ext cx="3600000" cy="3600000"/>
          </a:xfrm>
          <a:prstGeom prst="arc">
            <a:avLst>
              <a:gd name="adj1" fmla="val 17813797"/>
              <a:gd name="adj2" fmla="val 21292202"/>
            </a:avLst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4D3C0B5-7547-4219-A129-583FDED5C90F}"/>
              </a:ext>
            </a:extLst>
          </p:cNvPr>
          <p:cNvSpPr txBox="1"/>
          <p:nvPr/>
        </p:nvSpPr>
        <p:spPr>
          <a:xfrm>
            <a:off x="2002785" y="2163525"/>
            <a:ext cx="1423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РОИВ </a:t>
            </a:r>
            <a:endParaRPr lang="ru-RU" sz="2800" b="1" dirty="0">
              <a:latin typeface="Montserrat-Regular" panose="00000500000000000000" pitchFamily="50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E475328-D545-421B-BE9F-AFB91DD53122}"/>
              </a:ext>
            </a:extLst>
          </p:cNvPr>
          <p:cNvSpPr txBox="1"/>
          <p:nvPr/>
        </p:nvSpPr>
        <p:spPr>
          <a:xfrm>
            <a:off x="315322" y="4290681"/>
            <a:ext cx="1328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ПОО</a:t>
            </a:r>
            <a:endParaRPr lang="ru-RU" sz="2800" b="1" dirty="0">
              <a:latin typeface="Montserrat-Regular" panose="00000500000000000000" pitchFamily="50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096110-1B7F-4003-B6E8-CF7D06C26D92}"/>
              </a:ext>
            </a:extLst>
          </p:cNvPr>
          <p:cNvSpPr txBox="1"/>
          <p:nvPr/>
        </p:nvSpPr>
        <p:spPr>
          <a:xfrm>
            <a:off x="3822230" y="3904395"/>
            <a:ext cx="17056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РАБО</a:t>
            </a:r>
          </a:p>
          <a:p>
            <a:pPr algn="ctr"/>
            <a:r>
              <a:rPr lang="ru-RU" sz="2800" b="1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ТОДА</a:t>
            </a:r>
          </a:p>
          <a:p>
            <a:pPr algn="ctr"/>
            <a:r>
              <a:rPr lang="ru-RU" sz="2800" b="1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ТЕЛЬ</a:t>
            </a:r>
            <a:endParaRPr lang="ru-RU" sz="2800" b="1" dirty="0">
              <a:latin typeface="Montserrat-Regular" panose="00000500000000000000" pitchFamily="50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13E0905-9F54-463B-8EAC-37C8B816CB07}"/>
              </a:ext>
            </a:extLst>
          </p:cNvPr>
          <p:cNvSpPr txBox="1"/>
          <p:nvPr/>
        </p:nvSpPr>
        <p:spPr>
          <a:xfrm>
            <a:off x="1473716" y="4056830"/>
            <a:ext cx="2627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ОБУЧАЮ</a:t>
            </a:r>
          </a:p>
          <a:p>
            <a:pPr algn="ctr"/>
            <a:r>
              <a:rPr lang="ru-RU" sz="2000" b="1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ЩИЙСЯ</a:t>
            </a:r>
            <a:endParaRPr lang="ru-RU" sz="2000" b="1" dirty="0">
              <a:latin typeface="Montserrat-Regular" panose="00000500000000000000" pitchFamily="50" charset="-52"/>
            </a:endParaRPr>
          </a:p>
        </p:txBody>
      </p:sp>
      <p:sp>
        <p:nvSpPr>
          <p:cNvPr id="22" name="Дуга 21">
            <a:extLst>
              <a:ext uri="{FF2B5EF4-FFF2-40B4-BE49-F238E27FC236}">
                <a16:creationId xmlns="" xmlns:a16="http://schemas.microsoft.com/office/drawing/2014/main" id="{C60BEF72-43CB-49D0-BF15-0247C2556304}"/>
              </a:ext>
            </a:extLst>
          </p:cNvPr>
          <p:cNvSpPr/>
          <p:nvPr/>
        </p:nvSpPr>
        <p:spPr>
          <a:xfrm>
            <a:off x="963904" y="2295442"/>
            <a:ext cx="3600000" cy="3600000"/>
          </a:xfrm>
          <a:prstGeom prst="arc">
            <a:avLst>
              <a:gd name="adj1" fmla="val 10365745"/>
              <a:gd name="adj2" fmla="val 14368110"/>
            </a:avLst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>
            <a:extLst>
              <a:ext uri="{FF2B5EF4-FFF2-40B4-BE49-F238E27FC236}">
                <a16:creationId xmlns="" xmlns:a16="http://schemas.microsoft.com/office/drawing/2014/main" id="{546F953A-87DB-4453-9578-5AFD03B18714}"/>
              </a:ext>
            </a:extLst>
          </p:cNvPr>
          <p:cNvSpPr/>
          <p:nvPr/>
        </p:nvSpPr>
        <p:spPr>
          <a:xfrm>
            <a:off x="948276" y="2303955"/>
            <a:ext cx="3600000" cy="3600000"/>
          </a:xfrm>
          <a:prstGeom prst="arc">
            <a:avLst>
              <a:gd name="adj1" fmla="val 2168608"/>
              <a:gd name="adj2" fmla="val 9503361"/>
            </a:avLst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314D9C4-AC74-49A4-8B30-0828BCAE9FC2}"/>
              </a:ext>
            </a:extLst>
          </p:cNvPr>
          <p:cNvSpPr txBox="1"/>
          <p:nvPr/>
        </p:nvSpPr>
        <p:spPr>
          <a:xfrm>
            <a:off x="5438419" y="1266497"/>
            <a:ext cx="6446520" cy="77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8645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ФОРМЫ УЧАСТИЯ ОПОРНЫХ ПРЕДПРИЯТИЙ</a:t>
            </a:r>
            <a:endParaRPr lang="ru-RU" sz="1600" b="1" dirty="0">
              <a:effectLst/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097AEE3-BCF0-4630-8786-AFD1136094B9}"/>
              </a:ext>
            </a:extLst>
          </p:cNvPr>
          <p:cNvSpPr txBox="1"/>
          <p:nvPr/>
        </p:nvSpPr>
        <p:spPr>
          <a:xfrm>
            <a:off x="5333287" y="2219384"/>
            <a:ext cx="5113979" cy="4319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4395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реализация образовательных программ</a:t>
            </a:r>
          </a:p>
          <a:p>
            <a:pPr marL="874395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к управлению образовательными организациями</a:t>
            </a:r>
          </a:p>
          <a:p>
            <a:pPr marL="874395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Создание и (или) модернизация инфраструктуры образовательных организаций</a:t>
            </a:r>
          </a:p>
          <a:p>
            <a:pPr marL="874395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 err="1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Стажировочные</a:t>
            </a: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площадки, направление работников для участия в независимой </a:t>
            </a:r>
            <a:r>
              <a:rPr lang="ru-RU" sz="1600" dirty="0" smtClean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оценке </a:t>
            </a:r>
            <a:endParaRPr lang="ru-RU" sz="1600" dirty="0">
              <a:effectLst/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4395" indent="-285750">
              <a:lnSpc>
                <a:spcPct val="115000"/>
              </a:lnSpc>
              <a:spcAft>
                <a:spcPts val="1000"/>
              </a:spcAft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частие в программе профориентации  и профессионального самоопределения  школьников и студентов</a:t>
            </a:r>
          </a:p>
        </p:txBody>
      </p:sp>
      <p:pic>
        <p:nvPicPr>
          <p:cNvPr id="17" name="Рисунок 16" descr="Школьный класс со сплошной заливкой">
            <a:extLst>
              <a:ext uri="{FF2B5EF4-FFF2-40B4-BE49-F238E27FC236}">
                <a16:creationId xmlns="" xmlns:a16="http://schemas.microsoft.com/office/drawing/2014/main" id="{E1700643-5092-472A-8F85-B25EFD955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06704" y="3123635"/>
            <a:ext cx="914400" cy="914400"/>
          </a:xfrm>
          <a:prstGeom prst="rect">
            <a:avLst/>
          </a:prstGeom>
        </p:spPr>
      </p:pic>
      <p:pic>
        <p:nvPicPr>
          <p:cNvPr id="26" name="Рисунок 25" descr="Фабрика со сплошной заливкой">
            <a:extLst>
              <a:ext uri="{FF2B5EF4-FFF2-40B4-BE49-F238E27FC236}">
                <a16:creationId xmlns="" xmlns:a16="http://schemas.microsoft.com/office/drawing/2014/main" id="{F191A4E5-A591-4FA6-846D-DA21428098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50378" y="3076103"/>
            <a:ext cx="914400" cy="914400"/>
          </a:xfrm>
          <a:prstGeom prst="rect">
            <a:avLst/>
          </a:prstGeom>
        </p:spPr>
      </p:pic>
      <p:pic>
        <p:nvPicPr>
          <p:cNvPr id="30" name="Рисунок 29" descr="Дом со сплошной заливкой">
            <a:extLst>
              <a:ext uri="{FF2B5EF4-FFF2-40B4-BE49-F238E27FC236}">
                <a16:creationId xmlns="" xmlns:a16="http://schemas.microsoft.com/office/drawing/2014/main" id="{F9CA4AB9-783F-4678-8329-A499844A5A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3890" y="3390386"/>
            <a:ext cx="914400" cy="914400"/>
          </a:xfrm>
          <a:prstGeom prst="rect">
            <a:avLst/>
          </a:prstGeom>
        </p:spPr>
      </p:pic>
      <p:pic>
        <p:nvPicPr>
          <p:cNvPr id="32" name="Рисунок 31" descr="Школа со сплошной заливкой">
            <a:extLst>
              <a:ext uri="{FF2B5EF4-FFF2-40B4-BE49-F238E27FC236}">
                <a16:creationId xmlns="" xmlns:a16="http://schemas.microsoft.com/office/drawing/2014/main" id="{982C8548-4411-4907-8209-2D576001FDD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09796" y="13586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85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9F313D-219A-0198-2575-7A3877AF69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9503428" y="-43366"/>
            <a:ext cx="2712504" cy="92298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7DABB1B4-4163-C853-93C6-AE76AE777BD5}"/>
              </a:ext>
            </a:extLst>
          </p:cNvPr>
          <p:cNvGrpSpPr/>
          <p:nvPr/>
        </p:nvGrpSpPr>
        <p:grpSpPr>
          <a:xfrm>
            <a:off x="385807" y="151961"/>
            <a:ext cx="5465134" cy="457080"/>
            <a:chOff x="424993" y="173736"/>
            <a:chExt cx="5465134" cy="45708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5802874E-F6A9-E780-37D1-B8EF45EA53F9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aphicFrame>
          <p:nvGraphicFramePr>
            <p:cNvPr id="17" name="Объект 16">
              <a:extLst>
                <a:ext uri="{FF2B5EF4-FFF2-40B4-BE49-F238E27FC236}">
                  <a16:creationId xmlns="" xmlns:a16="http://schemas.microsoft.com/office/drawing/2014/main" id="{8B207521-6AB6-EE97-6644-017220FB54F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4" name="CorelDRAW" r:id="rId5" imgW="5419800" imgH="233280" progId="">
                    <p:embed/>
                  </p:oleObj>
                </mc:Choice>
                <mc:Fallback>
                  <p:oleObj name="CorelDRAW" r:id="rId5" imgW="5419800" imgH="2332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5C18B93C-DDF9-1BE9-D482-01FD4F9A9A21}"/>
              </a:ext>
            </a:extLst>
          </p:cNvPr>
          <p:cNvSpPr txBox="1">
            <a:spLocks/>
          </p:cNvSpPr>
          <p:nvPr/>
        </p:nvSpPr>
        <p:spPr>
          <a:xfrm>
            <a:off x="176801" y="526954"/>
            <a:ext cx="10473873" cy="461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rgbClr val="F26717"/>
                </a:solidFill>
                <a:latin typeface="Montserrat-Regular" panose="00000500000000000000" pitchFamily="50" charset="-52"/>
              </a:rPr>
              <a:t>КАРЬЕРНАЯ КАРТА ВЫПУСКНИКА ПРОГРАММЫ «ПРОФЕССИОНАЛИТЕТ»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222E59-8207-6488-CCD4-250B7506FD9A}"/>
              </a:ext>
            </a:extLst>
          </p:cNvPr>
          <p:cNvSpPr txBox="1"/>
          <p:nvPr/>
        </p:nvSpPr>
        <p:spPr>
          <a:xfrm>
            <a:off x="176801" y="2444613"/>
            <a:ext cx="33316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tserrat-Regular" panose="00000500000000000000" pitchFamily="50" charset="-52"/>
              </a:rPr>
              <a:t>Цель: создание мотивирующих факторов для построения успешной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tserrat-Regular" panose="00000500000000000000" pitchFamily="50" charset="-52"/>
              </a:rPr>
              <a:t>карьеры; повышение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tserrat-Regular" panose="00000500000000000000" pitchFamily="50" charset="-52"/>
              </a:rPr>
              <a:t>качества профессионального образования и целенаправленное качественное трудоустройство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8357" t="11936" r="24571" b="4127"/>
          <a:stretch/>
        </p:blipFill>
        <p:spPr>
          <a:xfrm>
            <a:off x="3331688" y="913532"/>
            <a:ext cx="8416174" cy="59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9E327511-8B41-4C33-86A1-38D4965D6B34}"/>
              </a:ext>
            </a:extLst>
          </p:cNvPr>
          <p:cNvSpPr/>
          <p:nvPr/>
        </p:nvSpPr>
        <p:spPr>
          <a:xfrm>
            <a:off x="366719" y="630816"/>
            <a:ext cx="5615467" cy="21872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-Regular" panose="00000500000000000000" pitchFamily="50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D6C5DB7-072D-4B2F-99B8-BF2549570C85}"/>
              </a:ext>
            </a:extLst>
          </p:cNvPr>
          <p:cNvSpPr/>
          <p:nvPr/>
        </p:nvSpPr>
        <p:spPr>
          <a:xfrm>
            <a:off x="7437425" y="38724"/>
            <a:ext cx="4580627" cy="1049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2" name="CorelDRAW" r:id="rId4" imgW="5419800" imgH="233280" progId="">
                    <p:embed/>
                  </p:oleObj>
                </mc:Choice>
                <mc:Fallback>
                  <p:oleObj name="CorelDRAW" r:id="rId4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6F99C929-C559-457B-AAA0-16C220161147}"/>
              </a:ext>
            </a:extLst>
          </p:cNvPr>
          <p:cNvSpPr txBox="1">
            <a:spLocks/>
          </p:cNvSpPr>
          <p:nvPr/>
        </p:nvSpPr>
        <p:spPr>
          <a:xfrm>
            <a:off x="453311" y="603318"/>
            <a:ext cx="5619311" cy="588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800" dirty="0">
                <a:solidFill>
                  <a:srgbClr val="F26717"/>
                </a:solidFill>
                <a:latin typeface="Montserrat-Regular" panose="00000500000000000000" pitchFamily="50" charset="-52"/>
              </a:rPr>
              <a:t>ЦЕЛЬ ПРОЕКТА</a:t>
            </a:r>
            <a:endParaRPr lang="ru-RU" sz="2000" dirty="0">
              <a:solidFill>
                <a:srgbClr val="F26717"/>
              </a:solidFill>
              <a:latin typeface="Montserrat-Regular" panose="00000500000000000000" pitchFamily="50" charset="-52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7472298F-AB39-482F-9AC0-3DAB91DB6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74055" y="-4175"/>
          <a:ext cx="23169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CorelDRAW" r:id="rId6" imgW="2012400" imgH="5947200" progId="">
                  <p:embed/>
                </p:oleObj>
              </mc:Choice>
              <mc:Fallback>
                <p:oleObj name="CorelDRAW" r:id="rId6" imgW="2012400" imgH="594720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7472298F-AB39-482F-9AC0-3DAB91DB6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4055" y="-4175"/>
                        <a:ext cx="2316969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07A337A-194B-4CF0-B251-81DDD27D28B6}"/>
              </a:ext>
            </a:extLst>
          </p:cNvPr>
          <p:cNvSpPr txBox="1"/>
          <p:nvPr/>
        </p:nvSpPr>
        <p:spPr>
          <a:xfrm>
            <a:off x="396677" y="1235256"/>
            <a:ext cx="5465134" cy="129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700" dirty="0" smtClean="0"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1700" dirty="0"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принципиально новой отраслевой модели подготовки квалифицированных кадров в соответствии с актуальными потребностями реального сектора экономики</a:t>
            </a:r>
            <a:endParaRPr lang="ru-RU" sz="1700" dirty="0">
              <a:effectLst/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7A5872A-C30A-455E-9155-D92634C9F859}"/>
              </a:ext>
            </a:extLst>
          </p:cNvPr>
          <p:cNvSpPr txBox="1"/>
          <p:nvPr/>
        </p:nvSpPr>
        <p:spPr>
          <a:xfrm>
            <a:off x="6342515" y="1291439"/>
            <a:ext cx="3685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000000"/>
                </a:solidFill>
                <a:effectLst/>
                <a:latin typeface="Montserrat-Regular" panose="00000500000000000000" pitchFamily="50" charset="-52"/>
              </a:rPr>
              <a:t>Всего в 2022-2023 году</a:t>
            </a:r>
            <a:endParaRPr lang="ru-RU" sz="2000" b="1" dirty="0">
              <a:latin typeface="Montserrat-Regular" panose="00000500000000000000" pitchFamily="50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C82BF8A-E173-4CB9-8D9D-5C6AF1C31E77}"/>
              </a:ext>
            </a:extLst>
          </p:cNvPr>
          <p:cNvSpPr txBox="1"/>
          <p:nvPr/>
        </p:nvSpPr>
        <p:spPr>
          <a:xfrm>
            <a:off x="6266018" y="1544666"/>
            <a:ext cx="1362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150</a:t>
            </a:r>
            <a:endParaRPr lang="ru-RU" sz="20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C075FA9-21BB-48E3-B49A-F161A07E9A65}"/>
              </a:ext>
            </a:extLst>
          </p:cNvPr>
          <p:cNvSpPr txBox="1"/>
          <p:nvPr/>
        </p:nvSpPr>
        <p:spPr>
          <a:xfrm>
            <a:off x="6249121" y="2382279"/>
            <a:ext cx="1822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Montserrat-Regular" panose="00000500000000000000" pitchFamily="50" charset="-52"/>
              </a:rPr>
              <a:t>кластер</a:t>
            </a:r>
            <a:r>
              <a:rPr lang="ru-RU" dirty="0">
                <a:solidFill>
                  <a:srgbClr val="000000"/>
                </a:solidFill>
                <a:latin typeface="Montserrat-Regular" panose="00000500000000000000" pitchFamily="50" charset="-52"/>
              </a:rPr>
              <a:t>ов</a:t>
            </a:r>
            <a:endParaRPr lang="ru-RU" dirty="0">
              <a:latin typeface="Montserrat-Regular" panose="00000500000000000000" pitchFamily="50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F988BD-AAF1-4889-814B-055E97500F1E}"/>
              </a:ext>
            </a:extLst>
          </p:cNvPr>
          <p:cNvSpPr txBox="1"/>
          <p:nvPr/>
        </p:nvSpPr>
        <p:spPr>
          <a:xfrm>
            <a:off x="1641281" y="2879283"/>
            <a:ext cx="1362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17</a:t>
            </a:r>
            <a:endParaRPr lang="ru-RU" sz="20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3F6DCA0-87A8-4A13-93CE-763E024F6BFD}"/>
              </a:ext>
            </a:extLst>
          </p:cNvPr>
          <p:cNvSpPr txBox="1"/>
          <p:nvPr/>
        </p:nvSpPr>
        <p:spPr>
          <a:xfrm>
            <a:off x="2474767" y="3196373"/>
            <a:ext cx="1464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Montserrat-Regular" panose="00000500000000000000" pitchFamily="50" charset="-52"/>
              </a:rPr>
              <a:t>отраслей</a:t>
            </a:r>
            <a:endParaRPr lang="ru-RU" dirty="0">
              <a:latin typeface="Montserrat-Regular" panose="00000500000000000000" pitchFamily="50" charset="-52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FD13CEA0-976F-4EA3-9B2F-5BB2C486A267}"/>
              </a:ext>
            </a:extLst>
          </p:cNvPr>
          <p:cNvCxnSpPr>
            <a:cxnSpLocks/>
          </p:cNvCxnSpPr>
          <p:nvPr/>
        </p:nvCxnSpPr>
        <p:spPr>
          <a:xfrm>
            <a:off x="491178" y="2943624"/>
            <a:ext cx="9950111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9A2EF30-FF14-4315-8AB4-5BD11BF4B03E}"/>
              </a:ext>
            </a:extLst>
          </p:cNvPr>
          <p:cNvSpPr txBox="1"/>
          <p:nvPr/>
        </p:nvSpPr>
        <p:spPr>
          <a:xfrm>
            <a:off x="6428705" y="3267268"/>
            <a:ext cx="3879354" cy="3563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Строительная отрасль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Металлургия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Фармацевтическая отрасль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Информационные технологии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Наземный транспорт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Сельское хозяйство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Химическая отрасль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Атомная отрасль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Горнодобывающая отрасль</a:t>
            </a:r>
            <a:endParaRPr lang="ru-RU" dirty="0">
              <a:latin typeface="Montserrat-Regular" panose="00000500000000000000" pitchFamily="50" charset="-52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9884746-68C1-4439-9007-0DFD190333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859" y="3692437"/>
            <a:ext cx="382268" cy="36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8C2F75D1-D09C-4601-8CDC-50D7C4B82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859" y="4093479"/>
            <a:ext cx="322694" cy="36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2A2A7771-5DAE-498E-8B1B-EA8CB5E9FC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138" y="4453122"/>
            <a:ext cx="412555" cy="36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646D6B5A-0F36-4E90-8974-5F857D0E01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677" y="4871701"/>
            <a:ext cx="369475" cy="36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6B748170-385F-465D-825B-B16CAD2E38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314" y="5290280"/>
            <a:ext cx="377379" cy="360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93D08003-C1C9-4A2B-BDC5-406ACB934F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345" y="5711488"/>
            <a:ext cx="291315" cy="36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CCF96D82-FEF9-4571-92CA-618ECA8841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719" y="6077590"/>
            <a:ext cx="575999" cy="28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DDA71A0A-7F44-47A4-BDA1-EF47E04C72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454" y="6447998"/>
            <a:ext cx="353277" cy="324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6B3238B-F9D0-4A6D-AA82-C1269087F9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3811" y="3267194"/>
            <a:ext cx="405637" cy="324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436E6742-864B-4015-B1DF-B3EC211CAC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3811" y="3689891"/>
            <a:ext cx="394776" cy="36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338450B7-17E9-412B-B3DE-88044A78302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361"/>
          <a:stretch/>
        </p:blipFill>
        <p:spPr>
          <a:xfrm>
            <a:off x="6008002" y="4124773"/>
            <a:ext cx="366568" cy="252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DC8DD3E0-096E-4A14-95C4-0B2B1174A3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05605" y="4475470"/>
            <a:ext cx="389776" cy="324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5BDC351A-53BC-45FA-A3BE-27B160BEA4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31431" y="4882749"/>
            <a:ext cx="319709" cy="324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8DCB83F1-DE27-408F-8D3C-8DF39CE50C4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67423" y="5294156"/>
            <a:ext cx="301164" cy="28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476E589C-0434-4B40-84A1-E04522A70E4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87121" y="5668613"/>
            <a:ext cx="324000" cy="324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F96EEC50-F055-455F-8478-C60403BFDFF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09963" y="6066988"/>
            <a:ext cx="329282" cy="324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A876D32-5050-483A-A7B2-9F7C77AC06B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7435" y="6413920"/>
            <a:ext cx="394646" cy="324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A950466-8852-42E2-99B6-AF9A48B9F76A}"/>
              </a:ext>
            </a:extLst>
          </p:cNvPr>
          <p:cNvSpPr txBox="1"/>
          <p:nvPr/>
        </p:nvSpPr>
        <p:spPr>
          <a:xfrm>
            <a:off x="8206438" y="1544666"/>
            <a:ext cx="15867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350</a:t>
            </a:r>
            <a:endParaRPr lang="ru-RU" dirty="0">
              <a:latin typeface="Montserrat ExtraBold" panose="00000900000000000000" pitchFamily="2" charset="-5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256E80-C618-485A-9732-87FC97A0B8D5}"/>
              </a:ext>
            </a:extLst>
          </p:cNvPr>
          <p:cNvSpPr txBox="1"/>
          <p:nvPr/>
        </p:nvSpPr>
        <p:spPr>
          <a:xfrm>
            <a:off x="8240763" y="2344108"/>
            <a:ext cx="1446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-Regular" panose="00000500000000000000" pitchFamily="50" charset="-52"/>
              </a:rPr>
              <a:t>студентов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26DE28C0-AE11-4F88-A867-E37D7ACF71FF}"/>
              </a:ext>
            </a:extLst>
          </p:cNvPr>
          <p:cNvSpPr txBox="1"/>
          <p:nvPr/>
        </p:nvSpPr>
        <p:spPr>
          <a:xfrm>
            <a:off x="9549565" y="1665924"/>
            <a:ext cx="14204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26717"/>
                </a:solidFill>
                <a:latin typeface="Montserrat-Regular" panose="00000500000000000000" pitchFamily="50" charset="-52"/>
              </a:rPr>
              <a:t>тыс.</a:t>
            </a:r>
            <a:endParaRPr lang="ru-RU" dirty="0">
              <a:latin typeface="Montserrat-Regular" panose="00000500000000000000" pitchFamily="50" charset="-5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E7BA08F-AC6D-4514-A839-02A6DEC1F918}"/>
              </a:ext>
            </a:extLst>
          </p:cNvPr>
          <p:cNvSpPr txBox="1"/>
          <p:nvPr/>
        </p:nvSpPr>
        <p:spPr>
          <a:xfrm>
            <a:off x="938111" y="3702954"/>
            <a:ext cx="5173898" cy="3563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Железнодорожный транспорт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Легкая промышленность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Лесная промышленность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Радиоэлектронная промышленность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Электротехническая промышленность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Топливно-энергетический комплекс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Водный транспорт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Машиностроение, авиа и судостроение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="" xmlns:a16="http://schemas.microsoft.com/office/drawing/2014/main" id="{861F2FDD-B19A-4AC2-9619-C4720D49F345}"/>
              </a:ext>
            </a:extLst>
          </p:cNvPr>
          <p:cNvCxnSpPr>
            <a:cxnSpLocks/>
          </p:cNvCxnSpPr>
          <p:nvPr/>
        </p:nvCxnSpPr>
        <p:spPr>
          <a:xfrm flipV="1">
            <a:off x="6111237" y="1275844"/>
            <a:ext cx="11140" cy="1526811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82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D6C5DB7-072D-4B2F-99B8-BF2549570C85}"/>
              </a:ext>
            </a:extLst>
          </p:cNvPr>
          <p:cNvSpPr/>
          <p:nvPr/>
        </p:nvSpPr>
        <p:spPr>
          <a:xfrm>
            <a:off x="7437425" y="38724"/>
            <a:ext cx="4580627" cy="1049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6" name="CorelDRAW" r:id="rId4" imgW="5419800" imgH="233280" progId="">
                    <p:embed/>
                  </p:oleObj>
                </mc:Choice>
                <mc:Fallback>
                  <p:oleObj name="CorelDRAW" r:id="rId4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6F99C929-C559-457B-AAA0-16C220161147}"/>
              </a:ext>
            </a:extLst>
          </p:cNvPr>
          <p:cNvSpPr txBox="1">
            <a:spLocks/>
          </p:cNvSpPr>
          <p:nvPr/>
        </p:nvSpPr>
        <p:spPr>
          <a:xfrm>
            <a:off x="0" y="503005"/>
            <a:ext cx="10578241" cy="783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1600" dirty="0">
                <a:solidFill>
                  <a:srgbClr val="F26717"/>
                </a:solidFill>
                <a:latin typeface="Montserrat" pitchFamily="2" charset="-52"/>
              </a:rPr>
              <a:t>УЧАСТНИКИ ОБРАЗОВАТЕЛЬНО-ПРОИЗВОДСТВЕННОГО ЦЕНТРА ( КЛАСТЕРА</a:t>
            </a:r>
            <a:r>
              <a:rPr lang="ru-RU" sz="1600" dirty="0" smtClean="0">
                <a:solidFill>
                  <a:srgbClr val="F26717"/>
                </a:solidFill>
                <a:latin typeface="Montserrat" pitchFamily="2" charset="-52"/>
              </a:rPr>
              <a:t>) СТРОИТЕЛЬНОЙ ОТРАСЛИ СМОЛЕНСКОЙ ОБЛАСТИ</a:t>
            </a:r>
            <a:endParaRPr lang="ru-RU" sz="1600" dirty="0">
              <a:solidFill>
                <a:srgbClr val="F26717"/>
              </a:solidFill>
              <a:latin typeface="Montserrat" pitchFamily="2" charset="-52"/>
            </a:endParaRPr>
          </a:p>
        </p:txBody>
      </p:sp>
      <p:sp>
        <p:nvSpPr>
          <p:cNvPr id="18" name="Заголовок 3">
            <a:extLst>
              <a:ext uri="{FF2B5EF4-FFF2-40B4-BE49-F238E27FC236}">
                <a16:creationId xmlns="" xmlns:a16="http://schemas.microsoft.com/office/drawing/2014/main" id="{6DFA8D29-4A6A-4C77-85CB-F644DAC092F0}"/>
              </a:ext>
            </a:extLst>
          </p:cNvPr>
          <p:cNvSpPr txBox="1">
            <a:spLocks/>
          </p:cNvSpPr>
          <p:nvPr/>
        </p:nvSpPr>
        <p:spPr>
          <a:xfrm>
            <a:off x="4163487" y="2930308"/>
            <a:ext cx="3939742" cy="599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" dirty="0">
                <a:solidFill>
                  <a:srgbClr val="F26717"/>
                </a:solidFill>
                <a:latin typeface="Montserrat" pitchFamily="2" charset="-52"/>
              </a:rPr>
              <a:t>ОПОРНЫЕ ПРЕДПРИЯТИЯ</a:t>
            </a:r>
          </a:p>
        </p:txBody>
      </p:sp>
      <p:sp>
        <p:nvSpPr>
          <p:cNvPr id="19" name="Заголовок 3">
            <a:extLst>
              <a:ext uri="{FF2B5EF4-FFF2-40B4-BE49-F238E27FC236}">
                <a16:creationId xmlns="" xmlns:a16="http://schemas.microsoft.com/office/drawing/2014/main" id="{44B1BCBB-C26F-42C1-AF55-9EBED2DF8B71}"/>
              </a:ext>
            </a:extLst>
          </p:cNvPr>
          <p:cNvSpPr txBox="1">
            <a:spLocks/>
          </p:cNvSpPr>
          <p:nvPr/>
        </p:nvSpPr>
        <p:spPr>
          <a:xfrm>
            <a:off x="325450" y="1483984"/>
            <a:ext cx="3939742" cy="599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F26717"/>
                </a:solidFill>
                <a:latin typeface="Montserrat" pitchFamily="2" charset="-52"/>
              </a:rPr>
              <a:t>БАЗОВАЯ ПОО - ГРАНТОПОЛУЧАТЕЛЬ</a:t>
            </a:r>
          </a:p>
        </p:txBody>
      </p:sp>
      <p:sp>
        <p:nvSpPr>
          <p:cNvPr id="20" name="Заголовок 3">
            <a:extLst>
              <a:ext uri="{FF2B5EF4-FFF2-40B4-BE49-F238E27FC236}">
                <a16:creationId xmlns="" xmlns:a16="http://schemas.microsoft.com/office/drawing/2014/main" id="{A5D53104-9CF3-4EF4-9E7F-9AF886FF7A32}"/>
              </a:ext>
            </a:extLst>
          </p:cNvPr>
          <p:cNvSpPr txBox="1">
            <a:spLocks/>
          </p:cNvSpPr>
          <p:nvPr/>
        </p:nvSpPr>
        <p:spPr>
          <a:xfrm>
            <a:off x="334313" y="2630982"/>
            <a:ext cx="1991338" cy="599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" dirty="0">
                <a:solidFill>
                  <a:srgbClr val="F26717"/>
                </a:solidFill>
                <a:latin typeface="Montserrat" pitchFamily="2" charset="-52"/>
              </a:rPr>
              <a:t>СЕТЕВЫЕ ПОО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D2A7998-4E64-48DD-8318-9E92D979289E}"/>
              </a:ext>
            </a:extLst>
          </p:cNvPr>
          <p:cNvSpPr txBox="1"/>
          <p:nvPr/>
        </p:nvSpPr>
        <p:spPr>
          <a:xfrm>
            <a:off x="921903" y="3210906"/>
            <a:ext cx="339648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Смоленская областная технологическая академия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Смоленский автотранспортный колледж имени Е.Г. Трубицына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Вяземский политехнический</a:t>
            </a: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техникум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Вяземский железнодорожный техникум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Рославльский многопрофильный </a:t>
            </a: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колледж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 err="1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Десногорский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энергетический колледж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Техникум отраслевых технологий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15017FC-C053-4E12-A075-EB850E6DD3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03" y="2210636"/>
            <a:ext cx="310165" cy="359039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DD37F159-03D5-4B15-B208-733B5D351BD0}"/>
              </a:ext>
            </a:extLst>
          </p:cNvPr>
          <p:cNvSpPr/>
          <p:nvPr/>
        </p:nvSpPr>
        <p:spPr>
          <a:xfrm>
            <a:off x="834439" y="2170701"/>
            <a:ext cx="3396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  <a:ea typeface="Times New Roman" panose="02020603050405020304" pitchFamily="18" charset="0"/>
              </a:rPr>
              <a:t>Смоленский строительный колледж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7472298F-AB39-482F-9AC0-3DAB91DB6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74055" y="-4175"/>
          <a:ext cx="23169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CorelDRAW" r:id="rId7" imgW="2012400" imgH="5947200" progId="">
                  <p:embed/>
                </p:oleObj>
              </mc:Choice>
              <mc:Fallback>
                <p:oleObj name="CorelDRAW" r:id="rId7" imgW="2012400" imgH="594720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7472298F-AB39-482F-9AC0-3DAB91DB6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4055" y="-4175"/>
                        <a:ext cx="2316969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B943BC21-BB8E-4E3E-8947-9CB91FFFF39C}"/>
              </a:ext>
            </a:extLst>
          </p:cNvPr>
          <p:cNvCxnSpPr>
            <a:cxnSpLocks/>
          </p:cNvCxnSpPr>
          <p:nvPr/>
        </p:nvCxnSpPr>
        <p:spPr>
          <a:xfrm>
            <a:off x="3899297" y="1213054"/>
            <a:ext cx="0" cy="5639776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3" name="Picture 23" descr="http://smolsk.ru/img/image/dsc_1014_glavnaya_1661408562_1.jpg">
            <a:extLst>
              <a:ext uri="{FF2B5EF4-FFF2-40B4-BE49-F238E27FC236}">
                <a16:creationId xmlns="" xmlns:a16="http://schemas.microsoft.com/office/drawing/2014/main" id="{7C3ED72C-584B-4859-9E0E-6C11D79F2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61" y="3133448"/>
            <a:ext cx="2638698" cy="16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http://smolsk.ru/img/image/dsc_0982_1661408562.jpg">
            <a:extLst>
              <a:ext uri="{FF2B5EF4-FFF2-40B4-BE49-F238E27FC236}">
                <a16:creationId xmlns="" xmlns:a16="http://schemas.microsoft.com/office/drawing/2014/main" id="{A08F1684-AAB3-49EE-BFC4-994B91205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52" y="5036049"/>
            <a:ext cx="2638698" cy="16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9265558C-6FF0-4018-B200-DAAAB8DA91BD}"/>
              </a:ext>
            </a:extLst>
          </p:cNvPr>
          <p:cNvCxnSpPr>
            <a:cxnSpLocks/>
          </p:cNvCxnSpPr>
          <p:nvPr/>
        </p:nvCxnSpPr>
        <p:spPr>
          <a:xfrm flipH="1">
            <a:off x="3927872" y="3036468"/>
            <a:ext cx="6485635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EDDFB71F-ABCE-48DD-8893-1F86483451ED}"/>
              </a:ext>
            </a:extLst>
          </p:cNvPr>
          <p:cNvSpPr/>
          <p:nvPr/>
        </p:nvSpPr>
        <p:spPr>
          <a:xfrm>
            <a:off x="6736018" y="1744182"/>
            <a:ext cx="3441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Соглашение о партнерстве от 23.08.2022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4A7CBD2F-4917-4D9C-A92D-614AD77532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12" y="1294537"/>
            <a:ext cx="1097774" cy="1543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27BE5642-4A6E-4550-9FFC-0DC5E205B5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49" y="1314219"/>
            <a:ext cx="498314" cy="70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902BF395-9A42-477E-9960-58F8E09731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49" y="2073226"/>
            <a:ext cx="507182" cy="715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ECA15B6E-AF77-4F47-AFA9-18643E94F6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0" y="1307686"/>
            <a:ext cx="495392" cy="698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64C375AE-10DD-4378-9E7A-CC987527F88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0" y="2082144"/>
            <a:ext cx="516952" cy="72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589" name="Picture 61" descr="https://xn--67-kmc.xn--n1acaz.xn--p1ai/images/partnerlogo/photo/78b3773836747866195de354695b18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9" y="5926783"/>
            <a:ext cx="400460" cy="40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1" name="Picture 63" descr="https://xn--67-kmc.xn--n1acaz.xn--p1ai/images/partnerlogo/photo/8de5598ca48eda85e307420edd444c8c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17" y="5404090"/>
            <a:ext cx="428628" cy="4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3" name="Picture 65" descr="https://xn--67-kmc.xn--n1acaz.xn--p1ai/images/partnerlogo/photo/b02ec7ed1a3c0cc58bfb9ffbf1a540e9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3" y="3220731"/>
            <a:ext cx="349706" cy="35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7" name="Picture 69" descr="https://xn--67-kmc.xn--n1acaz.xn--p1ai/images/partnerlogo/photo/50c39f6b98279298fbfe37c4c3d0d3dc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92" y="6381484"/>
            <a:ext cx="471346" cy="47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9" name="Picture 71" descr="https://xn--67-kmc.xn--n1acaz.xn--p1ai/images/partnerlogo/photo/739e8626cfc518749083186059a49081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9" y="4818679"/>
            <a:ext cx="459023" cy="46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01" name="Picture 73" descr="https://xn--67-kmc.xn--n1acaz.xn--p1ai/images/partnerlogo/photo/58aef22ee19a9404d22f2747352154e8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7" y="3799435"/>
            <a:ext cx="368984" cy="3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05" name="Picture 77" descr="https://xn--67-kmc.xn--n1acaz.xn--p1ai/images/partnerlogo/photo/f69a54f54a81ac91c800d9c1f6aa83b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7" y="4325701"/>
            <a:ext cx="392463" cy="3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885ACBC9-37E3-4291-BB2C-469C256F256C}"/>
              </a:ext>
            </a:extLst>
          </p:cNvPr>
          <p:cNvSpPr/>
          <p:nvPr/>
        </p:nvSpPr>
        <p:spPr>
          <a:xfrm>
            <a:off x="5171365" y="3453400"/>
            <a:ext cx="2696250" cy="2960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ООО «Отделка»</a:t>
            </a:r>
          </a:p>
          <a:p>
            <a:pPr lvl="0">
              <a:lnSpc>
                <a:spcPct val="200000"/>
              </a:lnSpc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ООО «</a:t>
            </a:r>
            <a:r>
              <a:rPr lang="ru-RU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Горжилстрой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</a:p>
          <a:p>
            <a:pPr lvl="0">
              <a:lnSpc>
                <a:spcPct val="200000"/>
              </a:lnSpc>
            </a:pPr>
            <a:r>
              <a:rPr lang="ru-RU" sz="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</a:p>
          <a:p>
            <a:pPr lvl="0"/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ЗАО ПКФ «РБДС»</a:t>
            </a:r>
          </a:p>
          <a:p>
            <a:pPr lvl="0"/>
            <a:endParaRPr lang="ru-RU"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ООО «Специализированный застройщик «</a:t>
            </a:r>
            <a:r>
              <a:rPr lang="ru-RU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Метрум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</a:p>
          <a:p>
            <a:pPr lvl="0"/>
            <a:endParaRPr lang="ru-RU"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ООО «</a:t>
            </a:r>
            <a:r>
              <a:rPr lang="ru-RU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Смоленс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ru-RU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ДорНИИ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-Проект»</a:t>
            </a:r>
          </a:p>
          <a:p>
            <a:pPr lvl="0">
              <a:lnSpc>
                <a:spcPct val="200000"/>
              </a:lnSpc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СОГБУ «</a:t>
            </a:r>
            <a:r>
              <a:rPr lang="ru-RU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Смоленскавтодор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</a:p>
          <a:p>
            <a:pPr lvl="0">
              <a:lnSpc>
                <a:spcPct val="200000"/>
              </a:lnSpc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ООО «ДСК»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E639385-1E8F-45A8-9CF1-AA51849B49E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/>
          <a:srcRect l="2270" t="13010" r="4642" b="16921"/>
          <a:stretch/>
        </p:blipFill>
        <p:spPr>
          <a:xfrm>
            <a:off x="4212653" y="3988038"/>
            <a:ext cx="862321" cy="28286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8A5B69B8-BB12-4B41-89DE-849AB87B618C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302928" y="4852811"/>
            <a:ext cx="514813" cy="1661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DC1B05BB-DB35-4009-AC42-CE31EEE83EB7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265376" y="3648572"/>
            <a:ext cx="546163" cy="16837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A015F4F3-CBB1-4856-8672-40BAD58F7C57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227591" y="5345948"/>
            <a:ext cx="674745" cy="19581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EA1D8825-B690-424F-BC28-E2121183C4E6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239827" y="6150093"/>
            <a:ext cx="273602" cy="2495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C61BA455-D87C-419C-9E50-07D04D5514F0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226031" y="5766879"/>
            <a:ext cx="891963" cy="282864"/>
          </a:xfrm>
          <a:prstGeom prst="rect">
            <a:avLst/>
          </a:prstGeom>
        </p:spPr>
      </p:pic>
      <p:pic>
        <p:nvPicPr>
          <p:cNvPr id="49" name="Picture 5" descr="http://rbdszao.ru/images/logo-header.png">
            <a:extLst>
              <a:ext uri="{FF2B5EF4-FFF2-40B4-BE49-F238E27FC236}">
                <a16:creationId xmlns="" xmlns:a16="http://schemas.microsoft.com/office/drawing/2014/main" id="{4A307036-02F9-4E61-9055-8E2220BA3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261" y="4380102"/>
            <a:ext cx="639407" cy="22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="" xmlns:a16="http://schemas.microsoft.com/office/drawing/2014/main" id="{9265558C-6FF0-4018-B200-DAAAB8DA91BD}"/>
              </a:ext>
            </a:extLst>
          </p:cNvPr>
          <p:cNvCxnSpPr>
            <a:cxnSpLocks/>
          </p:cNvCxnSpPr>
          <p:nvPr/>
        </p:nvCxnSpPr>
        <p:spPr>
          <a:xfrm flipH="1" flipV="1">
            <a:off x="5361" y="1213054"/>
            <a:ext cx="10568694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75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DD7ADD4-4150-4B62-8671-E292C487707F}"/>
              </a:ext>
            </a:extLst>
          </p:cNvPr>
          <p:cNvSpPr/>
          <p:nvPr/>
        </p:nvSpPr>
        <p:spPr>
          <a:xfrm>
            <a:off x="233171" y="1806723"/>
            <a:ext cx="3031001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900" b="1" dirty="0">
                <a:solidFill>
                  <a:srgbClr val="F9BE9D"/>
                </a:solidFill>
                <a:latin typeface="Montserrat Black" panose="00000A00000000000000" pitchFamily="2" charset="-52"/>
              </a:rPr>
              <a:t>1</a:t>
            </a:r>
          </a:p>
        </p:txBody>
      </p:sp>
      <p:pic>
        <p:nvPicPr>
          <p:cNvPr id="44034" name="Picture 2" descr="https://cdn.fishki.net/upload/post/2022/11/21/4306640/7dc9ff6149d270c61ebfba1b82ba2316.jpg">
            <a:extLst>
              <a:ext uri="{FF2B5EF4-FFF2-40B4-BE49-F238E27FC236}">
                <a16:creationId xmlns="" xmlns:a16="http://schemas.microsoft.com/office/drawing/2014/main" id="{755A1BB9-1E38-4423-AD26-B45817BF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99" y="-5060"/>
            <a:ext cx="5594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реугольник 6">
            <a:extLst>
              <a:ext uri="{FF2B5EF4-FFF2-40B4-BE49-F238E27FC236}">
                <a16:creationId xmlns="" xmlns:a16="http://schemas.microsoft.com/office/drawing/2014/main" id="{0F39372D-54D6-4A07-B339-2CA17B50CE6A}"/>
              </a:ext>
            </a:extLst>
          </p:cNvPr>
          <p:cNvSpPr/>
          <p:nvPr/>
        </p:nvSpPr>
        <p:spPr>
          <a:xfrm flipV="1">
            <a:off x="5862029" y="-5060"/>
            <a:ext cx="3770140" cy="6863060"/>
          </a:xfrm>
          <a:prstGeom prst="triangle">
            <a:avLst>
              <a:gd name="adj" fmla="val 494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792B5E4-8622-41BC-B24A-2CA09A045C1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5693" y="-9525"/>
            <a:ext cx="4211862" cy="1051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5BB72BA-2F55-480B-B5DE-7A8199CA2276}"/>
              </a:ext>
            </a:extLst>
          </p:cNvPr>
          <p:cNvSpPr txBox="1"/>
          <p:nvPr/>
        </p:nvSpPr>
        <p:spPr>
          <a:xfrm>
            <a:off x="87524" y="4702353"/>
            <a:ext cx="845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Зенкина Анжелика Владимировна,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AADB51F-542E-4771-9761-50742CF8DA04}"/>
              </a:ext>
            </a:extLst>
          </p:cNvPr>
          <p:cNvGrpSpPr/>
          <p:nvPr/>
        </p:nvGrpSpPr>
        <p:grpSpPr>
          <a:xfrm>
            <a:off x="424993" y="173736"/>
            <a:ext cx="5465134" cy="457080"/>
            <a:chOff x="424993" y="173736"/>
            <a:chExt cx="5465134" cy="45708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0A1265BB-7E4E-4B11-9846-D1E56B05FFD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2" name="Объект 11">
              <a:extLst>
                <a:ext uri="{FF2B5EF4-FFF2-40B4-BE49-F238E27FC236}">
                  <a16:creationId xmlns="" xmlns:a16="http://schemas.microsoft.com/office/drawing/2014/main" id="{C1705C3B-E7D4-4682-B6BA-6374ABE7FE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6" name="CorelDRAW" r:id="rId6" imgW="5419800" imgH="233280" progId="">
                    <p:embed/>
                  </p:oleObj>
                </mc:Choice>
                <mc:Fallback>
                  <p:oleObj name="CorelDRAW" r:id="rId6" imgW="5419800" imgH="233280" progId="">
                    <p:embed/>
                    <p:pic>
                      <p:nvPicPr>
                        <p:cNvPr id="12" name="Объект 11">
                          <a:extLst>
                            <a:ext uri="{FF2B5EF4-FFF2-40B4-BE49-F238E27FC236}">
                              <a16:creationId xmlns="" xmlns:a16="http://schemas.microsoft.com/office/drawing/2014/main" id="{C1705C3B-E7D4-4682-B6BA-6374ABE7FE7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E07D06C-084A-4F2D-9671-D50950EA04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623" t="23844" r="18873" b="25945"/>
          <a:stretch/>
        </p:blipFill>
        <p:spPr>
          <a:xfrm>
            <a:off x="545319" y="799304"/>
            <a:ext cx="886383" cy="10071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6AA0FB6-900E-472B-83C6-BD1D430F0FC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04626" y="873399"/>
            <a:ext cx="727335" cy="842753"/>
          </a:xfrm>
          <a:prstGeom prst="rect">
            <a:avLst/>
          </a:prstGeom>
        </p:spPr>
      </p:pic>
      <p:graphicFrame>
        <p:nvGraphicFramePr>
          <p:cNvPr id="18" name="Объект 17">
            <a:extLst>
              <a:ext uri="{FF2B5EF4-FFF2-40B4-BE49-F238E27FC236}">
                <a16:creationId xmlns="" xmlns:a16="http://schemas.microsoft.com/office/drawing/2014/main" id="{E7EE19C5-7598-4801-B148-A613CE9E80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194808"/>
              </p:ext>
            </p:extLst>
          </p:nvPr>
        </p:nvGraphicFramePr>
        <p:xfrm>
          <a:off x="2836538" y="838215"/>
          <a:ext cx="864624" cy="889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CorelDRAW" r:id="rId11" imgW="2358720" imgH="2423880" progId="">
                  <p:embed/>
                </p:oleObj>
              </mc:Choice>
              <mc:Fallback>
                <p:oleObj name="CorelDRAW" r:id="rId11" imgW="2358720" imgH="2423880" progId="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="" xmlns:a16="http://schemas.microsoft.com/office/drawing/2014/main" id="{E7EE19C5-7598-4801-B148-A613CE9E80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538" y="838215"/>
                        <a:ext cx="864624" cy="8899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>
            <a:extLst>
              <a:ext uri="{FF2B5EF4-FFF2-40B4-BE49-F238E27FC236}">
                <a16:creationId xmlns="" xmlns:a16="http://schemas.microsoft.com/office/drawing/2014/main" id="{E0CDE6F1-1378-4F02-8297-3EC09ADF82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481910"/>
              </p:ext>
            </p:extLst>
          </p:nvPr>
        </p:nvGraphicFramePr>
        <p:xfrm>
          <a:off x="5219004" y="756745"/>
          <a:ext cx="2801350" cy="903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CorelDRAW" r:id="rId13" imgW="2350440" imgH="755640" progId="">
                  <p:embed/>
                </p:oleObj>
              </mc:Choice>
              <mc:Fallback>
                <p:oleObj name="CorelDRAW" r:id="rId13" imgW="2350440" imgH="755640" progId="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="" xmlns:a16="http://schemas.microsoft.com/office/drawing/2014/main" id="{E0CDE6F1-1378-4F02-8297-3EC09ADF8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004" y="756745"/>
                        <a:ext cx="2801350" cy="9030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4A5D37-3D57-D358-070C-367804913FB3}"/>
              </a:ext>
            </a:extLst>
          </p:cNvPr>
          <p:cNvSpPr txBox="1"/>
          <p:nvPr/>
        </p:nvSpPr>
        <p:spPr>
          <a:xfrm>
            <a:off x="87524" y="5326011"/>
            <a:ext cx="8699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Montserrat-Regular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ОГБПОУ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Montserrat-Regular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«Смоленский строительный колледж»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Montserrat-Regular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68489C0-B666-B13D-5518-16131638A16A}"/>
              </a:ext>
            </a:extLst>
          </p:cNvPr>
          <p:cNvSpPr txBox="1"/>
          <p:nvPr/>
        </p:nvSpPr>
        <p:spPr>
          <a:xfrm>
            <a:off x="1451978" y="2414582"/>
            <a:ext cx="85372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4E79"/>
                </a:solidFill>
                <a:effectLst/>
                <a:latin typeface="Montserrat-Regular" panose="00000500000000000000" pitchFamily="50" charset="-52"/>
                <a:ea typeface="Times New Roman" panose="02020603050405020304" pitchFamily="18" charset="0"/>
              </a:rPr>
              <a:t>О РЕАЛИЗАЦИИ ПРОГРАММЫ </a:t>
            </a:r>
            <a:endParaRPr lang="en-US" sz="2400" b="1" dirty="0">
              <a:solidFill>
                <a:srgbClr val="1F4E79"/>
              </a:solidFill>
              <a:effectLst/>
              <a:latin typeface="Montserrat-Regular" panose="00000500000000000000" pitchFamily="50" charset="-52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E79"/>
                </a:solidFill>
                <a:effectLst/>
                <a:latin typeface="Montserrat-Regular" panose="00000500000000000000" pitchFamily="50" charset="-52"/>
                <a:ea typeface="Times New Roman" panose="02020603050405020304" pitchFamily="18" charset="0"/>
              </a:rPr>
              <a:t>ПОПУЛЯРИЗАЦИИ ФЕДЕРАЛЬНОГО </a:t>
            </a:r>
            <a:endParaRPr lang="en-US" sz="2400" b="1" dirty="0">
              <a:solidFill>
                <a:srgbClr val="1F4E79"/>
              </a:solidFill>
              <a:effectLst/>
              <a:latin typeface="Montserrat-Regular" panose="00000500000000000000" pitchFamily="50" charset="-52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E79"/>
                </a:solidFill>
                <a:effectLst/>
                <a:latin typeface="Montserrat-Regular" panose="00000500000000000000" pitchFamily="50" charset="-52"/>
                <a:ea typeface="Times New Roman" panose="02020603050405020304" pitchFamily="18" charset="0"/>
              </a:rPr>
              <a:t>ПРОЕКТА «ПРОФЕССИОНАЛИТЕТ» </a:t>
            </a:r>
          </a:p>
          <a:p>
            <a:r>
              <a:rPr lang="ru-RU" sz="2400" b="1" dirty="0">
                <a:solidFill>
                  <a:srgbClr val="1F4E79"/>
                </a:solidFill>
                <a:effectLst/>
                <a:latin typeface="Montserrat-Regular" panose="00000500000000000000" pitchFamily="50" charset="-52"/>
                <a:ea typeface="Times New Roman" panose="02020603050405020304" pitchFamily="18" charset="0"/>
              </a:rPr>
              <a:t>НА ТЕРРИТОРИИ СМОЛЕНСКОЙ </a:t>
            </a:r>
            <a:endParaRPr lang="en-US" sz="2400" b="1" dirty="0">
              <a:solidFill>
                <a:srgbClr val="1F4E79"/>
              </a:solidFill>
              <a:effectLst/>
              <a:latin typeface="Montserrat-Regular" panose="00000500000000000000" pitchFamily="50" charset="-52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E79"/>
                </a:solidFill>
                <a:effectLst/>
                <a:latin typeface="Montserrat-Regular" panose="00000500000000000000" pitchFamily="50" charset="-52"/>
                <a:ea typeface="Times New Roman" panose="02020603050405020304" pitchFamily="18" charset="0"/>
              </a:rPr>
              <a:t>ОБЛАСТИ</a:t>
            </a:r>
            <a:endParaRPr lang="ru-RU" sz="2400" b="1" dirty="0">
              <a:solidFill>
                <a:srgbClr val="1F4E79"/>
              </a:solidFill>
              <a:latin typeface="Montserrat-Regular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47236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403976" y="98183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name="CorelDRAW" r:id="rId4" imgW="5419800" imgH="233280" progId="">
                    <p:embed/>
                  </p:oleObj>
                </mc:Choice>
                <mc:Fallback>
                  <p:oleObj name="CorelDRAW" r:id="rId4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6F99C929-C559-457B-AAA0-16C220161147}"/>
              </a:ext>
            </a:extLst>
          </p:cNvPr>
          <p:cNvSpPr txBox="1">
            <a:spLocks/>
          </p:cNvSpPr>
          <p:nvPr/>
        </p:nvSpPr>
        <p:spPr>
          <a:xfrm>
            <a:off x="173948" y="326617"/>
            <a:ext cx="10285046" cy="1016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1800" dirty="0" smtClean="0">
                <a:solidFill>
                  <a:srgbClr val="F26717"/>
                </a:solidFill>
                <a:latin typeface="Montserrat-Regular" panose="00000500000000000000" pitchFamily="50" charset="-52"/>
              </a:rPr>
              <a:t>ПРОФЕССИИ И СПЕЦИАЛЬНОСТИ, ПЛАНИРУЕМЫЕ К РЕАЛИЗАЦИИ</a:t>
            </a:r>
          </a:p>
          <a:p>
            <a:pPr algn="ctr">
              <a:lnSpc>
                <a:spcPct val="120000"/>
              </a:lnSpc>
            </a:pPr>
            <a:r>
              <a:rPr lang="ru-RU" sz="1800" dirty="0" smtClean="0">
                <a:solidFill>
                  <a:srgbClr val="F26717"/>
                </a:solidFill>
                <a:latin typeface="Montserrat-Regular" panose="00000500000000000000" pitchFamily="50" charset="-52"/>
              </a:rPr>
              <a:t>В </a:t>
            </a:r>
            <a:r>
              <a:rPr lang="ru-RU" sz="1800" dirty="0">
                <a:solidFill>
                  <a:srgbClr val="F26717"/>
                </a:solidFill>
                <a:latin typeface="Montserrat-Regular" panose="00000500000000000000" pitchFamily="50" charset="-52"/>
              </a:rPr>
              <a:t>РАМКАХ ФП «ПРОФЕССИОНАЛИТЕТ»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9F365C48-3A64-388B-65E7-6ED3CF1F10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02809"/>
              </p:ext>
            </p:extLst>
          </p:nvPr>
        </p:nvGraphicFramePr>
        <p:xfrm>
          <a:off x="10581679" y="-26174"/>
          <a:ext cx="23169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CorelDRAW" r:id="rId6" imgW="2012400" imgH="5947200" progId="">
                  <p:embed/>
                </p:oleObj>
              </mc:Choice>
              <mc:Fallback>
                <p:oleObj name="CorelDRAW" r:id="rId6" imgW="2012400" imgH="594720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7472298F-AB39-482F-9AC0-3DAB91DB6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81679" y="-26174"/>
                        <a:ext cx="2316969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FEF8DF-FD04-14C8-DAEB-6A6F325BFF80}"/>
              </a:ext>
            </a:extLst>
          </p:cNvPr>
          <p:cNvSpPr txBox="1"/>
          <p:nvPr/>
        </p:nvSpPr>
        <p:spPr>
          <a:xfrm>
            <a:off x="150067" y="1201340"/>
            <a:ext cx="6333859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Архитектура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Мастер столярно-плотничных, паркетных и стекольных работ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Мастер отделочных строительных и декоративных работ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Мастер по ремонту и обслуживанию инженерных систем жилищно-коммунального хозяйства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Строительство и эксплуатация зданий и сооружений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Монтаж и эксплуатация оборудования и систем газоснабжения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Монтаж, наладка и эксплуатация электрооборудования промышленных и гражданских зданий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Строительство железных дорог, путь и путевое хозяйство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Строительство и эксплуатация автомобильных дорог, аэродромов и городских путей сообщения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Монтаж и эксплуатация внутренних сантехнических устройств, кондиционирования воздуха и вентиляции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Эксплуатация и обслуживание многоквартирного дома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Информационные системы и программирование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Электромонтер по ремонту и обслуживанию электрооборудования (по отраслям)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Техническая эксплуатация и обслуживание электрического и электромеханического оборудования (по отраслям)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Сварщик (ручной и частично механизированной сварки (наплавки)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Землеустройство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Прикладная геодезия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Мастер по ремонту и обслуживанию автомобилей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Техническая эксплуатация подъемно-транспортных, строительных, дорожных машин и оборудования (по отраслям)</a:t>
            </a:r>
          </a:p>
          <a:p>
            <a:pPr marL="171450" indent="-1714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Экономика и бухгалтерский учет (по отраслям)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70AFA52-AE35-C8F0-C790-8FB71F9AA503}"/>
              </a:ext>
            </a:extLst>
          </p:cNvPr>
          <p:cNvSpPr txBox="1"/>
          <p:nvPr/>
        </p:nvSpPr>
        <p:spPr>
          <a:xfrm>
            <a:off x="7185193" y="2235079"/>
            <a:ext cx="339648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Смоленская областная технологическая академия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Смоленский автотранспортный колледж имени Е.Г. Трубицына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Вяземский политехнический</a:t>
            </a: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техникум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Вяземский железнодорожный техникум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Рославльский многопрофильный </a:t>
            </a: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колледж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 err="1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Десногорский</a:t>
            </a:r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 энергетический колледж</a:t>
            </a:r>
          </a:p>
          <a:p>
            <a:endParaRPr lang="en-US" sz="1200" dirty="0">
              <a:effectLst/>
              <a:latin typeface="Montserrat" panose="00000500000000000000" pitchFamily="2" charset="-52"/>
              <a:ea typeface="Times New Roman" panose="02020603050405020304" pitchFamily="18" charset="0"/>
            </a:endParaRPr>
          </a:p>
          <a:p>
            <a:r>
              <a:rPr lang="ru-RU" sz="1200" dirty="0"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Техникум отраслевых технологий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6DCDEE2-C0FF-E1B9-6677-BE1BD4A689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027" y="1686113"/>
            <a:ext cx="310165" cy="35903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1096B5F-C85B-1258-5DB7-455F0B6371D9}"/>
              </a:ext>
            </a:extLst>
          </p:cNvPr>
          <p:cNvSpPr/>
          <p:nvPr/>
        </p:nvSpPr>
        <p:spPr>
          <a:xfrm>
            <a:off x="7185193" y="1604022"/>
            <a:ext cx="3396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  <a:ea typeface="Times New Roman" panose="02020603050405020304" pitchFamily="18" charset="0"/>
              </a:rPr>
              <a:t>Смоленский строительный колледж</a:t>
            </a:r>
          </a:p>
        </p:txBody>
      </p:sp>
      <p:pic>
        <p:nvPicPr>
          <p:cNvPr id="11" name="Picture 61" descr="https://xn--67-kmc.xn--n1acaz.xn--p1ai/images/partnerlogo/photo/78b3773836747866195de354695b18e2.png">
            <a:extLst>
              <a:ext uri="{FF2B5EF4-FFF2-40B4-BE49-F238E27FC236}">
                <a16:creationId xmlns="" xmlns:a16="http://schemas.microsoft.com/office/drawing/2014/main" id="{D0669F80-5D6A-7F70-2241-3816557C3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03" y="4957844"/>
            <a:ext cx="400460" cy="40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3" descr="https://xn--67-kmc.xn--n1acaz.xn--p1ai/images/partnerlogo/photo/8de5598ca48eda85e307420edd444c8c.jpg">
            <a:extLst>
              <a:ext uri="{FF2B5EF4-FFF2-40B4-BE49-F238E27FC236}">
                <a16:creationId xmlns="" xmlns:a16="http://schemas.microsoft.com/office/drawing/2014/main" id="{03185F7F-C17F-7ACE-2949-4DF5C64D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71" y="4435151"/>
            <a:ext cx="428628" cy="4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5" descr="https://xn--67-kmc.xn--n1acaz.xn--p1ai/images/partnerlogo/photo/b02ec7ed1a3c0cc58bfb9ffbf1a540e9.jpg">
            <a:extLst>
              <a:ext uri="{FF2B5EF4-FFF2-40B4-BE49-F238E27FC236}">
                <a16:creationId xmlns="" xmlns:a16="http://schemas.microsoft.com/office/drawing/2014/main" id="{39F2A2B0-E30D-7502-B427-20F3D6803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257" y="2251792"/>
            <a:ext cx="349706" cy="35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9" descr="https://xn--67-kmc.xn--n1acaz.xn--p1ai/images/partnerlogo/photo/50c39f6b98279298fbfe37c4c3d0d3dc.jpg">
            <a:extLst>
              <a:ext uri="{FF2B5EF4-FFF2-40B4-BE49-F238E27FC236}">
                <a16:creationId xmlns="" xmlns:a16="http://schemas.microsoft.com/office/drawing/2014/main" id="{43CDF79F-2D34-CAEE-7C5C-13ECC852E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46" y="5412545"/>
            <a:ext cx="471346" cy="47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1" descr="https://xn--67-kmc.xn--n1acaz.xn--p1ai/images/partnerlogo/photo/739e8626cfc518749083186059a49081.png">
            <a:extLst>
              <a:ext uri="{FF2B5EF4-FFF2-40B4-BE49-F238E27FC236}">
                <a16:creationId xmlns="" xmlns:a16="http://schemas.microsoft.com/office/drawing/2014/main" id="{7A8F987D-CA27-540B-4A33-6AE847C3B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03" y="3849740"/>
            <a:ext cx="459023" cy="46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3" descr="https://xn--67-kmc.xn--n1acaz.xn--p1ai/images/partnerlogo/photo/58aef22ee19a9404d22f2747352154e8.png">
            <a:extLst>
              <a:ext uri="{FF2B5EF4-FFF2-40B4-BE49-F238E27FC236}">
                <a16:creationId xmlns="" xmlns:a16="http://schemas.microsoft.com/office/drawing/2014/main" id="{14D52209-A375-6320-DD4B-684F81E8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01" y="2830496"/>
            <a:ext cx="368984" cy="3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7" descr="https://xn--67-kmc.xn--n1acaz.xn--p1ai/images/partnerlogo/photo/f69a54f54a81ac91c800d9c1f6aa83b2.png">
            <a:extLst>
              <a:ext uri="{FF2B5EF4-FFF2-40B4-BE49-F238E27FC236}">
                <a16:creationId xmlns="" xmlns:a16="http://schemas.microsoft.com/office/drawing/2014/main" id="{9DAEC88B-FA76-03CE-53DF-4E5BE0145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761" y="3356762"/>
            <a:ext cx="392463" cy="3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CD99095-6340-4F7A-BFDB-93CC67F6412D}"/>
              </a:ext>
            </a:extLst>
          </p:cNvPr>
          <p:cNvSpPr txBox="1"/>
          <p:nvPr/>
        </p:nvSpPr>
        <p:spPr>
          <a:xfrm>
            <a:off x="6804151" y="6276261"/>
            <a:ext cx="345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26717"/>
                </a:solidFill>
                <a:latin typeface="Montserrat ExtraBold" panose="00000900000000000000" pitchFamily="2" charset="-52"/>
              </a:rPr>
              <a:t>Прием – с 01.09.2023 </a:t>
            </a:r>
            <a:endParaRPr lang="ru-RU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3742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61634" y="161309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4" name="CorelDRAW" r:id="rId4" imgW="5419800" imgH="233280" progId="">
                    <p:embed/>
                  </p:oleObj>
                </mc:Choice>
                <mc:Fallback>
                  <p:oleObj name="CorelDRAW" r:id="rId4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4" descr="https://sun9-35.userapi.com/impg/kMI3HFraNpE5-ZNlSmAp9WT1IBEqVd7gNSmwtg/qMaWWW3i_Zs.jpg?size=1280x853&amp;quality=96&amp;sign=ecdab638d613be8b583296f9daf3c5a4&amp;type=album">
            <a:extLst>
              <a:ext uri="{FF2B5EF4-FFF2-40B4-BE49-F238E27FC236}">
                <a16:creationId xmlns="" xmlns:a16="http://schemas.microsoft.com/office/drawing/2014/main" id="{8F7082A2-FEC4-4A21-87AE-4301B77D2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26"/>
          <a:stretch/>
        </p:blipFill>
        <p:spPr bwMode="auto">
          <a:xfrm>
            <a:off x="8001130" y="-5060"/>
            <a:ext cx="4226484" cy="200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AF4024A-71E4-46FF-A50B-7BE6839BB1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9323" r="17891" b="17317"/>
          <a:stretch/>
        </p:blipFill>
        <p:spPr>
          <a:xfrm>
            <a:off x="10366034" y="2002256"/>
            <a:ext cx="2500001" cy="24692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253D71F-DDE2-4AC8-A0D4-3D16F6FA190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10884" y="4446640"/>
            <a:ext cx="3641560" cy="24210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651A714-E5FD-48B7-AC6D-CED8B0928C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26469"/>
          <a:stretch/>
        </p:blipFill>
        <p:spPr>
          <a:xfrm>
            <a:off x="8316897" y="1992742"/>
            <a:ext cx="2699464" cy="2446497"/>
          </a:xfrm>
          <a:prstGeom prst="parallelogram">
            <a:avLst>
              <a:gd name="adj" fmla="val 28738"/>
            </a:avLst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6A0E226-3F3E-44E8-8E93-3D5E11BAB56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10092" r="19074"/>
          <a:stretch/>
        </p:blipFill>
        <p:spPr>
          <a:xfrm>
            <a:off x="7717223" y="4447795"/>
            <a:ext cx="2570951" cy="2418761"/>
          </a:xfrm>
          <a:prstGeom prst="parallelogram">
            <a:avLst>
              <a:gd name="adj" fmla="val 28024"/>
            </a:avLst>
          </a:prstGeom>
        </p:spPr>
      </p:pic>
      <p:sp>
        <p:nvSpPr>
          <p:cNvPr id="10" name="Треугольник 6">
            <a:extLst>
              <a:ext uri="{FF2B5EF4-FFF2-40B4-BE49-F238E27FC236}">
                <a16:creationId xmlns="" xmlns:a16="http://schemas.microsoft.com/office/drawing/2014/main" id="{9B27286D-7E2F-4F5A-BE32-D5ECDB52E1E6}"/>
              </a:ext>
            </a:extLst>
          </p:cNvPr>
          <p:cNvSpPr/>
          <p:nvPr/>
        </p:nvSpPr>
        <p:spPr>
          <a:xfrm flipV="1">
            <a:off x="5832153" y="-5060"/>
            <a:ext cx="3770140" cy="6863060"/>
          </a:xfrm>
          <a:prstGeom prst="triangle">
            <a:avLst>
              <a:gd name="adj" fmla="val 494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5223F338-F5E5-4263-A7B0-8823AB61DC05}"/>
              </a:ext>
            </a:extLst>
          </p:cNvPr>
          <p:cNvSpPr/>
          <p:nvPr/>
        </p:nvSpPr>
        <p:spPr>
          <a:xfrm>
            <a:off x="165643" y="671475"/>
            <a:ext cx="7519720" cy="1801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6F036A71-F570-430C-BB37-2C48375280E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47327" y="-38285"/>
            <a:ext cx="4211862" cy="1051560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8C54B384-2B8F-4CB1-8A27-24AEB90C8938}"/>
              </a:ext>
            </a:extLst>
          </p:cNvPr>
          <p:cNvSpPr txBox="1">
            <a:spLocks/>
          </p:cNvSpPr>
          <p:nvPr/>
        </p:nvSpPr>
        <p:spPr>
          <a:xfrm>
            <a:off x="1524211" y="853416"/>
            <a:ext cx="6691297" cy="1031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F26717"/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ПРОГРАММА ПОПУЛЯРИЗАЦИИ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F26717"/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ФП «ПРОФЕССИОНАЛИТЕТ»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F26717"/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В СМОЛЕНСКОЙ ОБЛАСТИ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B537E63-9E17-4684-8863-72CC2558A716}"/>
              </a:ext>
            </a:extLst>
          </p:cNvPr>
          <p:cNvSpPr txBox="1"/>
          <p:nvPr/>
        </p:nvSpPr>
        <p:spPr>
          <a:xfrm>
            <a:off x="1505924" y="1826189"/>
            <a:ext cx="6495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-Regular" panose="00000500000000000000" pitchFamily="50" charset="-52"/>
              </a:rPr>
              <a:t>Утверждена Региональным наблюдательным советом (протокол </a:t>
            </a:r>
            <a:r>
              <a:rPr lang="ru-RU" sz="1600" dirty="0" smtClean="0">
                <a:latin typeface="Montserrat-Regular" panose="00000500000000000000" pitchFamily="50" charset="-52"/>
              </a:rPr>
              <a:t>№ 1 </a:t>
            </a:r>
            <a:r>
              <a:rPr lang="ru-RU" sz="1600" dirty="0">
                <a:latin typeface="Montserrat-Regular" panose="00000500000000000000" pitchFamily="50" charset="-52"/>
              </a:rPr>
              <a:t>от 24 января 2023 года)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C02C39F9-7AC4-4631-AC48-CA33F0E1EE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0" y="861144"/>
            <a:ext cx="1097774" cy="1543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7A5ECD19-3851-4705-B48E-BC6F7B31DBCF}"/>
              </a:ext>
            </a:extLst>
          </p:cNvPr>
          <p:cNvSpPr txBox="1"/>
          <p:nvPr/>
        </p:nvSpPr>
        <p:spPr>
          <a:xfrm>
            <a:off x="-170974" y="2740566"/>
            <a:ext cx="8786809" cy="2534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buClr>
                <a:srgbClr val="F26717"/>
              </a:buClr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Программа нацелена на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>
              <a:lnSpc>
                <a:spcPct val="115000"/>
              </a:lnSpc>
              <a:buClr>
                <a:srgbClr val="F26717"/>
              </a:buClr>
            </a:pPr>
            <a:endParaRPr lang="en-US" sz="1000" b="1" dirty="0">
              <a:solidFill>
                <a:schemeClr val="tx2">
                  <a:lumMod val="75000"/>
                </a:schemeClr>
              </a:solidFill>
              <a:effectLst/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3900" indent="-36830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  <a:tabLst>
                <a:tab pos="723900" algn="l"/>
                <a:tab pos="812800" algn="l"/>
              </a:tabLs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профессиональную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ориентацию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6-11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классов общеобразовательных организаций,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способствующую повышению информированности о деятельности ключевых предприятий 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профессиональных образовательных организаций,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формированию позитивного образа ключевых производственных отраслей, повышению мотивации к поступлению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 обучение по программам среднего профессионального образования;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6BF7B8A-6A23-4A96-810A-FEE90A73F9DE}"/>
              </a:ext>
            </a:extLst>
          </p:cNvPr>
          <p:cNvSpPr txBox="1"/>
          <p:nvPr/>
        </p:nvSpPr>
        <p:spPr>
          <a:xfrm>
            <a:off x="-280238" y="5270648"/>
            <a:ext cx="849574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2800" indent="-368300">
              <a:lnSpc>
                <a:spcPct val="115000"/>
              </a:lnSpc>
              <a:spcAft>
                <a:spcPts val="1000"/>
              </a:spcAft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широкое информирование целевой аудитории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 востребованности в Смоленской области программ «Профессионалитета», возможности пройти обучение по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образовательным программам,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 также о возможностях трудоустройства по окончании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4017825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79323AF-B86E-0BCE-1A46-8CF6B4A02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418" y="2411701"/>
            <a:ext cx="4008582" cy="22604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62D028-6D52-6E20-A84F-DC625BF801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615"/>
          <a:stretch/>
        </p:blipFill>
        <p:spPr>
          <a:xfrm>
            <a:off x="7707228" y="4659458"/>
            <a:ext cx="4643353" cy="22249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FF89347-51D5-B5B7-DB7C-F348B2A6E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062" y="0"/>
            <a:ext cx="3758870" cy="24476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60121" y="307451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8" name="CorelDRAW" r:id="rId7" imgW="5419800" imgH="233280" progId="">
                    <p:embed/>
                  </p:oleObj>
                </mc:Choice>
                <mc:Fallback>
                  <p:oleObj name="CorelDRAW" r:id="rId7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Треугольник 6">
            <a:extLst>
              <a:ext uri="{FF2B5EF4-FFF2-40B4-BE49-F238E27FC236}">
                <a16:creationId xmlns="" xmlns:a16="http://schemas.microsoft.com/office/drawing/2014/main" id="{353B27B8-8A86-4008-A9BC-EBE950C594C3}"/>
              </a:ext>
            </a:extLst>
          </p:cNvPr>
          <p:cNvSpPr/>
          <p:nvPr/>
        </p:nvSpPr>
        <p:spPr>
          <a:xfrm flipV="1">
            <a:off x="5822158" y="81331"/>
            <a:ext cx="3770140" cy="6863060"/>
          </a:xfrm>
          <a:prstGeom prst="triangle">
            <a:avLst>
              <a:gd name="adj" fmla="val 494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8076E9CC-D55B-48CD-99DF-F59732D50D4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0817" y="10211"/>
            <a:ext cx="4211862" cy="105156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935B947-522C-49FB-9BB0-A1E95F5B681F}"/>
              </a:ext>
            </a:extLst>
          </p:cNvPr>
          <p:cNvSpPr txBox="1"/>
          <p:nvPr/>
        </p:nvSpPr>
        <p:spPr>
          <a:xfrm>
            <a:off x="153809" y="982076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УЧАСТНИКИ ПРОГРАММЫ</a:t>
            </a:r>
            <a:endParaRPr lang="ru-RU" b="1" dirty="0">
              <a:solidFill>
                <a:srgbClr val="F26717"/>
              </a:solidFill>
              <a:latin typeface="Montserrat-Regular" panose="00000500000000000000" pitchFamily="50" charset="-5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ECABFC6-22A0-463A-9A85-CEAC46142907}"/>
              </a:ext>
            </a:extLst>
          </p:cNvPr>
          <p:cNvSpPr txBox="1"/>
          <p:nvPr/>
        </p:nvSpPr>
        <p:spPr>
          <a:xfrm>
            <a:off x="5669344" y="970724"/>
            <a:ext cx="3474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ЦЕЛЕВАЯ АУДИТОРИЯ</a:t>
            </a:r>
            <a:endParaRPr lang="ru-RU" b="1" dirty="0">
              <a:solidFill>
                <a:srgbClr val="F26717"/>
              </a:solidFill>
              <a:latin typeface="Montserrat-Regular" panose="00000500000000000000" pitchFamily="50" charset="-5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98F6DF98-E0D7-4DE2-AC15-AE21AC36ADD1}"/>
              </a:ext>
            </a:extLst>
          </p:cNvPr>
          <p:cNvSpPr txBox="1"/>
          <p:nvPr/>
        </p:nvSpPr>
        <p:spPr>
          <a:xfrm>
            <a:off x="6474635" y="4084465"/>
            <a:ext cx="1404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ОХВАТ</a:t>
            </a:r>
            <a:endParaRPr lang="ru-RU" b="1" dirty="0">
              <a:solidFill>
                <a:srgbClr val="F26717"/>
              </a:solidFill>
              <a:latin typeface="Montserrat-Regular" panose="00000500000000000000" pitchFamily="50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6AD7B4B-4267-4A09-812B-94115EA4B16A}"/>
              </a:ext>
            </a:extLst>
          </p:cNvPr>
          <p:cNvSpPr txBox="1"/>
          <p:nvPr/>
        </p:nvSpPr>
        <p:spPr>
          <a:xfrm>
            <a:off x="503115" y="1425878"/>
            <a:ext cx="49777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исполнительные органы</a:t>
            </a:r>
            <a:r>
              <a:rPr lang="en-US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Смоленской </a:t>
            </a: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области</a:t>
            </a:r>
          </a:p>
          <a:p>
            <a:pPr marL="285750" indent="-2857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опорные работодатели</a:t>
            </a:r>
            <a:endParaRPr lang="ru-RU" sz="1600" dirty="0">
              <a:latin typeface="Montserrat-Regular" panose="00000500000000000000" pitchFamily="50" charset="-52"/>
              <a:ea typeface="Calibri" panose="020F0502020204030204" pitchFamily="34" charset="0"/>
            </a:endParaRPr>
          </a:p>
          <a:p>
            <a:pPr marL="285750" indent="-2857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колледжи и техникумы</a:t>
            </a:r>
            <a:endParaRPr lang="ru-RU" sz="1600" dirty="0">
              <a:latin typeface="Montserrat-Regular" panose="00000500000000000000" pitchFamily="50" charset="-52"/>
              <a:ea typeface="Calibri" panose="020F0502020204030204" pitchFamily="34" charset="0"/>
            </a:endParaRPr>
          </a:p>
          <a:p>
            <a:pPr marL="285750" indent="-2857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общеобразовательные организации</a:t>
            </a:r>
            <a:endParaRPr lang="ru-RU" sz="1600" dirty="0">
              <a:latin typeface="Montserrat-Regular" panose="00000500000000000000" pitchFamily="50" charset="-52"/>
              <a:ea typeface="Calibri" panose="020F0502020204030204" pitchFamily="34" charset="0"/>
            </a:endParaRPr>
          </a:p>
          <a:p>
            <a:pPr marL="285750" indent="-2857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центр опережающей профессиональной подготовки</a:t>
            </a:r>
            <a:endParaRPr lang="ru-RU" sz="1600" dirty="0">
              <a:latin typeface="Montserrat-Regular" panose="00000500000000000000" pitchFamily="50" charset="-52"/>
              <a:ea typeface="Calibri" panose="020F0502020204030204" pitchFamily="34" charset="0"/>
            </a:endParaRPr>
          </a:p>
          <a:p>
            <a:pPr marL="285750" indent="-2857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центр занятости населения</a:t>
            </a:r>
            <a:endParaRPr lang="ru-RU" sz="1600" dirty="0">
              <a:latin typeface="Montserrat-Regular" panose="00000500000000000000" pitchFamily="50" charset="-52"/>
              <a:ea typeface="Calibri" panose="020F0502020204030204" pitchFamily="34" charset="0"/>
            </a:endParaRPr>
          </a:p>
          <a:p>
            <a:pPr marL="285750" indent="-285750"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региональные СМИ и др.</a:t>
            </a:r>
            <a:endParaRPr lang="ru-RU" sz="1600" dirty="0">
              <a:latin typeface="Montserrat-Regular" panose="00000500000000000000" pitchFamily="50" charset="-52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48AEFCA4-C37B-487B-BFDA-BCF623483202}"/>
              </a:ext>
            </a:extLst>
          </p:cNvPr>
          <p:cNvSpPr/>
          <p:nvPr/>
        </p:nvSpPr>
        <p:spPr>
          <a:xfrm>
            <a:off x="926598" y="4502283"/>
            <a:ext cx="4671561" cy="552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9E4D76E-8C76-481B-AD55-9FEE81E22D52}"/>
              </a:ext>
            </a:extLst>
          </p:cNvPr>
          <p:cNvSpPr txBox="1"/>
          <p:nvPr/>
        </p:nvSpPr>
        <p:spPr>
          <a:xfrm>
            <a:off x="415251" y="4398178"/>
            <a:ext cx="468584" cy="7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-52"/>
              </a:rPr>
              <a:t>1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0FDB9DA9-7D3D-4DC9-AAA1-AB199A598620}"/>
              </a:ext>
            </a:extLst>
          </p:cNvPr>
          <p:cNvSpPr/>
          <p:nvPr/>
        </p:nvSpPr>
        <p:spPr>
          <a:xfrm>
            <a:off x="916439" y="5185466"/>
            <a:ext cx="4681720" cy="5784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A10004B1-FF22-486E-AE78-9C18391839E3}"/>
              </a:ext>
            </a:extLst>
          </p:cNvPr>
          <p:cNvSpPr txBox="1"/>
          <p:nvPr/>
        </p:nvSpPr>
        <p:spPr>
          <a:xfrm>
            <a:off x="381037" y="5089986"/>
            <a:ext cx="518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-52"/>
              </a:rPr>
              <a:t>2</a:t>
            </a:r>
          </a:p>
        </p:txBody>
      </p:sp>
      <p:sp>
        <p:nvSpPr>
          <p:cNvPr id="59" name="Заголовок 3">
            <a:extLst>
              <a:ext uri="{FF2B5EF4-FFF2-40B4-BE49-F238E27FC236}">
                <a16:creationId xmlns="" xmlns:a16="http://schemas.microsoft.com/office/drawing/2014/main" id="{D5EBEA44-EF24-4C61-989A-39E9CFEA3349}"/>
              </a:ext>
            </a:extLst>
          </p:cNvPr>
          <p:cNvSpPr txBox="1">
            <a:spLocks/>
          </p:cNvSpPr>
          <p:nvPr/>
        </p:nvSpPr>
        <p:spPr>
          <a:xfrm>
            <a:off x="905435" y="5109132"/>
            <a:ext cx="5199324" cy="66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" b="0" dirty="0">
                <a:latin typeface="Montserrat-Regular" panose="00000500000000000000" pitchFamily="50" charset="-52"/>
              </a:rPr>
              <a:t>Мероприятия, реализуемые командой </a:t>
            </a:r>
            <a:r>
              <a:rPr lang="ru-RU" sz="1600" b="0" dirty="0" err="1">
                <a:latin typeface="Montserrat-Regular" panose="00000500000000000000" pitchFamily="50" charset="-52"/>
              </a:rPr>
              <a:t>Амбассадоров</a:t>
            </a:r>
            <a:r>
              <a:rPr lang="ru-RU" sz="1600" b="0" dirty="0">
                <a:latin typeface="Montserrat-Regular" panose="00000500000000000000" pitchFamily="50" charset="-52"/>
              </a:rPr>
              <a:t> Смоленской области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7E8FE0B8-AA42-47BE-B0EA-0F83A05B59F6}"/>
              </a:ext>
            </a:extLst>
          </p:cNvPr>
          <p:cNvSpPr/>
          <p:nvPr/>
        </p:nvSpPr>
        <p:spPr>
          <a:xfrm>
            <a:off x="937835" y="5878019"/>
            <a:ext cx="4660324" cy="601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86F5119C-39F7-47B6-85AF-55C6B6BD3CE2}"/>
              </a:ext>
            </a:extLst>
          </p:cNvPr>
          <p:cNvSpPr txBox="1"/>
          <p:nvPr/>
        </p:nvSpPr>
        <p:spPr>
          <a:xfrm>
            <a:off x="378028" y="5790820"/>
            <a:ext cx="524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>
                    <a:lumMod val="65000"/>
                  </a:schemeClr>
                </a:solidFill>
                <a:latin typeface="Montserrat ExtraBold" panose="00000900000000000000" pitchFamily="2" charset="-52"/>
              </a:rPr>
              <a:t>3</a:t>
            </a:r>
          </a:p>
        </p:txBody>
      </p:sp>
      <p:sp>
        <p:nvSpPr>
          <p:cNvPr id="64" name="Заголовок 3">
            <a:extLst>
              <a:ext uri="{FF2B5EF4-FFF2-40B4-BE49-F238E27FC236}">
                <a16:creationId xmlns="" xmlns:a16="http://schemas.microsoft.com/office/drawing/2014/main" id="{911CAA1C-3A14-42D8-A387-ED7954973316}"/>
              </a:ext>
            </a:extLst>
          </p:cNvPr>
          <p:cNvSpPr txBox="1">
            <a:spLocks/>
          </p:cNvSpPr>
          <p:nvPr/>
        </p:nvSpPr>
        <p:spPr>
          <a:xfrm>
            <a:off x="956439" y="5936649"/>
            <a:ext cx="4568816" cy="436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" b="0" dirty="0">
                <a:latin typeface="Montserrat-Regular" panose="00000500000000000000" pitchFamily="50" charset="-52"/>
              </a:rPr>
              <a:t>Плановая информационная кампания</a:t>
            </a:r>
          </a:p>
        </p:txBody>
      </p:sp>
      <p:sp>
        <p:nvSpPr>
          <p:cNvPr id="66" name="Заголовок 3">
            <a:extLst>
              <a:ext uri="{FF2B5EF4-FFF2-40B4-BE49-F238E27FC236}">
                <a16:creationId xmlns="" xmlns:a16="http://schemas.microsoft.com/office/drawing/2014/main" id="{EBAF93E5-1037-484B-899D-91EDBC8F3A06}"/>
              </a:ext>
            </a:extLst>
          </p:cNvPr>
          <p:cNvSpPr txBox="1">
            <a:spLocks/>
          </p:cNvSpPr>
          <p:nvPr/>
        </p:nvSpPr>
        <p:spPr>
          <a:xfrm>
            <a:off x="947911" y="4411101"/>
            <a:ext cx="4803062" cy="722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" b="0" dirty="0">
                <a:latin typeface="Montserrat-Regular" panose="00000500000000000000" pitchFamily="50" charset="-52"/>
              </a:rPr>
              <a:t>Мероприятия,  направленные на популяризацию ФП «Профессионалитет»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112828B3-AE6D-4F4A-913D-37A07B9DB618}"/>
              </a:ext>
            </a:extLst>
          </p:cNvPr>
          <p:cNvSpPr txBox="1"/>
          <p:nvPr/>
        </p:nvSpPr>
        <p:spPr>
          <a:xfrm>
            <a:off x="5368416" y="1430818"/>
            <a:ext cx="3763846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6-11 классов и члены их семей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</a:t>
            </a:r>
            <a:r>
              <a:rPr lang="ru-RU" sz="1600" dirty="0" smtClean="0"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профессиональных образовательных организаций</a:t>
            </a:r>
            <a:endParaRPr lang="ru-RU" sz="1600" dirty="0">
              <a:effectLst/>
              <a:latin typeface="Montserrat-Regular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педагоги и классные </a:t>
            </a:r>
            <a:r>
              <a:rPr lang="ru-RU" sz="1600" dirty="0" smtClean="0"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руководители</a:t>
            </a:r>
            <a:endParaRPr lang="ru-RU" sz="1600" dirty="0">
              <a:latin typeface="Montserrat-Regular" panose="00000500000000000000" pitchFamily="50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2A139E57-DE9F-4EE9-8386-BF09354E750E}"/>
              </a:ext>
            </a:extLst>
          </p:cNvPr>
          <p:cNvSpPr txBox="1"/>
          <p:nvPr/>
        </p:nvSpPr>
        <p:spPr>
          <a:xfrm>
            <a:off x="331745" y="4135031"/>
            <a:ext cx="4287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26717"/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</a:rPr>
              <a:t>МЕРОПРИЯТИЯ ПРОГРАММЫ </a:t>
            </a:r>
            <a:endParaRPr lang="ru-RU" b="1" dirty="0">
              <a:solidFill>
                <a:srgbClr val="F26717"/>
              </a:solidFill>
              <a:latin typeface="Montserrat-Regular" panose="00000500000000000000" pitchFamily="50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0CD99095-6340-4F7A-BFDB-93CC67F6412D}"/>
              </a:ext>
            </a:extLst>
          </p:cNvPr>
          <p:cNvSpPr txBox="1"/>
          <p:nvPr/>
        </p:nvSpPr>
        <p:spPr>
          <a:xfrm>
            <a:off x="6097761" y="4573222"/>
            <a:ext cx="233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13 754</a:t>
            </a:r>
            <a:endParaRPr lang="ru-RU" sz="14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EEAF7706-ECAF-4F95-A2E8-DE9CA02A8D26}"/>
              </a:ext>
            </a:extLst>
          </p:cNvPr>
          <p:cNvSpPr txBox="1"/>
          <p:nvPr/>
        </p:nvSpPr>
        <p:spPr>
          <a:xfrm>
            <a:off x="6410970" y="5096442"/>
            <a:ext cx="1446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26717"/>
                </a:solidFill>
                <a:latin typeface="Montserrat-Regular" panose="00000500000000000000" pitchFamily="50" charset="-52"/>
              </a:rPr>
              <a:t>человек</a:t>
            </a: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4431339-8FAB-4E8C-A883-5725CE8D881C}"/>
              </a:ext>
            </a:extLst>
          </p:cNvPr>
          <p:cNvCxnSpPr>
            <a:cxnSpLocks/>
          </p:cNvCxnSpPr>
          <p:nvPr/>
        </p:nvCxnSpPr>
        <p:spPr>
          <a:xfrm>
            <a:off x="5525255" y="898308"/>
            <a:ext cx="0" cy="2835894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F5A7DE9B-2841-48B5-9429-804984AB7E1E}"/>
              </a:ext>
            </a:extLst>
          </p:cNvPr>
          <p:cNvCxnSpPr>
            <a:cxnSpLocks/>
          </p:cNvCxnSpPr>
          <p:nvPr/>
        </p:nvCxnSpPr>
        <p:spPr>
          <a:xfrm flipH="1">
            <a:off x="530429" y="3997108"/>
            <a:ext cx="7899630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="" xmlns:a16="http://schemas.microsoft.com/office/drawing/2014/main" id="{FCDAD47F-3CB7-4921-B82F-126002DBF9E4}"/>
              </a:ext>
            </a:extLst>
          </p:cNvPr>
          <p:cNvCxnSpPr>
            <a:cxnSpLocks/>
          </p:cNvCxnSpPr>
          <p:nvPr/>
        </p:nvCxnSpPr>
        <p:spPr>
          <a:xfrm flipH="1">
            <a:off x="5938033" y="4185483"/>
            <a:ext cx="30002" cy="2319586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69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A17D1BF-7CFE-49A9-AE68-E684F45B9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241"/>
          <a:stretch/>
        </p:blipFill>
        <p:spPr>
          <a:xfrm>
            <a:off x="8065063" y="1813155"/>
            <a:ext cx="4743149" cy="27305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4932EE8-0D10-467D-9BC5-6FCC089C0A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774"/>
          <a:stretch/>
        </p:blipFill>
        <p:spPr>
          <a:xfrm>
            <a:off x="8754654" y="-12317"/>
            <a:ext cx="3437345" cy="18362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6410B4-D989-40A1-A981-99A37A1BD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617"/>
          <a:stretch/>
        </p:blipFill>
        <p:spPr>
          <a:xfrm>
            <a:off x="7655963" y="4521201"/>
            <a:ext cx="4556357" cy="23368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30848" y="85318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-Regular" panose="00000500000000000000" pitchFamily="50" charset="-52"/>
              </a:endParaRPr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2" name="CorelDRAW" r:id="rId7" imgW="5419800" imgH="233280" progId="">
                    <p:embed/>
                  </p:oleObj>
                </mc:Choice>
                <mc:Fallback>
                  <p:oleObj name="CorelDRAW" r:id="rId7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Треугольник 6">
            <a:extLst>
              <a:ext uri="{FF2B5EF4-FFF2-40B4-BE49-F238E27FC236}">
                <a16:creationId xmlns="" xmlns:a16="http://schemas.microsoft.com/office/drawing/2014/main" id="{353B27B8-8A86-4008-A9BC-EBE950C594C3}"/>
              </a:ext>
            </a:extLst>
          </p:cNvPr>
          <p:cNvSpPr/>
          <p:nvPr/>
        </p:nvSpPr>
        <p:spPr>
          <a:xfrm flipV="1">
            <a:off x="5822158" y="81331"/>
            <a:ext cx="3770140" cy="6863060"/>
          </a:xfrm>
          <a:prstGeom prst="triangle">
            <a:avLst>
              <a:gd name="adj" fmla="val 494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-Regular" panose="00000500000000000000" pitchFamily="50" charset="-52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8076E9CC-D55B-48CD-99DF-F59732D50D4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0817" y="10211"/>
            <a:ext cx="4211862" cy="10515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FB4E4BB-7630-481A-93EB-CE54BC48090C}"/>
              </a:ext>
            </a:extLst>
          </p:cNvPr>
          <p:cNvSpPr txBox="1"/>
          <p:nvPr/>
        </p:nvSpPr>
        <p:spPr>
          <a:xfrm>
            <a:off x="30848" y="546166"/>
            <a:ext cx="7801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26717"/>
                </a:solidFill>
                <a:latin typeface="Montserrat-Regular" panose="00000500000000000000" pitchFamily="50" charset="-52"/>
              </a:rPr>
              <a:t>ПРОФОРИЕНТАЦИОННЫЕ МЕРОПРИЯТИЯ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56D9872-762A-4271-8AD2-90A7D51DF13C}"/>
              </a:ext>
            </a:extLst>
          </p:cNvPr>
          <p:cNvSpPr txBox="1"/>
          <p:nvPr/>
        </p:nvSpPr>
        <p:spPr>
          <a:xfrm>
            <a:off x="10945" y="1015502"/>
            <a:ext cx="2790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6100</a:t>
            </a:r>
            <a:endParaRPr lang="ru-RU" sz="14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67AD049-E047-460D-A8EE-00A4FB5A4DD9}"/>
              </a:ext>
            </a:extLst>
          </p:cNvPr>
          <p:cNvSpPr txBox="1"/>
          <p:nvPr/>
        </p:nvSpPr>
        <p:spPr>
          <a:xfrm>
            <a:off x="1123537" y="2222287"/>
            <a:ext cx="1923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мероприятий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F1FCDA30-5E2C-4FF7-8B25-B91122B003E9}"/>
              </a:ext>
            </a:extLst>
          </p:cNvPr>
          <p:cNvSpPr txBox="1"/>
          <p:nvPr/>
        </p:nvSpPr>
        <p:spPr>
          <a:xfrm>
            <a:off x="281141" y="1901962"/>
            <a:ext cx="1362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98</a:t>
            </a:r>
            <a:endParaRPr lang="ru-RU" sz="20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43FF6CA-8D11-4075-A339-0FFB684A7B20}"/>
              </a:ext>
            </a:extLst>
          </p:cNvPr>
          <p:cNvSpPr txBox="1"/>
          <p:nvPr/>
        </p:nvSpPr>
        <p:spPr>
          <a:xfrm>
            <a:off x="1253402" y="1461952"/>
            <a:ext cx="1910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школьников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6B03988-F246-4055-8A27-D9743990EECF}"/>
              </a:ext>
            </a:extLst>
          </p:cNvPr>
          <p:cNvSpPr txBox="1"/>
          <p:nvPr/>
        </p:nvSpPr>
        <p:spPr>
          <a:xfrm>
            <a:off x="1363755" y="3104817"/>
            <a:ext cx="1923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площадок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ECE0E8A-31BB-41AF-80C5-7CD9D1426164}"/>
              </a:ext>
            </a:extLst>
          </p:cNvPr>
          <p:cNvSpPr txBox="1"/>
          <p:nvPr/>
        </p:nvSpPr>
        <p:spPr>
          <a:xfrm>
            <a:off x="407405" y="2655011"/>
            <a:ext cx="1362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28</a:t>
            </a:r>
            <a:r>
              <a:rPr lang="ru-RU" sz="54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 </a:t>
            </a:r>
            <a:endParaRPr lang="ru-RU" sz="20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17" name="Рисунок 16" descr="Портфель со сплошной заливкой">
            <a:extLst>
              <a:ext uri="{FF2B5EF4-FFF2-40B4-BE49-F238E27FC236}">
                <a16:creationId xmlns="" xmlns:a16="http://schemas.microsoft.com/office/drawing/2014/main" id="{33433222-D3AE-46E4-8503-8AE7F8B1A4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72816" y="2009961"/>
            <a:ext cx="245944" cy="245944"/>
          </a:xfrm>
          <a:prstGeom prst="rect">
            <a:avLst/>
          </a:prstGeom>
        </p:spPr>
      </p:pic>
      <p:pic>
        <p:nvPicPr>
          <p:cNvPr id="19" name="Рисунок 18" descr="Контрольный список со сплошной заливкой">
            <a:extLst>
              <a:ext uri="{FF2B5EF4-FFF2-40B4-BE49-F238E27FC236}">
                <a16:creationId xmlns="" xmlns:a16="http://schemas.microsoft.com/office/drawing/2014/main" id="{8BA3198F-C3FC-4AAF-B12B-A450F59793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9594" y="2009961"/>
            <a:ext cx="263222" cy="263222"/>
          </a:xfrm>
          <a:prstGeom prst="rect">
            <a:avLst/>
          </a:prstGeom>
        </p:spPr>
      </p:pic>
      <p:pic>
        <p:nvPicPr>
          <p:cNvPr id="21" name="Рисунок 20" descr="Дети со сплошной заливкой">
            <a:extLst>
              <a:ext uri="{FF2B5EF4-FFF2-40B4-BE49-F238E27FC236}">
                <a16:creationId xmlns="" xmlns:a16="http://schemas.microsoft.com/office/drawing/2014/main" id="{7674077B-B9AB-4D26-BB2A-9F3F7CEB1F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08556" y="1135272"/>
            <a:ext cx="278871" cy="278871"/>
          </a:xfrm>
          <a:prstGeom prst="rect">
            <a:avLst/>
          </a:prstGeom>
        </p:spPr>
      </p:pic>
      <p:pic>
        <p:nvPicPr>
          <p:cNvPr id="23" name="Рисунок 22" descr="Группа со сплошной заливкой">
            <a:extLst>
              <a:ext uri="{FF2B5EF4-FFF2-40B4-BE49-F238E27FC236}">
                <a16:creationId xmlns="" xmlns:a16="http://schemas.microsoft.com/office/drawing/2014/main" id="{0A384E81-CD3C-4551-A606-C04D40941EA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27859" y="3923057"/>
            <a:ext cx="238848" cy="238848"/>
          </a:xfrm>
          <a:prstGeom prst="rect">
            <a:avLst/>
          </a:prstGeom>
        </p:spPr>
      </p:pic>
      <p:pic>
        <p:nvPicPr>
          <p:cNvPr id="26" name="Рисунок 25" descr="Интернет со сплошной заливкой">
            <a:extLst>
              <a:ext uri="{FF2B5EF4-FFF2-40B4-BE49-F238E27FC236}">
                <a16:creationId xmlns="" xmlns:a16="http://schemas.microsoft.com/office/drawing/2014/main" id="{569F49D2-FC00-4912-862C-3A12B00EA03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83299" y="1976449"/>
            <a:ext cx="330246" cy="330246"/>
          </a:xfrm>
          <a:prstGeom prst="rect">
            <a:avLst/>
          </a:prstGeom>
        </p:spPr>
      </p:pic>
      <p:pic>
        <p:nvPicPr>
          <p:cNvPr id="30" name="Рисунок 29" descr="Маркетинг со сплошной заливкой">
            <a:extLst>
              <a:ext uri="{FF2B5EF4-FFF2-40B4-BE49-F238E27FC236}">
                <a16:creationId xmlns="" xmlns:a16="http://schemas.microsoft.com/office/drawing/2014/main" id="{E223B306-385E-4389-AC5D-A12B608677A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39458" y="2009961"/>
            <a:ext cx="245944" cy="245944"/>
          </a:xfrm>
          <a:prstGeom prst="rect">
            <a:avLst/>
          </a:prstGeom>
        </p:spPr>
      </p:pic>
      <p:pic>
        <p:nvPicPr>
          <p:cNvPr id="36" name="Рисунок 35" descr="Школа со сплошной заливкой">
            <a:extLst>
              <a:ext uri="{FF2B5EF4-FFF2-40B4-BE49-F238E27FC236}">
                <a16:creationId xmlns="" xmlns:a16="http://schemas.microsoft.com/office/drawing/2014/main" id="{FD391846-F5EF-424D-AD13-0EA2D6A3430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31586" y="2871077"/>
            <a:ext cx="307365" cy="307365"/>
          </a:xfrm>
          <a:prstGeom prst="rect">
            <a:avLst/>
          </a:prstGeom>
        </p:spPr>
      </p:pic>
      <p:pic>
        <p:nvPicPr>
          <p:cNvPr id="79" name="Рисунок 78" descr="Дети со сплошной заливкой">
            <a:extLst>
              <a:ext uri="{FF2B5EF4-FFF2-40B4-BE49-F238E27FC236}">
                <a16:creationId xmlns="" xmlns:a16="http://schemas.microsoft.com/office/drawing/2014/main" id="{D0F71F50-1786-4159-9E37-F9EE6AA5AF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80781" y="1136585"/>
            <a:ext cx="278871" cy="278871"/>
          </a:xfrm>
          <a:prstGeom prst="rect">
            <a:avLst/>
          </a:prstGeom>
        </p:spPr>
      </p:pic>
      <p:pic>
        <p:nvPicPr>
          <p:cNvPr id="80" name="Рисунок 79" descr="Дети со сплошной заливкой">
            <a:extLst>
              <a:ext uri="{FF2B5EF4-FFF2-40B4-BE49-F238E27FC236}">
                <a16:creationId xmlns="" xmlns:a16="http://schemas.microsoft.com/office/drawing/2014/main" id="{79F7B9A9-2D30-45C8-ACFA-C71573A7CB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20093" y="1146853"/>
            <a:ext cx="278871" cy="278871"/>
          </a:xfrm>
          <a:prstGeom prst="rect">
            <a:avLst/>
          </a:prstGeom>
        </p:spPr>
      </p:pic>
      <p:pic>
        <p:nvPicPr>
          <p:cNvPr id="82" name="Рисунок 81" descr="Школа со сплошной заливкой">
            <a:extLst>
              <a:ext uri="{FF2B5EF4-FFF2-40B4-BE49-F238E27FC236}">
                <a16:creationId xmlns="" xmlns:a16="http://schemas.microsoft.com/office/drawing/2014/main" id="{2D39F003-9C56-4A5D-840F-00CB4D302AC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98919" y="2874870"/>
            <a:ext cx="307365" cy="307365"/>
          </a:xfrm>
          <a:prstGeom prst="rect">
            <a:avLst/>
          </a:prstGeom>
        </p:spPr>
      </p:pic>
      <p:pic>
        <p:nvPicPr>
          <p:cNvPr id="83" name="Рисунок 82" descr="Школа со сплошной заливкой">
            <a:extLst>
              <a:ext uri="{FF2B5EF4-FFF2-40B4-BE49-F238E27FC236}">
                <a16:creationId xmlns="" xmlns:a16="http://schemas.microsoft.com/office/drawing/2014/main" id="{FD5444A0-2199-4826-AF40-049CB80647B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966001" y="2880966"/>
            <a:ext cx="307365" cy="307365"/>
          </a:xfrm>
          <a:prstGeom prst="rect">
            <a:avLst/>
          </a:prstGeom>
        </p:spPr>
      </p:pic>
      <p:pic>
        <p:nvPicPr>
          <p:cNvPr id="84" name="Рисунок 83" descr="Школа со сплошной заливкой">
            <a:extLst>
              <a:ext uri="{FF2B5EF4-FFF2-40B4-BE49-F238E27FC236}">
                <a16:creationId xmlns="" xmlns:a16="http://schemas.microsoft.com/office/drawing/2014/main" id="{4F5C63AB-67A7-4505-B463-27550AC92D7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33334" y="2884759"/>
            <a:ext cx="307365" cy="30736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230CDC29-0918-4B5D-BB58-48A99DFCE74A}"/>
              </a:ext>
            </a:extLst>
          </p:cNvPr>
          <p:cNvSpPr txBox="1"/>
          <p:nvPr/>
        </p:nvSpPr>
        <p:spPr>
          <a:xfrm>
            <a:off x="-1246" y="3741958"/>
            <a:ext cx="1840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3800</a:t>
            </a:r>
            <a:endParaRPr lang="ru-RU" sz="14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9AE0024C-115F-48BE-B28E-23F04C3411C3}"/>
              </a:ext>
            </a:extLst>
          </p:cNvPr>
          <p:cNvSpPr txBox="1"/>
          <p:nvPr/>
        </p:nvSpPr>
        <p:spPr>
          <a:xfrm>
            <a:off x="1427374" y="4060969"/>
            <a:ext cx="1918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родителей</a:t>
            </a:r>
          </a:p>
        </p:txBody>
      </p:sp>
      <p:pic>
        <p:nvPicPr>
          <p:cNvPr id="88" name="Рисунок 87" descr="Группа со сплошной заливкой">
            <a:extLst>
              <a:ext uri="{FF2B5EF4-FFF2-40B4-BE49-F238E27FC236}">
                <a16:creationId xmlns="" xmlns:a16="http://schemas.microsoft.com/office/drawing/2014/main" id="{697FD707-2D7E-4572-9848-57B3D8EB5E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4540" y="6265759"/>
            <a:ext cx="238848" cy="238848"/>
          </a:xfrm>
          <a:prstGeom prst="rect">
            <a:avLst/>
          </a:prstGeom>
        </p:spPr>
      </p:pic>
      <p:pic>
        <p:nvPicPr>
          <p:cNvPr id="89" name="Рисунок 88" descr="Группа со сплошной заливкой">
            <a:extLst>
              <a:ext uri="{FF2B5EF4-FFF2-40B4-BE49-F238E27FC236}">
                <a16:creationId xmlns="" xmlns:a16="http://schemas.microsoft.com/office/drawing/2014/main" id="{D73D2984-0139-4AE7-920B-DC7CC2320B3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07554" y="3919808"/>
            <a:ext cx="238848" cy="238848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42EF6FCC-D616-4872-B60E-D1568FBD6D67}"/>
              </a:ext>
            </a:extLst>
          </p:cNvPr>
          <p:cNvSpPr txBox="1"/>
          <p:nvPr/>
        </p:nvSpPr>
        <p:spPr>
          <a:xfrm>
            <a:off x="663123" y="4530284"/>
            <a:ext cx="2790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9</a:t>
            </a:r>
            <a:endParaRPr lang="ru-RU" sz="14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1EA294D6-D7E0-4FF5-BCA9-EAFEAA9E15C3}"/>
              </a:ext>
            </a:extLst>
          </p:cNvPr>
          <p:cNvSpPr txBox="1"/>
          <p:nvPr/>
        </p:nvSpPr>
        <p:spPr>
          <a:xfrm>
            <a:off x="1056139" y="4853070"/>
            <a:ext cx="1923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мероприятий</a:t>
            </a:r>
          </a:p>
        </p:txBody>
      </p:sp>
      <p:pic>
        <p:nvPicPr>
          <p:cNvPr id="93" name="Рисунок 92" descr="Портфель со сплошной заливкой">
            <a:extLst>
              <a:ext uri="{FF2B5EF4-FFF2-40B4-BE49-F238E27FC236}">
                <a16:creationId xmlns="" xmlns:a16="http://schemas.microsoft.com/office/drawing/2014/main" id="{FC0FA4B1-EF1C-4CF4-AF92-EC417CEA49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02411" y="4668345"/>
            <a:ext cx="245944" cy="245944"/>
          </a:xfrm>
          <a:prstGeom prst="rect">
            <a:avLst/>
          </a:prstGeom>
        </p:spPr>
      </p:pic>
      <p:pic>
        <p:nvPicPr>
          <p:cNvPr id="94" name="Рисунок 93" descr="Контрольный список со сплошной заливкой">
            <a:extLst>
              <a:ext uri="{FF2B5EF4-FFF2-40B4-BE49-F238E27FC236}">
                <a16:creationId xmlns="" xmlns:a16="http://schemas.microsoft.com/office/drawing/2014/main" id="{12E51415-6F0C-4F13-932A-CD52032907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39189" y="4668345"/>
            <a:ext cx="263222" cy="263222"/>
          </a:xfrm>
          <a:prstGeom prst="rect">
            <a:avLst/>
          </a:prstGeom>
        </p:spPr>
      </p:pic>
      <p:pic>
        <p:nvPicPr>
          <p:cNvPr id="95" name="Рисунок 94" descr="Интернет со сплошной заливкой">
            <a:extLst>
              <a:ext uri="{FF2B5EF4-FFF2-40B4-BE49-F238E27FC236}">
                <a16:creationId xmlns="" xmlns:a16="http://schemas.microsoft.com/office/drawing/2014/main" id="{B97CEDF7-DB5E-4BA5-8381-1D378CE4745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12894" y="4634833"/>
            <a:ext cx="330246" cy="330246"/>
          </a:xfrm>
          <a:prstGeom prst="rect">
            <a:avLst/>
          </a:prstGeom>
        </p:spPr>
      </p:pic>
      <p:pic>
        <p:nvPicPr>
          <p:cNvPr id="96" name="Рисунок 95" descr="Маркетинг со сплошной заливкой">
            <a:extLst>
              <a:ext uri="{FF2B5EF4-FFF2-40B4-BE49-F238E27FC236}">
                <a16:creationId xmlns="" xmlns:a16="http://schemas.microsoft.com/office/drawing/2014/main" id="{F33083F8-5794-4223-AE3A-B4FB7D9E77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69053" y="4668345"/>
            <a:ext cx="245944" cy="245944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4193C1EC-61BD-40A1-B36D-60747366030C}"/>
              </a:ext>
            </a:extLst>
          </p:cNvPr>
          <p:cNvSpPr txBox="1"/>
          <p:nvPr/>
        </p:nvSpPr>
        <p:spPr>
          <a:xfrm>
            <a:off x="2537161" y="975123"/>
            <a:ext cx="6551046" cy="264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классные часы, круглые столы «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Профессионалитет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 – ты в хорошей компании», «Сто дорог – одна твоя»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марафон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ПроОбразование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»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мастер-классы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, профессиональные пробы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проекты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«Билет в будущее», «Дегустация профессий», «Объявляю своим делом»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день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открытых дверей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встречи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«Завтрак с работодателями»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профтестирование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</a:rPr>
              <a:t>, консультирование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6E90ACC4-3E1A-4E36-9EAE-55FF170E800E}"/>
              </a:ext>
            </a:extLst>
          </p:cNvPr>
          <p:cNvSpPr txBox="1"/>
          <p:nvPr/>
        </p:nvSpPr>
        <p:spPr>
          <a:xfrm>
            <a:off x="2537161" y="3632300"/>
            <a:ext cx="5847294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Montserrat-Regular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Профессионалитет: от идеи до результатов»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экскурсии для родителей по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профессиональным образовательным организациям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«Проверь!»</a:t>
            </a:r>
          </a:p>
          <a:p>
            <a:pPr marL="742950" indent="-285750">
              <a:lnSpc>
                <a:spcPct val="115000"/>
              </a:lnSpc>
              <a:buClr>
                <a:srgbClr val="F2671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-Regular" panose="00000500000000000000" pitchFamily="50" charset="-52"/>
                <a:cs typeface="Times New Roman" panose="02020603050405020304" pitchFamily="18" charset="0"/>
              </a:rPr>
              <a:t>день открытых дверей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Montserrat-Regular" panose="00000500000000000000" pitchFamily="50" charset="-52"/>
            </a:endParaRPr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="" xmlns:a16="http://schemas.microsoft.com/office/drawing/2014/main" id="{5407D76E-E57C-4FB0-BC4C-898E88D979F7}"/>
              </a:ext>
            </a:extLst>
          </p:cNvPr>
          <p:cNvCxnSpPr>
            <a:cxnSpLocks/>
          </p:cNvCxnSpPr>
          <p:nvPr/>
        </p:nvCxnSpPr>
        <p:spPr>
          <a:xfrm flipH="1" flipV="1">
            <a:off x="22139" y="3676809"/>
            <a:ext cx="8433884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="" xmlns:a16="http://schemas.microsoft.com/office/drawing/2014/main" id="{F42DE8AF-4250-4643-8D5E-CCC4A94CB0F6}"/>
              </a:ext>
            </a:extLst>
          </p:cNvPr>
          <p:cNvCxnSpPr>
            <a:cxnSpLocks/>
          </p:cNvCxnSpPr>
          <p:nvPr/>
        </p:nvCxnSpPr>
        <p:spPr>
          <a:xfrm flipH="1">
            <a:off x="30848" y="5395901"/>
            <a:ext cx="7901366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B219AD4C-3255-4F3D-9124-41A3DBBB01EC}"/>
              </a:ext>
            </a:extLst>
          </p:cNvPr>
          <p:cNvSpPr txBox="1"/>
          <p:nvPr/>
        </p:nvSpPr>
        <p:spPr>
          <a:xfrm>
            <a:off x="4536895" y="5365531"/>
            <a:ext cx="708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61</a:t>
            </a:r>
            <a:endParaRPr lang="ru-RU" sz="11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A738DC6C-9022-4CC0-95B0-EA376B6B6708}"/>
              </a:ext>
            </a:extLst>
          </p:cNvPr>
          <p:cNvSpPr txBox="1"/>
          <p:nvPr/>
        </p:nvSpPr>
        <p:spPr>
          <a:xfrm>
            <a:off x="5109926" y="5407515"/>
            <a:ext cx="2536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tserrat-Regular" panose="00000500000000000000" pitchFamily="50" charset="-52"/>
              </a:rPr>
              <a:t>мероприятие</a:t>
            </a:r>
          </a:p>
        </p:txBody>
      </p:sp>
      <p:pic>
        <p:nvPicPr>
          <p:cNvPr id="105" name="Рисунок 104" descr="Портфель со сплошной заливкой">
            <a:extLst>
              <a:ext uri="{FF2B5EF4-FFF2-40B4-BE49-F238E27FC236}">
                <a16:creationId xmlns="" xmlns:a16="http://schemas.microsoft.com/office/drawing/2014/main" id="{E396805B-F52E-4BE3-9F44-ABAC26ADC6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57672" y="6207873"/>
            <a:ext cx="245944" cy="245944"/>
          </a:xfrm>
          <a:prstGeom prst="rect">
            <a:avLst/>
          </a:prstGeom>
        </p:spPr>
      </p:pic>
      <p:pic>
        <p:nvPicPr>
          <p:cNvPr id="106" name="Рисунок 105" descr="Контрольный список со сплошной заливкой">
            <a:extLst>
              <a:ext uri="{FF2B5EF4-FFF2-40B4-BE49-F238E27FC236}">
                <a16:creationId xmlns="" xmlns:a16="http://schemas.microsoft.com/office/drawing/2014/main" id="{DFBC6F7F-C162-49C0-9378-A0158A6648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94450" y="6207873"/>
            <a:ext cx="263222" cy="263222"/>
          </a:xfrm>
          <a:prstGeom prst="rect">
            <a:avLst/>
          </a:prstGeom>
        </p:spPr>
      </p:pic>
      <p:pic>
        <p:nvPicPr>
          <p:cNvPr id="107" name="Рисунок 106" descr="Интернет со сплошной заливкой">
            <a:extLst>
              <a:ext uri="{FF2B5EF4-FFF2-40B4-BE49-F238E27FC236}">
                <a16:creationId xmlns="" xmlns:a16="http://schemas.microsoft.com/office/drawing/2014/main" id="{35630920-EC16-45C1-96F2-92B54552FA7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08469" y="6174361"/>
            <a:ext cx="330246" cy="330246"/>
          </a:xfrm>
          <a:prstGeom prst="rect">
            <a:avLst/>
          </a:prstGeom>
        </p:spPr>
      </p:pic>
      <p:pic>
        <p:nvPicPr>
          <p:cNvPr id="108" name="Рисунок 107" descr="Маркетинг со сплошной заливкой">
            <a:extLst>
              <a:ext uri="{FF2B5EF4-FFF2-40B4-BE49-F238E27FC236}">
                <a16:creationId xmlns="" xmlns:a16="http://schemas.microsoft.com/office/drawing/2014/main" id="{C505F6B2-9815-4D3E-9E63-6F62FC6029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24314" y="6207873"/>
            <a:ext cx="245944" cy="24594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AEFD65A2-0FB5-4DB9-92CC-2F634127F0C3}"/>
              </a:ext>
            </a:extLst>
          </p:cNvPr>
          <p:cNvSpPr txBox="1"/>
          <p:nvPr/>
        </p:nvSpPr>
        <p:spPr>
          <a:xfrm>
            <a:off x="3931508" y="5793207"/>
            <a:ext cx="2790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8000</a:t>
            </a:r>
            <a:endParaRPr lang="ru-RU" sz="1100" b="1" dirty="0">
              <a:solidFill>
                <a:srgbClr val="F2671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B1FBE9C3-9A86-4FC4-8E3E-7E79B9830CE3}"/>
              </a:ext>
            </a:extLst>
          </p:cNvPr>
          <p:cNvSpPr txBox="1"/>
          <p:nvPr/>
        </p:nvSpPr>
        <p:spPr>
          <a:xfrm>
            <a:off x="5175611" y="5820417"/>
            <a:ext cx="2531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tserrat-Regular" panose="00000500000000000000" pitchFamily="50" charset="-52"/>
              </a:rPr>
              <a:t>школьников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835A496F-9AE1-4CF2-860E-DD34A33EC856}"/>
              </a:ext>
            </a:extLst>
          </p:cNvPr>
          <p:cNvSpPr txBox="1"/>
          <p:nvPr/>
        </p:nvSpPr>
        <p:spPr>
          <a:xfrm>
            <a:off x="3931509" y="6263332"/>
            <a:ext cx="1840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26717"/>
                </a:solidFill>
                <a:latin typeface="Montserrat ExtraBold" panose="00000900000000000000" pitchFamily="2" charset="-52"/>
              </a:rPr>
              <a:t>6500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B9D3247D-6FED-476D-9445-9FD4229618B1}"/>
              </a:ext>
            </a:extLst>
          </p:cNvPr>
          <p:cNvSpPr txBox="1"/>
          <p:nvPr/>
        </p:nvSpPr>
        <p:spPr>
          <a:xfrm>
            <a:off x="5175611" y="6273774"/>
            <a:ext cx="2531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tserrat-Regular" panose="00000500000000000000" pitchFamily="50" charset="-52"/>
              </a:rPr>
              <a:t>родителей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1EA294D6-D7E0-4FF5-BCA9-EAFEAA9E15C3}"/>
              </a:ext>
            </a:extLst>
          </p:cNvPr>
          <p:cNvSpPr txBox="1"/>
          <p:nvPr/>
        </p:nvSpPr>
        <p:spPr>
          <a:xfrm>
            <a:off x="38809" y="5488708"/>
            <a:ext cx="3504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tserrat-Regular" panose="00000500000000000000" pitchFamily="50" charset="-52"/>
              </a:rPr>
              <a:t>ПЛАН на 2 полугодие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tserrat-Regular" panose="00000500000000000000" pitchFamily="50" charset="-52"/>
              </a:rPr>
              <a:t>2022-2023 учебного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Montserrat-Regular" panose="00000500000000000000" pitchFamily="50" charset="-52"/>
              </a:rPr>
              <a:t>года </a:t>
            </a:r>
          </a:p>
        </p:txBody>
      </p:sp>
      <p:pic>
        <p:nvPicPr>
          <p:cNvPr id="2" name="Рисунок 1" descr="Группа со сплошной заливкой">
            <a:extLst>
              <a:ext uri="{FF2B5EF4-FFF2-40B4-BE49-F238E27FC236}">
                <a16:creationId xmlns="" xmlns:a16="http://schemas.microsoft.com/office/drawing/2014/main" id="{C59D11EC-AC5A-09A1-D8E0-D757D595D5B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04238" y="3919713"/>
            <a:ext cx="238848" cy="2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7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4A14CA3-16FF-4E95-B93E-263A5930A07D}"/>
              </a:ext>
            </a:extLst>
          </p:cNvPr>
          <p:cNvGrpSpPr/>
          <p:nvPr/>
        </p:nvGrpSpPr>
        <p:grpSpPr>
          <a:xfrm>
            <a:off x="61634" y="161309"/>
            <a:ext cx="5465134" cy="457080"/>
            <a:chOff x="424993" y="173736"/>
            <a:chExt cx="5465134" cy="45708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85F8FE2-4D6C-475A-9CE3-DA21229223AA}"/>
                </a:ext>
              </a:extLst>
            </p:cNvPr>
            <p:cNvSpPr/>
            <p:nvPr/>
          </p:nvSpPr>
          <p:spPr>
            <a:xfrm>
              <a:off x="424993" y="173736"/>
              <a:ext cx="5308295" cy="457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14" name="Объект 13">
              <a:extLst>
                <a:ext uri="{FF2B5EF4-FFF2-40B4-BE49-F238E27FC236}">
                  <a16:creationId xmlns="" xmlns:a16="http://schemas.microsoft.com/office/drawing/2014/main" id="{11D8EE58-0256-4FB9-A178-16D5D244A2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18" y="289524"/>
            <a:ext cx="5226509" cy="225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4" name="CorelDRAW" r:id="rId4" imgW="5419800" imgH="233280" progId="">
                    <p:embed/>
                  </p:oleObj>
                </mc:Choice>
                <mc:Fallback>
                  <p:oleObj name="CorelDRAW" r:id="rId4" imgW="5419800" imgH="233280" progId="">
                    <p:embed/>
                    <p:pic>
                      <p:nvPicPr>
                        <p:cNvPr id="14" name="Объект 13">
                          <a:extLst>
                            <a:ext uri="{FF2B5EF4-FFF2-40B4-BE49-F238E27FC236}">
                              <a16:creationId xmlns="" xmlns:a16="http://schemas.microsoft.com/office/drawing/2014/main" id="{11D8EE58-0256-4FB9-A178-16D5D244A2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18" y="289524"/>
                          <a:ext cx="5226509" cy="2252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018A38-027E-4C3A-0390-DE31739F3E9E}"/>
              </a:ext>
            </a:extLst>
          </p:cNvPr>
          <p:cNvSpPr txBox="1"/>
          <p:nvPr/>
        </p:nvSpPr>
        <p:spPr>
          <a:xfrm>
            <a:off x="256030" y="797166"/>
            <a:ext cx="4001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F26717"/>
                </a:solidFill>
                <a:effectLst/>
                <a:latin typeface="YS Text"/>
              </a:rPr>
              <a:t>ЭКСКУРСИИ ДЛЯ РОДИТЕЛЕЙ ПО ПОО "ПРОВЕРЬ!"</a:t>
            </a:r>
            <a:endParaRPr lang="ru-RU" sz="2000" b="1" dirty="0">
              <a:solidFill>
                <a:srgbClr val="F26717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362EB8C-0BF2-CCA4-F420-16E6BDA47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1" b="5528"/>
          <a:stretch/>
        </p:blipFill>
        <p:spPr bwMode="auto">
          <a:xfrm>
            <a:off x="337127" y="1572997"/>
            <a:ext cx="3923066" cy="157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F6E0AA1-330D-FA16-293B-7AE3D9CC2E65}"/>
              </a:ext>
            </a:extLst>
          </p:cNvPr>
          <p:cNvSpPr txBox="1"/>
          <p:nvPr/>
        </p:nvSpPr>
        <p:spPr>
          <a:xfrm>
            <a:off x="5017333" y="783549"/>
            <a:ext cx="464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F26717"/>
                </a:solidFill>
                <a:effectLst/>
                <a:latin typeface="YS Text"/>
              </a:rPr>
              <a:t>ЦИКЛ ДЕЛОВЫХ ВСТРЕЧ "ЗАВТРАК С РАБОТОДАТЕЛЕМ"</a:t>
            </a:r>
            <a:endParaRPr lang="ru-RU" sz="2000" b="1" dirty="0">
              <a:solidFill>
                <a:srgbClr val="F26717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8171BEF2-CFAE-C986-9271-C1C952EF9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 b="23636"/>
          <a:stretch/>
        </p:blipFill>
        <p:spPr bwMode="auto">
          <a:xfrm>
            <a:off x="337127" y="3234575"/>
            <a:ext cx="3919952" cy="20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28877E4E-273A-06F0-642C-49805B161F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74055" y="-4175"/>
          <a:ext cx="231696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CorelDRAW" r:id="rId8" imgW="2012400" imgH="5947200" progId="">
                  <p:embed/>
                </p:oleObj>
              </mc:Choice>
              <mc:Fallback>
                <p:oleObj name="CorelDRAW" r:id="rId8" imgW="2012400" imgH="594720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7472298F-AB39-482F-9AC0-3DAB91DB6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4055" y="-4175"/>
                        <a:ext cx="2316969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FD229989-415B-FAC0-4F88-514A44168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2" b="23906"/>
          <a:stretch/>
        </p:blipFill>
        <p:spPr bwMode="auto">
          <a:xfrm>
            <a:off x="5017334" y="1538539"/>
            <a:ext cx="4646545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D4DC4E68-E070-7C91-98EE-F47339A77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t="38005" b="1894"/>
          <a:stretch/>
        </p:blipFill>
        <p:spPr bwMode="auto">
          <a:xfrm>
            <a:off x="5017334" y="3424825"/>
            <a:ext cx="4646545" cy="152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="" xmlns:a16="http://schemas.microsoft.com/office/drawing/2014/main" id="{89B0E5DB-ED9F-6EF9-8ED3-E222C12FA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6"/>
          <a:stretch/>
        </p:blipFill>
        <p:spPr bwMode="auto">
          <a:xfrm>
            <a:off x="5017334" y="5068818"/>
            <a:ext cx="4654146" cy="15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AD5CFAA-0312-02A3-A04E-677730DEF74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1072"/>
          <a:stretch/>
        </p:blipFill>
        <p:spPr>
          <a:xfrm>
            <a:off x="337127" y="5380010"/>
            <a:ext cx="3919951" cy="129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28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3664</TotalTime>
  <Words>1351</Words>
  <Application>Microsoft Office PowerPoint</Application>
  <PresentationFormat>Широкоэкранный</PresentationFormat>
  <Paragraphs>320</Paragraphs>
  <Slides>19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4" baseType="lpstr">
      <vt:lpstr>Arial</vt:lpstr>
      <vt:lpstr>Montserrat</vt:lpstr>
      <vt:lpstr>Calibri Light</vt:lpstr>
      <vt:lpstr>Wingdings</vt:lpstr>
      <vt:lpstr>Dela Gothic One</vt:lpstr>
      <vt:lpstr>Montserrat ExtraBold</vt:lpstr>
      <vt:lpstr>YS Text</vt:lpstr>
      <vt:lpstr>Calibri</vt:lpstr>
      <vt:lpstr>Montserrat Black</vt:lpstr>
      <vt:lpstr>Montserrat-Regular</vt:lpstr>
      <vt:lpstr>Times New Roman</vt:lpstr>
      <vt:lpstr>Тема Office</vt:lpstr>
      <vt:lpstr>1_Тема Office</vt:lpstr>
      <vt:lpstr>2_Тема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 Radchenkov</dc:creator>
  <cp:lastModifiedBy>Иваненкова Марина Александровна</cp:lastModifiedBy>
  <cp:revision>187</cp:revision>
  <cp:lastPrinted>2023-01-30T14:22:51Z</cp:lastPrinted>
  <dcterms:created xsi:type="dcterms:W3CDTF">2023-01-27T11:49:52Z</dcterms:created>
  <dcterms:modified xsi:type="dcterms:W3CDTF">2023-03-28T15:02:04Z</dcterms:modified>
</cp:coreProperties>
</file>